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CCFF"/>
    <a:srgbClr val="FFFFCC"/>
    <a:srgbClr val="99CCFF"/>
    <a:srgbClr val="CCFFCC"/>
    <a:srgbClr val="FFCCCC"/>
    <a:srgbClr val="CC00FF"/>
    <a:srgbClr val="CCFFFF"/>
    <a:srgbClr val="CCE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03" autoAdjust="0"/>
  </p:normalViewPr>
  <p:slideViewPr>
    <p:cSldViewPr>
      <p:cViewPr varScale="1">
        <p:scale>
          <a:sx n="114" d="100"/>
          <a:sy n="114" d="100"/>
        </p:scale>
        <p:origin x="15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C8263B97-EF06-40C3-85F6-97B79E43D2B3}" type="datetimeFigureOut">
              <a:rPr lang="en-US" smtClean="0"/>
              <a:pPr/>
              <a:t>3/31/2018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D53D074-7817-43D5-AA19-694EB98C22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263B97-EF06-40C3-85F6-97B79E43D2B3}" type="datetimeFigureOut">
              <a:rPr lang="en-US" smtClean="0"/>
              <a:pPr/>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3D074-7817-43D5-AA19-694EB98C22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263B97-EF06-40C3-85F6-97B79E43D2B3}" type="datetimeFigureOut">
              <a:rPr lang="en-US" smtClean="0"/>
              <a:pPr/>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3D074-7817-43D5-AA19-694EB98C22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8263B97-EF06-40C3-85F6-97B79E43D2B3}" type="datetimeFigureOut">
              <a:rPr lang="en-US" smtClean="0"/>
              <a:pPr/>
              <a:t>3/31/2018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D53D074-7817-43D5-AA19-694EB98C22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C8263B97-EF06-40C3-85F6-97B79E43D2B3}" type="datetimeFigureOut">
              <a:rPr lang="en-US" smtClean="0"/>
              <a:pPr/>
              <a:t>3/31/2018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D53D074-7817-43D5-AA19-694EB98C22FC}"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C8263B97-EF06-40C3-85F6-97B79E43D2B3}" type="datetimeFigureOut">
              <a:rPr lang="en-US" smtClean="0"/>
              <a:pPr/>
              <a:t>3/31/2018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D53D074-7817-43D5-AA19-694EB98C22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C8263B97-EF06-40C3-85F6-97B79E43D2B3}" type="datetimeFigureOut">
              <a:rPr lang="en-US" smtClean="0"/>
              <a:pPr/>
              <a:t>3/31/2018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D53D074-7817-43D5-AA19-694EB98C22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C8263B97-EF06-40C3-85F6-97B79E43D2B3}" type="datetimeFigureOut">
              <a:rPr lang="en-US" smtClean="0"/>
              <a:pPr/>
              <a:t>3/31/2018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3D074-7817-43D5-AA19-694EB98C22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C8263B97-EF06-40C3-85F6-97B79E43D2B3}" type="datetimeFigureOut">
              <a:rPr lang="en-US" smtClean="0"/>
              <a:pPr/>
              <a:t>3/31/2018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D53D074-7817-43D5-AA19-694EB98C22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C8263B97-EF06-40C3-85F6-97B79E43D2B3}" type="datetimeFigureOut">
              <a:rPr lang="en-US" smtClean="0"/>
              <a:pPr/>
              <a:t>3/31/2018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D53D074-7817-43D5-AA19-694EB98C22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8263B97-EF06-40C3-85F6-97B79E43D2B3}" type="datetimeFigureOut">
              <a:rPr lang="en-US" smtClean="0"/>
              <a:pPr/>
              <a:t>3/31/2018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D53D074-7817-43D5-AA19-694EB98C22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8263B97-EF06-40C3-85F6-97B79E43D2B3}" type="datetimeFigureOut">
              <a:rPr lang="en-US" smtClean="0"/>
              <a:pPr/>
              <a:t>3/31/2018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D53D074-7817-43D5-AA19-694EB98C22F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file:///C:\Users\Kim\Downloads\IMG_0952.MOV" TargetMode="External"/><Relationship Id="rId5" Type="http://schemas.openxmlformats.org/officeDocument/2006/relationships/image" Target="../media/image4.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file:///C:\Users\Kim\Documents\octaves%204.w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ln w="6350">
                  <a:solidFill>
                    <a:srgbClr val="FF0000"/>
                  </a:solidFill>
                </a:ln>
                <a:solidFill>
                  <a:srgbClr val="FF0000"/>
                </a:solidFill>
                <a:effectLst>
                  <a:outerShdw blurRad="38100" dist="38100" dir="2700000" algn="tl">
                    <a:srgbClr val="000000">
                      <a:alpha val="43137"/>
                    </a:srgbClr>
                  </a:outerShdw>
                </a:effectLst>
              </a:rPr>
              <a:t>Pythagoras</a:t>
            </a:r>
          </a:p>
        </p:txBody>
      </p:sp>
      <p:pic>
        <p:nvPicPr>
          <p:cNvPr id="13314" name="Picture 2" descr="http://esophoria.org/wp-content/uploads/2012/10/pythagoras.jpg"/>
          <p:cNvPicPr>
            <a:picLocks noChangeAspect="1" noChangeArrowheads="1"/>
          </p:cNvPicPr>
          <p:nvPr/>
        </p:nvPicPr>
        <p:blipFill>
          <a:blip r:embed="rId2" cstate="print"/>
          <a:srcRect/>
          <a:stretch>
            <a:fillRect/>
          </a:stretch>
        </p:blipFill>
        <p:spPr bwMode="auto">
          <a:xfrm>
            <a:off x="685800" y="3581400"/>
            <a:ext cx="3200400" cy="1920240"/>
          </a:xfrm>
          <a:prstGeom prst="rect">
            <a:avLst/>
          </a:prstGeom>
          <a:ln w="228600" cap="sq" cmpd="thickThin">
            <a:solidFill>
              <a:srgbClr val="9E1616"/>
            </a:solidFill>
            <a:prstDash val="solid"/>
            <a:miter lim="800000"/>
          </a:ln>
          <a:effectLst>
            <a:innerShdw blurRad="76200">
              <a:srgbClr val="000000"/>
            </a:innerShdw>
          </a:effectLst>
        </p:spPr>
      </p:pic>
      <p:pic>
        <p:nvPicPr>
          <p:cNvPr id="13316" name="Picture 4" descr="http://r.ddmcdn.com/w_622/u_0/gif/curiosity-famous-educators-13.jpg"/>
          <p:cNvPicPr>
            <a:picLocks noChangeAspect="1" noChangeArrowheads="1"/>
          </p:cNvPicPr>
          <p:nvPr/>
        </p:nvPicPr>
        <p:blipFill>
          <a:blip r:embed="rId3" cstate="print"/>
          <a:srcRect/>
          <a:stretch>
            <a:fillRect/>
          </a:stretch>
        </p:blipFill>
        <p:spPr bwMode="auto">
          <a:xfrm>
            <a:off x="4876800" y="3733800"/>
            <a:ext cx="2794000" cy="2095500"/>
          </a:xfrm>
          <a:prstGeom prst="rect">
            <a:avLst/>
          </a:prstGeom>
          <a:solidFill>
            <a:srgbClr val="FFFFFF">
              <a:shade val="85000"/>
            </a:srgbClr>
          </a:solidFill>
          <a:ln w="88900" cap="sq">
            <a:solidFill>
              <a:srgbClr val="FF4B4B"/>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ubtitle 4">
            <a:extLst>
              <a:ext uri="{FF2B5EF4-FFF2-40B4-BE49-F238E27FC236}">
                <a16:creationId xmlns:a16="http://schemas.microsoft.com/office/drawing/2014/main" id="{20862EE5-C686-497A-B040-7CF271B9D7BA}"/>
              </a:ext>
            </a:extLst>
          </p:cNvPr>
          <p:cNvSpPr>
            <a:spLocks noGrp="1"/>
          </p:cNvSpPr>
          <p:nvPr>
            <p:ph type="subTitle" idx="1"/>
          </p:nvPr>
        </p:nvSpPr>
        <p:spPr/>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Scale>
                                      <p:cBhvr>
                                        <p:cTn id="14" dur="1000" decel="50000" fill="hold">
                                          <p:stCondLst>
                                            <p:cond delay="0"/>
                                          </p:stCondLst>
                                        </p:cTn>
                                        <p:tgtEl>
                                          <p:spTgt spid="133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3314"/>
                                        </p:tgtEl>
                                        <p:attrNameLst>
                                          <p:attrName>ppt_x</p:attrName>
                                          <p:attrName>ppt_y</p:attrName>
                                        </p:attrNameLst>
                                      </p:cBhvr>
                                    </p:animMotion>
                                    <p:animEffect transition="in" filter="fade">
                                      <p:cBhvr>
                                        <p:cTn id="16" dur="1000"/>
                                        <p:tgtEl>
                                          <p:spTgt spid="1331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13316"/>
                                        </p:tgtEl>
                                        <p:attrNameLst>
                                          <p:attrName>style.visibility</p:attrName>
                                        </p:attrNameLst>
                                      </p:cBhvr>
                                      <p:to>
                                        <p:strVal val="visible"/>
                                      </p:to>
                                    </p:set>
                                    <p:animScale>
                                      <p:cBhvr>
                                        <p:cTn id="21" dur="1000" decel="50000" fill="hold">
                                          <p:stCondLst>
                                            <p:cond delay="0"/>
                                          </p:stCondLst>
                                        </p:cTn>
                                        <p:tgtEl>
                                          <p:spTgt spid="133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3316"/>
                                        </p:tgtEl>
                                        <p:attrNameLst>
                                          <p:attrName>ppt_x</p:attrName>
                                          <p:attrName>ppt_y</p:attrName>
                                        </p:attrNameLst>
                                      </p:cBhvr>
                                    </p:animMotion>
                                    <p:animEffect transition="in" filter="fade">
                                      <p:cBhvr>
                                        <p:cTn id="23"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pPr>
              <a:buNone/>
            </a:pPr>
            <a:r>
              <a:rPr lang="en-US" sz="2000" dirty="0">
                <a:solidFill>
                  <a:srgbClr val="CE44EA"/>
                </a:solidFill>
              </a:rPr>
              <a:t>He found that using the ratio of 2:1 weight/length produced 1 octave.</a:t>
            </a:r>
          </a:p>
          <a:p>
            <a:pPr>
              <a:buNone/>
            </a:pPr>
            <a:r>
              <a:rPr lang="en-US" sz="2000" dirty="0">
                <a:solidFill>
                  <a:srgbClr val="CE44EA"/>
                </a:solidFill>
              </a:rPr>
              <a:t>By using the ratios;</a:t>
            </a:r>
          </a:p>
          <a:p>
            <a:pPr>
              <a:buNone/>
            </a:pPr>
            <a:r>
              <a:rPr lang="en-US" sz="2000" dirty="0">
                <a:solidFill>
                  <a:srgbClr val="CE44EA"/>
                </a:solidFill>
              </a:rPr>
              <a:t>3:2 (</a:t>
            </a:r>
            <a:r>
              <a:rPr lang="en-US" sz="2000" dirty="0" err="1">
                <a:solidFill>
                  <a:srgbClr val="CE44EA"/>
                </a:solidFill>
              </a:rPr>
              <a:t>eg</a:t>
            </a:r>
            <a:r>
              <a:rPr lang="en-US" sz="2000" dirty="0">
                <a:solidFill>
                  <a:srgbClr val="CE44EA"/>
                </a:solidFill>
              </a:rPr>
              <a:t>. C to G)</a:t>
            </a:r>
          </a:p>
          <a:p>
            <a:pPr>
              <a:buNone/>
            </a:pPr>
            <a:r>
              <a:rPr lang="en-US" sz="2000" dirty="0">
                <a:solidFill>
                  <a:srgbClr val="CE44EA"/>
                </a:solidFill>
              </a:rPr>
              <a:t>4:3 (</a:t>
            </a:r>
            <a:r>
              <a:rPr lang="en-US" sz="2000" dirty="0" err="1">
                <a:solidFill>
                  <a:srgbClr val="CE44EA"/>
                </a:solidFill>
              </a:rPr>
              <a:t>eg</a:t>
            </a:r>
            <a:r>
              <a:rPr lang="en-US" sz="2000" dirty="0">
                <a:solidFill>
                  <a:srgbClr val="CE44EA"/>
                </a:solidFill>
              </a:rPr>
              <a:t>. C to F) </a:t>
            </a:r>
          </a:p>
          <a:p>
            <a:pPr>
              <a:buNone/>
            </a:pPr>
            <a:r>
              <a:rPr lang="en-US" sz="2000" dirty="0">
                <a:solidFill>
                  <a:srgbClr val="CE44EA"/>
                </a:solidFill>
              </a:rPr>
              <a:t>Pythagoras was able to figure out all the different intervals starting from the 2</a:t>
            </a:r>
            <a:r>
              <a:rPr lang="en-US" sz="2000" baseline="30000" dirty="0">
                <a:solidFill>
                  <a:srgbClr val="CE44EA"/>
                </a:solidFill>
              </a:rPr>
              <a:t>nd</a:t>
            </a:r>
            <a:r>
              <a:rPr lang="en-US" sz="2000" dirty="0">
                <a:solidFill>
                  <a:srgbClr val="CE44EA"/>
                </a:solidFill>
              </a:rPr>
              <a:t> interval to the 8</a:t>
            </a:r>
            <a:r>
              <a:rPr lang="en-US" sz="2000" baseline="30000" dirty="0">
                <a:solidFill>
                  <a:srgbClr val="CE44EA"/>
                </a:solidFill>
              </a:rPr>
              <a:t>th</a:t>
            </a:r>
            <a:r>
              <a:rPr lang="en-US" sz="2000" dirty="0">
                <a:solidFill>
                  <a:srgbClr val="CE44EA"/>
                </a:solidFill>
              </a:rPr>
              <a:t> interval (1 octave).</a:t>
            </a:r>
          </a:p>
          <a:p>
            <a:pPr>
              <a:buNone/>
            </a:pPr>
            <a:endParaRPr lang="en-US" sz="2000" dirty="0">
              <a:solidFill>
                <a:srgbClr val="CE44EA"/>
              </a:solidFill>
            </a:endParaRPr>
          </a:p>
          <a:p>
            <a:pPr>
              <a:buNone/>
            </a:pPr>
            <a:r>
              <a:rPr lang="en-US" sz="2000" dirty="0">
                <a:solidFill>
                  <a:srgbClr val="CE44EA"/>
                </a:solidFill>
              </a:rPr>
              <a:t>Pythagoras had found that a notes pitch, depended on the length of the string. </a:t>
            </a:r>
          </a:p>
          <a:p>
            <a:pPr>
              <a:buNone/>
            </a:pPr>
            <a:endParaRPr lang="en-US" sz="2000" dirty="0">
              <a:solidFill>
                <a:srgbClr val="CE44EA"/>
              </a:solidFill>
            </a:endParaRPr>
          </a:p>
          <a:p>
            <a:pPr>
              <a:buNone/>
            </a:pPr>
            <a:endParaRPr lang="en-US" dirty="0">
              <a:solidFill>
                <a:srgbClr val="CE44EA"/>
              </a:solidFill>
            </a:endParaRPr>
          </a:p>
        </p:txBody>
      </p:sp>
      <p:pic>
        <p:nvPicPr>
          <p:cNvPr id="1026" name="Picture 2" descr="Pythagoras Guitar"/>
          <p:cNvPicPr>
            <a:picLocks noChangeAspect="1" noChangeArrowheads="1"/>
          </p:cNvPicPr>
          <p:nvPr/>
        </p:nvPicPr>
        <p:blipFill>
          <a:blip r:embed="rId3" cstate="print"/>
          <a:srcRect/>
          <a:stretch>
            <a:fillRect/>
          </a:stretch>
        </p:blipFill>
        <p:spPr bwMode="auto">
          <a:xfrm>
            <a:off x="381000" y="3916680"/>
            <a:ext cx="3429000" cy="2743200"/>
          </a:xfrm>
          <a:prstGeom prst="rect">
            <a:avLst/>
          </a:prstGeom>
          <a:noFill/>
        </p:spPr>
      </p:pic>
      <p:pic>
        <p:nvPicPr>
          <p:cNvPr id="4" name="IMG_0952.MOV">
            <a:hlinkClick r:id="" action="ppaction://media"/>
          </p:cNvPr>
          <p:cNvPicPr>
            <a:picLocks noRot="1" noChangeAspect="1"/>
          </p:cNvPicPr>
          <p:nvPr>
            <a:videoFile r:link="rId1"/>
          </p:nvPr>
        </p:nvPicPr>
        <p:blipFill>
          <a:blip r:embed="rId4" cstate="print"/>
          <a:stretch>
            <a:fillRect/>
          </a:stretch>
        </p:blipFill>
        <p:spPr>
          <a:xfrm>
            <a:off x="5181600" y="4191000"/>
            <a:ext cx="3048000" cy="228600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5181600" y="3581400"/>
            <a:ext cx="2971800" cy="381000"/>
          </a:xfrm>
          <a:prstGeom prst="rect">
            <a:avLst/>
          </a:prstGeom>
          <a:noFill/>
        </p:spPr>
        <p:txBody>
          <a:bodyPr wrap="square" rtlCol="0">
            <a:spAutoFit/>
          </a:bodyPr>
          <a:lstStyle/>
          <a:p>
            <a:r>
              <a:rPr lang="en-US" dirty="0"/>
              <a:t>Proof</a:t>
            </a:r>
          </a:p>
        </p:txBody>
      </p:sp>
      <p:cxnSp>
        <p:nvCxnSpPr>
          <p:cNvPr id="7" name="Straight Arrow Connector 6"/>
          <p:cNvCxnSpPr>
            <a:stCxn id="5" idx="1"/>
          </p:cNvCxnSpPr>
          <p:nvPr/>
        </p:nvCxnSpPr>
        <p:spPr>
          <a:xfrm flipH="1">
            <a:off x="4038600" y="3771900"/>
            <a:ext cx="1143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48400" y="3505200"/>
            <a:ext cx="914400" cy="369332"/>
          </a:xfrm>
          <a:prstGeom prst="rect">
            <a:avLst/>
          </a:prstGeom>
          <a:noFill/>
        </p:spPr>
        <p:txBody>
          <a:bodyPr wrap="square" rtlCol="0">
            <a:spAutoFit/>
          </a:bodyPr>
          <a:lstStyle/>
          <a:p>
            <a:r>
              <a:rPr lang="en-US" dirty="0"/>
              <a:t>Click</a:t>
            </a:r>
          </a:p>
        </p:txBody>
      </p:sp>
      <p:cxnSp>
        <p:nvCxnSpPr>
          <p:cNvPr id="10" name="Straight Arrow Connector 9"/>
          <p:cNvCxnSpPr/>
          <p:nvPr/>
        </p:nvCxnSpPr>
        <p:spPr>
          <a:xfrm>
            <a:off x="6934200" y="3657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343400" y="838200"/>
            <a:ext cx="3352800" cy="1169208"/>
            <a:chOff x="4419600" y="1805073"/>
            <a:chExt cx="3352800" cy="1169208"/>
          </a:xfrm>
        </p:grpSpPr>
        <p:pic>
          <p:nvPicPr>
            <p:cNvPr id="9" name="Picture 2" descr="http://neilhawes.com/sstheory/snames1.gif"/>
            <p:cNvPicPr>
              <a:picLocks noChangeAspect="1" noChangeArrowheads="1"/>
            </p:cNvPicPr>
            <p:nvPr/>
          </p:nvPicPr>
          <p:blipFill>
            <a:blip r:embed="rId5" cstate="print"/>
            <a:srcRect/>
            <a:stretch>
              <a:fillRect/>
            </a:stretch>
          </p:blipFill>
          <p:spPr bwMode="auto">
            <a:xfrm>
              <a:off x="4419600" y="1905000"/>
              <a:ext cx="3352800" cy="705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Arc 10"/>
            <p:cNvSpPr/>
            <p:nvPr/>
          </p:nvSpPr>
          <p:spPr>
            <a:xfrm rot="10443050" flipH="1">
              <a:off x="4833932" y="1805073"/>
              <a:ext cx="1653743" cy="1169208"/>
            </a:xfrm>
            <a:prstGeom prst="arc">
              <a:avLst>
                <a:gd name="adj1" fmla="val 10828816"/>
                <a:gd name="adj2" fmla="val 243358"/>
              </a:avLst>
            </a:prstGeom>
            <a:ln w="38100">
              <a:solidFill>
                <a:srgbClr val="CC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CC00FF"/>
                </a:solidFill>
              </a:endParaRPr>
            </a:p>
          </p:txBody>
        </p:sp>
        <p:sp>
          <p:nvSpPr>
            <p:cNvPr id="12" name="TextBox 11"/>
            <p:cNvSpPr txBox="1"/>
            <p:nvPr/>
          </p:nvSpPr>
          <p:spPr>
            <a:xfrm>
              <a:off x="5029200" y="2590800"/>
              <a:ext cx="1676400" cy="369332"/>
            </a:xfrm>
            <a:prstGeom prst="rect">
              <a:avLst/>
            </a:prstGeom>
            <a:noFill/>
          </p:spPr>
          <p:txBody>
            <a:bodyPr wrap="square" rtlCol="0">
              <a:spAutoFit/>
            </a:bodyPr>
            <a:lstStyle/>
            <a:p>
              <a:r>
                <a:rPr lang="en-US" dirty="0"/>
                <a:t>1 octave</a:t>
              </a:r>
            </a:p>
          </p:txBody>
        </p:sp>
      </p:grpSp>
      <p:grpSp>
        <p:nvGrpSpPr>
          <p:cNvPr id="22" name="Group 21"/>
          <p:cNvGrpSpPr/>
          <p:nvPr/>
        </p:nvGrpSpPr>
        <p:grpSpPr>
          <a:xfrm>
            <a:off x="4343400" y="1066800"/>
            <a:ext cx="2362200" cy="457200"/>
            <a:chOff x="3124200" y="1600200"/>
            <a:chExt cx="2362200" cy="457200"/>
          </a:xfrm>
        </p:grpSpPr>
        <p:cxnSp>
          <p:nvCxnSpPr>
            <p:cNvPr id="14" name="Straight Connector 13"/>
            <p:cNvCxnSpPr/>
            <p:nvPr/>
          </p:nvCxnSpPr>
          <p:spPr>
            <a:xfrm>
              <a:off x="3276600" y="1676400"/>
              <a:ext cx="1066800" cy="0"/>
            </a:xfrm>
            <a:prstGeom prst="line">
              <a:avLst/>
            </a:prstGeom>
            <a:ln>
              <a:solidFill>
                <a:srgbClr val="FF99C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76600" y="1981200"/>
              <a:ext cx="2057400" cy="0"/>
            </a:xfrm>
            <a:prstGeom prst="line">
              <a:avLst/>
            </a:prstGeom>
            <a:ln>
              <a:solidFill>
                <a:srgbClr val="FF99CC"/>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1600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Oval 17"/>
            <p:cNvSpPr/>
            <p:nvPr/>
          </p:nvSpPr>
          <p:spPr>
            <a:xfrm>
              <a:off x="4267200" y="1600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Oval 18"/>
            <p:cNvSpPr/>
            <p:nvPr/>
          </p:nvSpPr>
          <p:spPr>
            <a:xfrm>
              <a:off x="3124200" y="19050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5334000" y="19050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 name="TextBox 23"/>
          <p:cNvSpPr txBox="1"/>
          <p:nvPr/>
        </p:nvSpPr>
        <p:spPr>
          <a:xfrm>
            <a:off x="5638800" y="990600"/>
            <a:ext cx="3048000" cy="307777"/>
          </a:xfrm>
          <a:prstGeom prst="rect">
            <a:avLst/>
          </a:prstGeom>
          <a:noFill/>
        </p:spPr>
        <p:txBody>
          <a:bodyPr wrap="square" rtlCol="0">
            <a:spAutoFit/>
          </a:bodyPr>
          <a:lstStyle/>
          <a:p>
            <a:r>
              <a:rPr lang="en-US" sz="1400" dirty="0"/>
              <a:t>Will produce a higher sound.</a:t>
            </a:r>
          </a:p>
        </p:txBody>
      </p:sp>
      <p:sp>
        <p:nvSpPr>
          <p:cNvPr id="25" name="TextBox 24"/>
          <p:cNvSpPr txBox="1"/>
          <p:nvPr/>
        </p:nvSpPr>
        <p:spPr>
          <a:xfrm>
            <a:off x="4800600" y="1447800"/>
            <a:ext cx="2590800" cy="307777"/>
          </a:xfrm>
          <a:prstGeom prst="rect">
            <a:avLst/>
          </a:prstGeom>
          <a:noFill/>
        </p:spPr>
        <p:txBody>
          <a:bodyPr wrap="square" rtlCol="0">
            <a:spAutoFit/>
          </a:bodyPr>
          <a:lstStyle/>
          <a:p>
            <a:r>
              <a:rPr lang="en-US" sz="1400" dirty="0"/>
              <a:t>Will produce a lower sound.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Scale>
                                      <p:cBhvr>
                                        <p:cTn id="14"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2"/>
                                        </p:tgtEl>
                                        <p:attrNameLst>
                                          <p:attrName>ppt_x</p:attrName>
                                          <p:attrName>ppt_y</p:attrName>
                                        </p:attrNameLst>
                                      </p:cBhvr>
                                    </p:animMotion>
                                    <p:animEffect transition="in" filter="fade">
                                      <p:cBhvr>
                                        <p:cTn id="16" dur="1000"/>
                                        <p:tgtEl>
                                          <p:spTgt spid="22"/>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Scale>
                                      <p:cBhvr>
                                        <p:cTn id="19"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4"/>
                                        </p:tgtEl>
                                        <p:attrNameLst>
                                          <p:attrName>ppt_x</p:attrName>
                                          <p:attrName>ppt_y</p:attrName>
                                        </p:attrNameLst>
                                      </p:cBhvr>
                                    </p:animMotion>
                                    <p:animEffect transition="in" filter="fade">
                                      <p:cBhvr>
                                        <p:cTn id="21" dur="1000"/>
                                        <p:tgtEl>
                                          <p:spTgt spid="24"/>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Scale>
                                      <p:cBhvr>
                                        <p:cTn id="24"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5"/>
                                        </p:tgtEl>
                                        <p:attrNameLst>
                                          <p:attrName>ppt_x</p:attrName>
                                          <p:attrName>ppt_y</p:attrName>
                                        </p:attrNameLst>
                                      </p:cBhvr>
                                    </p:animMotion>
                                    <p:animEffect transition="in" filter="fade">
                                      <p:cBhvr>
                                        <p:cTn id="26" dur="1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Scale>
                                      <p:cBhvr>
                                        <p:cTn id="3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
                                            <p:txEl>
                                              <p:pRg st="1" end="1"/>
                                            </p:txEl>
                                          </p:spTgt>
                                        </p:tgtEl>
                                        <p:attrNameLst>
                                          <p:attrName>ppt_x</p:attrName>
                                          <p:attrName>ppt_y</p:attrName>
                                        </p:attrNameLst>
                                      </p:cBhvr>
                                    </p:animMotion>
                                    <p:animEffect transition="in" filter="fade">
                                      <p:cBhvr>
                                        <p:cTn id="33" dur="100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Scale>
                                      <p:cBhvr>
                                        <p:cTn id="38"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3">
                                            <p:txEl>
                                              <p:pRg st="2" end="2"/>
                                            </p:txEl>
                                          </p:spTgt>
                                        </p:tgtEl>
                                        <p:attrNameLst>
                                          <p:attrName>ppt_x</p:attrName>
                                          <p:attrName>ppt_y</p:attrName>
                                        </p:attrNameLst>
                                      </p:cBhvr>
                                    </p:animMotion>
                                    <p:animEffect transition="in" filter="fade">
                                      <p:cBhvr>
                                        <p:cTn id="40" dur="10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Scale>
                                      <p:cBhvr>
                                        <p:cTn id="45"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3">
                                            <p:txEl>
                                              <p:pRg st="3" end="3"/>
                                            </p:txEl>
                                          </p:spTgt>
                                        </p:tgtEl>
                                        <p:attrNameLst>
                                          <p:attrName>ppt_x</p:attrName>
                                          <p:attrName>ppt_y</p:attrName>
                                        </p:attrNameLst>
                                      </p:cBhvr>
                                    </p:animMotion>
                                    <p:animEffect transition="in" filter="fade">
                                      <p:cBhvr>
                                        <p:cTn id="47" dur="10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2"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Scale>
                                      <p:cBhvr>
                                        <p:cTn id="52"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3"/>
                                        </p:tgtEl>
                                        <p:attrNameLst>
                                          <p:attrName>ppt_x</p:attrName>
                                          <p:attrName>ppt_y</p:attrName>
                                        </p:attrNameLst>
                                      </p:cBhvr>
                                    </p:animMotion>
                                    <p:animEffect transition="in" filter="fade">
                                      <p:cBhvr>
                                        <p:cTn id="54" dur="1000"/>
                                        <p:tgtEl>
                                          <p:spTgt spid="23"/>
                                        </p:tgtEl>
                                      </p:cBhvr>
                                    </p:animEffect>
                                  </p:childTnLst>
                                </p:cTn>
                              </p:par>
                              <p:par>
                                <p:cTn id="55" presetID="52" presetClass="entr" presetSubtype="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animScale>
                                      <p:cBhvr>
                                        <p:cTn id="57"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026"/>
                                        </p:tgtEl>
                                        <p:attrNameLst>
                                          <p:attrName>ppt_x</p:attrName>
                                          <p:attrName>ppt_y</p:attrName>
                                        </p:attrNameLst>
                                      </p:cBhvr>
                                    </p:animMotion>
                                    <p:animEffect transition="in" filter="fade">
                                      <p:cBhvr>
                                        <p:cTn id="59" dur="1000"/>
                                        <p:tgtEl>
                                          <p:spTgt spid="1026"/>
                                        </p:tgtEl>
                                      </p:cBhvr>
                                    </p:animEffect>
                                  </p:childTnLst>
                                </p:cTn>
                              </p:par>
                              <p:par>
                                <p:cTn id="60" presetID="1" presetClass="exit" presetSubtype="0" fill="hold" grpId="1" nodeType="withEffect">
                                  <p:stCondLst>
                                    <p:cond delay="0"/>
                                  </p:stCondLst>
                                  <p:childTnLst>
                                    <p:set>
                                      <p:cBhvr>
                                        <p:cTn id="61" dur="1" fill="hold">
                                          <p:stCondLst>
                                            <p:cond delay="0"/>
                                          </p:stCondLst>
                                        </p:cTn>
                                        <p:tgtEl>
                                          <p:spTgt spid="24"/>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5"/>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52" presetClass="entr" presetSubtype="0" fill="hold" grpId="0"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Scale>
                                      <p:cBhvr>
                                        <p:cTn id="70"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3">
                                            <p:txEl>
                                              <p:pRg st="4" end="4"/>
                                            </p:txEl>
                                          </p:spTgt>
                                        </p:tgtEl>
                                        <p:attrNameLst>
                                          <p:attrName>ppt_x</p:attrName>
                                          <p:attrName>ppt_y</p:attrName>
                                        </p:attrNameLst>
                                      </p:cBhvr>
                                    </p:animMotion>
                                    <p:animEffect transition="in" filter="fade">
                                      <p:cBhvr>
                                        <p:cTn id="72" dur="1000"/>
                                        <p:tgtEl>
                                          <p:spTgt spid="3">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2" presetClass="entr" presetSubtype="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Scale>
                                      <p:cBhvr>
                                        <p:cTn id="77"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8" dur="1000" decel="50000" fill="hold">
                                          <p:stCondLst>
                                            <p:cond delay="0"/>
                                          </p:stCondLst>
                                        </p:cTn>
                                        <p:tgtEl>
                                          <p:spTgt spid="3">
                                            <p:txEl>
                                              <p:pRg st="6" end="6"/>
                                            </p:txEl>
                                          </p:spTgt>
                                        </p:tgtEl>
                                        <p:attrNameLst>
                                          <p:attrName>ppt_x</p:attrName>
                                          <p:attrName>ppt_y</p:attrName>
                                        </p:attrNameLst>
                                      </p:cBhvr>
                                    </p:animMotion>
                                    <p:animEffect transition="in" filter="fade">
                                      <p:cBhvr>
                                        <p:cTn id="79" dur="1000"/>
                                        <p:tgtEl>
                                          <p:spTgt spid="3">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2" presetClass="entr" presetSubtype="0" fill="hold" nodeType="clickEffect">
                                  <p:stCondLst>
                                    <p:cond delay="0"/>
                                  </p:stCondLst>
                                  <p:childTnLst>
                                    <p:set>
                                      <p:cBhvr>
                                        <p:cTn id="83" dur="1" fill="hold">
                                          <p:stCondLst>
                                            <p:cond delay="0"/>
                                          </p:stCondLst>
                                        </p:cTn>
                                        <p:tgtEl>
                                          <p:spTgt spid="7"/>
                                        </p:tgtEl>
                                        <p:attrNameLst>
                                          <p:attrName>style.visibility</p:attrName>
                                        </p:attrNameLst>
                                      </p:cBhvr>
                                      <p:to>
                                        <p:strVal val="visible"/>
                                      </p:to>
                                    </p:set>
                                    <p:animScale>
                                      <p:cBhvr>
                                        <p:cTn id="84"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5" dur="1000" decel="50000" fill="hold">
                                          <p:stCondLst>
                                            <p:cond delay="0"/>
                                          </p:stCondLst>
                                        </p:cTn>
                                        <p:tgtEl>
                                          <p:spTgt spid="7"/>
                                        </p:tgtEl>
                                        <p:attrNameLst>
                                          <p:attrName>ppt_x</p:attrName>
                                          <p:attrName>ppt_y</p:attrName>
                                        </p:attrNameLst>
                                      </p:cBhvr>
                                    </p:animMotion>
                                    <p:animEffect transition="in" filter="fade">
                                      <p:cBhvr>
                                        <p:cTn id="86" dur="1000"/>
                                        <p:tgtEl>
                                          <p:spTgt spid="7"/>
                                        </p:tgtEl>
                                      </p:cBhvr>
                                    </p:animEffect>
                                  </p:childTnLst>
                                </p:cTn>
                              </p:par>
                              <p:par>
                                <p:cTn id="87" presetID="52" presetClass="entr" presetSubtype="0"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Scale>
                                      <p:cBhvr>
                                        <p:cTn id="89"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0" dur="1000" decel="50000" fill="hold">
                                          <p:stCondLst>
                                            <p:cond delay="0"/>
                                          </p:stCondLst>
                                        </p:cTn>
                                        <p:tgtEl>
                                          <p:spTgt spid="4"/>
                                        </p:tgtEl>
                                        <p:attrNameLst>
                                          <p:attrName>ppt_x</p:attrName>
                                          <p:attrName>ppt_y</p:attrName>
                                        </p:attrNameLst>
                                      </p:cBhvr>
                                    </p:animMotion>
                                    <p:animEffect transition="in" filter="fade">
                                      <p:cBhvr>
                                        <p:cTn id="91" dur="1000"/>
                                        <p:tgtEl>
                                          <p:spTgt spid="4"/>
                                        </p:tgtEl>
                                      </p:cBhvr>
                                    </p:animEffect>
                                  </p:childTnLst>
                                </p:cTn>
                              </p:par>
                              <p:par>
                                <p:cTn id="92" presetID="52" presetClass="entr" presetSubtype="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Scale>
                                      <p:cBhvr>
                                        <p:cTn id="94"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000" decel="50000" fill="hold">
                                          <p:stCondLst>
                                            <p:cond delay="0"/>
                                          </p:stCondLst>
                                        </p:cTn>
                                        <p:tgtEl>
                                          <p:spTgt spid="10"/>
                                        </p:tgtEl>
                                        <p:attrNameLst>
                                          <p:attrName>ppt_x</p:attrName>
                                          <p:attrName>ppt_y</p:attrName>
                                        </p:attrNameLst>
                                      </p:cBhvr>
                                    </p:animMotion>
                                    <p:animEffect transition="in" filter="fade">
                                      <p:cBhvr>
                                        <p:cTn id="96" dur="1000"/>
                                        <p:tgtEl>
                                          <p:spTgt spid="10"/>
                                        </p:tgtEl>
                                      </p:cBhvr>
                                    </p:animEffect>
                                  </p:childTnLst>
                                </p:cTn>
                              </p:par>
                              <p:par>
                                <p:cTn id="97" presetID="52"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Scale>
                                      <p:cBhvr>
                                        <p:cTn id="9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5"/>
                                        </p:tgtEl>
                                        <p:attrNameLst>
                                          <p:attrName>ppt_x</p:attrName>
                                          <p:attrName>ppt_y</p:attrName>
                                        </p:attrNameLst>
                                      </p:cBhvr>
                                    </p:animMotion>
                                    <p:animEffect transition="in" filter="fade">
                                      <p:cBhvr>
                                        <p:cTn id="101" dur="1000"/>
                                        <p:tgtEl>
                                          <p:spTgt spid="5"/>
                                        </p:tgtEl>
                                      </p:cBhvr>
                                    </p:animEffect>
                                  </p:childTnLst>
                                </p:cTn>
                              </p:par>
                              <p:par>
                                <p:cTn id="102" presetID="52" presetClass="entr" presetSubtype="0" fill="hold" grpId="0" nodeType="withEffect">
                                  <p:stCondLst>
                                    <p:cond delay="0"/>
                                  </p:stCondLst>
                                  <p:childTnLst>
                                    <p:set>
                                      <p:cBhvr>
                                        <p:cTn id="103" dur="1" fill="hold">
                                          <p:stCondLst>
                                            <p:cond delay="0"/>
                                          </p:stCondLst>
                                        </p:cTn>
                                        <p:tgtEl>
                                          <p:spTgt spid="8"/>
                                        </p:tgtEl>
                                        <p:attrNameLst>
                                          <p:attrName>style.visibility</p:attrName>
                                        </p:attrNameLst>
                                      </p:cBhvr>
                                      <p:to>
                                        <p:strVal val="visible"/>
                                      </p:to>
                                    </p:set>
                                    <p:animScale>
                                      <p:cBhvr>
                                        <p:cTn id="10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5" dur="1000" decel="50000" fill="hold">
                                          <p:stCondLst>
                                            <p:cond delay="0"/>
                                          </p:stCondLst>
                                        </p:cTn>
                                        <p:tgtEl>
                                          <p:spTgt spid="8"/>
                                        </p:tgtEl>
                                        <p:attrNameLst>
                                          <p:attrName>ppt_x</p:attrName>
                                          <p:attrName>ppt_y</p:attrName>
                                        </p:attrNameLst>
                                      </p:cBhvr>
                                    </p:animMotion>
                                    <p:animEffect transition="in" filter="fade">
                                      <p:cBhvr>
                                        <p:cTn id="10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07" fill="hold" display="0">
                  <p:stCondLst>
                    <p:cond delay="indefinite"/>
                  </p:stCondLst>
                  <p:endCondLst>
                    <p:cond evt="onNext" delay="0">
                      <p:tgtEl>
                        <p:sldTgt/>
                      </p:tgtEl>
                    </p:cond>
                    <p:cond evt="onPrev" delay="0">
                      <p:tgtEl>
                        <p:sldTgt/>
                      </p:tgtEl>
                    </p:cond>
                  </p:endCondLst>
                </p:cTn>
                <p:tgtEl>
                  <p:spTgt spid="4"/>
                </p:tgtEl>
              </p:cMediaNode>
            </p:video>
          </p:childTnLst>
        </p:cTn>
      </p:par>
    </p:tnLst>
    <p:bldLst>
      <p:bldP spid="3" grpId="0" uiExpand="1" build="p"/>
      <p:bldP spid="5" grpId="0"/>
      <p:bldP spid="8" grpId="0"/>
      <p:bldP spid="24" grpId="0"/>
      <p:bldP spid="24" grpId="1"/>
      <p:bldP spid="25" grpId="0"/>
      <p:bldP spid="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7467600" cy="1362075"/>
          </a:xfrm>
        </p:spPr>
        <p:txBody>
          <a:bodyPr>
            <a:noAutofit/>
          </a:bodyPr>
          <a:lstStyle/>
          <a:p>
            <a:r>
              <a:rPr lang="en-US" sz="5500" dirty="0">
                <a:ln w="6350">
                  <a:solidFill>
                    <a:srgbClr val="FF99FF"/>
                  </a:solidFill>
                </a:ln>
                <a:solidFill>
                  <a:srgbClr val="FF99FF"/>
                </a:solidFill>
              </a:rPr>
              <a:t>Pythagoras’ Theorem</a:t>
            </a:r>
          </a:p>
        </p:txBody>
      </p:sp>
      <p:sp>
        <p:nvSpPr>
          <p:cNvPr id="3" name="Text Placeholder 2"/>
          <p:cNvSpPr>
            <a:spLocks noGrp="1"/>
          </p:cNvSpPr>
          <p:nvPr>
            <p:ph type="body" idx="1"/>
          </p:nvPr>
        </p:nvSpPr>
        <p:spPr>
          <a:xfrm>
            <a:off x="381000" y="1633536"/>
            <a:ext cx="8229600" cy="4843464"/>
          </a:xfrm>
        </p:spPr>
        <p:txBody>
          <a:bodyPr>
            <a:normAutofit/>
          </a:bodyPr>
          <a:lstStyle/>
          <a:p>
            <a:r>
              <a:rPr lang="en-US" dirty="0">
                <a:ln w="6350">
                  <a:noFill/>
                </a:ln>
                <a:solidFill>
                  <a:srgbClr val="FF00FF"/>
                </a:solidFill>
              </a:rPr>
              <a:t>Using this theorem you can find the length of any side of a right-angled triangle, if you know the length of the other two sides.</a:t>
            </a:r>
          </a:p>
          <a:p>
            <a:endParaRPr lang="en-US" dirty="0">
              <a:ln w="6350">
                <a:noFill/>
              </a:ln>
              <a:solidFill>
                <a:srgbClr val="FF00FF"/>
              </a:solidFill>
            </a:endParaRPr>
          </a:p>
          <a:p>
            <a:r>
              <a:rPr lang="en-US" dirty="0">
                <a:ln w="6350">
                  <a:noFill/>
                </a:ln>
                <a:solidFill>
                  <a:srgbClr val="FF00FF"/>
                </a:solidFill>
              </a:rPr>
              <a:t>It is a very useful tool to use but how did he even find it?</a:t>
            </a:r>
          </a:p>
          <a:p>
            <a:r>
              <a:rPr lang="en-US" dirty="0">
                <a:ln w="6350">
                  <a:noFill/>
                </a:ln>
                <a:solidFill>
                  <a:srgbClr val="FF00FF"/>
                </a:solidFill>
              </a:rPr>
              <a:t>To find that out, we must do a mathematical proof.</a:t>
            </a:r>
          </a:p>
          <a:p>
            <a:endParaRPr lang="en-US" dirty="0">
              <a:ln w="6350">
                <a:noFill/>
              </a:ln>
              <a:solidFill>
                <a:srgbClr val="FF00FF"/>
              </a:solidFill>
            </a:endParaRPr>
          </a:p>
          <a:p>
            <a:endParaRPr lang="en-US" dirty="0">
              <a:ln w="6350">
                <a:noFill/>
              </a:ln>
              <a:solidFill>
                <a:srgbClr val="FF00FF"/>
              </a:solidFill>
            </a:endParaRPr>
          </a:p>
          <a:p>
            <a:endParaRPr lang="en-US" dirty="0">
              <a:ln w="6350">
                <a:noFill/>
              </a:ln>
              <a:solidFill>
                <a:srgbClr val="FF00FF"/>
              </a:solidFill>
            </a:endParaRPr>
          </a:p>
          <a:p>
            <a:endParaRPr lang="en-US" dirty="0">
              <a:ln w="6350">
                <a:noFill/>
              </a:ln>
              <a:solidFill>
                <a:srgbClr val="FF00FF"/>
              </a:solidFill>
            </a:endParaRPr>
          </a:p>
          <a:p>
            <a:endParaRPr lang="en-US" dirty="0">
              <a:ln w="6350">
                <a:noFill/>
              </a:ln>
              <a:solidFill>
                <a:srgbClr val="FF00FF"/>
              </a:solidFill>
            </a:endParaRPr>
          </a:p>
          <a:p>
            <a:endParaRPr lang="en-US" dirty="0">
              <a:ln w="6350">
                <a:noFill/>
              </a:ln>
              <a:solidFill>
                <a:srgbClr val="FF00FF"/>
              </a:solidFill>
            </a:endParaRPr>
          </a:p>
          <a:p>
            <a:r>
              <a:rPr lang="en-US" u="sng" dirty="0">
                <a:ln w="6350">
                  <a:noFill/>
                </a:ln>
                <a:solidFill>
                  <a:srgbClr val="FF99CC"/>
                </a:solidFill>
              </a:rPr>
              <a:t>http://www.mathsisfun.com/geometry/pythagorean-theorem-proof.html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Scale>
                                      <p:cBhvr>
                                        <p:cTn id="35"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10" end="10"/>
                                            </p:txEl>
                                          </p:spTgt>
                                        </p:tgtEl>
                                        <p:attrNameLst>
                                          <p:attrName>ppt_x</p:attrName>
                                          <p:attrName>ppt_y</p:attrName>
                                        </p:attrNameLst>
                                      </p:cBhvr>
                                    </p:animMotion>
                                    <p:animEffect transition="in" filter="fade">
                                      <p:cBhvr>
                                        <p:cTn id="3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sz="2800" b="1" dirty="0">
                <a:effectLst>
                  <a:outerShdw blurRad="38100" dist="38100" dir="2700000" algn="tl">
                    <a:srgbClr val="000000">
                      <a:alpha val="43137"/>
                    </a:srgbClr>
                  </a:outerShdw>
                </a:effectLst>
              </a:rPr>
              <a:t>Algebra is one of the ways to prove Pythagoras’ theorem.</a:t>
            </a:r>
          </a:p>
          <a:p>
            <a:pPr>
              <a:buNone/>
            </a:pPr>
            <a:r>
              <a:rPr lang="en-US" sz="2400" b="1" dirty="0">
                <a:solidFill>
                  <a:srgbClr val="FFCCFF"/>
                </a:solidFill>
                <a:effectLst>
                  <a:outerShdw blurRad="38100" dist="38100" dir="2700000" algn="tl">
                    <a:srgbClr val="000000">
                      <a:alpha val="43137"/>
                    </a:srgbClr>
                  </a:outerShdw>
                </a:effectLst>
              </a:rPr>
              <a:t>Area of whole square is;</a:t>
            </a:r>
          </a:p>
          <a:p>
            <a:pPr>
              <a:buNone/>
            </a:pPr>
            <a:r>
              <a:rPr lang="en-US" sz="2000" dirty="0">
                <a:solidFill>
                  <a:srgbClr val="CCECFF"/>
                </a:solidFill>
              </a:rPr>
              <a:t>Total area</a:t>
            </a:r>
            <a:r>
              <a:rPr lang="en-US" sz="2000" dirty="0">
                <a:solidFill>
                  <a:srgbClr val="FFCCFF"/>
                </a:solidFill>
              </a:rPr>
              <a:t>=(</a:t>
            </a:r>
            <a:r>
              <a:rPr lang="en-US" sz="2000" dirty="0" err="1">
                <a:solidFill>
                  <a:srgbClr val="FFCCFF"/>
                </a:solidFill>
              </a:rPr>
              <a:t>a+b</a:t>
            </a:r>
            <a:r>
              <a:rPr lang="en-US" sz="2000" dirty="0">
                <a:solidFill>
                  <a:srgbClr val="FFCCFF"/>
                </a:solidFill>
              </a:rPr>
              <a:t>)(</a:t>
            </a:r>
            <a:r>
              <a:rPr lang="en-US" sz="2000" dirty="0" err="1">
                <a:solidFill>
                  <a:srgbClr val="FFCCFF"/>
                </a:solidFill>
              </a:rPr>
              <a:t>a+b</a:t>
            </a:r>
            <a:r>
              <a:rPr lang="en-US" sz="2000" dirty="0">
                <a:solidFill>
                  <a:srgbClr val="FFCCFF"/>
                </a:solidFill>
              </a:rPr>
              <a:t>)</a:t>
            </a:r>
          </a:p>
          <a:p>
            <a:pPr>
              <a:buNone/>
            </a:pPr>
            <a:endParaRPr lang="en-US" sz="2000" dirty="0">
              <a:solidFill>
                <a:srgbClr val="FFFFCC"/>
              </a:solidFill>
            </a:endParaRPr>
          </a:p>
          <a:p>
            <a:pPr>
              <a:buNone/>
            </a:pPr>
            <a:r>
              <a:rPr lang="en-US" sz="2000" b="1" dirty="0">
                <a:solidFill>
                  <a:srgbClr val="99CCFF"/>
                </a:solidFill>
              </a:rPr>
              <a:t>Area of smaller square</a:t>
            </a:r>
          </a:p>
          <a:p>
            <a:pPr>
              <a:buNone/>
            </a:pPr>
            <a:r>
              <a:rPr lang="en-US" sz="2000" dirty="0">
                <a:solidFill>
                  <a:srgbClr val="CCFFCC"/>
                </a:solidFill>
              </a:rPr>
              <a:t>= c x c </a:t>
            </a:r>
          </a:p>
          <a:p>
            <a:pPr>
              <a:buNone/>
            </a:pPr>
            <a:r>
              <a:rPr lang="en-US" sz="2000" dirty="0">
                <a:solidFill>
                  <a:srgbClr val="CCFFCC"/>
                </a:solidFill>
              </a:rPr>
              <a:t>= c</a:t>
            </a:r>
            <a:endParaRPr lang="en-US" sz="2000" dirty="0">
              <a:solidFill>
                <a:srgbClr val="CCFFFF"/>
              </a:solidFill>
            </a:endParaRPr>
          </a:p>
          <a:p>
            <a:pPr>
              <a:buNone/>
            </a:pPr>
            <a:r>
              <a:rPr lang="en-US" sz="2000" dirty="0">
                <a:solidFill>
                  <a:srgbClr val="FFFFCC"/>
                </a:solidFill>
              </a:rPr>
              <a:t>Area of 1 triangle</a:t>
            </a:r>
            <a:r>
              <a:rPr lang="en-US" sz="2000" dirty="0">
                <a:solidFill>
                  <a:srgbClr val="CCFFCC"/>
                </a:solidFill>
              </a:rPr>
              <a:t>= 1/2ab</a:t>
            </a:r>
          </a:p>
          <a:p>
            <a:pPr>
              <a:buNone/>
            </a:pPr>
            <a:endParaRPr lang="en-US" sz="2000" dirty="0">
              <a:solidFill>
                <a:srgbClr val="CCFFFF"/>
              </a:solidFill>
            </a:endParaRPr>
          </a:p>
          <a:p>
            <a:pPr>
              <a:buNone/>
            </a:pPr>
            <a:endParaRPr lang="en-US" sz="2000" dirty="0">
              <a:solidFill>
                <a:srgbClr val="CCFFFF"/>
              </a:solidFill>
            </a:endParaRPr>
          </a:p>
          <a:p>
            <a:pPr>
              <a:buNone/>
            </a:pPr>
            <a:r>
              <a:rPr lang="en-US" sz="2000" dirty="0">
                <a:solidFill>
                  <a:srgbClr val="CCFFCC"/>
                </a:solidFill>
              </a:rPr>
              <a:t>Area of all triangles</a:t>
            </a:r>
            <a:r>
              <a:rPr lang="en-US" sz="2000" dirty="0">
                <a:solidFill>
                  <a:srgbClr val="FFFFCC"/>
                </a:solidFill>
              </a:rPr>
              <a:t>= 4 (1/2ab) = 2ab</a:t>
            </a:r>
          </a:p>
          <a:p>
            <a:pPr>
              <a:buNone/>
            </a:pPr>
            <a:endParaRPr lang="en-US" sz="2000" dirty="0">
              <a:solidFill>
                <a:srgbClr val="FFCCCC"/>
              </a:solidFill>
            </a:endParaRPr>
          </a:p>
          <a:p>
            <a:pPr>
              <a:buNone/>
            </a:pPr>
            <a:r>
              <a:rPr lang="en-US" sz="2000" b="1" dirty="0">
                <a:solidFill>
                  <a:srgbClr val="99CCFF"/>
                </a:solidFill>
                <a:effectLst>
                  <a:outerShdw blurRad="38100" dist="38100" dir="2700000" algn="tl">
                    <a:srgbClr val="000000">
                      <a:alpha val="43137"/>
                    </a:srgbClr>
                  </a:outerShdw>
                </a:effectLst>
              </a:rPr>
              <a:t>Smaller square (area) </a:t>
            </a:r>
            <a:r>
              <a:rPr lang="en-US" sz="2000" b="1" dirty="0">
                <a:solidFill>
                  <a:srgbClr val="CCFFCC"/>
                </a:solidFill>
                <a:effectLst>
                  <a:outerShdw blurRad="38100" dist="38100" dir="2700000" algn="tl">
                    <a:srgbClr val="000000">
                      <a:alpha val="43137"/>
                    </a:srgbClr>
                  </a:outerShdw>
                </a:effectLst>
              </a:rPr>
              <a:t>+ </a:t>
            </a:r>
            <a:r>
              <a:rPr lang="en-US" sz="2000" b="1" dirty="0">
                <a:solidFill>
                  <a:srgbClr val="FFFFCC"/>
                </a:solidFill>
                <a:effectLst>
                  <a:outerShdw blurRad="38100" dist="38100" dir="2700000" algn="tl">
                    <a:srgbClr val="000000">
                      <a:alpha val="43137"/>
                    </a:srgbClr>
                  </a:outerShdw>
                </a:effectLst>
              </a:rPr>
              <a:t>small triangles (area)</a:t>
            </a:r>
          </a:p>
          <a:p>
            <a:pPr>
              <a:buNone/>
            </a:pPr>
            <a:r>
              <a:rPr lang="en-US" sz="2000" dirty="0">
                <a:solidFill>
                  <a:srgbClr val="FFCCFF"/>
                </a:solidFill>
              </a:rPr>
              <a:t>= c  + 2ab</a:t>
            </a:r>
          </a:p>
          <a:p>
            <a:pPr>
              <a:buNone/>
            </a:pPr>
            <a:endParaRPr lang="en-US" dirty="0"/>
          </a:p>
        </p:txBody>
      </p:sp>
      <p:grpSp>
        <p:nvGrpSpPr>
          <p:cNvPr id="24" name="Group 23"/>
          <p:cNvGrpSpPr/>
          <p:nvPr/>
        </p:nvGrpSpPr>
        <p:grpSpPr>
          <a:xfrm>
            <a:off x="4572000" y="685800"/>
            <a:ext cx="4114800" cy="3569732"/>
            <a:chOff x="4572000" y="685800"/>
            <a:chExt cx="4114800" cy="3569732"/>
          </a:xfrm>
        </p:grpSpPr>
        <p:sp>
          <p:nvSpPr>
            <p:cNvPr id="4" name="Rectangle 3"/>
            <p:cNvSpPr/>
            <p:nvPr/>
          </p:nvSpPr>
          <p:spPr>
            <a:xfrm>
              <a:off x="5181600" y="1066800"/>
              <a:ext cx="2895600" cy="2819400"/>
            </a:xfrm>
            <a:prstGeom prst="rect">
              <a:avLst/>
            </a:prstGeom>
            <a:solidFill>
              <a:srgbClr val="FFFFCC"/>
            </a:solidFill>
            <a:ln w="7620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1407725">
              <a:off x="5534015" y="1418613"/>
              <a:ext cx="2210330" cy="2133600"/>
            </a:xfrm>
            <a:prstGeom prst="rect">
              <a:avLst/>
            </a:prstGeom>
            <a:solidFill>
              <a:srgbClr val="CCFFCC"/>
            </a:solidFill>
            <a:ln w="762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0" y="1600200"/>
              <a:ext cx="533400" cy="369332"/>
            </a:xfrm>
            <a:prstGeom prst="rect">
              <a:avLst/>
            </a:prstGeom>
            <a:noFill/>
          </p:spPr>
          <p:txBody>
            <a:bodyPr wrap="square" rtlCol="0">
              <a:spAutoFit/>
            </a:bodyPr>
            <a:lstStyle/>
            <a:p>
              <a:r>
                <a:rPr lang="en-US" b="1" dirty="0">
                  <a:solidFill>
                    <a:srgbClr val="CCFFFF"/>
                  </a:solidFill>
                </a:rPr>
                <a:t>b</a:t>
              </a:r>
            </a:p>
          </p:txBody>
        </p:sp>
        <p:sp>
          <p:nvSpPr>
            <p:cNvPr id="7" name="TextBox 6"/>
            <p:cNvSpPr txBox="1"/>
            <p:nvPr/>
          </p:nvSpPr>
          <p:spPr>
            <a:xfrm>
              <a:off x="6934200" y="685800"/>
              <a:ext cx="533400" cy="369332"/>
            </a:xfrm>
            <a:prstGeom prst="rect">
              <a:avLst/>
            </a:prstGeom>
            <a:noFill/>
          </p:spPr>
          <p:txBody>
            <a:bodyPr wrap="square" rtlCol="0">
              <a:spAutoFit/>
            </a:bodyPr>
            <a:lstStyle/>
            <a:p>
              <a:r>
                <a:rPr lang="en-US" b="1" dirty="0">
                  <a:solidFill>
                    <a:srgbClr val="CCFFFF"/>
                  </a:solidFill>
                </a:rPr>
                <a:t>b</a:t>
              </a:r>
            </a:p>
          </p:txBody>
        </p:sp>
        <p:sp>
          <p:nvSpPr>
            <p:cNvPr id="8" name="TextBox 7"/>
            <p:cNvSpPr txBox="1"/>
            <p:nvPr/>
          </p:nvSpPr>
          <p:spPr>
            <a:xfrm>
              <a:off x="8153400" y="2895600"/>
              <a:ext cx="533400" cy="369332"/>
            </a:xfrm>
            <a:prstGeom prst="rect">
              <a:avLst/>
            </a:prstGeom>
            <a:noFill/>
          </p:spPr>
          <p:txBody>
            <a:bodyPr wrap="square" rtlCol="0">
              <a:spAutoFit/>
            </a:bodyPr>
            <a:lstStyle/>
            <a:p>
              <a:r>
                <a:rPr lang="en-US" b="1" dirty="0">
                  <a:solidFill>
                    <a:srgbClr val="CCFFFF"/>
                  </a:solidFill>
                </a:rPr>
                <a:t>b</a:t>
              </a:r>
            </a:p>
          </p:txBody>
        </p:sp>
        <p:sp>
          <p:nvSpPr>
            <p:cNvPr id="9" name="TextBox 8"/>
            <p:cNvSpPr txBox="1"/>
            <p:nvPr/>
          </p:nvSpPr>
          <p:spPr>
            <a:xfrm>
              <a:off x="5715000" y="3886200"/>
              <a:ext cx="533400" cy="369332"/>
            </a:xfrm>
            <a:prstGeom prst="rect">
              <a:avLst/>
            </a:prstGeom>
            <a:noFill/>
          </p:spPr>
          <p:txBody>
            <a:bodyPr wrap="square" rtlCol="0">
              <a:spAutoFit/>
            </a:bodyPr>
            <a:lstStyle/>
            <a:p>
              <a:r>
                <a:rPr lang="en-US" b="1" dirty="0">
                  <a:solidFill>
                    <a:srgbClr val="CCFFFF"/>
                  </a:solidFill>
                </a:rPr>
                <a:t>b</a:t>
              </a:r>
            </a:p>
          </p:txBody>
        </p:sp>
        <p:sp>
          <p:nvSpPr>
            <p:cNvPr id="10" name="TextBox 9"/>
            <p:cNvSpPr txBox="1"/>
            <p:nvPr/>
          </p:nvSpPr>
          <p:spPr>
            <a:xfrm>
              <a:off x="5638800" y="1905000"/>
              <a:ext cx="533400" cy="369332"/>
            </a:xfrm>
            <a:prstGeom prst="rect">
              <a:avLst/>
            </a:prstGeom>
            <a:noFill/>
          </p:spPr>
          <p:txBody>
            <a:bodyPr wrap="square" rtlCol="0">
              <a:spAutoFit/>
            </a:bodyPr>
            <a:lstStyle/>
            <a:p>
              <a:r>
                <a:rPr lang="en-US" b="1" dirty="0">
                  <a:solidFill>
                    <a:srgbClr val="FFCCCC"/>
                  </a:solidFill>
                </a:rPr>
                <a:t>c</a:t>
              </a:r>
            </a:p>
          </p:txBody>
        </p:sp>
        <p:sp>
          <p:nvSpPr>
            <p:cNvPr id="12" name="TextBox 11"/>
            <p:cNvSpPr txBox="1"/>
            <p:nvPr/>
          </p:nvSpPr>
          <p:spPr>
            <a:xfrm>
              <a:off x="6096000" y="2971800"/>
              <a:ext cx="533400" cy="369332"/>
            </a:xfrm>
            <a:prstGeom prst="rect">
              <a:avLst/>
            </a:prstGeom>
            <a:noFill/>
          </p:spPr>
          <p:txBody>
            <a:bodyPr wrap="square" rtlCol="0">
              <a:spAutoFit/>
            </a:bodyPr>
            <a:lstStyle/>
            <a:p>
              <a:r>
                <a:rPr lang="en-US" b="1" dirty="0">
                  <a:solidFill>
                    <a:srgbClr val="FFCCCC"/>
                  </a:solidFill>
                </a:rPr>
                <a:t>c</a:t>
              </a:r>
            </a:p>
          </p:txBody>
        </p:sp>
        <p:sp>
          <p:nvSpPr>
            <p:cNvPr id="13" name="TextBox 12"/>
            <p:cNvSpPr txBox="1"/>
            <p:nvPr/>
          </p:nvSpPr>
          <p:spPr>
            <a:xfrm>
              <a:off x="6705600" y="1524000"/>
              <a:ext cx="533400" cy="369332"/>
            </a:xfrm>
            <a:prstGeom prst="rect">
              <a:avLst/>
            </a:prstGeom>
            <a:noFill/>
          </p:spPr>
          <p:txBody>
            <a:bodyPr wrap="square" rtlCol="0">
              <a:spAutoFit/>
            </a:bodyPr>
            <a:lstStyle/>
            <a:p>
              <a:r>
                <a:rPr lang="en-US" b="1" dirty="0">
                  <a:solidFill>
                    <a:srgbClr val="FFCCCC"/>
                  </a:solidFill>
                </a:rPr>
                <a:t>c</a:t>
              </a:r>
            </a:p>
          </p:txBody>
        </p:sp>
        <p:sp>
          <p:nvSpPr>
            <p:cNvPr id="14" name="TextBox 13"/>
            <p:cNvSpPr txBox="1"/>
            <p:nvPr/>
          </p:nvSpPr>
          <p:spPr>
            <a:xfrm>
              <a:off x="7315200" y="2590800"/>
              <a:ext cx="533400" cy="369332"/>
            </a:xfrm>
            <a:prstGeom prst="rect">
              <a:avLst/>
            </a:prstGeom>
            <a:noFill/>
          </p:spPr>
          <p:txBody>
            <a:bodyPr wrap="square" rtlCol="0">
              <a:spAutoFit/>
            </a:bodyPr>
            <a:lstStyle/>
            <a:p>
              <a:r>
                <a:rPr lang="en-US" b="1" dirty="0">
                  <a:solidFill>
                    <a:srgbClr val="FFCCCC"/>
                  </a:solidFill>
                </a:rPr>
                <a:t>c</a:t>
              </a:r>
            </a:p>
          </p:txBody>
        </p:sp>
        <p:sp>
          <p:nvSpPr>
            <p:cNvPr id="15" name="TextBox 14"/>
            <p:cNvSpPr txBox="1"/>
            <p:nvPr/>
          </p:nvSpPr>
          <p:spPr>
            <a:xfrm>
              <a:off x="5410200" y="685800"/>
              <a:ext cx="533400" cy="369332"/>
            </a:xfrm>
            <a:prstGeom prst="rect">
              <a:avLst/>
            </a:prstGeom>
            <a:noFill/>
          </p:spPr>
          <p:txBody>
            <a:bodyPr wrap="square" rtlCol="0">
              <a:spAutoFit/>
            </a:bodyPr>
            <a:lstStyle/>
            <a:p>
              <a:r>
                <a:rPr lang="en-US" b="1" dirty="0">
                  <a:solidFill>
                    <a:srgbClr val="CCFFFF"/>
                  </a:solidFill>
                </a:rPr>
                <a:t>a</a:t>
              </a:r>
            </a:p>
          </p:txBody>
        </p:sp>
        <p:sp>
          <p:nvSpPr>
            <p:cNvPr id="16" name="TextBox 15"/>
            <p:cNvSpPr txBox="1"/>
            <p:nvPr/>
          </p:nvSpPr>
          <p:spPr>
            <a:xfrm>
              <a:off x="4648200" y="3124200"/>
              <a:ext cx="533400" cy="369332"/>
            </a:xfrm>
            <a:prstGeom prst="rect">
              <a:avLst/>
            </a:prstGeom>
            <a:noFill/>
          </p:spPr>
          <p:txBody>
            <a:bodyPr wrap="square" rtlCol="0">
              <a:spAutoFit/>
            </a:bodyPr>
            <a:lstStyle/>
            <a:p>
              <a:r>
                <a:rPr lang="en-US" b="1" dirty="0">
                  <a:solidFill>
                    <a:srgbClr val="CCFFFF"/>
                  </a:solidFill>
                </a:rPr>
                <a:t>a</a:t>
              </a:r>
            </a:p>
          </p:txBody>
        </p:sp>
        <p:sp>
          <p:nvSpPr>
            <p:cNvPr id="17" name="TextBox 16"/>
            <p:cNvSpPr txBox="1"/>
            <p:nvPr/>
          </p:nvSpPr>
          <p:spPr>
            <a:xfrm>
              <a:off x="7543800" y="3886200"/>
              <a:ext cx="533400" cy="369332"/>
            </a:xfrm>
            <a:prstGeom prst="rect">
              <a:avLst/>
            </a:prstGeom>
            <a:noFill/>
          </p:spPr>
          <p:txBody>
            <a:bodyPr wrap="square" rtlCol="0">
              <a:spAutoFit/>
            </a:bodyPr>
            <a:lstStyle/>
            <a:p>
              <a:r>
                <a:rPr lang="en-US" b="1" dirty="0">
                  <a:solidFill>
                    <a:srgbClr val="CCFFFF"/>
                  </a:solidFill>
                </a:rPr>
                <a:t>a</a:t>
              </a:r>
            </a:p>
          </p:txBody>
        </p:sp>
        <p:sp>
          <p:nvSpPr>
            <p:cNvPr id="18" name="TextBox 17"/>
            <p:cNvSpPr txBox="1"/>
            <p:nvPr/>
          </p:nvSpPr>
          <p:spPr>
            <a:xfrm>
              <a:off x="8153400" y="1295400"/>
              <a:ext cx="533400" cy="369332"/>
            </a:xfrm>
            <a:prstGeom prst="rect">
              <a:avLst/>
            </a:prstGeom>
            <a:noFill/>
          </p:spPr>
          <p:txBody>
            <a:bodyPr wrap="square" rtlCol="0">
              <a:spAutoFit/>
            </a:bodyPr>
            <a:lstStyle/>
            <a:p>
              <a:r>
                <a:rPr lang="en-US" b="1" dirty="0">
                  <a:solidFill>
                    <a:srgbClr val="CCFFFF"/>
                  </a:solidFill>
                </a:rPr>
                <a:t>a</a:t>
              </a:r>
            </a:p>
          </p:txBody>
        </p:sp>
      </p:grpSp>
      <p:sp>
        <p:nvSpPr>
          <p:cNvPr id="19" name="TextBox 18"/>
          <p:cNvSpPr txBox="1"/>
          <p:nvPr/>
        </p:nvSpPr>
        <p:spPr>
          <a:xfrm>
            <a:off x="914400" y="3124200"/>
            <a:ext cx="914400" cy="261610"/>
          </a:xfrm>
          <a:prstGeom prst="rect">
            <a:avLst/>
          </a:prstGeom>
          <a:noFill/>
        </p:spPr>
        <p:txBody>
          <a:bodyPr wrap="square" rtlCol="0">
            <a:spAutoFit/>
          </a:bodyPr>
          <a:lstStyle/>
          <a:p>
            <a:r>
              <a:rPr lang="en-US" sz="1100" dirty="0">
                <a:solidFill>
                  <a:srgbClr val="CCFFCC"/>
                </a:solidFill>
              </a:rPr>
              <a:t>2</a:t>
            </a:r>
          </a:p>
        </p:txBody>
      </p:sp>
      <p:sp>
        <p:nvSpPr>
          <p:cNvPr id="20" name="TextBox 19"/>
          <p:cNvSpPr txBox="1"/>
          <p:nvPr/>
        </p:nvSpPr>
        <p:spPr>
          <a:xfrm>
            <a:off x="914400" y="5672937"/>
            <a:ext cx="914400" cy="261610"/>
          </a:xfrm>
          <a:prstGeom prst="rect">
            <a:avLst/>
          </a:prstGeom>
          <a:noFill/>
        </p:spPr>
        <p:txBody>
          <a:bodyPr wrap="square" rtlCol="0">
            <a:spAutoFit/>
          </a:bodyPr>
          <a:lstStyle/>
          <a:p>
            <a:r>
              <a:rPr lang="en-US" sz="1100" dirty="0">
                <a:solidFill>
                  <a:srgbClr val="FFCCFF"/>
                </a:solidFill>
              </a:rPr>
              <a:t>2 </a:t>
            </a:r>
          </a:p>
        </p:txBody>
      </p:sp>
      <p:sp>
        <p:nvSpPr>
          <p:cNvPr id="26" name="Rectangle 25"/>
          <p:cNvSpPr/>
          <p:nvPr/>
        </p:nvSpPr>
        <p:spPr>
          <a:xfrm>
            <a:off x="5164995" y="1048694"/>
            <a:ext cx="881964" cy="190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rot="7340231">
            <a:off x="1551947" y="137375"/>
            <a:ext cx="4137759" cy="3649334"/>
          </a:xfrm>
          <a:prstGeom prst="arc">
            <a:avLst>
              <a:gd name="adj1" fmla="val 16200000"/>
              <a:gd name="adj2" fmla="val 2087744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p:cNvCxnSpPr/>
          <p:nvPr/>
        </p:nvCxnSpPr>
        <p:spPr>
          <a:xfrm flipH="1">
            <a:off x="5230641" y="1115841"/>
            <a:ext cx="762000" cy="1752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Scale>
                                      <p:cBhvr>
                                        <p:cTn id="14"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4"/>
                                        </p:tgtEl>
                                        <p:attrNameLst>
                                          <p:attrName>ppt_x</p:attrName>
                                          <p:attrName>ppt_y</p:attrName>
                                        </p:attrNameLst>
                                      </p:cBhvr>
                                    </p:animMotion>
                                    <p:animEffect transition="in" filter="fade">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Scale>
                                      <p:cBhvr>
                                        <p:cTn id="28"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2" end="2"/>
                                            </p:txEl>
                                          </p:spTgt>
                                        </p:tgtEl>
                                        <p:attrNameLst>
                                          <p:attrName>ppt_x</p:attrName>
                                          <p:attrName>ppt_y</p:attrName>
                                        </p:attrNameLst>
                                      </p:cBhvr>
                                    </p:animMotion>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Scale>
                                      <p:cBhvr>
                                        <p:cTn id="42"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5" end="5"/>
                                            </p:txEl>
                                          </p:spTgt>
                                        </p:tgtEl>
                                        <p:attrNameLst>
                                          <p:attrName>ppt_x</p:attrName>
                                          <p:attrName>ppt_y</p:attrName>
                                        </p:attrNameLst>
                                      </p:cBhvr>
                                    </p:animMotion>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3">
                                            <p:txEl>
                                              <p:pRg st="6" end="6"/>
                                            </p:txEl>
                                          </p:spTgt>
                                        </p:tgtEl>
                                        <p:attrNameLst>
                                          <p:attrName>ppt_x</p:attrName>
                                          <p:attrName>ppt_y</p:attrName>
                                        </p:attrNameLst>
                                      </p:cBhvr>
                                    </p:animMotion>
                                    <p:animEffect transition="in" filter="fade">
                                      <p:cBhvr>
                                        <p:cTn id="51" dur="1000"/>
                                        <p:tgtEl>
                                          <p:spTgt spid="3">
                                            <p:txEl>
                                              <p:pRg st="6" end="6"/>
                                            </p:txEl>
                                          </p:spTgt>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Scale>
                                      <p:cBhvr>
                                        <p:cTn id="5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19"/>
                                        </p:tgtEl>
                                        <p:attrNameLst>
                                          <p:attrName>ppt_x</p:attrName>
                                          <p:attrName>ppt_y</p:attrName>
                                        </p:attrNameLst>
                                      </p:cBhvr>
                                    </p:animMotion>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Scale>
                                      <p:cBhvr>
                                        <p:cTn id="61"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
                                            <p:txEl>
                                              <p:pRg st="7" end="7"/>
                                            </p:txEl>
                                          </p:spTgt>
                                        </p:tgtEl>
                                        <p:attrNameLst>
                                          <p:attrName>ppt_x</p:attrName>
                                          <p:attrName>ppt_y</p:attrName>
                                        </p:attrNameLst>
                                      </p:cBhvr>
                                    </p:animMotion>
                                    <p:animEffect transition="in" filter="fade">
                                      <p:cBhvr>
                                        <p:cTn id="63" dur="10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Scale>
                                      <p:cBhvr>
                                        <p:cTn id="68"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29"/>
                                        </p:tgtEl>
                                        <p:attrNameLst>
                                          <p:attrName>ppt_x</p:attrName>
                                          <p:attrName>ppt_y</p:attrName>
                                        </p:attrNameLst>
                                      </p:cBhvr>
                                    </p:animMotion>
                                    <p:animEffect transition="in" filter="fade">
                                      <p:cBhvr>
                                        <p:cTn id="70" dur="1000"/>
                                        <p:tgtEl>
                                          <p:spTgt spid="29"/>
                                        </p:tgtEl>
                                      </p:cBhvr>
                                    </p:animEffect>
                                  </p:childTnLst>
                                </p:cTn>
                              </p:par>
                              <p:par>
                                <p:cTn id="71" presetID="5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Scale>
                                      <p:cBhvr>
                                        <p:cTn id="73"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26"/>
                                        </p:tgtEl>
                                        <p:attrNameLst>
                                          <p:attrName>ppt_x</p:attrName>
                                          <p:attrName>ppt_y</p:attrName>
                                        </p:attrNameLst>
                                      </p:cBhvr>
                                    </p:animMotion>
                                    <p:animEffect transition="in" filter="fade">
                                      <p:cBhvr>
                                        <p:cTn id="75" dur="1000"/>
                                        <p:tgtEl>
                                          <p:spTgt spid="26"/>
                                        </p:tgtEl>
                                      </p:cBhvr>
                                    </p:animEffect>
                                  </p:childTnLst>
                                </p:cTn>
                              </p:par>
                              <p:par>
                                <p:cTn id="76" presetID="52"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Scale>
                                      <p:cBhvr>
                                        <p:cTn id="78"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1000" decel="50000" fill="hold">
                                          <p:stCondLst>
                                            <p:cond delay="0"/>
                                          </p:stCondLst>
                                        </p:cTn>
                                        <p:tgtEl>
                                          <p:spTgt spid="33"/>
                                        </p:tgtEl>
                                        <p:attrNameLst>
                                          <p:attrName>ppt_x</p:attrName>
                                          <p:attrName>ppt_y</p:attrName>
                                        </p:attrNameLst>
                                      </p:cBhvr>
                                    </p:animMotion>
                                    <p:animEffect transition="in" filter="fade">
                                      <p:cBhvr>
                                        <p:cTn id="80" dur="10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52" presetClass="entr" presetSubtype="0"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Scale>
                                      <p:cBhvr>
                                        <p:cTn id="85"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3">
                                            <p:txEl>
                                              <p:pRg st="10" end="10"/>
                                            </p:txEl>
                                          </p:spTgt>
                                        </p:tgtEl>
                                        <p:attrNameLst>
                                          <p:attrName>ppt_x</p:attrName>
                                          <p:attrName>ppt_y</p:attrName>
                                        </p:attrNameLst>
                                      </p:cBhvr>
                                    </p:animMotion>
                                    <p:animEffect transition="in" filter="fade">
                                      <p:cBhvr>
                                        <p:cTn id="87" dur="1000"/>
                                        <p:tgtEl>
                                          <p:spTgt spid="3">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2" presetClass="entr" presetSubtype="0" fill="hold" nodeType="click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Scale>
                                      <p:cBhvr>
                                        <p:cTn id="92" dur="1000" decel="50000" fill="hold">
                                          <p:stCondLst>
                                            <p:cond delay="0"/>
                                          </p:stCondLst>
                                        </p:cTn>
                                        <p:tgtEl>
                                          <p:spTgt spid="3">
                                            <p:txEl>
                                              <p:pRg st="12" end="1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3" dur="1000" decel="50000" fill="hold">
                                          <p:stCondLst>
                                            <p:cond delay="0"/>
                                          </p:stCondLst>
                                        </p:cTn>
                                        <p:tgtEl>
                                          <p:spTgt spid="3">
                                            <p:txEl>
                                              <p:pRg st="12" end="12"/>
                                            </p:txEl>
                                          </p:spTgt>
                                        </p:tgtEl>
                                        <p:attrNameLst>
                                          <p:attrName>ppt_x</p:attrName>
                                          <p:attrName>ppt_y</p:attrName>
                                        </p:attrNameLst>
                                      </p:cBhvr>
                                    </p:animMotion>
                                    <p:animEffect transition="in" filter="fade">
                                      <p:cBhvr>
                                        <p:cTn id="94" dur="1000"/>
                                        <p:tgtEl>
                                          <p:spTgt spid="3">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52" presetClass="entr" presetSubtype="0" fill="hold" nodeType="clickEffect">
                                  <p:stCondLst>
                                    <p:cond delay="0"/>
                                  </p:stCondLst>
                                  <p:childTnLst>
                                    <p:set>
                                      <p:cBhvr>
                                        <p:cTn id="98" dur="1" fill="hold">
                                          <p:stCondLst>
                                            <p:cond delay="0"/>
                                          </p:stCondLst>
                                        </p:cTn>
                                        <p:tgtEl>
                                          <p:spTgt spid="3">
                                            <p:txEl>
                                              <p:pRg st="13" end="13"/>
                                            </p:txEl>
                                          </p:spTgt>
                                        </p:tgtEl>
                                        <p:attrNameLst>
                                          <p:attrName>style.visibility</p:attrName>
                                        </p:attrNameLst>
                                      </p:cBhvr>
                                      <p:to>
                                        <p:strVal val="visible"/>
                                      </p:to>
                                    </p:set>
                                    <p:animScale>
                                      <p:cBhvr>
                                        <p:cTn id="99" dur="1000" decel="50000" fill="hold">
                                          <p:stCondLst>
                                            <p:cond delay="0"/>
                                          </p:stCondLst>
                                        </p:cTn>
                                        <p:tgtEl>
                                          <p:spTgt spid="3">
                                            <p:txEl>
                                              <p:pRg st="13" end="1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3">
                                            <p:txEl>
                                              <p:pRg st="13" end="13"/>
                                            </p:txEl>
                                          </p:spTgt>
                                        </p:tgtEl>
                                        <p:attrNameLst>
                                          <p:attrName>ppt_x</p:attrName>
                                          <p:attrName>ppt_y</p:attrName>
                                        </p:attrNameLst>
                                      </p:cBhvr>
                                    </p:animMotion>
                                    <p:animEffect transition="in" filter="fade">
                                      <p:cBhvr>
                                        <p:cTn id="101" dur="1000"/>
                                        <p:tgtEl>
                                          <p:spTgt spid="3">
                                            <p:txEl>
                                              <p:pRg st="13" end="13"/>
                                            </p:txEl>
                                          </p:spTgt>
                                        </p:tgtEl>
                                      </p:cBhvr>
                                    </p:animEffect>
                                  </p:childTnLst>
                                </p:cTn>
                              </p:par>
                              <p:par>
                                <p:cTn id="102" presetID="52"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Scale>
                                      <p:cBhvr>
                                        <p:cTn id="104"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5" dur="1000" decel="50000" fill="hold">
                                          <p:stCondLst>
                                            <p:cond delay="0"/>
                                          </p:stCondLst>
                                        </p:cTn>
                                        <p:tgtEl>
                                          <p:spTgt spid="20"/>
                                        </p:tgtEl>
                                        <p:attrNameLst>
                                          <p:attrName>ppt_x</p:attrName>
                                          <p:attrName>ppt_y</p:attrName>
                                        </p:attrNameLst>
                                      </p:cBhvr>
                                    </p:animMotion>
                                    <p:animEffect transition="in" filter="fade">
                                      <p:cBhvr>
                                        <p:cTn id="10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6"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a:bodyPr>
          <a:lstStyle/>
          <a:p>
            <a:pPr>
              <a:buNone/>
            </a:pPr>
            <a:r>
              <a:rPr lang="en-US" sz="3600" b="1" dirty="0">
                <a:effectLst>
                  <a:outerShdw blurRad="38100" dist="38100" dir="2700000" algn="tl">
                    <a:srgbClr val="000000">
                      <a:alpha val="43137"/>
                    </a:srgbClr>
                  </a:outerShdw>
                </a:effectLst>
              </a:rPr>
              <a:t>Simplify </a:t>
            </a:r>
            <a:endParaRPr lang="en-US" sz="4000" b="1" dirty="0">
              <a:effectLst>
                <a:outerShdw blurRad="38100" dist="38100" dir="2700000" algn="tl">
                  <a:srgbClr val="000000">
                    <a:alpha val="43137"/>
                  </a:srgbClr>
                </a:outerShdw>
              </a:effectLst>
            </a:endParaRPr>
          </a:p>
          <a:p>
            <a:pPr>
              <a:buNone/>
            </a:pPr>
            <a:r>
              <a:rPr lang="en-US" sz="2000" dirty="0">
                <a:solidFill>
                  <a:srgbClr val="FFCCFF"/>
                </a:solidFill>
              </a:rPr>
              <a:t>(</a:t>
            </a:r>
            <a:r>
              <a:rPr lang="en-US" sz="2000" dirty="0" err="1">
                <a:solidFill>
                  <a:srgbClr val="FFCCCC"/>
                </a:solidFill>
              </a:rPr>
              <a:t>a</a:t>
            </a:r>
            <a:r>
              <a:rPr lang="en-US" sz="2000" dirty="0" err="1">
                <a:solidFill>
                  <a:srgbClr val="FFFFCC"/>
                </a:solidFill>
              </a:rPr>
              <a:t>+</a:t>
            </a:r>
            <a:r>
              <a:rPr lang="en-US" sz="2000" dirty="0" err="1">
                <a:solidFill>
                  <a:srgbClr val="CCFFCC"/>
                </a:solidFill>
              </a:rPr>
              <a:t>b</a:t>
            </a:r>
            <a:r>
              <a:rPr lang="en-US" sz="2000" dirty="0">
                <a:solidFill>
                  <a:srgbClr val="CCFFFF"/>
                </a:solidFill>
              </a:rPr>
              <a:t>)</a:t>
            </a:r>
            <a:r>
              <a:rPr lang="en-US" sz="2000" dirty="0"/>
              <a:t>(</a:t>
            </a:r>
            <a:r>
              <a:rPr lang="en-US" sz="2000" dirty="0" err="1">
                <a:solidFill>
                  <a:srgbClr val="FFCCFF"/>
                </a:solidFill>
              </a:rPr>
              <a:t>a</a:t>
            </a:r>
            <a:r>
              <a:rPr lang="en-US" sz="2000" dirty="0" err="1">
                <a:solidFill>
                  <a:srgbClr val="FFCCCC"/>
                </a:solidFill>
              </a:rPr>
              <a:t>+</a:t>
            </a:r>
            <a:r>
              <a:rPr lang="en-US" sz="2000" dirty="0" err="1">
                <a:solidFill>
                  <a:srgbClr val="FFFFCC"/>
                </a:solidFill>
              </a:rPr>
              <a:t>b</a:t>
            </a:r>
            <a:r>
              <a:rPr lang="en-US" sz="2000" dirty="0">
                <a:solidFill>
                  <a:srgbClr val="CCFFCC"/>
                </a:solidFill>
              </a:rPr>
              <a:t>)</a:t>
            </a:r>
            <a:r>
              <a:rPr lang="en-US" sz="2000" dirty="0"/>
              <a:t> </a:t>
            </a:r>
            <a:r>
              <a:rPr lang="en-US" sz="2000" dirty="0">
                <a:solidFill>
                  <a:srgbClr val="CCFFFF"/>
                </a:solidFill>
              </a:rPr>
              <a:t>=</a:t>
            </a:r>
            <a:r>
              <a:rPr lang="en-US" sz="2000" dirty="0"/>
              <a:t> </a:t>
            </a:r>
            <a:r>
              <a:rPr lang="en-US" sz="2000" dirty="0">
                <a:solidFill>
                  <a:srgbClr val="99CCFF"/>
                </a:solidFill>
              </a:rPr>
              <a:t>c</a:t>
            </a:r>
            <a:r>
              <a:rPr lang="en-US" sz="2000" dirty="0"/>
              <a:t>  </a:t>
            </a:r>
            <a:r>
              <a:rPr lang="en-US" sz="2000" dirty="0">
                <a:solidFill>
                  <a:srgbClr val="FFCCFF"/>
                </a:solidFill>
              </a:rPr>
              <a:t>+</a:t>
            </a:r>
            <a:r>
              <a:rPr lang="en-US" sz="2000" dirty="0"/>
              <a:t> </a:t>
            </a:r>
            <a:r>
              <a:rPr lang="en-US" sz="2000" dirty="0">
                <a:solidFill>
                  <a:srgbClr val="FFCCCC"/>
                </a:solidFill>
              </a:rPr>
              <a:t>2</a:t>
            </a:r>
            <a:r>
              <a:rPr lang="en-US" sz="2000" dirty="0">
                <a:solidFill>
                  <a:srgbClr val="FFFFCC"/>
                </a:solidFill>
              </a:rPr>
              <a:t>a</a:t>
            </a:r>
            <a:r>
              <a:rPr lang="en-US" sz="2000" dirty="0">
                <a:solidFill>
                  <a:srgbClr val="CCFFCC"/>
                </a:solidFill>
              </a:rPr>
              <a:t>b</a:t>
            </a:r>
            <a:r>
              <a:rPr lang="en-US" sz="2000" dirty="0"/>
              <a:t>           </a:t>
            </a:r>
            <a:r>
              <a:rPr lang="en-US" sz="2000" dirty="0">
                <a:solidFill>
                  <a:srgbClr val="CCFFFF"/>
                </a:solidFill>
              </a:rPr>
              <a:t>E</a:t>
            </a:r>
            <a:r>
              <a:rPr lang="en-US" sz="2000" dirty="0">
                <a:solidFill>
                  <a:srgbClr val="99CCFF"/>
                </a:solidFill>
              </a:rPr>
              <a:t>q</a:t>
            </a:r>
            <a:r>
              <a:rPr lang="en-US" sz="2000" dirty="0">
                <a:solidFill>
                  <a:srgbClr val="FFCCFF"/>
                </a:solidFill>
              </a:rPr>
              <a:t>u</a:t>
            </a:r>
            <a:r>
              <a:rPr lang="en-US" sz="2000" dirty="0">
                <a:solidFill>
                  <a:srgbClr val="FFCCCC"/>
                </a:solidFill>
              </a:rPr>
              <a:t>a</a:t>
            </a:r>
            <a:r>
              <a:rPr lang="en-US" sz="2000" dirty="0">
                <a:solidFill>
                  <a:srgbClr val="FFFFCC"/>
                </a:solidFill>
              </a:rPr>
              <a:t>t</a:t>
            </a:r>
            <a:r>
              <a:rPr lang="en-US" sz="2000" dirty="0">
                <a:solidFill>
                  <a:srgbClr val="CCFFCC"/>
                </a:solidFill>
              </a:rPr>
              <a:t>i</a:t>
            </a:r>
            <a:r>
              <a:rPr lang="en-US" sz="2000" dirty="0">
                <a:solidFill>
                  <a:srgbClr val="CCFFFF"/>
                </a:solidFill>
              </a:rPr>
              <a:t>o</a:t>
            </a:r>
            <a:r>
              <a:rPr lang="en-US" sz="2000" dirty="0">
                <a:solidFill>
                  <a:srgbClr val="99CCFF"/>
                </a:solidFill>
              </a:rPr>
              <a:t>n</a:t>
            </a:r>
          </a:p>
          <a:p>
            <a:pPr>
              <a:buNone/>
            </a:pPr>
            <a:r>
              <a:rPr lang="en-US" sz="2000" dirty="0">
                <a:solidFill>
                  <a:srgbClr val="FFCCFF"/>
                </a:solidFill>
              </a:rPr>
              <a:t>a</a:t>
            </a:r>
            <a:r>
              <a:rPr lang="en-US" sz="2000" dirty="0">
                <a:solidFill>
                  <a:srgbClr val="CCECFF"/>
                </a:solidFill>
              </a:rPr>
              <a:t>  </a:t>
            </a:r>
            <a:r>
              <a:rPr lang="en-US" sz="2000" dirty="0">
                <a:solidFill>
                  <a:srgbClr val="FFCCCC"/>
                </a:solidFill>
              </a:rPr>
              <a:t>+</a:t>
            </a:r>
            <a:r>
              <a:rPr lang="en-US" sz="2000" dirty="0">
                <a:solidFill>
                  <a:srgbClr val="CCECFF"/>
                </a:solidFill>
              </a:rPr>
              <a:t> </a:t>
            </a:r>
            <a:r>
              <a:rPr lang="en-US" sz="2000" dirty="0">
                <a:solidFill>
                  <a:srgbClr val="FFFFCC"/>
                </a:solidFill>
              </a:rPr>
              <a:t>2</a:t>
            </a:r>
            <a:r>
              <a:rPr lang="en-US" sz="2000" dirty="0">
                <a:solidFill>
                  <a:srgbClr val="CCFFCC"/>
                </a:solidFill>
              </a:rPr>
              <a:t>a</a:t>
            </a:r>
            <a:r>
              <a:rPr lang="en-US" sz="2000" dirty="0">
                <a:solidFill>
                  <a:srgbClr val="CCFFFF"/>
                </a:solidFill>
              </a:rPr>
              <a:t>b</a:t>
            </a:r>
            <a:r>
              <a:rPr lang="en-US" sz="2000" dirty="0">
                <a:solidFill>
                  <a:srgbClr val="CCECFF"/>
                </a:solidFill>
              </a:rPr>
              <a:t> </a:t>
            </a:r>
            <a:r>
              <a:rPr lang="en-US" sz="2000" dirty="0">
                <a:solidFill>
                  <a:srgbClr val="99CCFF"/>
                </a:solidFill>
              </a:rPr>
              <a:t>+</a:t>
            </a:r>
            <a:r>
              <a:rPr lang="en-US" sz="2000" dirty="0">
                <a:solidFill>
                  <a:srgbClr val="CCECFF"/>
                </a:solidFill>
              </a:rPr>
              <a:t> </a:t>
            </a:r>
            <a:r>
              <a:rPr lang="en-US" sz="2000" dirty="0">
                <a:solidFill>
                  <a:srgbClr val="FFCCFF"/>
                </a:solidFill>
              </a:rPr>
              <a:t>b</a:t>
            </a:r>
            <a:r>
              <a:rPr lang="en-US" sz="2000" dirty="0">
                <a:solidFill>
                  <a:srgbClr val="CCECFF"/>
                </a:solidFill>
              </a:rPr>
              <a:t>  </a:t>
            </a:r>
            <a:r>
              <a:rPr lang="en-US" sz="2000" dirty="0">
                <a:solidFill>
                  <a:srgbClr val="FFCCCC"/>
                </a:solidFill>
              </a:rPr>
              <a:t>=</a:t>
            </a:r>
            <a:r>
              <a:rPr lang="en-US" sz="2000" dirty="0">
                <a:solidFill>
                  <a:srgbClr val="CCECFF"/>
                </a:solidFill>
              </a:rPr>
              <a:t> </a:t>
            </a:r>
            <a:r>
              <a:rPr lang="en-US" sz="2000" dirty="0">
                <a:solidFill>
                  <a:srgbClr val="FFFFCC"/>
                </a:solidFill>
              </a:rPr>
              <a:t>c</a:t>
            </a:r>
            <a:r>
              <a:rPr lang="en-US" sz="2000" dirty="0">
                <a:solidFill>
                  <a:srgbClr val="CCECFF"/>
                </a:solidFill>
              </a:rPr>
              <a:t>  </a:t>
            </a:r>
            <a:r>
              <a:rPr lang="en-US" sz="2000" dirty="0">
                <a:solidFill>
                  <a:srgbClr val="CCFFCC"/>
                </a:solidFill>
              </a:rPr>
              <a:t>+</a:t>
            </a:r>
            <a:r>
              <a:rPr lang="en-US" sz="2000" dirty="0">
                <a:solidFill>
                  <a:srgbClr val="CCECFF"/>
                </a:solidFill>
              </a:rPr>
              <a:t> </a:t>
            </a:r>
            <a:r>
              <a:rPr lang="en-US" sz="2000" dirty="0">
                <a:solidFill>
                  <a:srgbClr val="CCFFFF"/>
                </a:solidFill>
              </a:rPr>
              <a:t>2</a:t>
            </a:r>
            <a:r>
              <a:rPr lang="en-US" sz="2000" dirty="0">
                <a:solidFill>
                  <a:srgbClr val="99CCFF"/>
                </a:solidFill>
              </a:rPr>
              <a:t>a</a:t>
            </a:r>
            <a:r>
              <a:rPr lang="en-US" sz="2000" dirty="0">
                <a:solidFill>
                  <a:srgbClr val="FFCCFF"/>
                </a:solidFill>
              </a:rPr>
              <a:t>b</a:t>
            </a:r>
            <a:r>
              <a:rPr lang="en-US" sz="2000" dirty="0">
                <a:solidFill>
                  <a:srgbClr val="CCECFF"/>
                </a:solidFill>
              </a:rPr>
              <a:t>        </a:t>
            </a:r>
            <a:r>
              <a:rPr lang="en-US" sz="2000" dirty="0">
                <a:solidFill>
                  <a:srgbClr val="FFCCCC"/>
                </a:solidFill>
              </a:rPr>
              <a:t>E</a:t>
            </a:r>
            <a:r>
              <a:rPr lang="en-US" sz="2000" dirty="0">
                <a:solidFill>
                  <a:srgbClr val="FFFFCC"/>
                </a:solidFill>
              </a:rPr>
              <a:t>x</a:t>
            </a:r>
            <a:r>
              <a:rPr lang="en-US" sz="2000" dirty="0">
                <a:solidFill>
                  <a:srgbClr val="CCFFCC"/>
                </a:solidFill>
              </a:rPr>
              <a:t>p</a:t>
            </a:r>
            <a:r>
              <a:rPr lang="en-US" sz="2000" dirty="0">
                <a:solidFill>
                  <a:srgbClr val="CCFFFF"/>
                </a:solidFill>
              </a:rPr>
              <a:t>a</a:t>
            </a:r>
            <a:r>
              <a:rPr lang="en-US" sz="2000" dirty="0">
                <a:solidFill>
                  <a:srgbClr val="99CCFF"/>
                </a:solidFill>
              </a:rPr>
              <a:t>n</a:t>
            </a:r>
            <a:r>
              <a:rPr lang="en-US" sz="2000" dirty="0">
                <a:solidFill>
                  <a:srgbClr val="FFCCFF"/>
                </a:solidFill>
              </a:rPr>
              <a:t>d</a:t>
            </a:r>
          </a:p>
          <a:p>
            <a:pPr>
              <a:buNone/>
            </a:pPr>
            <a:r>
              <a:rPr lang="en-US" sz="2000" dirty="0">
                <a:solidFill>
                  <a:srgbClr val="FFCCCC"/>
                </a:solidFill>
              </a:rPr>
              <a:t>a</a:t>
            </a:r>
            <a:r>
              <a:rPr lang="en-US" sz="2000" dirty="0">
                <a:solidFill>
                  <a:srgbClr val="CCECFF"/>
                </a:solidFill>
              </a:rPr>
              <a:t>  </a:t>
            </a:r>
            <a:r>
              <a:rPr lang="en-US" sz="2000" dirty="0">
                <a:solidFill>
                  <a:srgbClr val="FFFFCC"/>
                </a:solidFill>
              </a:rPr>
              <a:t>+</a:t>
            </a:r>
            <a:r>
              <a:rPr lang="en-US" sz="2000" dirty="0">
                <a:solidFill>
                  <a:srgbClr val="CCECFF"/>
                </a:solidFill>
              </a:rPr>
              <a:t> </a:t>
            </a:r>
            <a:r>
              <a:rPr lang="en-US" sz="2000" dirty="0">
                <a:solidFill>
                  <a:srgbClr val="CCFFCC"/>
                </a:solidFill>
              </a:rPr>
              <a:t>b</a:t>
            </a:r>
            <a:r>
              <a:rPr lang="en-US" sz="2000" dirty="0">
                <a:solidFill>
                  <a:srgbClr val="CCECFF"/>
                </a:solidFill>
              </a:rPr>
              <a:t>  </a:t>
            </a:r>
            <a:r>
              <a:rPr lang="en-US" sz="2000" dirty="0">
                <a:solidFill>
                  <a:srgbClr val="CCFFFF"/>
                </a:solidFill>
              </a:rPr>
              <a:t>=</a:t>
            </a:r>
            <a:r>
              <a:rPr lang="en-US" sz="2000" dirty="0">
                <a:solidFill>
                  <a:srgbClr val="CCECFF"/>
                </a:solidFill>
              </a:rPr>
              <a:t> </a:t>
            </a:r>
            <a:r>
              <a:rPr lang="en-US" sz="2000" dirty="0">
                <a:solidFill>
                  <a:srgbClr val="99CCFF"/>
                </a:solidFill>
              </a:rPr>
              <a:t>c</a:t>
            </a:r>
            <a:r>
              <a:rPr lang="en-US" sz="2000" dirty="0">
                <a:solidFill>
                  <a:srgbClr val="CCECFF"/>
                </a:solidFill>
              </a:rPr>
              <a:t>                               </a:t>
            </a:r>
            <a:r>
              <a:rPr lang="en-US" sz="2000" b="1" dirty="0">
                <a:solidFill>
                  <a:srgbClr val="CCECFF"/>
                </a:solidFill>
              </a:rPr>
              <a:t> </a:t>
            </a:r>
            <a:r>
              <a:rPr lang="en-US" sz="2000" b="1" u="sng" dirty="0">
                <a:solidFill>
                  <a:srgbClr val="FFCCFF"/>
                </a:solidFill>
              </a:rPr>
              <a:t>P</a:t>
            </a:r>
            <a:r>
              <a:rPr lang="en-US" sz="2000" b="1" u="sng" dirty="0">
                <a:solidFill>
                  <a:srgbClr val="FFCCCC"/>
                </a:solidFill>
              </a:rPr>
              <a:t>y</a:t>
            </a:r>
            <a:r>
              <a:rPr lang="en-US" sz="2000" b="1" u="sng" dirty="0">
                <a:solidFill>
                  <a:srgbClr val="FFFFCC"/>
                </a:solidFill>
              </a:rPr>
              <a:t>t</a:t>
            </a:r>
            <a:r>
              <a:rPr lang="en-US" sz="2000" b="1" u="sng" dirty="0">
                <a:solidFill>
                  <a:srgbClr val="CCFFCC"/>
                </a:solidFill>
              </a:rPr>
              <a:t>h</a:t>
            </a:r>
            <a:r>
              <a:rPr lang="en-US" sz="2000" b="1" u="sng" dirty="0">
                <a:solidFill>
                  <a:srgbClr val="CCFFFF"/>
                </a:solidFill>
              </a:rPr>
              <a:t>a</a:t>
            </a:r>
            <a:r>
              <a:rPr lang="en-US" sz="2000" b="1" u="sng" dirty="0">
                <a:solidFill>
                  <a:srgbClr val="99CCFF"/>
                </a:solidFill>
              </a:rPr>
              <a:t>g</a:t>
            </a:r>
            <a:r>
              <a:rPr lang="en-US" sz="2000" b="1" u="sng" dirty="0">
                <a:solidFill>
                  <a:srgbClr val="FFCCFF"/>
                </a:solidFill>
              </a:rPr>
              <a:t>o</a:t>
            </a:r>
            <a:r>
              <a:rPr lang="en-US" sz="2000" b="1" u="sng" dirty="0">
                <a:solidFill>
                  <a:srgbClr val="FFCCCC"/>
                </a:solidFill>
              </a:rPr>
              <a:t>r</a:t>
            </a:r>
            <a:r>
              <a:rPr lang="en-US" sz="2000" b="1" u="sng" dirty="0">
                <a:solidFill>
                  <a:srgbClr val="FFFFCC"/>
                </a:solidFill>
              </a:rPr>
              <a:t>a</a:t>
            </a:r>
            <a:r>
              <a:rPr lang="en-US" sz="2000" b="1" u="sng" dirty="0">
                <a:solidFill>
                  <a:srgbClr val="CCFFCC"/>
                </a:solidFill>
              </a:rPr>
              <a:t>s’</a:t>
            </a:r>
            <a:r>
              <a:rPr lang="en-US" sz="2000" b="1" u="sng" dirty="0">
                <a:solidFill>
                  <a:srgbClr val="CCECFF"/>
                </a:solidFill>
              </a:rPr>
              <a:t> </a:t>
            </a:r>
            <a:r>
              <a:rPr lang="en-US" sz="2000" b="1" u="sng" dirty="0">
                <a:solidFill>
                  <a:srgbClr val="CCFFFF"/>
                </a:solidFill>
              </a:rPr>
              <a:t>t</a:t>
            </a:r>
            <a:r>
              <a:rPr lang="en-US" sz="2000" b="1" u="sng" dirty="0">
                <a:solidFill>
                  <a:srgbClr val="99CCFF"/>
                </a:solidFill>
              </a:rPr>
              <a:t>h</a:t>
            </a:r>
            <a:r>
              <a:rPr lang="en-US" sz="2000" b="1" u="sng" dirty="0">
                <a:solidFill>
                  <a:srgbClr val="FFCCFF"/>
                </a:solidFill>
              </a:rPr>
              <a:t>e</a:t>
            </a:r>
            <a:r>
              <a:rPr lang="en-US" sz="2000" b="1" u="sng" dirty="0">
                <a:solidFill>
                  <a:srgbClr val="FFCCCC"/>
                </a:solidFill>
              </a:rPr>
              <a:t>o</a:t>
            </a:r>
            <a:r>
              <a:rPr lang="en-US" sz="2000" b="1" u="sng" dirty="0">
                <a:solidFill>
                  <a:srgbClr val="FFFFCC"/>
                </a:solidFill>
              </a:rPr>
              <a:t>r</a:t>
            </a:r>
            <a:r>
              <a:rPr lang="en-US" sz="2000" b="1" u="sng" dirty="0">
                <a:solidFill>
                  <a:srgbClr val="CCFFCC"/>
                </a:solidFill>
              </a:rPr>
              <a:t>e</a:t>
            </a:r>
            <a:r>
              <a:rPr lang="en-US" sz="2000" b="1" u="sng" dirty="0">
                <a:solidFill>
                  <a:srgbClr val="CCFFFF"/>
                </a:solidFill>
              </a:rPr>
              <a:t>m</a:t>
            </a:r>
            <a:r>
              <a:rPr lang="en-US" sz="2000" b="1" u="sng" dirty="0">
                <a:solidFill>
                  <a:srgbClr val="99CCFF"/>
                </a:solidFill>
              </a:rPr>
              <a:t>!</a:t>
            </a:r>
          </a:p>
          <a:p>
            <a:pPr>
              <a:buNone/>
            </a:pPr>
            <a:endParaRPr lang="en-US" sz="2800" b="1" dirty="0">
              <a:ln w="6350">
                <a:solidFill>
                  <a:schemeClr val="tx1"/>
                </a:solidFill>
              </a:ln>
            </a:endParaRPr>
          </a:p>
          <a:p>
            <a:pPr>
              <a:buNone/>
            </a:pPr>
            <a:r>
              <a:rPr lang="en-US" sz="3600" b="1" dirty="0">
                <a:ln w="6350">
                  <a:solidFill>
                    <a:schemeClr val="tx1"/>
                  </a:solidFill>
                </a:ln>
              </a:rPr>
              <a:t>Example</a:t>
            </a:r>
          </a:p>
          <a:p>
            <a:pPr>
              <a:buNone/>
            </a:pPr>
            <a:r>
              <a:rPr lang="en-US" sz="2800" dirty="0">
                <a:solidFill>
                  <a:srgbClr val="FFCCFF"/>
                </a:solidFill>
              </a:rPr>
              <a:t>c  = a  + b     </a:t>
            </a:r>
            <a:r>
              <a:rPr lang="en-US" sz="2800" dirty="0"/>
              <a:t>formula</a:t>
            </a:r>
            <a:r>
              <a:rPr lang="en-US" sz="2800" dirty="0">
                <a:solidFill>
                  <a:srgbClr val="FFCCFF"/>
                </a:solidFill>
              </a:rPr>
              <a:t>    </a:t>
            </a:r>
            <a:r>
              <a:rPr lang="en-US" sz="2800" dirty="0"/>
              <a:t>  </a:t>
            </a:r>
            <a:endParaRPr lang="en-US" sz="2800" dirty="0">
              <a:solidFill>
                <a:srgbClr val="FFCCFF"/>
              </a:solidFill>
            </a:endParaRPr>
          </a:p>
          <a:p>
            <a:pPr>
              <a:buNone/>
            </a:pPr>
            <a:r>
              <a:rPr lang="en-US" sz="2000" dirty="0">
                <a:solidFill>
                  <a:srgbClr val="FFCCCC"/>
                </a:solidFill>
              </a:rPr>
              <a:t>c  = 6  +  4            </a:t>
            </a:r>
            <a:r>
              <a:rPr lang="en-US" sz="2000" dirty="0"/>
              <a:t>substitution   </a:t>
            </a:r>
            <a:endParaRPr lang="en-US" sz="2000" dirty="0">
              <a:solidFill>
                <a:srgbClr val="FFCCCC"/>
              </a:solidFill>
            </a:endParaRPr>
          </a:p>
          <a:p>
            <a:pPr>
              <a:buNone/>
            </a:pPr>
            <a:r>
              <a:rPr lang="en-US" sz="2000" dirty="0">
                <a:solidFill>
                  <a:srgbClr val="FFFFCC"/>
                </a:solidFill>
              </a:rPr>
              <a:t>c  = 36 + 16          </a:t>
            </a:r>
            <a:r>
              <a:rPr lang="en-US" sz="2000" dirty="0"/>
              <a:t>working out</a:t>
            </a:r>
          </a:p>
          <a:p>
            <a:pPr>
              <a:buNone/>
            </a:pPr>
            <a:r>
              <a:rPr lang="en-US" sz="2000" dirty="0">
                <a:solidFill>
                  <a:srgbClr val="CCFFCC"/>
                </a:solidFill>
              </a:rPr>
              <a:t>c  =   52                 </a:t>
            </a:r>
          </a:p>
          <a:p>
            <a:pPr>
              <a:buNone/>
            </a:pPr>
            <a:r>
              <a:rPr lang="en-US" sz="2000" dirty="0">
                <a:solidFill>
                  <a:srgbClr val="CCFFFF"/>
                </a:solidFill>
              </a:rPr>
              <a:t>c = 7.22 units         </a:t>
            </a:r>
            <a:r>
              <a:rPr lang="en-US" sz="2000" dirty="0"/>
              <a:t>answer</a:t>
            </a:r>
          </a:p>
          <a:p>
            <a:pPr>
              <a:buNone/>
            </a:pPr>
            <a:endParaRPr lang="en-US" sz="2000" dirty="0">
              <a:solidFill>
                <a:srgbClr val="CCFFFF"/>
              </a:solidFill>
            </a:endParaRPr>
          </a:p>
        </p:txBody>
      </p:sp>
      <p:sp>
        <p:nvSpPr>
          <p:cNvPr id="13" name="Rectangle 12"/>
          <p:cNvSpPr/>
          <p:nvPr/>
        </p:nvSpPr>
        <p:spPr>
          <a:xfrm>
            <a:off x="5257800" y="4648200"/>
            <a:ext cx="304800" cy="304800"/>
          </a:xfrm>
          <a:prstGeom prst="rect">
            <a:avLst/>
          </a:pr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257800" y="2971800"/>
            <a:ext cx="0" cy="1981200"/>
          </a:xfrm>
          <a:prstGeom prst="line">
            <a:avLst/>
          </a:prstGeom>
          <a:ln w="28575">
            <a:solidFill>
              <a:srgbClr val="FFCC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57800" y="4953000"/>
            <a:ext cx="1295400" cy="0"/>
          </a:xfrm>
          <a:prstGeom prst="line">
            <a:avLst/>
          </a:prstGeom>
          <a:ln w="28575">
            <a:solidFill>
              <a:srgbClr val="FFFFCC"/>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7800" y="2971800"/>
            <a:ext cx="1295400" cy="1981200"/>
          </a:xfrm>
          <a:prstGeom prst="line">
            <a:avLst/>
          </a:prstGeom>
          <a:ln w="28575">
            <a:solidFill>
              <a:srgbClr val="FFCCCC"/>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3733800"/>
            <a:ext cx="304800" cy="381000"/>
          </a:xfrm>
          <a:prstGeom prst="rect">
            <a:avLst/>
          </a:prstGeom>
          <a:noFill/>
        </p:spPr>
        <p:txBody>
          <a:bodyPr wrap="square" rtlCol="0">
            <a:spAutoFit/>
          </a:bodyPr>
          <a:lstStyle/>
          <a:p>
            <a:r>
              <a:rPr lang="en-US" dirty="0">
                <a:solidFill>
                  <a:srgbClr val="CCFFCC"/>
                </a:solidFill>
              </a:rPr>
              <a:t>6</a:t>
            </a:r>
          </a:p>
        </p:txBody>
      </p:sp>
      <p:sp>
        <p:nvSpPr>
          <p:cNvPr id="11" name="TextBox 10"/>
          <p:cNvSpPr txBox="1"/>
          <p:nvPr/>
        </p:nvSpPr>
        <p:spPr>
          <a:xfrm>
            <a:off x="5867400" y="5029200"/>
            <a:ext cx="304800" cy="381000"/>
          </a:xfrm>
          <a:prstGeom prst="rect">
            <a:avLst/>
          </a:prstGeom>
          <a:noFill/>
        </p:spPr>
        <p:txBody>
          <a:bodyPr wrap="square" rtlCol="0">
            <a:spAutoFit/>
          </a:bodyPr>
          <a:lstStyle/>
          <a:p>
            <a:r>
              <a:rPr lang="en-US" dirty="0">
                <a:solidFill>
                  <a:srgbClr val="CCFFCC"/>
                </a:solidFill>
              </a:rPr>
              <a:t>4</a:t>
            </a:r>
          </a:p>
        </p:txBody>
      </p:sp>
      <p:sp>
        <p:nvSpPr>
          <p:cNvPr id="12" name="TextBox 11"/>
          <p:cNvSpPr txBox="1"/>
          <p:nvPr/>
        </p:nvSpPr>
        <p:spPr>
          <a:xfrm>
            <a:off x="6019800" y="3505200"/>
            <a:ext cx="1219200" cy="646331"/>
          </a:xfrm>
          <a:prstGeom prst="rect">
            <a:avLst/>
          </a:prstGeom>
          <a:noFill/>
        </p:spPr>
        <p:txBody>
          <a:bodyPr wrap="square" rtlCol="0">
            <a:spAutoFit/>
          </a:bodyPr>
          <a:lstStyle/>
          <a:p>
            <a:r>
              <a:rPr lang="en-US" dirty="0">
                <a:solidFill>
                  <a:srgbClr val="CCFFFF"/>
                </a:solidFill>
              </a:rPr>
              <a:t>Unknown</a:t>
            </a:r>
          </a:p>
          <a:p>
            <a:pPr algn="ctr"/>
            <a:r>
              <a:rPr lang="en-US" dirty="0">
                <a:solidFill>
                  <a:srgbClr val="CCFFFF"/>
                </a:solidFill>
              </a:rPr>
              <a:t>c</a:t>
            </a:r>
          </a:p>
        </p:txBody>
      </p:sp>
      <p:sp>
        <p:nvSpPr>
          <p:cNvPr id="14" name="TextBox 13"/>
          <p:cNvSpPr txBox="1"/>
          <p:nvPr/>
        </p:nvSpPr>
        <p:spPr>
          <a:xfrm>
            <a:off x="762000" y="3290047"/>
            <a:ext cx="2743200" cy="261610"/>
          </a:xfrm>
          <a:prstGeom prst="rect">
            <a:avLst/>
          </a:prstGeom>
          <a:noFill/>
        </p:spPr>
        <p:txBody>
          <a:bodyPr wrap="square" rtlCol="0">
            <a:spAutoFit/>
          </a:bodyPr>
          <a:lstStyle/>
          <a:p>
            <a:r>
              <a:rPr lang="en-US" sz="1100" dirty="0">
                <a:solidFill>
                  <a:srgbClr val="FFCCFF"/>
                </a:solidFill>
              </a:rPr>
              <a:t>2</a:t>
            </a:r>
            <a:r>
              <a:rPr lang="en-US" sz="1100" dirty="0">
                <a:solidFill>
                  <a:srgbClr val="CCECFF"/>
                </a:solidFill>
              </a:rPr>
              <a:t>                  </a:t>
            </a:r>
            <a:r>
              <a:rPr lang="en-US" sz="1100" dirty="0">
                <a:solidFill>
                  <a:srgbClr val="FFCCFF"/>
                </a:solidFill>
              </a:rPr>
              <a:t>2</a:t>
            </a:r>
            <a:r>
              <a:rPr lang="en-US" sz="1100" dirty="0">
                <a:solidFill>
                  <a:srgbClr val="CCECFF"/>
                </a:solidFill>
              </a:rPr>
              <a:t>                  </a:t>
            </a:r>
            <a:r>
              <a:rPr lang="en-US" sz="1100" dirty="0">
                <a:solidFill>
                  <a:srgbClr val="FFCCFF"/>
                </a:solidFill>
              </a:rPr>
              <a:t>2</a:t>
            </a:r>
            <a:r>
              <a:rPr lang="en-US" sz="1100" dirty="0">
                <a:solidFill>
                  <a:srgbClr val="CCECFF"/>
                </a:solidFill>
              </a:rPr>
              <a:t> </a:t>
            </a:r>
          </a:p>
        </p:txBody>
      </p:sp>
      <p:sp>
        <p:nvSpPr>
          <p:cNvPr id="15" name="TextBox 14"/>
          <p:cNvSpPr txBox="1"/>
          <p:nvPr/>
        </p:nvSpPr>
        <p:spPr>
          <a:xfrm>
            <a:off x="685800" y="3747247"/>
            <a:ext cx="2743200" cy="261610"/>
          </a:xfrm>
          <a:prstGeom prst="rect">
            <a:avLst/>
          </a:prstGeom>
          <a:noFill/>
        </p:spPr>
        <p:txBody>
          <a:bodyPr wrap="square" rtlCol="0">
            <a:spAutoFit/>
          </a:bodyPr>
          <a:lstStyle/>
          <a:p>
            <a:r>
              <a:rPr lang="en-US" sz="1100" dirty="0">
                <a:solidFill>
                  <a:srgbClr val="FFCCCC"/>
                </a:solidFill>
              </a:rPr>
              <a:t>2            2             2 </a:t>
            </a:r>
          </a:p>
        </p:txBody>
      </p:sp>
      <p:sp>
        <p:nvSpPr>
          <p:cNvPr id="16" name="TextBox 15"/>
          <p:cNvSpPr txBox="1"/>
          <p:nvPr/>
        </p:nvSpPr>
        <p:spPr>
          <a:xfrm>
            <a:off x="685800" y="4128247"/>
            <a:ext cx="2743200" cy="261610"/>
          </a:xfrm>
          <a:prstGeom prst="rect">
            <a:avLst/>
          </a:prstGeom>
          <a:noFill/>
        </p:spPr>
        <p:txBody>
          <a:bodyPr wrap="square" rtlCol="0">
            <a:spAutoFit/>
          </a:bodyPr>
          <a:lstStyle/>
          <a:p>
            <a:r>
              <a:rPr lang="en-US" sz="1100" dirty="0">
                <a:solidFill>
                  <a:srgbClr val="FFFFCC"/>
                </a:solidFill>
              </a:rPr>
              <a:t>2</a:t>
            </a:r>
          </a:p>
        </p:txBody>
      </p:sp>
      <p:sp>
        <p:nvSpPr>
          <p:cNvPr id="17" name="TextBox 16"/>
          <p:cNvSpPr txBox="1"/>
          <p:nvPr/>
        </p:nvSpPr>
        <p:spPr>
          <a:xfrm>
            <a:off x="609600" y="2514600"/>
            <a:ext cx="2743200" cy="261610"/>
          </a:xfrm>
          <a:prstGeom prst="rect">
            <a:avLst/>
          </a:prstGeom>
          <a:noFill/>
        </p:spPr>
        <p:txBody>
          <a:bodyPr wrap="square" rtlCol="0">
            <a:spAutoFit/>
          </a:bodyPr>
          <a:lstStyle/>
          <a:p>
            <a:endParaRPr lang="en-US" sz="1100" dirty="0">
              <a:solidFill>
                <a:srgbClr val="CCFFCC"/>
              </a:solidFill>
            </a:endParaRPr>
          </a:p>
        </p:txBody>
      </p:sp>
      <p:pic>
        <p:nvPicPr>
          <p:cNvPr id="1026" name="Picture 2" descr="http://magoosh.com/gre/files/2012/08/pnsr_img2.png"/>
          <p:cNvPicPr>
            <a:picLocks noChangeAspect="1" noChangeArrowheads="1"/>
          </p:cNvPicPr>
          <p:nvPr/>
        </p:nvPicPr>
        <p:blipFill>
          <a:blip r:embed="rId2" cstate="print">
            <a:clrChange>
              <a:clrFrom>
                <a:srgbClr val="FFFFFF"/>
              </a:clrFrom>
              <a:clrTo>
                <a:srgbClr val="FFFFFF">
                  <a:alpha val="0"/>
                </a:srgbClr>
              </a:clrTo>
            </a:clrChange>
            <a:duotone>
              <a:prstClr val="black"/>
              <a:srgbClr val="CCFFCC">
                <a:tint val="45000"/>
                <a:satMod val="400000"/>
              </a:srgbClr>
            </a:duotone>
          </a:blip>
          <a:srcRect/>
          <a:stretch>
            <a:fillRect/>
          </a:stretch>
        </p:blipFill>
        <p:spPr bwMode="auto">
          <a:xfrm>
            <a:off x="1056305" y="4509247"/>
            <a:ext cx="660083" cy="443753"/>
          </a:xfrm>
          <a:prstGeom prst="rect">
            <a:avLst/>
          </a:prstGeom>
          <a:noFill/>
        </p:spPr>
      </p:pic>
      <p:pic>
        <p:nvPicPr>
          <p:cNvPr id="1030" name="Picture 6" descr="http://wholesalesafetypins.com/images/SE-015.jpg"/>
          <p:cNvPicPr>
            <a:picLocks noChangeAspect="1" noChangeArrowheads="1"/>
          </p:cNvPicPr>
          <p:nvPr/>
        </p:nvPicPr>
        <p:blipFill>
          <a:blip r:embed="rId3" cstate="print"/>
          <a:srcRect r="33333" b="52257"/>
          <a:stretch>
            <a:fillRect/>
          </a:stretch>
        </p:blipFill>
        <p:spPr bwMode="auto">
          <a:xfrm rot="5400000">
            <a:off x="3790951" y="3981450"/>
            <a:ext cx="2438399" cy="419101"/>
          </a:xfrm>
          <a:prstGeom prst="rect">
            <a:avLst/>
          </a:prstGeom>
          <a:noFill/>
        </p:spPr>
      </p:pic>
      <p:pic>
        <p:nvPicPr>
          <p:cNvPr id="18" name="Picture 6" descr="http://wholesalesafetypins.com/images/SE-015.jpg"/>
          <p:cNvPicPr>
            <a:picLocks noChangeAspect="1" noChangeArrowheads="1"/>
          </p:cNvPicPr>
          <p:nvPr/>
        </p:nvPicPr>
        <p:blipFill>
          <a:blip r:embed="rId3" cstate="print"/>
          <a:srcRect r="47813" b="52083"/>
          <a:stretch>
            <a:fillRect/>
          </a:stretch>
        </p:blipFill>
        <p:spPr bwMode="auto">
          <a:xfrm>
            <a:off x="5239694" y="4989575"/>
            <a:ext cx="1908776" cy="420625"/>
          </a:xfrm>
          <a:prstGeom prst="rect">
            <a:avLst/>
          </a:prstGeom>
          <a:noFill/>
        </p:spPr>
      </p:pic>
      <p:pic>
        <p:nvPicPr>
          <p:cNvPr id="21" name="Picture 6" descr="http://wholesalesafetypins.com/images/SE-015.jpg"/>
          <p:cNvPicPr>
            <a:picLocks noChangeAspect="1" noChangeArrowheads="1"/>
          </p:cNvPicPr>
          <p:nvPr/>
        </p:nvPicPr>
        <p:blipFill>
          <a:blip r:embed="rId3" cstate="print"/>
          <a:srcRect r="24466" b="51213"/>
          <a:stretch>
            <a:fillRect/>
          </a:stretch>
        </p:blipFill>
        <p:spPr bwMode="auto">
          <a:xfrm rot="14195946">
            <a:off x="4654186" y="3491579"/>
            <a:ext cx="2762706" cy="428262"/>
          </a:xfrm>
          <a:prstGeom prst="rect">
            <a:avLst/>
          </a:prstGeom>
          <a:noFill/>
        </p:spPr>
      </p:pic>
      <p:sp>
        <p:nvSpPr>
          <p:cNvPr id="25" name="TextBox 24"/>
          <p:cNvSpPr txBox="1"/>
          <p:nvPr/>
        </p:nvSpPr>
        <p:spPr>
          <a:xfrm>
            <a:off x="2324100" y="990600"/>
            <a:ext cx="914400" cy="261610"/>
          </a:xfrm>
          <a:prstGeom prst="rect">
            <a:avLst/>
          </a:prstGeom>
          <a:noFill/>
        </p:spPr>
        <p:txBody>
          <a:bodyPr wrap="square" rtlCol="0">
            <a:spAutoFit/>
          </a:bodyPr>
          <a:lstStyle/>
          <a:p>
            <a:r>
              <a:rPr lang="en-US" sz="1100" dirty="0">
                <a:solidFill>
                  <a:srgbClr val="99CCFF"/>
                </a:solidFill>
              </a:rPr>
              <a:t>2 </a:t>
            </a:r>
          </a:p>
        </p:txBody>
      </p:sp>
      <p:sp>
        <p:nvSpPr>
          <p:cNvPr id="26" name="TextBox 25"/>
          <p:cNvSpPr txBox="1"/>
          <p:nvPr/>
        </p:nvSpPr>
        <p:spPr>
          <a:xfrm>
            <a:off x="647700" y="1295400"/>
            <a:ext cx="2743200" cy="261610"/>
          </a:xfrm>
          <a:prstGeom prst="rect">
            <a:avLst/>
          </a:prstGeom>
          <a:noFill/>
        </p:spPr>
        <p:txBody>
          <a:bodyPr wrap="square" rtlCol="0">
            <a:spAutoFit/>
          </a:bodyPr>
          <a:lstStyle/>
          <a:p>
            <a:r>
              <a:rPr lang="en-US" sz="1100" dirty="0">
                <a:solidFill>
                  <a:srgbClr val="FFCCFF"/>
                </a:solidFill>
              </a:rPr>
              <a:t>2</a:t>
            </a:r>
            <a:r>
              <a:rPr lang="en-US" sz="1100" dirty="0">
                <a:solidFill>
                  <a:srgbClr val="CCECFF"/>
                </a:solidFill>
              </a:rPr>
              <a:t> 	           </a:t>
            </a:r>
            <a:r>
              <a:rPr lang="en-US" sz="1100" dirty="0">
                <a:solidFill>
                  <a:srgbClr val="FFCCFF"/>
                </a:solidFill>
              </a:rPr>
              <a:t>2</a:t>
            </a:r>
            <a:r>
              <a:rPr lang="en-US" sz="1100" dirty="0">
                <a:solidFill>
                  <a:srgbClr val="CCECFF"/>
                </a:solidFill>
              </a:rPr>
              <a:t>             </a:t>
            </a:r>
            <a:r>
              <a:rPr lang="en-US" sz="1100" dirty="0">
                <a:solidFill>
                  <a:srgbClr val="FFFFCC"/>
                </a:solidFill>
              </a:rPr>
              <a:t>2</a:t>
            </a:r>
            <a:r>
              <a:rPr lang="en-US" sz="1100" dirty="0">
                <a:solidFill>
                  <a:srgbClr val="CCECFF"/>
                </a:solidFill>
              </a:rPr>
              <a:t> </a:t>
            </a:r>
          </a:p>
        </p:txBody>
      </p:sp>
      <p:sp>
        <p:nvSpPr>
          <p:cNvPr id="27" name="TextBox 26"/>
          <p:cNvSpPr txBox="1"/>
          <p:nvPr/>
        </p:nvSpPr>
        <p:spPr>
          <a:xfrm>
            <a:off x="762000" y="1719590"/>
            <a:ext cx="2743200" cy="261610"/>
          </a:xfrm>
          <a:prstGeom prst="rect">
            <a:avLst/>
          </a:prstGeom>
          <a:noFill/>
        </p:spPr>
        <p:txBody>
          <a:bodyPr wrap="square" rtlCol="0">
            <a:spAutoFit/>
          </a:bodyPr>
          <a:lstStyle/>
          <a:p>
            <a:r>
              <a:rPr lang="en-US" sz="1100" dirty="0">
                <a:solidFill>
                  <a:srgbClr val="FFCCCC"/>
                </a:solidFill>
              </a:rPr>
              <a:t>2 </a:t>
            </a:r>
            <a:r>
              <a:rPr lang="en-US" sz="1100" dirty="0">
                <a:solidFill>
                  <a:srgbClr val="CCECFF"/>
                </a:solidFill>
              </a:rPr>
              <a:t>    </a:t>
            </a:r>
            <a:r>
              <a:rPr lang="en-US" sz="1100" dirty="0">
                <a:solidFill>
                  <a:srgbClr val="FFFFCC"/>
                </a:solidFill>
              </a:rPr>
              <a:t> </a:t>
            </a:r>
            <a:r>
              <a:rPr lang="en-US" sz="1100" dirty="0">
                <a:solidFill>
                  <a:srgbClr val="CCECFF"/>
                </a:solidFill>
              </a:rPr>
              <a:t>      </a:t>
            </a:r>
            <a:r>
              <a:rPr lang="en-US" sz="1100" dirty="0">
                <a:solidFill>
                  <a:srgbClr val="CCFFCC"/>
                </a:solidFill>
              </a:rPr>
              <a:t>2</a:t>
            </a:r>
            <a:r>
              <a:rPr lang="en-US" sz="1100" dirty="0">
                <a:solidFill>
                  <a:srgbClr val="CCECFF"/>
                </a:solidFill>
              </a:rPr>
              <a:t>            </a:t>
            </a:r>
            <a:r>
              <a:rPr lang="en-US" sz="1100" dirty="0">
                <a:solidFill>
                  <a:srgbClr val="99CCFF"/>
                </a:solidFill>
              </a:rPr>
              <a:t>2</a:t>
            </a:r>
            <a:r>
              <a:rPr lang="en-US" sz="1100" dirty="0">
                <a:solidFill>
                  <a:srgbClr val="CCEC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Scale>
                                      <p:cBhvr>
                                        <p:cTn id="19"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5"/>
                                        </p:tgtEl>
                                        <p:attrNameLst>
                                          <p:attrName>ppt_x</p:attrName>
                                          <p:attrName>ppt_y</p:attrName>
                                        </p:attrNameLst>
                                      </p:cBhvr>
                                    </p:animMotion>
                                    <p:animEffect transition="in" filter="fade">
                                      <p:cBhvr>
                                        <p:cTn id="21" dur="1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Scale>
                                      <p:cBhvr>
                                        <p:cTn id="26"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2" end="2"/>
                                            </p:txEl>
                                          </p:spTgt>
                                        </p:tgtEl>
                                        <p:attrNameLst>
                                          <p:attrName>ppt_x</p:attrName>
                                          <p:attrName>ppt_y</p:attrName>
                                        </p:attrNameLst>
                                      </p:cBhvr>
                                    </p:animMotion>
                                    <p:animEffect transition="in" filter="fade">
                                      <p:cBhvr>
                                        <p:cTn id="28" dur="1000"/>
                                        <p:tgtEl>
                                          <p:spTgt spid="3">
                                            <p:txEl>
                                              <p:pRg st="2" end="2"/>
                                            </p:txEl>
                                          </p:spTgt>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Scale>
                                      <p:cBhvr>
                                        <p:cTn id="31"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26"/>
                                        </p:tgtEl>
                                        <p:attrNameLst>
                                          <p:attrName>ppt_x</p:attrName>
                                          <p:attrName>ppt_y</p:attrName>
                                        </p:attrNameLst>
                                      </p:cBhvr>
                                    </p:animMotion>
                                    <p:animEffect transition="in" filter="fade">
                                      <p:cBhvr>
                                        <p:cTn id="33" dur="10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5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Scale>
                                      <p:cBhvr>
                                        <p:cTn id="3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3">
                                            <p:txEl>
                                              <p:pRg st="3" end="3"/>
                                            </p:txEl>
                                          </p:spTgt>
                                        </p:tgtEl>
                                        <p:attrNameLst>
                                          <p:attrName>ppt_x</p:attrName>
                                          <p:attrName>ppt_y</p:attrName>
                                        </p:attrNameLst>
                                      </p:cBhvr>
                                    </p:animMotion>
                                    <p:animEffect transition="in" filter="fade">
                                      <p:cBhvr>
                                        <p:cTn id="40" dur="1000"/>
                                        <p:tgtEl>
                                          <p:spTgt spid="3">
                                            <p:txEl>
                                              <p:pRg st="3" end="3"/>
                                            </p:txEl>
                                          </p:spTgt>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Scale>
                                      <p:cBhvr>
                                        <p:cTn id="4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27"/>
                                        </p:tgtEl>
                                        <p:attrNameLst>
                                          <p:attrName>ppt_x</p:attrName>
                                          <p:attrName>ppt_y</p:attrName>
                                        </p:attrNameLst>
                                      </p:cBhvr>
                                    </p:animMotion>
                                    <p:animEffect transition="in" filter="fade">
                                      <p:cBhvr>
                                        <p:cTn id="45" dur="10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50"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52" dur="80"/>
                                        <p:tgtEl>
                                          <p:spTgt spid="3">
                                            <p:txEl>
                                              <p:pRg st="5" end="5"/>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5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Scale>
                                      <p:cBhvr>
                                        <p:cTn id="5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3"/>
                                        </p:tgtEl>
                                        <p:attrNameLst>
                                          <p:attrName>ppt_x</p:attrName>
                                          <p:attrName>ppt_y</p:attrName>
                                        </p:attrNameLst>
                                      </p:cBhvr>
                                    </p:animMotion>
                                    <p:animEffect transition="in" filter="fade">
                                      <p:cBhvr>
                                        <p:cTn id="59" dur="1000"/>
                                        <p:tgtEl>
                                          <p:spTgt spid="13"/>
                                        </p:tgtEl>
                                      </p:cBhvr>
                                    </p:animEffect>
                                  </p:childTnLst>
                                </p:cTn>
                              </p:par>
                              <p:par>
                                <p:cTn id="60" presetID="52" presetClass="entr" presetSubtype="0"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Scale>
                                      <p:cBhvr>
                                        <p:cTn id="6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5"/>
                                        </p:tgtEl>
                                        <p:attrNameLst>
                                          <p:attrName>ppt_x</p:attrName>
                                          <p:attrName>ppt_y</p:attrName>
                                        </p:attrNameLst>
                                      </p:cBhvr>
                                    </p:animMotion>
                                    <p:animEffect transition="in" filter="fade">
                                      <p:cBhvr>
                                        <p:cTn id="64" dur="1000"/>
                                        <p:tgtEl>
                                          <p:spTgt spid="5"/>
                                        </p:tgtEl>
                                      </p:cBhvr>
                                    </p:animEffect>
                                  </p:childTnLst>
                                </p:cTn>
                              </p:par>
                              <p:par>
                                <p:cTn id="65" presetID="52"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Scale>
                                      <p:cBhvr>
                                        <p:cTn id="6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12"/>
                                        </p:tgtEl>
                                        <p:attrNameLst>
                                          <p:attrName>ppt_x</p:attrName>
                                          <p:attrName>ppt_y</p:attrName>
                                        </p:attrNameLst>
                                      </p:cBhvr>
                                    </p:animMotion>
                                    <p:animEffect transition="in" filter="fade">
                                      <p:cBhvr>
                                        <p:cTn id="69" dur="1000"/>
                                        <p:tgtEl>
                                          <p:spTgt spid="12"/>
                                        </p:tgtEl>
                                      </p:cBhvr>
                                    </p:animEffect>
                                  </p:childTnLst>
                                </p:cTn>
                              </p:par>
                              <p:par>
                                <p:cTn id="70" presetID="52" presetClass="entr" presetSubtype="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animScale>
                                      <p:cBhvr>
                                        <p:cTn id="7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9"/>
                                        </p:tgtEl>
                                        <p:attrNameLst>
                                          <p:attrName>ppt_x</p:attrName>
                                          <p:attrName>ppt_y</p:attrName>
                                        </p:attrNameLst>
                                      </p:cBhvr>
                                    </p:animMotion>
                                    <p:animEffect transition="in" filter="fade">
                                      <p:cBhvr>
                                        <p:cTn id="74" dur="1000"/>
                                        <p:tgtEl>
                                          <p:spTgt spid="9"/>
                                        </p:tgtEl>
                                      </p:cBhvr>
                                    </p:animEffect>
                                  </p:childTnLst>
                                </p:cTn>
                              </p:par>
                              <p:par>
                                <p:cTn id="75" presetID="52"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Scale>
                                      <p:cBhvr>
                                        <p:cTn id="7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8" dur="1000" decel="50000" fill="hold">
                                          <p:stCondLst>
                                            <p:cond delay="0"/>
                                          </p:stCondLst>
                                        </p:cTn>
                                        <p:tgtEl>
                                          <p:spTgt spid="7"/>
                                        </p:tgtEl>
                                        <p:attrNameLst>
                                          <p:attrName>ppt_x</p:attrName>
                                          <p:attrName>ppt_y</p:attrName>
                                        </p:attrNameLst>
                                      </p:cBhvr>
                                    </p:animMotion>
                                    <p:animEffect transition="in" filter="fade">
                                      <p:cBhvr>
                                        <p:cTn id="79" dur="1000"/>
                                        <p:tgtEl>
                                          <p:spTgt spid="7"/>
                                        </p:tgtEl>
                                      </p:cBhvr>
                                    </p:animEffect>
                                  </p:childTnLst>
                                </p:cTn>
                              </p:par>
                              <p:par>
                                <p:cTn id="80" presetID="52"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Scale>
                                      <p:cBhvr>
                                        <p:cTn id="8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11"/>
                                        </p:tgtEl>
                                        <p:attrNameLst>
                                          <p:attrName>ppt_x</p:attrName>
                                          <p:attrName>ppt_y</p:attrName>
                                        </p:attrNameLst>
                                      </p:cBhvr>
                                    </p:animMotion>
                                    <p:animEffect transition="in" filter="fade">
                                      <p:cBhvr>
                                        <p:cTn id="84" dur="1000"/>
                                        <p:tgtEl>
                                          <p:spTgt spid="11"/>
                                        </p:tgtEl>
                                      </p:cBhvr>
                                    </p:animEffect>
                                  </p:childTnLst>
                                </p:cTn>
                              </p:par>
                              <p:par>
                                <p:cTn id="85" presetID="52"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Scale>
                                      <p:cBhvr>
                                        <p:cTn id="8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1000" decel="50000" fill="hold">
                                          <p:stCondLst>
                                            <p:cond delay="0"/>
                                          </p:stCondLst>
                                        </p:cTn>
                                        <p:tgtEl>
                                          <p:spTgt spid="10"/>
                                        </p:tgtEl>
                                        <p:attrNameLst>
                                          <p:attrName>ppt_x</p:attrName>
                                          <p:attrName>ppt_y</p:attrName>
                                        </p:attrNameLst>
                                      </p:cBhvr>
                                    </p:animMotion>
                                    <p:animEffect transition="in" filter="fade">
                                      <p:cBhvr>
                                        <p:cTn id="89" dur="10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52" presetClass="entr" presetSubtype="0" fill="hold" nodeType="clickEffect">
                                  <p:stCondLst>
                                    <p:cond delay="0"/>
                                  </p:stCondLst>
                                  <p:childTnLst>
                                    <p:set>
                                      <p:cBhvr>
                                        <p:cTn id="93" dur="1" fill="hold">
                                          <p:stCondLst>
                                            <p:cond delay="0"/>
                                          </p:stCondLst>
                                        </p:cTn>
                                        <p:tgtEl>
                                          <p:spTgt spid="3">
                                            <p:txEl>
                                              <p:pRg st="6" end="6"/>
                                            </p:txEl>
                                          </p:spTgt>
                                        </p:tgtEl>
                                        <p:attrNameLst>
                                          <p:attrName>style.visibility</p:attrName>
                                        </p:attrNameLst>
                                      </p:cBhvr>
                                      <p:to>
                                        <p:strVal val="visible"/>
                                      </p:to>
                                    </p:set>
                                    <p:animScale>
                                      <p:cBhvr>
                                        <p:cTn id="94"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000" decel="50000" fill="hold">
                                          <p:stCondLst>
                                            <p:cond delay="0"/>
                                          </p:stCondLst>
                                        </p:cTn>
                                        <p:tgtEl>
                                          <p:spTgt spid="3">
                                            <p:txEl>
                                              <p:pRg st="6" end="6"/>
                                            </p:txEl>
                                          </p:spTgt>
                                        </p:tgtEl>
                                        <p:attrNameLst>
                                          <p:attrName>ppt_x</p:attrName>
                                          <p:attrName>ppt_y</p:attrName>
                                        </p:attrNameLst>
                                      </p:cBhvr>
                                    </p:animMotion>
                                    <p:animEffect transition="in" filter="fade">
                                      <p:cBhvr>
                                        <p:cTn id="96" dur="1000"/>
                                        <p:tgtEl>
                                          <p:spTgt spid="3">
                                            <p:txEl>
                                              <p:pRg st="6" end="6"/>
                                            </p:txEl>
                                          </p:spTgt>
                                        </p:tgtEl>
                                      </p:cBhvr>
                                    </p:animEffect>
                                  </p:childTnLst>
                                </p:cTn>
                              </p:par>
                              <p:par>
                                <p:cTn id="97" presetID="52" presetClass="entr" presetSubtype="0" fill="hold" grpId="0" nodeType="withEffect">
                                  <p:stCondLst>
                                    <p:cond delay="0"/>
                                  </p:stCondLst>
                                  <p:childTnLst>
                                    <p:set>
                                      <p:cBhvr>
                                        <p:cTn id="98" dur="1" fill="hold">
                                          <p:stCondLst>
                                            <p:cond delay="0"/>
                                          </p:stCondLst>
                                        </p:cTn>
                                        <p:tgtEl>
                                          <p:spTgt spid="14"/>
                                        </p:tgtEl>
                                        <p:attrNameLst>
                                          <p:attrName>style.visibility</p:attrName>
                                        </p:attrNameLst>
                                      </p:cBhvr>
                                      <p:to>
                                        <p:strVal val="visible"/>
                                      </p:to>
                                    </p:set>
                                    <p:animScale>
                                      <p:cBhvr>
                                        <p:cTn id="99"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14"/>
                                        </p:tgtEl>
                                        <p:attrNameLst>
                                          <p:attrName>ppt_x</p:attrName>
                                          <p:attrName>ppt_y</p:attrName>
                                        </p:attrNameLst>
                                      </p:cBhvr>
                                    </p:animMotion>
                                    <p:animEffect transition="in" filter="fade">
                                      <p:cBhvr>
                                        <p:cTn id="101" dur="10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52" presetClass="entr" presetSubtype="0"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Scale>
                                      <p:cBhvr>
                                        <p:cTn id="10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7" dur="1000" decel="50000" fill="hold">
                                          <p:stCondLst>
                                            <p:cond delay="0"/>
                                          </p:stCondLst>
                                        </p:cTn>
                                        <p:tgtEl>
                                          <p:spTgt spid="3">
                                            <p:txEl>
                                              <p:pRg st="7" end="7"/>
                                            </p:txEl>
                                          </p:spTgt>
                                        </p:tgtEl>
                                        <p:attrNameLst>
                                          <p:attrName>ppt_x</p:attrName>
                                          <p:attrName>ppt_y</p:attrName>
                                        </p:attrNameLst>
                                      </p:cBhvr>
                                    </p:animMotion>
                                    <p:animEffect transition="in" filter="fade">
                                      <p:cBhvr>
                                        <p:cTn id="108" dur="1000"/>
                                        <p:tgtEl>
                                          <p:spTgt spid="3">
                                            <p:txEl>
                                              <p:pRg st="7" end="7"/>
                                            </p:txEl>
                                          </p:spTgt>
                                        </p:tgtEl>
                                      </p:cBhvr>
                                    </p:animEffect>
                                  </p:childTnLst>
                                </p:cTn>
                              </p:par>
                              <p:par>
                                <p:cTn id="109" presetID="52" presetClass="entr" presetSubtype="0" fill="hold" grpId="0" nodeType="withEffect">
                                  <p:stCondLst>
                                    <p:cond delay="0"/>
                                  </p:stCondLst>
                                  <p:childTnLst>
                                    <p:set>
                                      <p:cBhvr>
                                        <p:cTn id="110" dur="1" fill="hold">
                                          <p:stCondLst>
                                            <p:cond delay="0"/>
                                          </p:stCondLst>
                                        </p:cTn>
                                        <p:tgtEl>
                                          <p:spTgt spid="15"/>
                                        </p:tgtEl>
                                        <p:attrNameLst>
                                          <p:attrName>style.visibility</p:attrName>
                                        </p:attrNameLst>
                                      </p:cBhvr>
                                      <p:to>
                                        <p:strVal val="visible"/>
                                      </p:to>
                                    </p:set>
                                    <p:animScale>
                                      <p:cBhvr>
                                        <p:cTn id="111"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2" dur="1000" decel="50000" fill="hold">
                                          <p:stCondLst>
                                            <p:cond delay="0"/>
                                          </p:stCondLst>
                                        </p:cTn>
                                        <p:tgtEl>
                                          <p:spTgt spid="15"/>
                                        </p:tgtEl>
                                        <p:attrNameLst>
                                          <p:attrName>ppt_x</p:attrName>
                                          <p:attrName>ppt_y</p:attrName>
                                        </p:attrNameLst>
                                      </p:cBhvr>
                                    </p:animMotion>
                                    <p:animEffect transition="in" filter="fade">
                                      <p:cBhvr>
                                        <p:cTn id="113" dur="1000"/>
                                        <p:tgtEl>
                                          <p:spTgt spid="15"/>
                                        </p:tgtEl>
                                      </p:cBhvr>
                                    </p:animEffect>
                                  </p:childTnLst>
                                </p:cTn>
                              </p:par>
                            </p:childTnLst>
                          </p:cTn>
                        </p:par>
                      </p:childTnLst>
                    </p:cTn>
                  </p:par>
                  <p:par>
                    <p:cTn id="114" fill="hold">
                      <p:stCondLst>
                        <p:cond delay="indefinite"/>
                      </p:stCondLst>
                      <p:childTnLst>
                        <p:par>
                          <p:cTn id="115" fill="hold">
                            <p:stCondLst>
                              <p:cond delay="0"/>
                            </p:stCondLst>
                            <p:childTnLst>
                              <p:par>
                                <p:cTn id="116" presetID="52" presetClass="entr" presetSubtype="0" fill="hold" nodeType="clickEffect">
                                  <p:stCondLst>
                                    <p:cond delay="0"/>
                                  </p:stCondLst>
                                  <p:childTnLst>
                                    <p:set>
                                      <p:cBhvr>
                                        <p:cTn id="117" dur="1" fill="hold">
                                          <p:stCondLst>
                                            <p:cond delay="0"/>
                                          </p:stCondLst>
                                        </p:cTn>
                                        <p:tgtEl>
                                          <p:spTgt spid="3">
                                            <p:txEl>
                                              <p:pRg st="8" end="8"/>
                                            </p:txEl>
                                          </p:spTgt>
                                        </p:tgtEl>
                                        <p:attrNameLst>
                                          <p:attrName>style.visibility</p:attrName>
                                        </p:attrNameLst>
                                      </p:cBhvr>
                                      <p:to>
                                        <p:strVal val="visible"/>
                                      </p:to>
                                    </p:set>
                                    <p:animScale>
                                      <p:cBhvr>
                                        <p:cTn id="118"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9" dur="1000" decel="50000" fill="hold">
                                          <p:stCondLst>
                                            <p:cond delay="0"/>
                                          </p:stCondLst>
                                        </p:cTn>
                                        <p:tgtEl>
                                          <p:spTgt spid="3">
                                            <p:txEl>
                                              <p:pRg st="8" end="8"/>
                                            </p:txEl>
                                          </p:spTgt>
                                        </p:tgtEl>
                                        <p:attrNameLst>
                                          <p:attrName>ppt_x</p:attrName>
                                          <p:attrName>ppt_y</p:attrName>
                                        </p:attrNameLst>
                                      </p:cBhvr>
                                    </p:animMotion>
                                    <p:animEffect transition="in" filter="fade">
                                      <p:cBhvr>
                                        <p:cTn id="120" dur="1000"/>
                                        <p:tgtEl>
                                          <p:spTgt spid="3">
                                            <p:txEl>
                                              <p:pRg st="8" end="8"/>
                                            </p:txEl>
                                          </p:spTgt>
                                        </p:tgtEl>
                                      </p:cBhvr>
                                    </p:animEffect>
                                  </p:childTnLst>
                                </p:cTn>
                              </p:par>
                              <p:par>
                                <p:cTn id="121" presetID="52" presetClass="entr" presetSubtype="0" fill="hold" grpId="0" nodeType="withEffect">
                                  <p:stCondLst>
                                    <p:cond delay="0"/>
                                  </p:stCondLst>
                                  <p:childTnLst>
                                    <p:set>
                                      <p:cBhvr>
                                        <p:cTn id="122" dur="1" fill="hold">
                                          <p:stCondLst>
                                            <p:cond delay="0"/>
                                          </p:stCondLst>
                                        </p:cTn>
                                        <p:tgtEl>
                                          <p:spTgt spid="16"/>
                                        </p:tgtEl>
                                        <p:attrNameLst>
                                          <p:attrName>style.visibility</p:attrName>
                                        </p:attrNameLst>
                                      </p:cBhvr>
                                      <p:to>
                                        <p:strVal val="visible"/>
                                      </p:to>
                                    </p:set>
                                    <p:animScale>
                                      <p:cBhvr>
                                        <p:cTn id="12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4" dur="1000" decel="50000" fill="hold">
                                          <p:stCondLst>
                                            <p:cond delay="0"/>
                                          </p:stCondLst>
                                        </p:cTn>
                                        <p:tgtEl>
                                          <p:spTgt spid="16"/>
                                        </p:tgtEl>
                                        <p:attrNameLst>
                                          <p:attrName>ppt_x</p:attrName>
                                          <p:attrName>ppt_y</p:attrName>
                                        </p:attrNameLst>
                                      </p:cBhvr>
                                    </p:animMotion>
                                    <p:animEffect transition="in" filter="fade">
                                      <p:cBhvr>
                                        <p:cTn id="125" dur="10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52" presetClass="entr" presetSubtype="0" fill="hold" nodeType="clickEffect">
                                  <p:stCondLst>
                                    <p:cond delay="0"/>
                                  </p:stCondLst>
                                  <p:childTnLst>
                                    <p:set>
                                      <p:cBhvr>
                                        <p:cTn id="129" dur="1" fill="hold">
                                          <p:stCondLst>
                                            <p:cond delay="0"/>
                                          </p:stCondLst>
                                        </p:cTn>
                                        <p:tgtEl>
                                          <p:spTgt spid="3">
                                            <p:txEl>
                                              <p:pRg st="9" end="9"/>
                                            </p:txEl>
                                          </p:spTgt>
                                        </p:tgtEl>
                                        <p:attrNameLst>
                                          <p:attrName>style.visibility</p:attrName>
                                        </p:attrNameLst>
                                      </p:cBhvr>
                                      <p:to>
                                        <p:strVal val="visible"/>
                                      </p:to>
                                    </p:set>
                                    <p:animScale>
                                      <p:cBhvr>
                                        <p:cTn id="130"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1" dur="1000" decel="50000" fill="hold">
                                          <p:stCondLst>
                                            <p:cond delay="0"/>
                                          </p:stCondLst>
                                        </p:cTn>
                                        <p:tgtEl>
                                          <p:spTgt spid="3">
                                            <p:txEl>
                                              <p:pRg st="9" end="9"/>
                                            </p:txEl>
                                          </p:spTgt>
                                        </p:tgtEl>
                                        <p:attrNameLst>
                                          <p:attrName>ppt_x</p:attrName>
                                          <p:attrName>ppt_y</p:attrName>
                                        </p:attrNameLst>
                                      </p:cBhvr>
                                    </p:animMotion>
                                    <p:animEffect transition="in" filter="fade">
                                      <p:cBhvr>
                                        <p:cTn id="132" dur="1000"/>
                                        <p:tgtEl>
                                          <p:spTgt spid="3">
                                            <p:txEl>
                                              <p:pRg st="9" end="9"/>
                                            </p:txEl>
                                          </p:spTgt>
                                        </p:tgtEl>
                                      </p:cBhvr>
                                    </p:animEffect>
                                  </p:childTnLst>
                                </p:cTn>
                              </p:par>
                              <p:par>
                                <p:cTn id="133" presetID="52" presetClass="entr" presetSubtype="0" fill="hold" nodeType="withEffect">
                                  <p:stCondLst>
                                    <p:cond delay="0"/>
                                  </p:stCondLst>
                                  <p:childTnLst>
                                    <p:set>
                                      <p:cBhvr>
                                        <p:cTn id="134" dur="1" fill="hold">
                                          <p:stCondLst>
                                            <p:cond delay="0"/>
                                          </p:stCondLst>
                                        </p:cTn>
                                        <p:tgtEl>
                                          <p:spTgt spid="1026"/>
                                        </p:tgtEl>
                                        <p:attrNameLst>
                                          <p:attrName>style.visibility</p:attrName>
                                        </p:attrNameLst>
                                      </p:cBhvr>
                                      <p:to>
                                        <p:strVal val="visible"/>
                                      </p:to>
                                    </p:set>
                                    <p:animScale>
                                      <p:cBhvr>
                                        <p:cTn id="135"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6" dur="1000" decel="50000" fill="hold">
                                          <p:stCondLst>
                                            <p:cond delay="0"/>
                                          </p:stCondLst>
                                        </p:cTn>
                                        <p:tgtEl>
                                          <p:spTgt spid="1026"/>
                                        </p:tgtEl>
                                        <p:attrNameLst>
                                          <p:attrName>ppt_x</p:attrName>
                                          <p:attrName>ppt_y</p:attrName>
                                        </p:attrNameLst>
                                      </p:cBhvr>
                                    </p:animMotion>
                                    <p:animEffect transition="in" filter="fade">
                                      <p:cBhvr>
                                        <p:cTn id="137" dur="1000"/>
                                        <p:tgtEl>
                                          <p:spTgt spid="1026"/>
                                        </p:tgtEl>
                                      </p:cBhvr>
                                    </p:animEffect>
                                  </p:childTnLst>
                                </p:cTn>
                              </p:par>
                            </p:childTnLst>
                          </p:cTn>
                        </p:par>
                      </p:childTnLst>
                    </p:cTn>
                  </p:par>
                  <p:par>
                    <p:cTn id="138" fill="hold">
                      <p:stCondLst>
                        <p:cond delay="indefinite"/>
                      </p:stCondLst>
                      <p:childTnLst>
                        <p:par>
                          <p:cTn id="139" fill="hold">
                            <p:stCondLst>
                              <p:cond delay="0"/>
                            </p:stCondLst>
                            <p:childTnLst>
                              <p:par>
                                <p:cTn id="140" presetID="56" presetClass="entr" presetSubtype="0" fill="hold" nodeType="clickEffect">
                                  <p:stCondLst>
                                    <p:cond delay="0"/>
                                  </p:stCondLst>
                                  <p:iterate type="lt">
                                    <p:tmPct val="10000"/>
                                  </p:iterate>
                                  <p:childTnLst>
                                    <p:set>
                                      <p:cBhvr>
                                        <p:cTn id="141" dur="1" fill="hold">
                                          <p:stCondLst>
                                            <p:cond delay="0"/>
                                          </p:stCondLst>
                                        </p:cTn>
                                        <p:tgtEl>
                                          <p:spTgt spid="3">
                                            <p:txEl>
                                              <p:pRg st="10" end="10"/>
                                            </p:txEl>
                                          </p:spTgt>
                                        </p:tgtEl>
                                        <p:attrNameLst>
                                          <p:attrName>style.visibility</p:attrName>
                                        </p:attrNameLst>
                                      </p:cBhvr>
                                      <p:to>
                                        <p:strVal val="visible"/>
                                      </p:to>
                                    </p:set>
                                    <p:anim by="(-#ppt_w*2)" calcmode="lin" valueType="num">
                                      <p:cBhvr rctx="PPT">
                                        <p:cTn id="142" dur="500" autoRev="1" fill="hold">
                                          <p:stCondLst>
                                            <p:cond delay="0"/>
                                          </p:stCondLst>
                                        </p:cTn>
                                        <p:tgtEl>
                                          <p:spTgt spid="3">
                                            <p:txEl>
                                              <p:pRg st="10" end="10"/>
                                            </p:txEl>
                                          </p:spTgt>
                                        </p:tgtEl>
                                        <p:attrNameLst>
                                          <p:attrName>ppt_w</p:attrName>
                                        </p:attrNameLst>
                                      </p:cBhvr>
                                    </p:anim>
                                    <p:anim by="(#ppt_w*0.50)" calcmode="lin" valueType="num">
                                      <p:cBhvr>
                                        <p:cTn id="143" dur="500" decel="50000" autoRev="1" fill="hold">
                                          <p:stCondLst>
                                            <p:cond delay="0"/>
                                          </p:stCondLst>
                                        </p:cTn>
                                        <p:tgtEl>
                                          <p:spTgt spid="3">
                                            <p:txEl>
                                              <p:pRg st="10" end="10"/>
                                            </p:txEl>
                                          </p:spTgt>
                                        </p:tgtEl>
                                        <p:attrNameLst>
                                          <p:attrName>ppt_x</p:attrName>
                                        </p:attrNameLst>
                                      </p:cBhvr>
                                    </p:anim>
                                    <p:anim from="(-#ppt_h/2)" to="(#ppt_y)" calcmode="lin" valueType="num">
                                      <p:cBhvr>
                                        <p:cTn id="144" dur="1000" fill="hold">
                                          <p:stCondLst>
                                            <p:cond delay="0"/>
                                          </p:stCondLst>
                                        </p:cTn>
                                        <p:tgtEl>
                                          <p:spTgt spid="3">
                                            <p:txEl>
                                              <p:pRg st="10" end="10"/>
                                            </p:txEl>
                                          </p:spTgt>
                                        </p:tgtEl>
                                        <p:attrNameLst>
                                          <p:attrName>ppt_y</p:attrName>
                                        </p:attrNameLst>
                                      </p:cBhvr>
                                    </p:anim>
                                    <p:animRot by="21600000">
                                      <p:cBhvr>
                                        <p:cTn id="145" dur="1000" fill="hold">
                                          <p:stCondLst>
                                            <p:cond delay="0"/>
                                          </p:stCondLst>
                                        </p:cTn>
                                        <p:tgtEl>
                                          <p:spTgt spid="3">
                                            <p:txEl>
                                              <p:pRg st="10" end="10"/>
                                            </p:txEl>
                                          </p:spTgt>
                                        </p:tgtEl>
                                        <p:attrNameLst>
                                          <p:attrName>r</p:attrName>
                                        </p:attrNameLst>
                                      </p:cBhvr>
                                    </p:animRot>
                                  </p:childTnLst>
                                </p:cTn>
                              </p:par>
                            </p:childTnLst>
                          </p:cTn>
                        </p:par>
                        <p:par>
                          <p:cTn id="146" fill="hold">
                            <p:stCondLst>
                              <p:cond delay="2600"/>
                            </p:stCondLst>
                            <p:childTnLst>
                              <p:par>
                                <p:cTn id="147" presetID="1" presetClass="entr" presetSubtype="0" fill="hold" nodeType="afterEffect">
                                  <p:stCondLst>
                                    <p:cond delay="0"/>
                                  </p:stCondLst>
                                  <p:childTnLst>
                                    <p:set>
                                      <p:cBhvr>
                                        <p:cTn id="148" dur="1" fill="hold">
                                          <p:stCondLst>
                                            <p:cond delay="0"/>
                                          </p:stCondLst>
                                        </p:cTn>
                                        <p:tgtEl>
                                          <p:spTgt spid="2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1" grpId="0"/>
      <p:bldP spid="12" grpId="0"/>
      <p:bldP spid="14" grpId="0"/>
      <p:bldP spid="15" grpId="0"/>
      <p:bldP spid="16"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438400"/>
            <a:ext cx="4343400" cy="1399032"/>
          </a:xfrm>
        </p:spPr>
        <p:txBody>
          <a:bodyPr>
            <a:noAutofit/>
          </a:bodyPr>
          <a:lstStyle/>
          <a:p>
            <a:r>
              <a:rPr lang="en-US" sz="7200" b="1" dirty="0">
                <a:ln w="6350">
                  <a:noFill/>
                </a:ln>
                <a:solidFill>
                  <a:schemeClr val="bg1"/>
                </a:solidFill>
                <a:effectLst/>
              </a:rPr>
              <a:t>T</a:t>
            </a:r>
            <a:r>
              <a:rPr lang="en-US" sz="7200" b="1" dirty="0">
                <a:ln w="6350">
                  <a:noFill/>
                </a:ln>
                <a:solidFill>
                  <a:schemeClr val="bg1">
                    <a:lumMod val="75000"/>
                    <a:lumOff val="25000"/>
                  </a:schemeClr>
                </a:solidFill>
                <a:effectLst/>
              </a:rPr>
              <a:t>h</a:t>
            </a:r>
            <a:r>
              <a:rPr lang="en-US" sz="7200" b="1" dirty="0">
                <a:ln w="6350">
                  <a:noFill/>
                </a:ln>
                <a:solidFill>
                  <a:schemeClr val="bg1">
                    <a:lumMod val="65000"/>
                    <a:lumOff val="35000"/>
                  </a:schemeClr>
                </a:solidFill>
                <a:effectLst/>
              </a:rPr>
              <a:t>e </a:t>
            </a:r>
            <a:r>
              <a:rPr lang="en-US" sz="7200" b="1" dirty="0">
                <a:ln w="6350">
                  <a:noFill/>
                </a:ln>
                <a:solidFill>
                  <a:schemeClr val="bg1">
                    <a:lumMod val="50000"/>
                    <a:lumOff val="50000"/>
                  </a:schemeClr>
                </a:solidFill>
                <a:effectLst/>
              </a:rPr>
              <a:t>E</a:t>
            </a:r>
            <a:r>
              <a:rPr lang="en-US" sz="7200" b="1" dirty="0">
                <a:ln w="6350">
                  <a:noFill/>
                </a:ln>
                <a:solidFill>
                  <a:schemeClr val="tx1">
                    <a:lumMod val="65000"/>
                  </a:schemeClr>
                </a:solidFill>
                <a:effectLst/>
              </a:rPr>
              <a:t>n</a:t>
            </a:r>
            <a:r>
              <a:rPr lang="en-US" sz="7200" b="1" dirty="0">
                <a:ln w="6350">
                  <a:noFill/>
                </a:ln>
                <a:solidFill>
                  <a:schemeClr val="tx1">
                    <a:lumMod val="75000"/>
                  </a:schemeClr>
                </a:solidFill>
                <a:effectLst/>
              </a:rPr>
              <a:t>d</a:t>
            </a:r>
          </a:p>
        </p:txBody>
      </p:sp>
      <p:sp>
        <p:nvSpPr>
          <p:cNvPr id="3" name="TextBox 2"/>
          <p:cNvSpPr txBox="1"/>
          <p:nvPr/>
        </p:nvSpPr>
        <p:spPr>
          <a:xfrm>
            <a:off x="304800" y="1295400"/>
            <a:ext cx="2438400" cy="830997"/>
          </a:xfrm>
          <a:prstGeom prst="rect">
            <a:avLst/>
          </a:prstGeom>
          <a:noFill/>
        </p:spPr>
        <p:txBody>
          <a:bodyPr wrap="square" rtlCol="0">
            <a:spAutoFit/>
          </a:bodyPr>
          <a:lstStyle/>
          <a:p>
            <a:r>
              <a:rPr lang="en-US" sz="4800" dirty="0">
                <a:solidFill>
                  <a:schemeClr val="bg1">
                    <a:lumMod val="85000"/>
                    <a:lumOff val="15000"/>
                  </a:schemeClr>
                </a:solidFill>
              </a:rPr>
              <a:t>La fin</a:t>
            </a:r>
          </a:p>
        </p:txBody>
      </p:sp>
      <p:sp>
        <p:nvSpPr>
          <p:cNvPr id="4" name="TextBox 3"/>
          <p:cNvSpPr txBox="1"/>
          <p:nvPr/>
        </p:nvSpPr>
        <p:spPr>
          <a:xfrm>
            <a:off x="228600" y="4343400"/>
            <a:ext cx="2438400" cy="830997"/>
          </a:xfrm>
          <a:prstGeom prst="rect">
            <a:avLst/>
          </a:prstGeom>
          <a:noFill/>
        </p:spPr>
        <p:txBody>
          <a:bodyPr wrap="square" rtlCol="0">
            <a:spAutoFit/>
          </a:bodyPr>
          <a:lstStyle/>
          <a:p>
            <a:r>
              <a:rPr lang="en-US" sz="4800" dirty="0" err="1">
                <a:solidFill>
                  <a:schemeClr val="bg1">
                    <a:lumMod val="75000"/>
                    <a:lumOff val="25000"/>
                  </a:schemeClr>
                </a:solidFill>
              </a:rPr>
              <a:t>Sfarsit</a:t>
            </a:r>
            <a:endParaRPr lang="en-US" sz="4800" dirty="0">
              <a:solidFill>
                <a:schemeClr val="bg1">
                  <a:lumMod val="75000"/>
                  <a:lumOff val="25000"/>
                </a:schemeClr>
              </a:solidFill>
            </a:endParaRPr>
          </a:p>
        </p:txBody>
      </p:sp>
      <p:sp>
        <p:nvSpPr>
          <p:cNvPr id="5" name="TextBox 4"/>
          <p:cNvSpPr txBox="1"/>
          <p:nvPr/>
        </p:nvSpPr>
        <p:spPr>
          <a:xfrm>
            <a:off x="1752600" y="5638800"/>
            <a:ext cx="2438400" cy="830997"/>
          </a:xfrm>
          <a:prstGeom prst="rect">
            <a:avLst/>
          </a:prstGeom>
          <a:noFill/>
        </p:spPr>
        <p:txBody>
          <a:bodyPr wrap="square" rtlCol="0">
            <a:spAutoFit/>
          </a:bodyPr>
          <a:lstStyle/>
          <a:p>
            <a:r>
              <a:rPr lang="en-US" sz="4800" dirty="0" err="1">
                <a:solidFill>
                  <a:schemeClr val="bg1">
                    <a:lumMod val="65000"/>
                    <a:lumOff val="35000"/>
                  </a:schemeClr>
                </a:solidFill>
              </a:rPr>
              <a:t>Ende</a:t>
            </a:r>
            <a:endParaRPr lang="en-US" sz="4800" dirty="0">
              <a:solidFill>
                <a:schemeClr val="bg1">
                  <a:lumMod val="65000"/>
                  <a:lumOff val="35000"/>
                </a:schemeClr>
              </a:solidFill>
            </a:endParaRPr>
          </a:p>
        </p:txBody>
      </p:sp>
      <p:sp>
        <p:nvSpPr>
          <p:cNvPr id="6" name="TextBox 5"/>
          <p:cNvSpPr txBox="1"/>
          <p:nvPr/>
        </p:nvSpPr>
        <p:spPr>
          <a:xfrm>
            <a:off x="6172200" y="1828800"/>
            <a:ext cx="2438400" cy="830997"/>
          </a:xfrm>
          <a:prstGeom prst="rect">
            <a:avLst/>
          </a:prstGeom>
          <a:noFill/>
        </p:spPr>
        <p:txBody>
          <a:bodyPr wrap="square" rtlCol="0">
            <a:spAutoFit/>
          </a:bodyPr>
          <a:lstStyle/>
          <a:p>
            <a:r>
              <a:rPr lang="en-US" sz="4800" dirty="0">
                <a:solidFill>
                  <a:schemeClr val="bg1">
                    <a:lumMod val="50000"/>
                    <a:lumOff val="50000"/>
                  </a:schemeClr>
                </a:solidFill>
              </a:rPr>
              <a:t>El final</a:t>
            </a:r>
          </a:p>
        </p:txBody>
      </p:sp>
      <p:sp>
        <p:nvSpPr>
          <p:cNvPr id="7" name="TextBox 6"/>
          <p:cNvSpPr txBox="1"/>
          <p:nvPr/>
        </p:nvSpPr>
        <p:spPr>
          <a:xfrm>
            <a:off x="6934200" y="4267200"/>
            <a:ext cx="2438400" cy="830997"/>
          </a:xfrm>
          <a:prstGeom prst="rect">
            <a:avLst/>
          </a:prstGeom>
          <a:noFill/>
        </p:spPr>
        <p:txBody>
          <a:bodyPr wrap="square" rtlCol="0">
            <a:spAutoFit/>
          </a:bodyPr>
          <a:lstStyle/>
          <a:p>
            <a:r>
              <a:rPr lang="en-US" sz="4800" dirty="0">
                <a:solidFill>
                  <a:schemeClr val="tx1">
                    <a:lumMod val="50000"/>
                  </a:schemeClr>
                </a:solidFill>
              </a:rPr>
              <a:t>Son</a:t>
            </a:r>
          </a:p>
        </p:txBody>
      </p:sp>
      <p:sp>
        <p:nvSpPr>
          <p:cNvPr id="8" name="TextBox 7"/>
          <p:cNvSpPr txBox="1"/>
          <p:nvPr/>
        </p:nvSpPr>
        <p:spPr>
          <a:xfrm>
            <a:off x="3276600" y="381000"/>
            <a:ext cx="2438400" cy="830997"/>
          </a:xfrm>
          <a:prstGeom prst="rect">
            <a:avLst/>
          </a:prstGeom>
          <a:noFill/>
        </p:spPr>
        <p:txBody>
          <a:bodyPr wrap="square" rtlCol="0">
            <a:spAutoFit/>
          </a:bodyPr>
          <a:lstStyle/>
          <a:p>
            <a:r>
              <a:rPr lang="en-US" sz="4800" dirty="0" err="1">
                <a:solidFill>
                  <a:schemeClr val="tx1">
                    <a:lumMod val="75000"/>
                  </a:schemeClr>
                </a:solidFill>
              </a:rPr>
              <a:t>Koniec</a:t>
            </a:r>
            <a:endParaRPr lang="en-US" sz="4800" dirty="0">
              <a:solidFill>
                <a:schemeClr val="tx1">
                  <a:lumMod val="75000"/>
                </a:schemeClr>
              </a:solidFill>
            </a:endParaRPr>
          </a:p>
        </p:txBody>
      </p:sp>
      <p:sp>
        <p:nvSpPr>
          <p:cNvPr id="9" name="TextBox 8"/>
          <p:cNvSpPr txBox="1"/>
          <p:nvPr/>
        </p:nvSpPr>
        <p:spPr>
          <a:xfrm>
            <a:off x="838200" y="2438400"/>
            <a:ext cx="2438400" cy="830997"/>
          </a:xfrm>
          <a:prstGeom prst="rect">
            <a:avLst/>
          </a:prstGeom>
          <a:noFill/>
        </p:spPr>
        <p:txBody>
          <a:bodyPr wrap="square" rtlCol="0">
            <a:spAutoFit/>
          </a:bodyPr>
          <a:lstStyle/>
          <a:p>
            <a:r>
              <a:rPr lang="en-US" sz="4800" dirty="0">
                <a:solidFill>
                  <a:schemeClr val="tx1">
                    <a:lumMod val="85000"/>
                  </a:schemeClr>
                </a:solidFill>
              </a:rPr>
              <a:t>La fine</a:t>
            </a:r>
          </a:p>
        </p:txBody>
      </p:sp>
      <p:sp>
        <p:nvSpPr>
          <p:cNvPr id="10" name="TextBox 9"/>
          <p:cNvSpPr txBox="1"/>
          <p:nvPr/>
        </p:nvSpPr>
        <p:spPr>
          <a:xfrm>
            <a:off x="3962400" y="4800600"/>
            <a:ext cx="2971800" cy="830997"/>
          </a:xfrm>
          <a:prstGeom prst="rect">
            <a:avLst/>
          </a:prstGeom>
          <a:noFill/>
        </p:spPr>
        <p:txBody>
          <a:bodyPr wrap="square" rtlCol="0">
            <a:spAutoFit/>
          </a:bodyPr>
          <a:lstStyle/>
          <a:p>
            <a:r>
              <a:rPr lang="en-US" sz="4800" dirty="0" err="1">
                <a:solidFill>
                  <a:schemeClr val="tx1">
                    <a:lumMod val="95000"/>
                  </a:schemeClr>
                </a:solidFill>
              </a:rPr>
              <a:t>Sonunda</a:t>
            </a:r>
            <a:endParaRPr lang="en-US" sz="4800" dirty="0">
              <a:solidFill>
                <a:schemeClr val="tx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Scale>
                                      <p:cBhvr>
                                        <p:cTn id="1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8"/>
                                        </p:tgtEl>
                                        <p:attrNameLst>
                                          <p:attrName>ppt_x</p:attrName>
                                          <p:attrName>ppt_y</p:attrName>
                                        </p:attrNameLst>
                                      </p:cBhvr>
                                    </p:animMotion>
                                    <p:animEffect transition="in" filter="fade">
                                      <p:cBhvr>
                                        <p:cTn id="15" dur="1000"/>
                                        <p:tgtEl>
                                          <p:spTgt spid="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Scale>
                                      <p:cBhvr>
                                        <p:cTn id="1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gtEl>
                                        <p:attrNameLst>
                                          <p:attrName>ppt_x</p:attrName>
                                          <p:attrName>ppt_y</p:attrName>
                                        </p:attrNameLst>
                                      </p:cBhvr>
                                    </p:animMotion>
                                    <p:animEffect transition="in" filter="fade">
                                      <p:cBhvr>
                                        <p:cTn id="21" dur="1000"/>
                                        <p:tgtEl>
                                          <p:spTgt spid="3"/>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Scale>
                                      <p:cBhvr>
                                        <p:cTn id="25"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
                                        </p:tgtEl>
                                        <p:attrNameLst>
                                          <p:attrName>ppt_x</p:attrName>
                                          <p:attrName>ppt_y</p:attrName>
                                        </p:attrNameLst>
                                      </p:cBhvr>
                                    </p:animMotion>
                                    <p:animEffect transition="in" filter="fade">
                                      <p:cBhvr>
                                        <p:cTn id="27" dur="1000"/>
                                        <p:tgtEl>
                                          <p:spTgt spid="6"/>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Scale>
                                      <p:cBhvr>
                                        <p:cTn id="3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9"/>
                                        </p:tgtEl>
                                        <p:attrNameLst>
                                          <p:attrName>ppt_x</p:attrName>
                                          <p:attrName>ppt_y</p:attrName>
                                        </p:attrNameLst>
                                      </p:cBhvr>
                                    </p:animMotion>
                                    <p:animEffect transition="in" filter="fade">
                                      <p:cBhvr>
                                        <p:cTn id="33" dur="1000"/>
                                        <p:tgtEl>
                                          <p:spTgt spid="9"/>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Scale>
                                      <p:cBhvr>
                                        <p:cTn id="3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
                                        </p:tgtEl>
                                        <p:attrNameLst>
                                          <p:attrName>ppt_x</p:attrName>
                                          <p:attrName>ppt_y</p:attrName>
                                        </p:attrNameLst>
                                      </p:cBhvr>
                                    </p:animMotion>
                                    <p:animEffect transition="in" filter="fade">
                                      <p:cBhvr>
                                        <p:cTn id="39" dur="1000"/>
                                        <p:tgtEl>
                                          <p:spTgt spid="4"/>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Scale>
                                      <p:cBhvr>
                                        <p:cTn id="4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7"/>
                                        </p:tgtEl>
                                        <p:attrNameLst>
                                          <p:attrName>ppt_x</p:attrName>
                                          <p:attrName>ppt_y</p:attrName>
                                        </p:attrNameLst>
                                      </p:cBhvr>
                                    </p:animMotion>
                                    <p:animEffect transition="in" filter="fade">
                                      <p:cBhvr>
                                        <p:cTn id="44" dur="1000"/>
                                        <p:tgtEl>
                                          <p:spTgt spid="7"/>
                                        </p:tgtEl>
                                      </p:cBhvr>
                                    </p:animEffect>
                                  </p:childTnLst>
                                </p:cTn>
                              </p:par>
                            </p:childTnLst>
                          </p:cTn>
                        </p:par>
                        <p:par>
                          <p:cTn id="45" fill="hold">
                            <p:stCondLst>
                              <p:cond delay="6000"/>
                            </p:stCondLst>
                            <p:childTnLst>
                              <p:par>
                                <p:cTn id="46" presetID="52"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Scale>
                                      <p:cBhvr>
                                        <p:cTn id="4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0"/>
                                        </p:tgtEl>
                                        <p:attrNameLst>
                                          <p:attrName>ppt_x</p:attrName>
                                          <p:attrName>ppt_y</p:attrName>
                                        </p:attrNameLst>
                                      </p:cBhvr>
                                    </p:animMotion>
                                    <p:animEffect transition="in" filter="fade">
                                      <p:cBhvr>
                                        <p:cTn id="50" dur="1000"/>
                                        <p:tgtEl>
                                          <p:spTgt spid="10"/>
                                        </p:tgtEl>
                                      </p:cBhvr>
                                    </p:animEffect>
                                  </p:childTnLst>
                                </p:cTn>
                              </p:par>
                            </p:childTnLst>
                          </p:cTn>
                        </p:par>
                        <p:par>
                          <p:cTn id="51" fill="hold">
                            <p:stCondLst>
                              <p:cond delay="7000"/>
                            </p:stCondLst>
                            <p:childTnLst>
                              <p:par>
                                <p:cTn id="52" presetID="52"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Scale>
                                      <p:cBhvr>
                                        <p:cTn id="5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5"/>
                                        </p:tgtEl>
                                        <p:attrNameLst>
                                          <p:attrName>ppt_x</p:attrName>
                                          <p:attrName>ppt_y</p:attrName>
                                        </p:attrNameLst>
                                      </p:cBhvr>
                                    </p:animMotion>
                                    <p:animEffect transition="in" filter="fade">
                                      <p:cBhvr>
                                        <p:cTn id="5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0">
              <a:schemeClr val="bg2">
                <a:shade val="92000"/>
                <a:satMod val="230000"/>
              </a:schemeClr>
            </a:gs>
            <a:gs pos="100000">
              <a:schemeClr val="bg2">
                <a:tint val="85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a:ln w="6350">
                  <a:solidFill>
                    <a:schemeClr val="accent3"/>
                  </a:solidFill>
                </a:ln>
                <a:solidFill>
                  <a:srgbClr val="FF6600"/>
                </a:solidFill>
                <a:effectLst>
                  <a:outerShdw blurRad="38100" dist="38100" dir="2700000" algn="tl">
                    <a:srgbClr val="000000">
                      <a:alpha val="43137"/>
                    </a:srgbClr>
                  </a:outerShdw>
                </a:effectLst>
              </a:rPr>
              <a:t>Contents</a:t>
            </a:r>
          </a:p>
        </p:txBody>
      </p:sp>
      <p:sp>
        <p:nvSpPr>
          <p:cNvPr id="3" name="Content Placeholder 2"/>
          <p:cNvSpPr>
            <a:spLocks noGrp="1"/>
          </p:cNvSpPr>
          <p:nvPr>
            <p:ph idx="1"/>
          </p:nvPr>
        </p:nvSpPr>
        <p:spPr/>
        <p:txBody>
          <a:bodyPr/>
          <a:lstStyle/>
          <a:p>
            <a:pPr>
              <a:buClr>
                <a:srgbClr val="FF6600"/>
              </a:buClr>
            </a:pPr>
            <a:r>
              <a:rPr lang="en-US" dirty="0">
                <a:solidFill>
                  <a:schemeClr val="accent3"/>
                </a:solidFill>
              </a:rPr>
              <a:t>Biography </a:t>
            </a:r>
          </a:p>
          <a:p>
            <a:pPr>
              <a:buClr>
                <a:srgbClr val="FF6600"/>
              </a:buClr>
            </a:pPr>
            <a:r>
              <a:rPr lang="en-US" dirty="0">
                <a:solidFill>
                  <a:schemeClr val="accent3"/>
                </a:solidFill>
              </a:rPr>
              <a:t>Strings and pitch</a:t>
            </a:r>
          </a:p>
          <a:p>
            <a:pPr>
              <a:buClr>
                <a:srgbClr val="FF6600"/>
              </a:buClr>
            </a:pPr>
            <a:r>
              <a:rPr lang="en-US" dirty="0">
                <a:solidFill>
                  <a:schemeClr val="accent3"/>
                </a:solidFill>
              </a:rPr>
              <a:t>Proof of Pythagoras’ theorem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Scale>
                                      <p:cBhvr>
                                        <p:cTn id="28"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2" end="2"/>
                                            </p:txEl>
                                          </p:spTgt>
                                        </p:tgtEl>
                                        <p:attrNameLst>
                                          <p:attrName>ppt_x</p:attrName>
                                          <p:attrName>ppt_y</p:attrName>
                                        </p:attrNameLst>
                                      </p:cBhvr>
                                    </p:animMotion>
                                    <p:animEffect transition="in" filter="fade">
                                      <p:cBhvr>
                                        <p:cTn id="3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n w="6350">
                  <a:solidFill>
                    <a:srgbClr val="FFCC00"/>
                  </a:solidFill>
                </a:ln>
                <a:solidFill>
                  <a:srgbClr val="FFCC00"/>
                </a:solidFill>
              </a:rPr>
              <a:t>Biography</a:t>
            </a:r>
          </a:p>
        </p:txBody>
      </p:sp>
      <p:sp>
        <p:nvSpPr>
          <p:cNvPr id="3" name="Text Placeholder 2"/>
          <p:cNvSpPr>
            <a:spLocks noGrp="1"/>
          </p:cNvSpPr>
          <p:nvPr>
            <p:ph type="body" idx="1"/>
          </p:nvPr>
        </p:nvSpPr>
        <p:spPr>
          <a:xfrm>
            <a:off x="381000" y="1905000"/>
            <a:ext cx="8229600" cy="4343400"/>
          </a:xfrm>
        </p:spPr>
        <p:txBody>
          <a:bodyPr>
            <a:normAutofit/>
          </a:bodyPr>
          <a:lstStyle/>
          <a:p>
            <a:r>
              <a:rPr lang="en-AU" dirty="0">
                <a:ln>
                  <a:solidFill>
                    <a:srgbClr val="FFFF99"/>
                  </a:solidFill>
                </a:ln>
                <a:solidFill>
                  <a:srgbClr val="FFFF99"/>
                </a:solidFill>
              </a:rPr>
              <a:t>A brief summary about Pythagoras’ life and his contributions to maths, astronomy and music. Not much is known about his private life as he lived almost 3000 years ago, but his teachings have lived on to this day helping us to understand more about this  world we live in.</a:t>
            </a:r>
          </a:p>
          <a:p>
            <a:endParaRPr lang="en-AU" dirty="0">
              <a:ln>
                <a:solidFill>
                  <a:srgbClr val="FFFF99"/>
                </a:solidFill>
              </a:ln>
              <a:solidFill>
                <a:srgbClr val="FFFF99"/>
              </a:solidFill>
            </a:endParaRPr>
          </a:p>
          <a:p>
            <a:endParaRPr lang="en-AU" u="sng" dirty="0">
              <a:solidFill>
                <a:srgbClr val="FFCC00"/>
              </a:solidFill>
            </a:endParaRPr>
          </a:p>
          <a:p>
            <a:r>
              <a:rPr lang="en-AU" b="1" dirty="0">
                <a:solidFill>
                  <a:srgbClr val="FFCC00"/>
                </a:solidFill>
              </a:rPr>
              <a:t>Bibliography</a:t>
            </a:r>
            <a:r>
              <a:rPr lang="en-AU" u="sng" dirty="0">
                <a:solidFill>
                  <a:srgbClr val="FFCC00"/>
                </a:solidFill>
              </a:rPr>
              <a:t> </a:t>
            </a:r>
          </a:p>
          <a:p>
            <a:r>
              <a:rPr lang="en-AU" u="sng" dirty="0">
                <a:solidFill>
                  <a:srgbClr val="FFCC00"/>
                </a:solidFill>
              </a:rPr>
              <a:t>http://www.mathopenref.com/pythagoras.html</a:t>
            </a:r>
            <a:r>
              <a:rPr lang="en-AU" dirty="0">
                <a:solidFill>
                  <a:srgbClr val="FFCC00"/>
                </a:solidFill>
              </a:rPr>
              <a:t> </a:t>
            </a:r>
            <a:endParaRPr lang="en-US" dirty="0">
              <a:solidFill>
                <a:srgbClr val="FFCC00"/>
              </a:solidFill>
            </a:endParaRPr>
          </a:p>
          <a:p>
            <a:r>
              <a:rPr lang="en-AU" u="sng" dirty="0">
                <a:solidFill>
                  <a:srgbClr val="FFCC00"/>
                </a:solidFill>
              </a:rPr>
              <a:t>http://mathforum.org/dr.math/faq/faq.pythagorean.html</a:t>
            </a:r>
            <a:r>
              <a:rPr lang="en-AU" dirty="0">
                <a:solidFill>
                  <a:srgbClr val="FFCC00"/>
                </a:solidFill>
              </a:rPr>
              <a:t> </a:t>
            </a:r>
          </a:p>
          <a:p>
            <a:r>
              <a:rPr lang="en-US" u="sng" dirty="0">
                <a:solidFill>
                  <a:srgbClr val="FFCC00"/>
                </a:solidFill>
              </a:rPr>
              <a:t>http://www.slideshare.net/992751/pythagorass-effect-on-our-world-today-presentation </a:t>
            </a:r>
          </a:p>
          <a:p>
            <a:endParaRPr lang="en-US" dirty="0">
              <a:ln>
                <a:solidFill>
                  <a:srgbClr val="FFCC00"/>
                </a:solidFill>
              </a:ln>
              <a:solidFill>
                <a:srgbClr val="FFCC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Scale>
                                      <p:cBhvr>
                                        <p:cTn id="21"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3" end="3"/>
                                            </p:txEl>
                                          </p:spTgt>
                                        </p:tgtEl>
                                        <p:attrNameLst>
                                          <p:attrName>ppt_x</p:attrName>
                                          <p:attrName>ppt_y</p:attrName>
                                        </p:attrNameLst>
                                      </p:cBhvr>
                                    </p:animMotion>
                                    <p:animEffect transition="in" filter="fade">
                                      <p:cBhvr>
                                        <p:cTn id="23" dur="1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Scale>
                                      <p:cBhvr>
                                        <p:cTn id="28"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4" end="4"/>
                                            </p:txEl>
                                          </p:spTgt>
                                        </p:tgtEl>
                                        <p:attrNameLst>
                                          <p:attrName>ppt_x</p:attrName>
                                          <p:attrName>ppt_y</p:attrName>
                                        </p:attrNameLst>
                                      </p:cBhvr>
                                    </p:animMotion>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Scale>
                                      <p:cBhvr>
                                        <p:cTn id="35"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5" end="5"/>
                                            </p:txEl>
                                          </p:spTgt>
                                        </p:tgtEl>
                                        <p:attrNameLst>
                                          <p:attrName>ppt_x</p:attrName>
                                          <p:attrName>ppt_y</p:attrName>
                                        </p:attrNameLst>
                                      </p:cBhvr>
                                    </p:animMotion>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Scale>
                                      <p:cBhvr>
                                        <p:cTn id="4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6" end="6"/>
                                            </p:txEl>
                                          </p:spTgt>
                                        </p:tgtEl>
                                        <p:attrNameLst>
                                          <p:attrName>ppt_x</p:attrName>
                                          <p:attrName>ppt_y</p:attrName>
                                        </p:attrNameLst>
                                      </p:cBhvr>
                                    </p:animMotion>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226208"/>
          </a:xfrm>
        </p:spPr>
        <p:txBody>
          <a:bodyPr>
            <a:noAutofit/>
          </a:bodyPr>
          <a:lstStyle/>
          <a:p>
            <a:pPr>
              <a:buNone/>
            </a:pPr>
            <a:r>
              <a:rPr lang="en-US" sz="2000" dirty="0">
                <a:ln>
                  <a:solidFill>
                    <a:srgbClr val="AAD608"/>
                  </a:solidFill>
                </a:ln>
                <a:solidFill>
                  <a:srgbClr val="AAD608"/>
                </a:solidFill>
              </a:rPr>
              <a:t>Pythagoras was born in 570 BC, Samos, Greece and died in Metapontum, Italy. In the year 495 BC.</a:t>
            </a:r>
          </a:p>
          <a:p>
            <a:pPr>
              <a:buNone/>
            </a:pPr>
            <a:r>
              <a:rPr lang="en-US" sz="2000" dirty="0">
                <a:ln>
                  <a:solidFill>
                    <a:srgbClr val="AAD608"/>
                  </a:solidFill>
                </a:ln>
                <a:solidFill>
                  <a:srgbClr val="AAD608"/>
                </a:solidFill>
              </a:rPr>
              <a:t>As well as working in Mathematics, Pythagoras also worked in areas like music and astronomy. In music he taught students about intervals, harmonies and octaves. He also found out that the movements of planets created sounds as well.</a:t>
            </a:r>
          </a:p>
          <a:p>
            <a:pPr>
              <a:buNone/>
            </a:pPr>
            <a:r>
              <a:rPr lang="en-US" sz="2000" dirty="0">
                <a:ln>
                  <a:solidFill>
                    <a:srgbClr val="AAD608"/>
                  </a:solidFill>
                </a:ln>
                <a:solidFill>
                  <a:srgbClr val="AAD608"/>
                </a:solidFill>
              </a:rPr>
              <a:t>One of his famous quotes is;</a:t>
            </a:r>
          </a:p>
          <a:p>
            <a:pPr>
              <a:buClr>
                <a:srgbClr val="AAD608"/>
              </a:buClr>
            </a:pPr>
            <a:r>
              <a:rPr lang="en-US" sz="2000" i="1" dirty="0"/>
              <a:t>"Through Vibration comes Motion</a:t>
            </a:r>
          </a:p>
          <a:p>
            <a:pPr>
              <a:buClr>
                <a:srgbClr val="AAD608"/>
              </a:buClr>
            </a:pPr>
            <a:r>
              <a:rPr lang="en-US" sz="2000" i="1" dirty="0"/>
              <a:t>Through Motion comes Color </a:t>
            </a:r>
          </a:p>
          <a:p>
            <a:pPr>
              <a:buClr>
                <a:srgbClr val="AAD608"/>
              </a:buClr>
            </a:pPr>
            <a:r>
              <a:rPr lang="en-US" sz="2000" i="1" dirty="0"/>
              <a:t>Through Color comes Tone"</a:t>
            </a:r>
          </a:p>
          <a:p>
            <a:pPr>
              <a:buNone/>
            </a:pPr>
            <a:r>
              <a:rPr lang="en-US" sz="2000" dirty="0">
                <a:ln>
                  <a:solidFill>
                    <a:srgbClr val="AAD608"/>
                  </a:solidFill>
                </a:ln>
                <a:solidFill>
                  <a:srgbClr val="AAD608"/>
                </a:solidFill>
              </a:rPr>
              <a:t>He is linking vibration and tone together by explaining that to achieve motion you must have vibration , like a car. </a:t>
            </a:r>
          </a:p>
          <a:p>
            <a:pPr>
              <a:buNone/>
            </a:pPr>
            <a:r>
              <a:rPr lang="en-US" sz="2000" dirty="0">
                <a:ln>
                  <a:solidFill>
                    <a:srgbClr val="AAD608"/>
                  </a:solidFill>
                </a:ln>
                <a:solidFill>
                  <a:srgbClr val="AAD608"/>
                </a:solidFill>
              </a:rPr>
              <a:t>Motion creates colour, like whether a star is moving towards us or away, it is either a red or a blue colour.</a:t>
            </a:r>
          </a:p>
          <a:p>
            <a:pPr>
              <a:buNone/>
            </a:pPr>
            <a:r>
              <a:rPr lang="en-US" sz="2000" dirty="0">
                <a:ln>
                  <a:solidFill>
                    <a:srgbClr val="AAD608"/>
                  </a:solidFill>
                </a:ln>
                <a:solidFill>
                  <a:srgbClr val="AAD608"/>
                </a:solidFill>
              </a:rPr>
              <a:t>Colours have different tones like dark red and light red. There are also tones in music which was one the areas Pythagoras was interested in. </a:t>
            </a:r>
          </a:p>
          <a:p>
            <a:pPr>
              <a:buNone/>
            </a:pPr>
            <a:r>
              <a:rPr lang="en-US" sz="2000" dirty="0">
                <a:ln>
                  <a:solidFill>
                    <a:srgbClr val="AAD608"/>
                  </a:solidFill>
                </a:ln>
                <a:solidFill>
                  <a:srgbClr val="AAD608"/>
                </a:solidFill>
              </a:rPr>
              <a:t>But if you are looking at it in a direct way, guitar strings vibrate to create sound, or tone.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Scale>
                                      <p:cBhvr>
                                        <p:cTn id="42"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5" end="5"/>
                                            </p:txEl>
                                          </p:spTgt>
                                        </p:tgtEl>
                                        <p:attrNameLst>
                                          <p:attrName>ppt_x</p:attrName>
                                          <p:attrName>ppt_y</p:attrName>
                                        </p:attrNameLst>
                                      </p:cBhvr>
                                    </p:animMotion>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3">
                                            <p:txEl>
                                              <p:pRg st="6" end="6"/>
                                            </p:txEl>
                                          </p:spTgt>
                                        </p:tgtEl>
                                        <p:attrNameLst>
                                          <p:attrName>ppt_x</p:attrName>
                                          <p:attrName>ppt_y</p:attrName>
                                        </p:attrNameLst>
                                      </p:cBhvr>
                                    </p:animMotion>
                                    <p:animEffect transition="in" filter="fade">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Scale>
                                      <p:cBhvr>
                                        <p:cTn id="5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3">
                                            <p:txEl>
                                              <p:pRg st="7" end="7"/>
                                            </p:txEl>
                                          </p:spTgt>
                                        </p:tgtEl>
                                        <p:attrNameLst>
                                          <p:attrName>ppt_x</p:attrName>
                                          <p:attrName>ppt_y</p:attrName>
                                        </p:attrNameLst>
                                      </p:cBhvr>
                                    </p:animMotion>
                                    <p:animEffect transition="in" filter="fade">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Scale>
                                      <p:cBhvr>
                                        <p:cTn id="63"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3">
                                            <p:txEl>
                                              <p:pRg st="8" end="8"/>
                                            </p:txEl>
                                          </p:spTgt>
                                        </p:tgtEl>
                                        <p:attrNameLst>
                                          <p:attrName>ppt_x</p:attrName>
                                          <p:attrName>ppt_y</p:attrName>
                                        </p:attrNameLst>
                                      </p:cBhvr>
                                    </p:animMotion>
                                    <p:animEffect transition="in" filter="fade">
                                      <p:cBhvr>
                                        <p:cTn id="65" dur="10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Scale>
                                      <p:cBhvr>
                                        <p:cTn id="70"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3">
                                            <p:txEl>
                                              <p:pRg st="9" end="9"/>
                                            </p:txEl>
                                          </p:spTgt>
                                        </p:tgtEl>
                                        <p:attrNameLst>
                                          <p:attrName>ppt_x</p:attrName>
                                          <p:attrName>ppt_y</p:attrName>
                                        </p:attrNameLst>
                                      </p:cBhvr>
                                    </p:animMotion>
                                    <p:animEffect transition="in" filter="fade">
                                      <p:cBhvr>
                                        <p:cTn id="7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a:bodyPr>
          <a:lstStyle/>
          <a:p>
            <a:pPr>
              <a:buNone/>
            </a:pPr>
            <a:r>
              <a:rPr lang="en-US" sz="2000" dirty="0">
                <a:solidFill>
                  <a:srgbClr val="02B230"/>
                </a:solidFill>
              </a:rPr>
              <a:t>A theorem discovered by Pythagoras lets us calculate any side of a right angled triangle if we know the other two of sides. The formula is;</a:t>
            </a:r>
          </a:p>
          <a:p>
            <a:pPr>
              <a:buNone/>
            </a:pPr>
            <a:endParaRPr lang="en-US" sz="2000" dirty="0">
              <a:solidFill>
                <a:srgbClr val="2AC0DE"/>
              </a:solidFill>
            </a:endParaRPr>
          </a:p>
          <a:p>
            <a:pPr>
              <a:buNone/>
            </a:pPr>
            <a:endParaRPr lang="en-US" sz="2000" dirty="0">
              <a:solidFill>
                <a:srgbClr val="2AC0DE"/>
              </a:solidFill>
            </a:endParaRPr>
          </a:p>
          <a:p>
            <a:pPr>
              <a:buNone/>
            </a:pPr>
            <a:r>
              <a:rPr lang="en-US" sz="2000" dirty="0">
                <a:solidFill>
                  <a:srgbClr val="02B230"/>
                </a:solidFill>
              </a:rPr>
              <a:t>Example:</a:t>
            </a:r>
          </a:p>
          <a:p>
            <a:r>
              <a:rPr lang="en-US" sz="1800" dirty="0"/>
              <a:t>I wanted a new TV and knew that there was a nice TV in the shop that was 70cm diagonally and 50cm long. I needed to make sure that it would fit the space I had left for it.</a:t>
            </a:r>
            <a:endParaRPr lang="en-US" sz="2000" dirty="0">
              <a:solidFill>
                <a:srgbClr val="2AC0DE"/>
              </a:solidFill>
            </a:endParaRPr>
          </a:p>
          <a:p>
            <a:r>
              <a:rPr lang="en-US" sz="2000" dirty="0">
                <a:solidFill>
                  <a:srgbClr val="02B230"/>
                </a:solidFill>
              </a:rPr>
              <a:t>TV’s are measured diagonally so I needed to measure my space to make sure the TV would fit. The space I had was 50cm by 40cm. </a:t>
            </a:r>
          </a:p>
          <a:p>
            <a:pPr>
              <a:buNone/>
            </a:pPr>
            <a:endParaRPr lang="en-US" sz="1800" dirty="0"/>
          </a:p>
          <a:p>
            <a:pPr>
              <a:buNone/>
            </a:pPr>
            <a:r>
              <a:rPr lang="en-US" sz="1800" dirty="0"/>
              <a:t>	       = (40x40)+(50x50)</a:t>
            </a:r>
          </a:p>
          <a:p>
            <a:pPr>
              <a:buNone/>
            </a:pPr>
            <a:r>
              <a:rPr lang="en-US" sz="1800" dirty="0"/>
              <a:t>             = 1600+2500</a:t>
            </a:r>
          </a:p>
          <a:p>
            <a:pPr>
              <a:buNone/>
            </a:pPr>
            <a:r>
              <a:rPr lang="en-US" sz="1800" dirty="0"/>
              <a:t>	       = 4100</a:t>
            </a:r>
          </a:p>
          <a:p>
            <a:pPr>
              <a:buNone/>
            </a:pPr>
            <a:r>
              <a:rPr lang="en-US" sz="1800" dirty="0"/>
              <a:t>	   c  = 4100 squared</a:t>
            </a:r>
          </a:p>
          <a:p>
            <a:pPr>
              <a:buNone/>
            </a:pPr>
            <a:r>
              <a:rPr lang="en-US" sz="1800" dirty="0"/>
              <a:t>	   c  = 61.03cm 		</a:t>
            </a:r>
            <a:r>
              <a:rPr lang="en-US" sz="1800" dirty="0">
                <a:ln>
                  <a:solidFill>
                    <a:srgbClr val="02B230"/>
                  </a:solidFill>
                </a:ln>
                <a:solidFill>
                  <a:srgbClr val="02B230"/>
                </a:solidFill>
              </a:rPr>
              <a:t>  The TV was too big</a:t>
            </a:r>
            <a:r>
              <a:rPr lang="en-US" sz="1800" dirty="0">
                <a:ln>
                  <a:solidFill>
                    <a:srgbClr val="02B230"/>
                  </a:solidFill>
                </a:ln>
                <a:solidFill>
                  <a:srgbClr val="00B050"/>
                </a:solidFill>
              </a:rPr>
              <a:t>.</a:t>
            </a:r>
          </a:p>
        </p:txBody>
      </p:sp>
      <p:grpSp>
        <p:nvGrpSpPr>
          <p:cNvPr id="20" name="Group 19"/>
          <p:cNvGrpSpPr/>
          <p:nvPr/>
        </p:nvGrpSpPr>
        <p:grpSpPr>
          <a:xfrm>
            <a:off x="1143000" y="1524000"/>
            <a:ext cx="2209800" cy="584775"/>
            <a:chOff x="1524000" y="1600200"/>
            <a:chExt cx="2209800" cy="584775"/>
          </a:xfrm>
        </p:grpSpPr>
        <p:sp>
          <p:nvSpPr>
            <p:cNvPr id="19" name="TextBox 18"/>
            <p:cNvSpPr txBox="1"/>
            <p:nvPr/>
          </p:nvSpPr>
          <p:spPr>
            <a:xfrm>
              <a:off x="1524000" y="1600200"/>
              <a:ext cx="2209800" cy="584775"/>
            </a:xfrm>
            <a:prstGeom prst="rect">
              <a:avLst/>
            </a:prstGeom>
            <a:noFill/>
          </p:spPr>
          <p:txBody>
            <a:bodyPr wrap="square" rtlCol="0">
              <a:spAutoFit/>
            </a:bodyPr>
            <a:lstStyle/>
            <a:p>
              <a:r>
                <a:rPr lang="en-US" sz="3200" dirty="0">
                  <a:solidFill>
                    <a:srgbClr val="02B230"/>
                  </a:solidFill>
                </a:rPr>
                <a:t>c = a + b </a:t>
              </a:r>
            </a:p>
          </p:txBody>
        </p:sp>
        <p:sp>
          <p:nvSpPr>
            <p:cNvPr id="5" name="TextBox 4"/>
            <p:cNvSpPr txBox="1"/>
            <p:nvPr/>
          </p:nvSpPr>
          <p:spPr>
            <a:xfrm>
              <a:off x="1783975" y="1606188"/>
              <a:ext cx="1905000" cy="307777"/>
            </a:xfrm>
            <a:prstGeom prst="rect">
              <a:avLst/>
            </a:prstGeom>
            <a:noFill/>
          </p:spPr>
          <p:txBody>
            <a:bodyPr wrap="square" rtlCol="0">
              <a:spAutoFit/>
            </a:bodyPr>
            <a:lstStyle/>
            <a:p>
              <a:r>
                <a:rPr lang="en-US" sz="1400" dirty="0"/>
                <a:t>2             2             2</a:t>
              </a:r>
            </a:p>
          </p:txBody>
        </p:sp>
      </p:grpSp>
      <p:grpSp>
        <p:nvGrpSpPr>
          <p:cNvPr id="18" name="Group 17"/>
          <p:cNvGrpSpPr/>
          <p:nvPr/>
        </p:nvGrpSpPr>
        <p:grpSpPr>
          <a:xfrm>
            <a:off x="5334000" y="1219200"/>
            <a:ext cx="1295400" cy="1512997"/>
            <a:chOff x="2540000" y="1295400"/>
            <a:chExt cx="863600" cy="1069680"/>
          </a:xfrm>
        </p:grpSpPr>
        <p:cxnSp>
          <p:nvCxnSpPr>
            <p:cNvPr id="7" name="Straight Connector 6"/>
            <p:cNvCxnSpPr/>
            <p:nvPr/>
          </p:nvCxnSpPr>
          <p:spPr>
            <a:xfrm>
              <a:off x="2743200" y="1295400"/>
              <a:ext cx="0" cy="762000"/>
            </a:xfrm>
            <a:prstGeom prst="line">
              <a:avLst/>
            </a:prstGeom>
            <a:ln>
              <a:solidFill>
                <a:srgbClr val="02B23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743200" y="2057400"/>
              <a:ext cx="533400" cy="0"/>
            </a:xfrm>
            <a:prstGeom prst="line">
              <a:avLst/>
            </a:prstGeom>
            <a:ln>
              <a:solidFill>
                <a:srgbClr val="02B23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1295400"/>
              <a:ext cx="533400" cy="762000"/>
            </a:xfrm>
            <a:prstGeom prst="line">
              <a:avLst/>
            </a:prstGeom>
            <a:ln>
              <a:solidFill>
                <a:srgbClr val="02B23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40000" y="1524000"/>
              <a:ext cx="381000" cy="369332"/>
            </a:xfrm>
            <a:prstGeom prst="rect">
              <a:avLst/>
            </a:prstGeom>
            <a:noFill/>
          </p:spPr>
          <p:txBody>
            <a:bodyPr wrap="square" rtlCol="0">
              <a:spAutoFit/>
            </a:bodyPr>
            <a:lstStyle/>
            <a:p>
              <a:r>
                <a:rPr lang="en-US" dirty="0"/>
                <a:t>b</a:t>
              </a:r>
            </a:p>
          </p:txBody>
        </p:sp>
        <p:sp>
          <p:nvSpPr>
            <p:cNvPr id="14" name="TextBox 13"/>
            <p:cNvSpPr txBox="1"/>
            <p:nvPr/>
          </p:nvSpPr>
          <p:spPr>
            <a:xfrm>
              <a:off x="3022600" y="1518670"/>
              <a:ext cx="381000" cy="369332"/>
            </a:xfrm>
            <a:prstGeom prst="rect">
              <a:avLst/>
            </a:prstGeom>
            <a:noFill/>
          </p:spPr>
          <p:txBody>
            <a:bodyPr wrap="square" rtlCol="0">
              <a:spAutoFit/>
            </a:bodyPr>
            <a:lstStyle/>
            <a:p>
              <a:r>
                <a:rPr lang="en-US" dirty="0"/>
                <a:t>c</a:t>
              </a:r>
            </a:p>
          </p:txBody>
        </p:sp>
        <p:sp>
          <p:nvSpPr>
            <p:cNvPr id="15" name="TextBox 14"/>
            <p:cNvSpPr txBox="1"/>
            <p:nvPr/>
          </p:nvSpPr>
          <p:spPr>
            <a:xfrm>
              <a:off x="2819400" y="1995748"/>
              <a:ext cx="381000" cy="369332"/>
            </a:xfrm>
            <a:prstGeom prst="rect">
              <a:avLst/>
            </a:prstGeom>
            <a:noFill/>
          </p:spPr>
          <p:txBody>
            <a:bodyPr wrap="square" rtlCol="0">
              <a:spAutoFit/>
            </a:bodyPr>
            <a:lstStyle/>
            <a:p>
              <a:r>
                <a:rPr lang="en-US" dirty="0"/>
                <a:t>a</a:t>
              </a:r>
            </a:p>
          </p:txBody>
        </p:sp>
        <p:sp>
          <p:nvSpPr>
            <p:cNvPr id="16" name="Rectangle 15"/>
            <p:cNvSpPr/>
            <p:nvPr/>
          </p:nvSpPr>
          <p:spPr>
            <a:xfrm>
              <a:off x="2743200" y="1981200"/>
              <a:ext cx="76200" cy="76200"/>
            </a:xfrm>
            <a:prstGeom prst="rect">
              <a:avLst/>
            </a:prstGeom>
            <a:noFill/>
            <a:ln w="3175">
              <a:solidFill>
                <a:srgbClr val="02B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175">
                  <a:noFill/>
                </a:ln>
                <a:noFill/>
              </a:endParaRPr>
            </a:p>
          </p:txBody>
        </p:sp>
      </p:grpSp>
      <p:sp>
        <p:nvSpPr>
          <p:cNvPr id="21" name="Rectangle 20"/>
          <p:cNvSpPr/>
          <p:nvPr/>
        </p:nvSpPr>
        <p:spPr>
          <a:xfrm>
            <a:off x="5715000" y="4114800"/>
            <a:ext cx="1752600" cy="1143000"/>
          </a:xfrm>
          <a:prstGeom prst="rect">
            <a:avLst/>
          </a:prstGeom>
          <a:solidFill>
            <a:srgbClr val="02B230"/>
          </a:solidFill>
          <a:ln>
            <a:solidFill>
              <a:srgbClr val="016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562600" y="4114800"/>
            <a:ext cx="0" cy="1143000"/>
          </a:xfrm>
          <a:prstGeom prst="straightConnector1">
            <a:avLst/>
          </a:prstGeom>
          <a:ln>
            <a:solidFill>
              <a:srgbClr val="02B23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562600" y="4114800"/>
            <a:ext cx="0" cy="1143000"/>
          </a:xfrm>
          <a:prstGeom prst="straightConnector1">
            <a:avLst/>
          </a:prstGeom>
          <a:ln>
            <a:solidFill>
              <a:srgbClr val="02B23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6800" y="4648200"/>
            <a:ext cx="762000" cy="307777"/>
          </a:xfrm>
          <a:prstGeom prst="rect">
            <a:avLst/>
          </a:prstGeom>
          <a:noFill/>
        </p:spPr>
        <p:txBody>
          <a:bodyPr wrap="square" rtlCol="0">
            <a:spAutoFit/>
          </a:bodyPr>
          <a:lstStyle/>
          <a:p>
            <a:r>
              <a:rPr lang="en-US" sz="1400" dirty="0"/>
              <a:t>40cm</a:t>
            </a:r>
          </a:p>
        </p:txBody>
      </p:sp>
      <p:cxnSp>
        <p:nvCxnSpPr>
          <p:cNvPr id="28" name="Straight Arrow Connector 27"/>
          <p:cNvCxnSpPr/>
          <p:nvPr/>
        </p:nvCxnSpPr>
        <p:spPr>
          <a:xfrm>
            <a:off x="5715000" y="5410200"/>
            <a:ext cx="1752600" cy="0"/>
          </a:xfrm>
          <a:prstGeom prst="straightConnector1">
            <a:avLst/>
          </a:prstGeom>
          <a:ln>
            <a:solidFill>
              <a:srgbClr val="02B23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715000" y="5410200"/>
            <a:ext cx="1752600" cy="0"/>
          </a:xfrm>
          <a:prstGeom prst="straightConnector1">
            <a:avLst/>
          </a:prstGeom>
          <a:ln>
            <a:solidFill>
              <a:srgbClr val="02B23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72200" y="5410200"/>
            <a:ext cx="762000" cy="307777"/>
          </a:xfrm>
          <a:prstGeom prst="rect">
            <a:avLst/>
          </a:prstGeom>
          <a:noFill/>
        </p:spPr>
        <p:txBody>
          <a:bodyPr wrap="square" rtlCol="0">
            <a:spAutoFit/>
          </a:bodyPr>
          <a:lstStyle/>
          <a:p>
            <a:r>
              <a:rPr lang="en-US" sz="1400" dirty="0"/>
              <a:t>50cm</a:t>
            </a:r>
          </a:p>
        </p:txBody>
      </p:sp>
      <p:grpSp>
        <p:nvGrpSpPr>
          <p:cNvPr id="36" name="Group 35"/>
          <p:cNvGrpSpPr/>
          <p:nvPr/>
        </p:nvGrpSpPr>
        <p:grpSpPr>
          <a:xfrm>
            <a:off x="914400" y="4267200"/>
            <a:ext cx="2209800" cy="584775"/>
            <a:chOff x="1524000" y="1600200"/>
            <a:chExt cx="2209800" cy="584775"/>
          </a:xfrm>
        </p:grpSpPr>
        <p:sp>
          <p:nvSpPr>
            <p:cNvPr id="37" name="TextBox 36"/>
            <p:cNvSpPr txBox="1"/>
            <p:nvPr/>
          </p:nvSpPr>
          <p:spPr>
            <a:xfrm>
              <a:off x="1524000" y="1600200"/>
              <a:ext cx="2209800" cy="584775"/>
            </a:xfrm>
            <a:prstGeom prst="rect">
              <a:avLst/>
            </a:prstGeom>
            <a:noFill/>
          </p:spPr>
          <p:txBody>
            <a:bodyPr wrap="square" rtlCol="0">
              <a:spAutoFit/>
            </a:bodyPr>
            <a:lstStyle/>
            <a:p>
              <a:r>
                <a:rPr lang="en-US" sz="3200" dirty="0">
                  <a:solidFill>
                    <a:srgbClr val="00B050"/>
                  </a:solidFill>
                </a:rPr>
                <a:t>c = a + b </a:t>
              </a:r>
            </a:p>
          </p:txBody>
        </p:sp>
        <p:sp>
          <p:nvSpPr>
            <p:cNvPr id="38" name="TextBox 37"/>
            <p:cNvSpPr txBox="1"/>
            <p:nvPr/>
          </p:nvSpPr>
          <p:spPr>
            <a:xfrm>
              <a:off x="1783975" y="1606188"/>
              <a:ext cx="1905000" cy="307777"/>
            </a:xfrm>
            <a:prstGeom prst="rect">
              <a:avLst/>
            </a:prstGeom>
            <a:noFill/>
          </p:spPr>
          <p:txBody>
            <a:bodyPr wrap="square" rtlCol="0">
              <a:spAutoFit/>
            </a:bodyPr>
            <a:lstStyle/>
            <a:p>
              <a:r>
                <a:rPr lang="en-US" sz="1400" dirty="0"/>
                <a:t>2             2             2</a:t>
              </a:r>
            </a:p>
          </p:txBody>
        </p:sp>
      </p:grpSp>
      <p:sp>
        <p:nvSpPr>
          <p:cNvPr id="39" name="Oval 38"/>
          <p:cNvSpPr/>
          <p:nvPr/>
        </p:nvSpPr>
        <p:spPr>
          <a:xfrm>
            <a:off x="4114800" y="5943600"/>
            <a:ext cx="2514600" cy="533400"/>
          </a:xfrm>
          <a:prstGeom prst="ellipse">
            <a:avLst/>
          </a:prstGeom>
          <a:noFill/>
          <a:ln>
            <a:solidFill>
              <a:srgbClr val="016F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Scale>
                                      <p:cBhvr>
                                        <p:cTn id="14"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0"/>
                                        </p:tgtEl>
                                        <p:attrNameLst>
                                          <p:attrName>ppt_x</p:attrName>
                                          <p:attrName>ppt_y</p:attrName>
                                        </p:attrNameLst>
                                      </p:cBhvr>
                                    </p:animMotion>
                                    <p:animEffect transition="in" filter="fade">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Scale>
                                      <p:cBhvr>
                                        <p:cTn id="21"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8"/>
                                        </p:tgtEl>
                                        <p:attrNameLst>
                                          <p:attrName>ppt_x</p:attrName>
                                          <p:attrName>ppt_y</p:attrName>
                                        </p:attrNameLst>
                                      </p:cBhvr>
                                    </p:animMotion>
                                    <p:animEffect transition="in" filter="fade">
                                      <p:cBhvr>
                                        <p:cTn id="23" dur="1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Scale>
                                      <p:cBhvr>
                                        <p:cTn id="42"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5" end="5"/>
                                            </p:txEl>
                                          </p:spTgt>
                                        </p:tgtEl>
                                        <p:attrNameLst>
                                          <p:attrName>ppt_x</p:attrName>
                                          <p:attrName>ppt_y</p:attrName>
                                        </p:attrNameLst>
                                      </p:cBhvr>
                                    </p:animMotion>
                                    <p:animEffect transition="in" filter="fade">
                                      <p:cBhvr>
                                        <p:cTn id="44" dur="1000"/>
                                        <p:tgtEl>
                                          <p:spTgt spid="3">
                                            <p:txEl>
                                              <p:pRg st="5" end="5"/>
                                            </p:txEl>
                                          </p:spTgt>
                                        </p:tgtEl>
                                      </p:cBhvr>
                                    </p:animEffect>
                                  </p:childTnLst>
                                </p:cTn>
                              </p:par>
                              <p:par>
                                <p:cTn id="45" presetID="5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Scale>
                                      <p:cBhvr>
                                        <p:cTn id="4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5"/>
                                        </p:tgtEl>
                                        <p:attrNameLst>
                                          <p:attrName>ppt_x</p:attrName>
                                          <p:attrName>ppt_y</p:attrName>
                                        </p:attrNameLst>
                                      </p:cBhvr>
                                    </p:animMotion>
                                    <p:animEffect transition="in" filter="fade">
                                      <p:cBhvr>
                                        <p:cTn id="49" dur="1000"/>
                                        <p:tgtEl>
                                          <p:spTgt spid="25"/>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Scale>
                                      <p:cBhvr>
                                        <p:cTn id="52"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6"/>
                                        </p:tgtEl>
                                        <p:attrNameLst>
                                          <p:attrName>ppt_x</p:attrName>
                                          <p:attrName>ppt_y</p:attrName>
                                        </p:attrNameLst>
                                      </p:cBhvr>
                                    </p:animMotion>
                                    <p:animEffect transition="in" filter="fade">
                                      <p:cBhvr>
                                        <p:cTn id="54" dur="1000"/>
                                        <p:tgtEl>
                                          <p:spTgt spid="26"/>
                                        </p:tgtEl>
                                      </p:cBhvr>
                                    </p:animEffect>
                                  </p:childTnLst>
                                </p:cTn>
                              </p:par>
                              <p:par>
                                <p:cTn id="55" presetID="52"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Scale>
                                      <p:cBhvr>
                                        <p:cTn id="5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23"/>
                                        </p:tgtEl>
                                        <p:attrNameLst>
                                          <p:attrName>ppt_x</p:attrName>
                                          <p:attrName>ppt_y</p:attrName>
                                        </p:attrNameLst>
                                      </p:cBhvr>
                                    </p:animMotion>
                                    <p:animEffect transition="in" filter="fade">
                                      <p:cBhvr>
                                        <p:cTn id="59" dur="1000"/>
                                        <p:tgtEl>
                                          <p:spTgt spid="23"/>
                                        </p:tgtEl>
                                      </p:cBhvr>
                                    </p:animEffect>
                                  </p:childTnLst>
                                </p:cTn>
                              </p:par>
                              <p:par>
                                <p:cTn id="60" presetID="5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Scale>
                                      <p:cBhvr>
                                        <p:cTn id="62"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21"/>
                                        </p:tgtEl>
                                        <p:attrNameLst>
                                          <p:attrName>ppt_x</p:attrName>
                                          <p:attrName>ppt_y</p:attrName>
                                        </p:attrNameLst>
                                      </p:cBhvr>
                                    </p:animMotion>
                                    <p:animEffect transition="in" filter="fade">
                                      <p:cBhvr>
                                        <p:cTn id="64" dur="1000"/>
                                        <p:tgtEl>
                                          <p:spTgt spid="21"/>
                                        </p:tgtEl>
                                      </p:cBhvr>
                                    </p:animEffect>
                                  </p:childTnLst>
                                </p:cTn>
                              </p:par>
                              <p:par>
                                <p:cTn id="65" presetID="52"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Scale>
                                      <p:cBhvr>
                                        <p:cTn id="67"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28"/>
                                        </p:tgtEl>
                                        <p:attrNameLst>
                                          <p:attrName>ppt_x</p:attrName>
                                          <p:attrName>ppt_y</p:attrName>
                                        </p:attrNameLst>
                                      </p:cBhvr>
                                    </p:animMotion>
                                    <p:animEffect transition="in" filter="fade">
                                      <p:cBhvr>
                                        <p:cTn id="69" dur="1000"/>
                                        <p:tgtEl>
                                          <p:spTgt spid="28"/>
                                        </p:tgtEl>
                                      </p:cBhvr>
                                    </p:animEffect>
                                  </p:childTnLst>
                                </p:cTn>
                              </p:par>
                              <p:par>
                                <p:cTn id="70" presetID="52"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Scale>
                                      <p:cBhvr>
                                        <p:cTn id="72"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34"/>
                                        </p:tgtEl>
                                        <p:attrNameLst>
                                          <p:attrName>ppt_x</p:attrName>
                                          <p:attrName>ppt_y</p:attrName>
                                        </p:attrNameLst>
                                      </p:cBhvr>
                                    </p:animMotion>
                                    <p:animEffect transition="in" filter="fade">
                                      <p:cBhvr>
                                        <p:cTn id="74" dur="1000"/>
                                        <p:tgtEl>
                                          <p:spTgt spid="34"/>
                                        </p:tgtEl>
                                      </p:cBhvr>
                                    </p:animEffect>
                                  </p:childTnLst>
                                </p:cTn>
                              </p:par>
                              <p:par>
                                <p:cTn id="75" presetID="52"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Scale>
                                      <p:cBhvr>
                                        <p:cTn id="7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8" dur="1000" decel="50000" fill="hold">
                                          <p:stCondLst>
                                            <p:cond delay="0"/>
                                          </p:stCondLst>
                                        </p:cTn>
                                        <p:tgtEl>
                                          <p:spTgt spid="35"/>
                                        </p:tgtEl>
                                        <p:attrNameLst>
                                          <p:attrName>ppt_x</p:attrName>
                                          <p:attrName>ppt_y</p:attrName>
                                        </p:attrNameLst>
                                      </p:cBhvr>
                                    </p:animMotion>
                                    <p:animEffect transition="in" filter="fade">
                                      <p:cBhvr>
                                        <p:cTn id="79" dur="10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52" presetClass="entr" presetSubtype="0"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Scale>
                                      <p:cBhvr>
                                        <p:cTn id="84"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5" dur="1000" decel="50000" fill="hold">
                                          <p:stCondLst>
                                            <p:cond delay="0"/>
                                          </p:stCondLst>
                                        </p:cTn>
                                        <p:tgtEl>
                                          <p:spTgt spid="36"/>
                                        </p:tgtEl>
                                        <p:attrNameLst>
                                          <p:attrName>ppt_x</p:attrName>
                                          <p:attrName>ppt_y</p:attrName>
                                        </p:attrNameLst>
                                      </p:cBhvr>
                                    </p:animMotion>
                                    <p:animEffect transition="in" filter="fade">
                                      <p:cBhvr>
                                        <p:cTn id="86" dur="10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52" presetClass="entr" presetSubtype="0"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Scale>
                                      <p:cBhvr>
                                        <p:cTn id="91"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3">
                                            <p:txEl>
                                              <p:pRg st="7" end="7"/>
                                            </p:txEl>
                                          </p:spTgt>
                                        </p:tgtEl>
                                        <p:attrNameLst>
                                          <p:attrName>ppt_x</p:attrName>
                                          <p:attrName>ppt_y</p:attrName>
                                        </p:attrNameLst>
                                      </p:cBhvr>
                                    </p:animMotion>
                                    <p:animEffect transition="in" filter="fade">
                                      <p:cBhvr>
                                        <p:cTn id="93" dur="1000"/>
                                        <p:tgtEl>
                                          <p:spTgt spid="3">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2" presetClass="entr" presetSubtype="0" fill="hold" grpId="0" nodeType="click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Scale>
                                      <p:cBhvr>
                                        <p:cTn id="98"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9" dur="1000" decel="50000" fill="hold">
                                          <p:stCondLst>
                                            <p:cond delay="0"/>
                                          </p:stCondLst>
                                        </p:cTn>
                                        <p:tgtEl>
                                          <p:spTgt spid="3">
                                            <p:txEl>
                                              <p:pRg st="8" end="8"/>
                                            </p:txEl>
                                          </p:spTgt>
                                        </p:tgtEl>
                                        <p:attrNameLst>
                                          <p:attrName>ppt_x</p:attrName>
                                          <p:attrName>ppt_y</p:attrName>
                                        </p:attrNameLst>
                                      </p:cBhvr>
                                    </p:animMotion>
                                    <p:animEffect transition="in" filter="fade">
                                      <p:cBhvr>
                                        <p:cTn id="100" dur="1000"/>
                                        <p:tgtEl>
                                          <p:spTgt spid="3">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2" presetClass="entr" presetSubtype="0" fill="hold" grpId="0" nodeType="clickEffect">
                                  <p:stCondLst>
                                    <p:cond delay="0"/>
                                  </p:stCondLst>
                                  <p:childTnLst>
                                    <p:set>
                                      <p:cBhvr>
                                        <p:cTn id="104" dur="1" fill="hold">
                                          <p:stCondLst>
                                            <p:cond delay="0"/>
                                          </p:stCondLst>
                                        </p:cTn>
                                        <p:tgtEl>
                                          <p:spTgt spid="3">
                                            <p:txEl>
                                              <p:pRg st="9" end="9"/>
                                            </p:txEl>
                                          </p:spTgt>
                                        </p:tgtEl>
                                        <p:attrNameLst>
                                          <p:attrName>style.visibility</p:attrName>
                                        </p:attrNameLst>
                                      </p:cBhvr>
                                      <p:to>
                                        <p:strVal val="visible"/>
                                      </p:to>
                                    </p:set>
                                    <p:animScale>
                                      <p:cBhvr>
                                        <p:cTn id="105"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1000" decel="50000" fill="hold">
                                          <p:stCondLst>
                                            <p:cond delay="0"/>
                                          </p:stCondLst>
                                        </p:cTn>
                                        <p:tgtEl>
                                          <p:spTgt spid="3">
                                            <p:txEl>
                                              <p:pRg st="9" end="9"/>
                                            </p:txEl>
                                          </p:spTgt>
                                        </p:tgtEl>
                                        <p:attrNameLst>
                                          <p:attrName>ppt_x</p:attrName>
                                          <p:attrName>ppt_y</p:attrName>
                                        </p:attrNameLst>
                                      </p:cBhvr>
                                    </p:animMotion>
                                    <p:animEffect transition="in" filter="fade">
                                      <p:cBhvr>
                                        <p:cTn id="107" dur="1000"/>
                                        <p:tgtEl>
                                          <p:spTgt spid="3">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2" presetClass="entr" presetSubtype="0" fill="hold" grpId="0" nodeType="clickEffect">
                                  <p:stCondLst>
                                    <p:cond delay="0"/>
                                  </p:stCondLst>
                                  <p:childTnLst>
                                    <p:set>
                                      <p:cBhvr>
                                        <p:cTn id="111" dur="1" fill="hold">
                                          <p:stCondLst>
                                            <p:cond delay="0"/>
                                          </p:stCondLst>
                                        </p:cTn>
                                        <p:tgtEl>
                                          <p:spTgt spid="3">
                                            <p:txEl>
                                              <p:pRg st="10" end="10"/>
                                            </p:txEl>
                                          </p:spTgt>
                                        </p:tgtEl>
                                        <p:attrNameLst>
                                          <p:attrName>style.visibility</p:attrName>
                                        </p:attrNameLst>
                                      </p:cBhvr>
                                      <p:to>
                                        <p:strVal val="visible"/>
                                      </p:to>
                                    </p:set>
                                    <p:animScale>
                                      <p:cBhvr>
                                        <p:cTn id="112"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3" dur="1000" decel="50000" fill="hold">
                                          <p:stCondLst>
                                            <p:cond delay="0"/>
                                          </p:stCondLst>
                                        </p:cTn>
                                        <p:tgtEl>
                                          <p:spTgt spid="3">
                                            <p:txEl>
                                              <p:pRg st="10" end="10"/>
                                            </p:txEl>
                                          </p:spTgt>
                                        </p:tgtEl>
                                        <p:attrNameLst>
                                          <p:attrName>ppt_x</p:attrName>
                                          <p:attrName>ppt_y</p:attrName>
                                        </p:attrNameLst>
                                      </p:cBhvr>
                                    </p:animMotion>
                                    <p:animEffect transition="in" filter="fade">
                                      <p:cBhvr>
                                        <p:cTn id="114" dur="1000"/>
                                        <p:tgtEl>
                                          <p:spTgt spid="3">
                                            <p:txEl>
                                              <p:pRg st="10" end="1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52" presetClass="entr" presetSubtype="0" fill="hold" grpId="0" nodeType="clickEffect">
                                  <p:stCondLst>
                                    <p:cond delay="0"/>
                                  </p:stCondLst>
                                  <p:childTnLst>
                                    <p:set>
                                      <p:cBhvr>
                                        <p:cTn id="118" dur="1" fill="hold">
                                          <p:stCondLst>
                                            <p:cond delay="0"/>
                                          </p:stCondLst>
                                        </p:cTn>
                                        <p:tgtEl>
                                          <p:spTgt spid="3">
                                            <p:txEl>
                                              <p:pRg st="11" end="11"/>
                                            </p:txEl>
                                          </p:spTgt>
                                        </p:tgtEl>
                                        <p:attrNameLst>
                                          <p:attrName>style.visibility</p:attrName>
                                        </p:attrNameLst>
                                      </p:cBhvr>
                                      <p:to>
                                        <p:strVal val="visible"/>
                                      </p:to>
                                    </p:set>
                                    <p:animScale>
                                      <p:cBhvr>
                                        <p:cTn id="119"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0" dur="1000" decel="50000" fill="hold">
                                          <p:stCondLst>
                                            <p:cond delay="0"/>
                                          </p:stCondLst>
                                        </p:cTn>
                                        <p:tgtEl>
                                          <p:spTgt spid="3">
                                            <p:txEl>
                                              <p:pRg st="11" end="11"/>
                                            </p:txEl>
                                          </p:spTgt>
                                        </p:tgtEl>
                                        <p:attrNameLst>
                                          <p:attrName>ppt_x</p:attrName>
                                          <p:attrName>ppt_y</p:attrName>
                                        </p:attrNameLst>
                                      </p:cBhvr>
                                    </p:animMotion>
                                    <p:animEffect transition="in" filter="fade">
                                      <p:cBhvr>
                                        <p:cTn id="121" dur="1000"/>
                                        <p:tgtEl>
                                          <p:spTgt spid="3">
                                            <p:txEl>
                                              <p:pRg st="11" end="11"/>
                                            </p:txEl>
                                          </p:spTgt>
                                        </p:tgtEl>
                                      </p:cBhvr>
                                    </p:animEffect>
                                  </p:childTnLst>
                                </p:cTn>
                              </p:par>
                              <p:par>
                                <p:cTn id="122" presetID="52"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Scale>
                                      <p:cBhvr>
                                        <p:cTn id="124"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5" dur="1000" decel="50000" fill="hold">
                                          <p:stCondLst>
                                            <p:cond delay="0"/>
                                          </p:stCondLst>
                                        </p:cTn>
                                        <p:tgtEl>
                                          <p:spTgt spid="39"/>
                                        </p:tgtEl>
                                        <p:attrNameLst>
                                          <p:attrName>ppt_x</p:attrName>
                                          <p:attrName>ppt_y</p:attrName>
                                        </p:attrNameLst>
                                      </p:cBhvr>
                                    </p:animMotion>
                                    <p:animEffect transition="in" filter="fade">
                                      <p:cBhvr>
                                        <p:cTn id="12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animBg="1"/>
      <p:bldP spid="26" grpId="0"/>
      <p:bldP spid="35" grpId="0"/>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sz="2000" dirty="0">
                <a:ln>
                  <a:solidFill>
                    <a:schemeClr val="tx2">
                      <a:lumMod val="50000"/>
                    </a:schemeClr>
                  </a:solidFill>
                </a:ln>
                <a:solidFill>
                  <a:schemeClr val="tx2">
                    <a:lumMod val="75000"/>
                  </a:schemeClr>
                </a:solidFill>
              </a:rPr>
              <a:t>Astronomy was one of the areas in which Pythagoras was interested in. He taught his students that the movement of planets traveling through the universe created sounds. He also said that those who trained would be able to hear it. </a:t>
            </a:r>
          </a:p>
          <a:p>
            <a:pPr>
              <a:buNone/>
            </a:pPr>
            <a:endParaRPr lang="en-US" sz="2000" dirty="0">
              <a:ln>
                <a:solidFill>
                  <a:schemeClr val="tx2">
                    <a:lumMod val="50000"/>
                  </a:schemeClr>
                </a:solidFill>
              </a:ln>
              <a:solidFill>
                <a:schemeClr val="tx2">
                  <a:lumMod val="75000"/>
                </a:schemeClr>
              </a:solidFill>
            </a:endParaRPr>
          </a:p>
          <a:p>
            <a:pPr>
              <a:buNone/>
            </a:pPr>
            <a:r>
              <a:rPr lang="en-US" sz="2000" dirty="0">
                <a:ln>
                  <a:solidFill>
                    <a:schemeClr val="tx2">
                      <a:lumMod val="50000"/>
                    </a:schemeClr>
                  </a:solidFill>
                </a:ln>
                <a:solidFill>
                  <a:schemeClr val="tx2">
                    <a:lumMod val="75000"/>
                  </a:schemeClr>
                </a:solidFill>
              </a:rPr>
              <a:t>Pythagoras said that the other planets were all spheres and that the sun and planets revolved around the earth.</a:t>
            </a:r>
          </a:p>
          <a:p>
            <a:pPr>
              <a:buNone/>
            </a:pPr>
            <a:endParaRPr lang="en-US" sz="2000" dirty="0">
              <a:ln>
                <a:solidFill>
                  <a:schemeClr val="tx2">
                    <a:lumMod val="50000"/>
                  </a:schemeClr>
                </a:solidFill>
              </a:ln>
              <a:solidFill>
                <a:schemeClr val="tx2">
                  <a:lumMod val="75000"/>
                </a:schemeClr>
              </a:solidFill>
            </a:endParaRPr>
          </a:p>
          <a:p>
            <a:pPr>
              <a:buNone/>
            </a:pPr>
            <a:r>
              <a:rPr lang="en-US" sz="2000" dirty="0">
                <a:ln>
                  <a:solidFill>
                    <a:schemeClr val="tx2">
                      <a:lumMod val="50000"/>
                    </a:schemeClr>
                  </a:solidFill>
                </a:ln>
                <a:solidFill>
                  <a:schemeClr val="tx2">
                    <a:lumMod val="75000"/>
                  </a:schemeClr>
                </a:solidFill>
              </a:rPr>
              <a:t>Pythagoras taught that earth was a sphere the centre of the universe. He also said that stars and planets were spheres, while a planet’s path was circular. He also recognized that ‘the evening star’ and ‘the morning star’ were actually the planet Venus.  </a:t>
            </a:r>
          </a:p>
          <a:p>
            <a:pPr>
              <a:buNone/>
            </a:pPr>
            <a:endParaRPr lang="en-US" sz="2000" dirty="0">
              <a:ln>
                <a:solidFill>
                  <a:schemeClr val="tx2">
                    <a:lumMod val="50000"/>
                  </a:schemeClr>
                </a:solidFill>
              </a:ln>
              <a:solidFill>
                <a:schemeClr val="tx2">
                  <a:lumMod val="75000"/>
                </a:schemeClr>
              </a:solidFill>
            </a:endParaRPr>
          </a:p>
          <a:p>
            <a:pPr>
              <a:buNone/>
            </a:pPr>
            <a:r>
              <a:rPr lang="en-US" sz="2000" dirty="0">
                <a:ln>
                  <a:solidFill>
                    <a:schemeClr val="tx2">
                      <a:lumMod val="50000"/>
                    </a:schemeClr>
                  </a:solidFill>
                </a:ln>
                <a:solidFill>
                  <a:schemeClr val="tx2">
                    <a:lumMod val="75000"/>
                  </a:schemeClr>
                </a:solidFill>
              </a:rPr>
              <a:t>Pythagoras contributed to our understating of geometry and trigonometry. This consisted of angles, triangles, area, proportion, polygons and </a:t>
            </a:r>
            <a:r>
              <a:rPr lang="en-US" sz="2000" dirty="0" err="1">
                <a:ln>
                  <a:solidFill>
                    <a:schemeClr val="tx2">
                      <a:lumMod val="50000"/>
                    </a:schemeClr>
                  </a:solidFill>
                </a:ln>
                <a:solidFill>
                  <a:schemeClr val="tx2">
                    <a:lumMod val="75000"/>
                  </a:schemeClr>
                </a:solidFill>
              </a:rPr>
              <a:t>polyhedra</a:t>
            </a:r>
            <a:r>
              <a:rPr lang="en-US" sz="2000" dirty="0">
                <a:ln>
                  <a:solidFill>
                    <a:schemeClr val="tx2">
                      <a:lumMod val="50000"/>
                    </a:schemeClr>
                  </a:solidFill>
                </a:ln>
                <a:solidFill>
                  <a:schemeClr val="tx2">
                    <a:lumMod val="75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Scale>
                                      <p:cBhvr>
                                        <p:cTn id="28"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6" end="6"/>
                                            </p:txEl>
                                          </p:spTgt>
                                        </p:tgtEl>
                                        <p:attrNameLst>
                                          <p:attrName>ppt_x</p:attrName>
                                          <p:attrName>ppt_y</p:attrName>
                                        </p:attrNameLst>
                                      </p:cBhvr>
                                    </p:animMotion>
                                    <p:animEffect transition="in" filter="fade">
                                      <p:cBhvr>
                                        <p:cTn id="3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6350">
                  <a:noFill/>
                </a:ln>
                <a:solidFill>
                  <a:srgbClr val="0070C0"/>
                </a:solidFill>
              </a:rPr>
              <a:t>Pythagorean universe </a:t>
            </a:r>
          </a:p>
        </p:txBody>
      </p:sp>
      <p:sp>
        <p:nvSpPr>
          <p:cNvPr id="4" name="Text Placeholder 3"/>
          <p:cNvSpPr>
            <a:spLocks noGrp="1"/>
          </p:cNvSpPr>
          <p:nvPr>
            <p:ph type="body" sz="half" idx="2"/>
          </p:nvPr>
        </p:nvSpPr>
        <p:spPr>
          <a:solidFill>
            <a:srgbClr val="0070C0">
              <a:alpha val="15000"/>
            </a:srgbClr>
          </a:solidFill>
          <a:ln>
            <a:solidFill>
              <a:srgbClr val="0070C0"/>
            </a:solidFill>
          </a:ln>
        </p:spPr>
        <p:txBody>
          <a:bodyPr/>
          <a:lstStyle/>
          <a:p>
            <a:r>
              <a:rPr lang="en-US" dirty="0"/>
              <a:t>Pythagoras taught his students that earth was the centre of the universe.</a:t>
            </a:r>
          </a:p>
        </p:txBody>
      </p:sp>
      <p:grpSp>
        <p:nvGrpSpPr>
          <p:cNvPr id="5" name="Picture Placeholder 4"/>
          <p:cNvGrpSpPr>
            <a:grpSpLocks noGrp="1"/>
          </p:cNvGrpSpPr>
          <p:nvPr/>
        </p:nvGrpSpPr>
        <p:grpSpPr>
          <a:xfrm>
            <a:off x="1905000" y="304800"/>
            <a:ext cx="5791200" cy="5486400"/>
            <a:chOff x="3505200" y="685800"/>
            <a:chExt cx="4114800" cy="3962400"/>
          </a:xfrm>
        </p:grpSpPr>
        <p:grpSp>
          <p:nvGrpSpPr>
            <p:cNvPr id="6" name="Group 20"/>
            <p:cNvGrpSpPr/>
            <p:nvPr/>
          </p:nvGrpSpPr>
          <p:grpSpPr>
            <a:xfrm>
              <a:off x="3505200" y="685800"/>
              <a:ext cx="4114800" cy="3962400"/>
              <a:chOff x="3429000" y="2971800"/>
              <a:chExt cx="2514600" cy="2514600"/>
            </a:xfrm>
          </p:grpSpPr>
          <p:grpSp>
            <p:nvGrpSpPr>
              <p:cNvPr id="15" name="Group 14"/>
              <p:cNvGrpSpPr/>
              <p:nvPr/>
            </p:nvGrpSpPr>
            <p:grpSpPr>
              <a:xfrm>
                <a:off x="3429000" y="2971800"/>
                <a:ext cx="2514600" cy="2514600"/>
                <a:chOff x="3429000" y="2971800"/>
                <a:chExt cx="2514600" cy="2514600"/>
              </a:xfrm>
            </p:grpSpPr>
            <p:sp>
              <p:nvSpPr>
                <p:cNvPr id="24" name="Oval 23"/>
                <p:cNvSpPr/>
                <p:nvPr/>
              </p:nvSpPr>
              <p:spPr>
                <a:xfrm>
                  <a:off x="3429000" y="2971800"/>
                  <a:ext cx="2514600" cy="2514600"/>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5" name="Oval 24"/>
                <p:cNvSpPr/>
                <p:nvPr/>
              </p:nvSpPr>
              <p:spPr>
                <a:xfrm>
                  <a:off x="4495800" y="40386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6" name="Oval 25"/>
                <p:cNvSpPr/>
                <p:nvPr/>
              </p:nvSpPr>
              <p:spPr>
                <a:xfrm>
                  <a:off x="4343400" y="3886200"/>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7" name="Oval 26"/>
                <p:cNvSpPr/>
                <p:nvPr/>
              </p:nvSpPr>
              <p:spPr>
                <a:xfrm>
                  <a:off x="4191000" y="3733800"/>
                  <a:ext cx="990600" cy="990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8" name="Oval 27"/>
                <p:cNvSpPr/>
                <p:nvPr/>
              </p:nvSpPr>
              <p:spPr>
                <a:xfrm>
                  <a:off x="4038600" y="3581400"/>
                  <a:ext cx="1295400" cy="1295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9" name="Oval 28"/>
                <p:cNvSpPr/>
                <p:nvPr/>
              </p:nvSpPr>
              <p:spPr>
                <a:xfrm>
                  <a:off x="3886200" y="3429000"/>
                  <a:ext cx="16002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30" name="Oval 29"/>
                <p:cNvSpPr/>
                <p:nvPr/>
              </p:nvSpPr>
              <p:spPr>
                <a:xfrm>
                  <a:off x="3733800" y="3276600"/>
                  <a:ext cx="1905000" cy="1905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31" name="Oval 30"/>
                <p:cNvSpPr/>
                <p:nvPr/>
              </p:nvSpPr>
              <p:spPr>
                <a:xfrm>
                  <a:off x="3581400" y="3124200"/>
                  <a:ext cx="2209800" cy="2209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grpSp>
          <p:sp>
            <p:nvSpPr>
              <p:cNvPr id="16" name="Oval 15"/>
              <p:cNvSpPr/>
              <p:nvPr/>
            </p:nvSpPr>
            <p:spPr>
              <a:xfrm>
                <a:off x="4621305" y="415066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4038600"/>
                <a:ext cx="76200" cy="76200"/>
              </a:xfrm>
              <a:prstGeom prst="ellipse">
                <a:avLst/>
              </a:prstGeom>
              <a:solidFill>
                <a:schemeClr val="tx1">
                  <a:lumMod val="7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782670" y="4455460"/>
                <a:ext cx="152400" cy="152400"/>
              </a:xfrm>
              <a:prstGeom prst="ellipse">
                <a:avLst/>
              </a:prstGeom>
              <a:solidFill>
                <a:srgbClr val="DE6C0E"/>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164105" y="4343400"/>
                <a:ext cx="152400" cy="152400"/>
              </a:xfrm>
              <a:prstGeom prst="ellipse">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00600" y="3554505"/>
                <a:ext cx="152400" cy="152400"/>
              </a:xfrm>
              <a:prstGeom prst="ellipse">
                <a:avLst/>
              </a:prstGeom>
              <a:solidFill>
                <a:srgbClr val="FFCC00"/>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26425" y="4639235"/>
                <a:ext cx="152400" cy="152400"/>
              </a:xfrm>
              <a:prstGeom prst="ellipse">
                <a:avLst/>
              </a:prstGeom>
              <a:solidFill>
                <a:srgbClr val="99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38600" y="3411070"/>
                <a:ext cx="152400" cy="1524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22375" y="5163670"/>
                <a:ext cx="152400" cy="152400"/>
              </a:xfrm>
              <a:prstGeom prst="ellipse">
                <a:avLst/>
              </a:prstGeom>
              <a:solidFill>
                <a:srgbClr val="FFC000"/>
              </a:solidFill>
              <a:ln>
                <a:solidFill>
                  <a:srgbClr val="DAA5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5199530" y="2456330"/>
              <a:ext cx="838200" cy="369332"/>
            </a:xfrm>
            <a:prstGeom prst="rect">
              <a:avLst/>
            </a:prstGeom>
            <a:noFill/>
          </p:spPr>
          <p:txBody>
            <a:bodyPr wrap="square" rtlCol="0">
              <a:spAutoFit/>
            </a:bodyPr>
            <a:lstStyle/>
            <a:p>
              <a:r>
                <a:rPr lang="en-US" dirty="0"/>
                <a:t>Earth</a:t>
              </a:r>
            </a:p>
          </p:txBody>
        </p:sp>
        <p:sp>
          <p:nvSpPr>
            <p:cNvPr id="8" name="TextBox 7"/>
            <p:cNvSpPr txBox="1"/>
            <p:nvPr/>
          </p:nvSpPr>
          <p:spPr>
            <a:xfrm>
              <a:off x="5334000" y="2133600"/>
              <a:ext cx="838200" cy="369332"/>
            </a:xfrm>
            <a:prstGeom prst="rect">
              <a:avLst/>
            </a:prstGeom>
            <a:noFill/>
          </p:spPr>
          <p:txBody>
            <a:bodyPr wrap="square" rtlCol="0">
              <a:spAutoFit/>
            </a:bodyPr>
            <a:lstStyle/>
            <a:p>
              <a:r>
                <a:rPr lang="en-US" dirty="0"/>
                <a:t>Moon</a:t>
              </a:r>
            </a:p>
          </p:txBody>
        </p:sp>
        <p:sp>
          <p:nvSpPr>
            <p:cNvPr id="9" name="TextBox 8"/>
            <p:cNvSpPr txBox="1"/>
            <p:nvPr/>
          </p:nvSpPr>
          <p:spPr>
            <a:xfrm>
              <a:off x="5257800" y="2971800"/>
              <a:ext cx="1143000" cy="369332"/>
            </a:xfrm>
            <a:prstGeom prst="rect">
              <a:avLst/>
            </a:prstGeom>
            <a:noFill/>
          </p:spPr>
          <p:txBody>
            <a:bodyPr wrap="square" rtlCol="0">
              <a:spAutoFit/>
            </a:bodyPr>
            <a:lstStyle/>
            <a:p>
              <a:r>
                <a:rPr lang="en-US" dirty="0"/>
                <a:t>Mercury</a:t>
              </a:r>
            </a:p>
          </p:txBody>
        </p:sp>
        <p:sp>
          <p:nvSpPr>
            <p:cNvPr id="10" name="TextBox 9"/>
            <p:cNvSpPr txBox="1"/>
            <p:nvPr/>
          </p:nvSpPr>
          <p:spPr>
            <a:xfrm>
              <a:off x="4343400" y="2743200"/>
              <a:ext cx="1143000" cy="369332"/>
            </a:xfrm>
            <a:prstGeom prst="rect">
              <a:avLst/>
            </a:prstGeom>
            <a:noFill/>
          </p:spPr>
          <p:txBody>
            <a:bodyPr wrap="square" rtlCol="0">
              <a:spAutoFit/>
            </a:bodyPr>
            <a:lstStyle/>
            <a:p>
              <a:r>
                <a:rPr lang="en-US" dirty="0"/>
                <a:t>Venus</a:t>
              </a:r>
            </a:p>
          </p:txBody>
        </p:sp>
        <p:sp>
          <p:nvSpPr>
            <p:cNvPr id="11" name="TextBox 10"/>
            <p:cNvSpPr txBox="1"/>
            <p:nvPr/>
          </p:nvSpPr>
          <p:spPr>
            <a:xfrm>
              <a:off x="6212540" y="3221033"/>
              <a:ext cx="838200" cy="369332"/>
            </a:xfrm>
            <a:prstGeom prst="rect">
              <a:avLst/>
            </a:prstGeom>
            <a:noFill/>
          </p:spPr>
          <p:txBody>
            <a:bodyPr wrap="square" rtlCol="0">
              <a:spAutoFit/>
            </a:bodyPr>
            <a:lstStyle/>
            <a:p>
              <a:r>
                <a:rPr lang="en-US" dirty="0"/>
                <a:t>Mars</a:t>
              </a:r>
            </a:p>
          </p:txBody>
        </p:sp>
        <p:sp>
          <p:nvSpPr>
            <p:cNvPr id="12" name="TextBox 11"/>
            <p:cNvSpPr txBox="1"/>
            <p:nvPr/>
          </p:nvSpPr>
          <p:spPr>
            <a:xfrm>
              <a:off x="4191000" y="1295400"/>
              <a:ext cx="1219200" cy="369332"/>
            </a:xfrm>
            <a:prstGeom prst="rect">
              <a:avLst/>
            </a:prstGeom>
            <a:noFill/>
          </p:spPr>
          <p:txBody>
            <a:bodyPr wrap="square" rtlCol="0">
              <a:spAutoFit/>
            </a:bodyPr>
            <a:lstStyle/>
            <a:p>
              <a:r>
                <a:rPr lang="en-US" dirty="0"/>
                <a:t>Jupiter</a:t>
              </a:r>
            </a:p>
          </p:txBody>
        </p:sp>
        <p:sp>
          <p:nvSpPr>
            <p:cNvPr id="13" name="TextBox 12"/>
            <p:cNvSpPr txBox="1"/>
            <p:nvPr/>
          </p:nvSpPr>
          <p:spPr>
            <a:xfrm>
              <a:off x="5638800" y="1295400"/>
              <a:ext cx="838200" cy="369332"/>
            </a:xfrm>
            <a:prstGeom prst="rect">
              <a:avLst/>
            </a:prstGeom>
            <a:noFill/>
          </p:spPr>
          <p:txBody>
            <a:bodyPr wrap="square" rtlCol="0">
              <a:spAutoFit/>
            </a:bodyPr>
            <a:lstStyle/>
            <a:p>
              <a:r>
                <a:rPr lang="en-US" dirty="0"/>
                <a:t>Sun</a:t>
              </a:r>
            </a:p>
          </p:txBody>
        </p:sp>
        <p:sp>
          <p:nvSpPr>
            <p:cNvPr id="14" name="TextBox 13"/>
            <p:cNvSpPr txBox="1"/>
            <p:nvPr/>
          </p:nvSpPr>
          <p:spPr>
            <a:xfrm>
              <a:off x="4495800" y="3962400"/>
              <a:ext cx="1143000" cy="369332"/>
            </a:xfrm>
            <a:prstGeom prst="rect">
              <a:avLst/>
            </a:prstGeom>
            <a:noFill/>
          </p:spPr>
          <p:txBody>
            <a:bodyPr wrap="square" rtlCol="0">
              <a:spAutoFit/>
            </a:bodyPr>
            <a:lstStyle/>
            <a:p>
              <a:r>
                <a:rPr lang="en-US" dirty="0"/>
                <a:t>Saturn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fmla="#ppt_w*sin(2.5*pi*$)">
                                          <p:val>
                                            <p:fltVal val="0"/>
                                          </p:val>
                                        </p:tav>
                                        <p:tav tm="100000">
                                          <p:val>
                                            <p:fltVal val="1"/>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par>
                                <p:cTn id="9" presetID="27" presetClass="entr" presetSubtype="0" fill="hold" grpId="0" nodeType="withEffect">
                                  <p:stCondLst>
                                    <p:cond delay="0"/>
                                  </p:stCondLst>
                                  <p:iterate type="lt">
                                    <p:tmPct val="50000"/>
                                  </p:iterate>
                                  <p:childTnLst>
                                    <p:set>
                                      <p:cBhvr>
                                        <p:cTn id="10" dur="1" fill="hold">
                                          <p:stCondLst>
                                            <p:cond delay="0"/>
                                          </p:stCondLst>
                                        </p:cTn>
                                        <p:tgtEl>
                                          <p:spTgt spid="4">
                                            <p:bg/>
                                          </p:spTgt>
                                        </p:tgtEl>
                                        <p:attrNameLst>
                                          <p:attrName>style.visibility</p:attrName>
                                        </p:attrNameLst>
                                      </p:cBhvr>
                                      <p:to>
                                        <p:strVal val="visible"/>
                                      </p:to>
                                    </p:set>
                                    <p:anim calcmode="discrete" valueType="clr">
                                      <p:cBhvr override="childStyle">
                                        <p:cTn id="11" dur="80"/>
                                        <p:tgtEl>
                                          <p:spTgt spid="4">
                                            <p:bg/>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4">
                                            <p:bg/>
                                          </p:spTgt>
                                        </p:tgtEl>
                                        <p:attrNameLst>
                                          <p:attrName>fillcolor</p:attrName>
                                        </p:attrNameLst>
                                      </p:cBhvr>
                                      <p:tavLst>
                                        <p:tav tm="0">
                                          <p:val>
                                            <p:clrVal>
                                              <a:schemeClr val="accent2"/>
                                            </p:clrVal>
                                          </p:val>
                                        </p:tav>
                                        <p:tav tm="50000">
                                          <p:val>
                                            <p:clrVal>
                                              <a:schemeClr val="hlink"/>
                                            </p:clrVal>
                                          </p:val>
                                        </p:tav>
                                      </p:tavLst>
                                    </p:anim>
                                    <p:set>
                                      <p:cBhvr>
                                        <p:cTn id="13" dur="80"/>
                                        <p:tgtEl>
                                          <p:spTgt spid="4">
                                            <p:bg/>
                                          </p:spTgt>
                                        </p:tgtEl>
                                        <p:attrNameLst>
                                          <p:attrName>fill.type</p:attrName>
                                        </p:attrNameLst>
                                      </p:cBhvr>
                                      <p:to>
                                        <p:strVal val="solid"/>
                                      </p:to>
                                    </p:set>
                                  </p:childTnLst>
                                </p:cTn>
                              </p:par>
                              <p:par>
                                <p:cTn id="14" presetID="27" presetClass="entr" presetSubtype="0" fill="hold" grpId="0" nodeType="withEffect">
                                  <p:stCondLst>
                                    <p:cond delay="0"/>
                                  </p:stCondLst>
                                  <p:iterate type="lt">
                                    <p:tmPct val="50000"/>
                                  </p:iterate>
                                  <p:childTnLst>
                                    <p:set>
                                      <p:cBhvr>
                                        <p:cTn id="15"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6"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n w="6350">
                  <a:solidFill>
                    <a:srgbClr val="3527E5"/>
                  </a:solidFill>
                </a:ln>
                <a:solidFill>
                  <a:srgbClr val="3527E5"/>
                </a:solidFill>
              </a:rPr>
              <a:t>Strings and Pitch</a:t>
            </a:r>
          </a:p>
        </p:txBody>
      </p:sp>
      <p:sp>
        <p:nvSpPr>
          <p:cNvPr id="3" name="Text Placeholder 2"/>
          <p:cNvSpPr>
            <a:spLocks noGrp="1"/>
          </p:cNvSpPr>
          <p:nvPr>
            <p:ph type="body" idx="1"/>
          </p:nvPr>
        </p:nvSpPr>
        <p:spPr>
          <a:xfrm>
            <a:off x="381000" y="1600200"/>
            <a:ext cx="8229600" cy="4953000"/>
          </a:xfrm>
        </p:spPr>
        <p:txBody>
          <a:bodyPr>
            <a:normAutofit lnSpcReduction="10000"/>
          </a:bodyPr>
          <a:lstStyle/>
          <a:p>
            <a:r>
              <a:rPr lang="en-AU" dirty="0">
                <a:ln>
                  <a:solidFill>
                    <a:srgbClr val="5145E9"/>
                  </a:solidFill>
                </a:ln>
                <a:solidFill>
                  <a:srgbClr val="5145E9"/>
                </a:solidFill>
              </a:rPr>
              <a:t>Although Pythagoras was not a musician, he is now, generally credited for the discovery of the diatonic scale. </a:t>
            </a:r>
          </a:p>
          <a:p>
            <a:r>
              <a:rPr lang="en-AU" dirty="0">
                <a:ln>
                  <a:solidFill>
                    <a:srgbClr val="5145E9"/>
                  </a:solidFill>
                </a:ln>
                <a:solidFill>
                  <a:srgbClr val="5145E9"/>
                </a:solidFill>
              </a:rPr>
              <a:t>No one really knows how Pythagoras started on this as he was not a musician, but a myth has been made up to help explain this.</a:t>
            </a:r>
          </a:p>
          <a:p>
            <a:endParaRPr lang="en-AU" dirty="0">
              <a:solidFill>
                <a:srgbClr val="3527E5"/>
              </a:solidFill>
            </a:endParaRPr>
          </a:p>
          <a:p>
            <a:endParaRPr lang="en-AU" dirty="0">
              <a:ln>
                <a:solidFill>
                  <a:srgbClr val="9F5FCF"/>
                </a:solidFill>
              </a:ln>
              <a:solidFill>
                <a:srgbClr val="9F5FCF"/>
              </a:solidFill>
            </a:endParaRPr>
          </a:p>
          <a:p>
            <a:endParaRPr lang="en-AU" dirty="0">
              <a:ln>
                <a:solidFill>
                  <a:srgbClr val="9F5FCF"/>
                </a:solidFill>
              </a:ln>
              <a:solidFill>
                <a:srgbClr val="9F5FCF"/>
              </a:solidFill>
            </a:endParaRPr>
          </a:p>
          <a:p>
            <a:endParaRPr lang="en-AU" dirty="0">
              <a:ln>
                <a:solidFill>
                  <a:srgbClr val="9F5FCF"/>
                </a:solidFill>
              </a:ln>
              <a:solidFill>
                <a:srgbClr val="9F5FCF"/>
              </a:solidFill>
            </a:endParaRPr>
          </a:p>
          <a:p>
            <a:endParaRPr lang="en-AU" dirty="0">
              <a:ln>
                <a:solidFill>
                  <a:srgbClr val="9F5FCF"/>
                </a:solidFill>
              </a:ln>
              <a:solidFill>
                <a:srgbClr val="5145E9"/>
              </a:solidFill>
            </a:endParaRPr>
          </a:p>
          <a:p>
            <a:endParaRPr lang="en-US" u="sng" dirty="0">
              <a:solidFill>
                <a:srgbClr val="5145E9"/>
              </a:solidFill>
            </a:endParaRPr>
          </a:p>
          <a:p>
            <a:endParaRPr lang="en-US" u="sng" dirty="0">
              <a:solidFill>
                <a:srgbClr val="5145E9"/>
              </a:solidFill>
            </a:endParaRPr>
          </a:p>
          <a:p>
            <a:endParaRPr lang="en-US" u="sng" dirty="0">
              <a:solidFill>
                <a:srgbClr val="3527E5"/>
              </a:solidFill>
            </a:endParaRPr>
          </a:p>
          <a:p>
            <a:r>
              <a:rPr lang="en-US" u="sng" dirty="0">
                <a:solidFill>
                  <a:srgbClr val="3527E5"/>
                </a:solidFill>
              </a:rPr>
              <a:t>http://www.sacred-texts.com/eso/sta/sta19.htm</a:t>
            </a:r>
          </a:p>
          <a:p>
            <a:r>
              <a:rPr lang="en-US" u="sng" dirty="0">
                <a:solidFill>
                  <a:srgbClr val="3527E5"/>
                </a:solidFill>
              </a:rPr>
              <a:t>http://www.justonic.com/pythagoras.html  </a:t>
            </a:r>
          </a:p>
        </p:txBody>
      </p:sp>
      <p:pic>
        <p:nvPicPr>
          <p:cNvPr id="3074" name="Picture 2" descr="http://neilhawes.com/sstheory/snames1.gif"/>
          <p:cNvPicPr>
            <a:picLocks noChangeAspect="1" noChangeArrowheads="1"/>
          </p:cNvPicPr>
          <p:nvPr/>
        </p:nvPicPr>
        <p:blipFill>
          <a:blip r:embed="rId2" cstate="print"/>
          <a:srcRect/>
          <a:stretch>
            <a:fillRect/>
          </a:stretch>
        </p:blipFill>
        <p:spPr bwMode="auto">
          <a:xfrm>
            <a:off x="1905000" y="3838102"/>
            <a:ext cx="5181600" cy="1090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Arc 11"/>
          <p:cNvSpPr/>
          <p:nvPr/>
        </p:nvSpPr>
        <p:spPr>
          <a:xfrm rot="10102960">
            <a:off x="2474010" y="3870388"/>
            <a:ext cx="2566963" cy="1371600"/>
          </a:xfrm>
          <a:prstGeom prst="arc">
            <a:avLst>
              <a:gd name="adj1" fmla="val 10900034"/>
              <a:gd name="adj2" fmla="val 243358"/>
            </a:avLst>
          </a:prstGeom>
          <a:ln w="38100">
            <a:solidFill>
              <a:srgbClr val="5145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048000" y="4888468"/>
            <a:ext cx="1676400" cy="369332"/>
          </a:xfrm>
          <a:prstGeom prst="rect">
            <a:avLst/>
          </a:prstGeom>
          <a:noFill/>
        </p:spPr>
        <p:txBody>
          <a:bodyPr wrap="square" rtlCol="0">
            <a:spAutoFit/>
          </a:bodyPr>
          <a:lstStyle/>
          <a:p>
            <a:r>
              <a:rPr lang="en-US" dirty="0"/>
              <a:t>1 octave</a:t>
            </a:r>
          </a:p>
        </p:txBody>
      </p:sp>
      <p:sp>
        <p:nvSpPr>
          <p:cNvPr id="9" name="Arc 8"/>
          <p:cNvSpPr/>
          <p:nvPr/>
        </p:nvSpPr>
        <p:spPr>
          <a:xfrm rot="21015557">
            <a:off x="5731739" y="3874817"/>
            <a:ext cx="796813" cy="359253"/>
          </a:xfrm>
          <a:prstGeom prst="arc">
            <a:avLst>
              <a:gd name="adj1" fmla="val 10934322"/>
              <a:gd name="adj2" fmla="val 243358"/>
            </a:avLst>
          </a:prstGeom>
          <a:ln w="38100">
            <a:solidFill>
              <a:srgbClr val="5145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334000" y="3505200"/>
            <a:ext cx="1676400" cy="369332"/>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interval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Scale>
                                      <p:cBhvr>
                                        <p:cTn id="28" dur="1000" decel="50000" fill="hold">
                                          <p:stCondLst>
                                            <p:cond delay="0"/>
                                          </p:stCondLst>
                                        </p:cTn>
                                        <p:tgtEl>
                                          <p:spTgt spid="30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074"/>
                                        </p:tgtEl>
                                        <p:attrNameLst>
                                          <p:attrName>ppt_x</p:attrName>
                                          <p:attrName>ppt_y</p:attrName>
                                        </p:attrNameLst>
                                      </p:cBhvr>
                                    </p:animMotion>
                                    <p:animEffect transition="in" filter="fade">
                                      <p:cBhvr>
                                        <p:cTn id="30" dur="1000"/>
                                        <p:tgtEl>
                                          <p:spTgt spid="3074"/>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Scale>
                                      <p:cBhvr>
                                        <p:cTn id="35"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2"/>
                                        </p:tgtEl>
                                        <p:attrNameLst>
                                          <p:attrName>ppt_x</p:attrName>
                                          <p:attrName>ppt_y</p:attrName>
                                        </p:attrNameLst>
                                      </p:cBhvr>
                                    </p:animMotion>
                                    <p:animEffect transition="in" filter="fade">
                                      <p:cBhvr>
                                        <p:cTn id="37" dur="1000"/>
                                        <p:tgtEl>
                                          <p:spTgt spid="12"/>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Scale>
                                      <p:cBhvr>
                                        <p:cTn id="40"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3"/>
                                        </p:tgtEl>
                                        <p:attrNameLst>
                                          <p:attrName>ppt_x</p:attrName>
                                          <p:attrName>ppt_y</p:attrName>
                                        </p:attrNameLst>
                                      </p:cBhvr>
                                    </p:animMotion>
                                    <p:animEffect transition="in" filter="fade">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5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Scale>
                                      <p:cBhvr>
                                        <p:cTn id="4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10"/>
                                        </p:tgtEl>
                                        <p:attrNameLst>
                                          <p:attrName>ppt_x</p:attrName>
                                          <p:attrName>ppt_y</p:attrName>
                                        </p:attrNameLst>
                                      </p:cBhvr>
                                    </p:animMotion>
                                    <p:animEffect transition="in" filter="fade">
                                      <p:cBhvr>
                                        <p:cTn id="49" dur="1000"/>
                                        <p:tgtEl>
                                          <p:spTgt spid="10"/>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Scale>
                                      <p:cBhvr>
                                        <p:cTn id="5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9"/>
                                        </p:tgtEl>
                                        <p:attrNameLst>
                                          <p:attrName>ppt_x</p:attrName>
                                          <p:attrName>ppt_y</p:attrName>
                                        </p:attrNameLst>
                                      </p:cBhvr>
                                    </p:animMotion>
                                    <p:animEffect transition="in" filter="fade">
                                      <p:cBhvr>
                                        <p:cTn id="54" dur="10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52"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Scale>
                                      <p:cBhvr>
                                        <p:cTn id="59"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3">
                                            <p:txEl>
                                              <p:pRg st="10" end="10"/>
                                            </p:txEl>
                                          </p:spTgt>
                                        </p:tgtEl>
                                        <p:attrNameLst>
                                          <p:attrName>ppt_x</p:attrName>
                                          <p:attrName>ppt_y</p:attrName>
                                        </p:attrNameLst>
                                      </p:cBhvr>
                                    </p:animMotion>
                                    <p:animEffect transition="in" filter="fade">
                                      <p:cBhvr>
                                        <p:cTn id="61" dur="10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2"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Scale>
                                      <p:cBhvr>
                                        <p:cTn id="66"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7" dur="1000" decel="50000" fill="hold">
                                          <p:stCondLst>
                                            <p:cond delay="0"/>
                                          </p:stCondLst>
                                        </p:cTn>
                                        <p:tgtEl>
                                          <p:spTgt spid="3">
                                            <p:txEl>
                                              <p:pRg st="11" end="11"/>
                                            </p:txEl>
                                          </p:spTgt>
                                        </p:tgtEl>
                                        <p:attrNameLst>
                                          <p:attrName>ppt_x</p:attrName>
                                          <p:attrName>ppt_y</p:attrName>
                                        </p:attrNameLst>
                                      </p:cBhvr>
                                    </p:animMotion>
                                    <p:animEffect transition="in" filter="fade">
                                      <p:cBhvr>
                                        <p:cTn id="68"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animBg="1"/>
      <p:bldP spid="13"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pPr>
              <a:buNone/>
            </a:pPr>
            <a:r>
              <a:rPr lang="en-US" b="1" dirty="0">
                <a:ln w="3175">
                  <a:noFill/>
                </a:ln>
                <a:solidFill>
                  <a:srgbClr val="6600FF"/>
                </a:solidFill>
              </a:rPr>
              <a:t>Myth (Summary):</a:t>
            </a:r>
          </a:p>
          <a:p>
            <a:pPr>
              <a:buNone/>
            </a:pPr>
            <a:r>
              <a:rPr lang="en-US" sz="2000" b="1" dirty="0">
                <a:ln w="3175">
                  <a:noFill/>
                </a:ln>
                <a:solidFill>
                  <a:srgbClr val="6600FF"/>
                </a:solidFill>
              </a:rPr>
              <a:t>While thinking about the problem of harmony, Pythagoras passed a blacksmiths shop where the workmen were pounding a piece of metal. Depending on where the hammer struck, it produced a different sound. Pythagoras went in and carefully examined the tools taking note of their weight. </a:t>
            </a:r>
          </a:p>
          <a:p>
            <a:pPr>
              <a:buNone/>
            </a:pPr>
            <a:r>
              <a:rPr lang="en-US" sz="2000" dirty="0">
                <a:ln w="3175">
                  <a:noFill/>
                </a:ln>
                <a:solidFill>
                  <a:srgbClr val="685EEC"/>
                </a:solidFill>
              </a:rPr>
              <a:t>He went home and tried to replica </a:t>
            </a:r>
          </a:p>
          <a:p>
            <a:pPr>
              <a:buNone/>
            </a:pPr>
            <a:r>
              <a:rPr lang="en-US" sz="2000" dirty="0">
                <a:ln w="3175">
                  <a:noFill/>
                </a:ln>
                <a:solidFill>
                  <a:srgbClr val="685EEC"/>
                </a:solidFill>
              </a:rPr>
              <a:t>what he saw at the blacksmiths’.</a:t>
            </a:r>
          </a:p>
          <a:p>
            <a:pPr>
              <a:buNone/>
            </a:pPr>
            <a:r>
              <a:rPr lang="en-US" sz="2000" dirty="0">
                <a:ln w="3175">
                  <a:noFill/>
                </a:ln>
                <a:solidFill>
                  <a:srgbClr val="685EEC"/>
                </a:solidFill>
              </a:rPr>
              <a:t>By dangling pieces of string the same </a:t>
            </a:r>
          </a:p>
          <a:p>
            <a:pPr>
              <a:buNone/>
            </a:pPr>
            <a:r>
              <a:rPr lang="en-US" sz="2000" dirty="0">
                <a:ln w="3175">
                  <a:noFill/>
                </a:ln>
                <a:solidFill>
                  <a:srgbClr val="685EEC"/>
                </a:solidFill>
              </a:rPr>
              <a:t>length and adding different weights to</a:t>
            </a:r>
          </a:p>
          <a:p>
            <a:pPr>
              <a:buNone/>
            </a:pPr>
            <a:r>
              <a:rPr lang="en-US" sz="2000" dirty="0">
                <a:ln w="3175">
                  <a:noFill/>
                </a:ln>
                <a:solidFill>
                  <a:srgbClr val="685EEC"/>
                </a:solidFill>
              </a:rPr>
              <a:t>the end the strings he stuck the strings </a:t>
            </a:r>
          </a:p>
          <a:p>
            <a:pPr>
              <a:buNone/>
            </a:pPr>
            <a:r>
              <a:rPr lang="en-US" sz="2000" dirty="0">
                <a:ln w="3175">
                  <a:noFill/>
                </a:ln>
                <a:solidFill>
                  <a:srgbClr val="685EEC"/>
                </a:solidFill>
              </a:rPr>
              <a:t>and listened to the sound.</a:t>
            </a:r>
            <a:endParaRPr lang="en-US" sz="2000" b="1" dirty="0">
              <a:ln w="3175">
                <a:solidFill>
                  <a:srgbClr val="B700E2"/>
                </a:solidFill>
              </a:ln>
              <a:solidFill>
                <a:srgbClr val="3527E5"/>
              </a:solidFill>
            </a:endParaRPr>
          </a:p>
          <a:p>
            <a:pPr>
              <a:buNone/>
            </a:pPr>
            <a:r>
              <a:rPr lang="en-US" sz="2500" b="1" dirty="0">
                <a:ln w="3175">
                  <a:noFill/>
                </a:ln>
                <a:solidFill>
                  <a:srgbClr val="6600FF"/>
                </a:solidFill>
              </a:rPr>
              <a:t>He found that strings 1 &amp; 4 were an octave different to each other because they were half the weight.</a:t>
            </a:r>
          </a:p>
          <a:p>
            <a:pPr>
              <a:buNone/>
            </a:pPr>
            <a:endParaRPr lang="en-US" dirty="0">
              <a:solidFill>
                <a:srgbClr val="CC00FF"/>
              </a:solidFill>
            </a:endParaRPr>
          </a:p>
        </p:txBody>
      </p:sp>
      <p:sp>
        <p:nvSpPr>
          <p:cNvPr id="4" name="Rectangle 3"/>
          <p:cNvSpPr/>
          <p:nvPr/>
        </p:nvSpPr>
        <p:spPr>
          <a:xfrm>
            <a:off x="5334000" y="2590800"/>
            <a:ext cx="3276600" cy="228600"/>
          </a:xfrm>
          <a:prstGeom prst="rect">
            <a:avLst/>
          </a:prstGeom>
          <a:solidFill>
            <a:srgbClr val="EA6014"/>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86400" y="2590800"/>
            <a:ext cx="2743200" cy="276999"/>
          </a:xfrm>
          <a:prstGeom prst="rect">
            <a:avLst/>
          </a:prstGeom>
          <a:noFill/>
        </p:spPr>
        <p:txBody>
          <a:bodyPr wrap="square" rtlCol="0">
            <a:spAutoFit/>
          </a:bodyPr>
          <a:lstStyle/>
          <a:p>
            <a:r>
              <a:rPr lang="en-US" sz="1200" dirty="0"/>
              <a:t>Wood </a:t>
            </a:r>
          </a:p>
        </p:txBody>
      </p:sp>
      <p:cxnSp>
        <p:nvCxnSpPr>
          <p:cNvPr id="7" name="Straight Connector 6"/>
          <p:cNvCxnSpPr/>
          <p:nvPr/>
        </p:nvCxnSpPr>
        <p:spPr>
          <a:xfrm>
            <a:off x="5486400" y="2805500"/>
            <a:ext cx="0" cy="11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72200" y="2819400"/>
            <a:ext cx="0" cy="11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34200" y="2819400"/>
            <a:ext cx="0" cy="11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96200" y="2819400"/>
            <a:ext cx="0" cy="11569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410200" y="3962400"/>
            <a:ext cx="152400" cy="304800"/>
          </a:xfrm>
          <a:prstGeom prst="roundRect">
            <a:avLst/>
          </a:prstGeom>
          <a:solidFill>
            <a:srgbClr val="02B230"/>
          </a:solidFill>
          <a:ln>
            <a:solidFill>
              <a:srgbClr val="02B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096000" y="3962400"/>
            <a:ext cx="152400" cy="304800"/>
          </a:xfrm>
          <a:prstGeom prst="roundRect">
            <a:avLst/>
          </a:prstGeom>
          <a:solidFill>
            <a:srgbClr val="02B230"/>
          </a:solidFill>
          <a:ln>
            <a:solidFill>
              <a:srgbClr val="02B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58000" y="3962400"/>
            <a:ext cx="152400" cy="304800"/>
          </a:xfrm>
          <a:prstGeom prst="roundRect">
            <a:avLst/>
          </a:prstGeom>
          <a:solidFill>
            <a:srgbClr val="02B230"/>
          </a:solidFill>
          <a:ln>
            <a:solidFill>
              <a:srgbClr val="02B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620000" y="3962400"/>
            <a:ext cx="152400" cy="304800"/>
          </a:xfrm>
          <a:prstGeom prst="roundRect">
            <a:avLst/>
          </a:prstGeom>
          <a:solidFill>
            <a:srgbClr val="02B230"/>
          </a:solidFill>
          <a:ln>
            <a:solidFill>
              <a:srgbClr val="02B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257800" y="4343400"/>
            <a:ext cx="3581400" cy="307777"/>
          </a:xfrm>
          <a:prstGeom prst="rect">
            <a:avLst/>
          </a:prstGeom>
          <a:noFill/>
        </p:spPr>
        <p:txBody>
          <a:bodyPr wrap="square" rtlCol="0">
            <a:spAutoFit/>
          </a:bodyPr>
          <a:lstStyle/>
          <a:p>
            <a:r>
              <a:rPr lang="en-US" sz="1400" dirty="0"/>
              <a:t>12            9             8              6   pounds              </a:t>
            </a:r>
          </a:p>
        </p:txBody>
      </p:sp>
      <p:cxnSp>
        <p:nvCxnSpPr>
          <p:cNvPr id="19" name="Straight Arrow Connector 18"/>
          <p:cNvCxnSpPr>
            <a:endCxn id="14" idx="3"/>
          </p:cNvCxnSpPr>
          <p:nvPr/>
        </p:nvCxnSpPr>
        <p:spPr>
          <a:xfrm flipH="1">
            <a:off x="7772400" y="3810000"/>
            <a:ext cx="457200" cy="3048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53400" y="3657600"/>
            <a:ext cx="762000" cy="276999"/>
          </a:xfrm>
          <a:prstGeom prst="rect">
            <a:avLst/>
          </a:prstGeom>
          <a:noFill/>
        </p:spPr>
        <p:txBody>
          <a:bodyPr wrap="square" rtlCol="0">
            <a:spAutoFit/>
          </a:bodyPr>
          <a:lstStyle/>
          <a:p>
            <a:r>
              <a:rPr lang="en-US" sz="1200" dirty="0"/>
              <a:t>weights</a:t>
            </a:r>
          </a:p>
        </p:txBody>
      </p:sp>
      <p:cxnSp>
        <p:nvCxnSpPr>
          <p:cNvPr id="22" name="Straight Arrow Connector 21"/>
          <p:cNvCxnSpPr>
            <a:stCxn id="20" idx="1"/>
            <a:endCxn id="13" idx="3"/>
          </p:cNvCxnSpPr>
          <p:nvPr/>
        </p:nvCxnSpPr>
        <p:spPr>
          <a:xfrm flipH="1">
            <a:off x="7010400" y="3796100"/>
            <a:ext cx="1143000" cy="3187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35988" y="3200400"/>
            <a:ext cx="1066800" cy="369332"/>
          </a:xfrm>
          <a:prstGeom prst="rect">
            <a:avLst/>
          </a:prstGeom>
          <a:noFill/>
        </p:spPr>
        <p:txBody>
          <a:bodyPr wrap="square" rtlCol="0">
            <a:spAutoFit/>
          </a:bodyPr>
          <a:lstStyle/>
          <a:p>
            <a:r>
              <a:rPr lang="en-US" dirty="0"/>
              <a:t>Strings</a:t>
            </a:r>
          </a:p>
        </p:txBody>
      </p:sp>
      <p:sp>
        <p:nvSpPr>
          <p:cNvPr id="18" name="TextBox 17"/>
          <p:cNvSpPr txBox="1"/>
          <p:nvPr/>
        </p:nvSpPr>
        <p:spPr>
          <a:xfrm>
            <a:off x="5334000" y="2971800"/>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6019800" y="2971800"/>
            <a:ext cx="304800" cy="369332"/>
          </a:xfrm>
          <a:prstGeom prst="rect">
            <a:avLst/>
          </a:prstGeom>
          <a:noFill/>
        </p:spPr>
        <p:txBody>
          <a:bodyPr wrap="square" rtlCol="0">
            <a:spAutoFit/>
          </a:bodyPr>
          <a:lstStyle/>
          <a:p>
            <a:r>
              <a:rPr lang="en-US" dirty="0"/>
              <a:t>2</a:t>
            </a:r>
          </a:p>
        </p:txBody>
      </p:sp>
      <p:sp>
        <p:nvSpPr>
          <p:cNvPr id="24" name="TextBox 23"/>
          <p:cNvSpPr txBox="1"/>
          <p:nvPr/>
        </p:nvSpPr>
        <p:spPr>
          <a:xfrm>
            <a:off x="6781800" y="2971800"/>
            <a:ext cx="304800" cy="369332"/>
          </a:xfrm>
          <a:prstGeom prst="rect">
            <a:avLst/>
          </a:prstGeom>
          <a:noFill/>
        </p:spPr>
        <p:txBody>
          <a:bodyPr wrap="square" rtlCol="0">
            <a:spAutoFit/>
          </a:bodyPr>
          <a:lstStyle/>
          <a:p>
            <a:r>
              <a:rPr lang="en-US" dirty="0"/>
              <a:t>3</a:t>
            </a:r>
          </a:p>
        </p:txBody>
      </p:sp>
      <p:sp>
        <p:nvSpPr>
          <p:cNvPr id="25" name="TextBox 24"/>
          <p:cNvSpPr txBox="1"/>
          <p:nvPr/>
        </p:nvSpPr>
        <p:spPr>
          <a:xfrm>
            <a:off x="7543800" y="2971800"/>
            <a:ext cx="304800" cy="369332"/>
          </a:xfrm>
          <a:prstGeom prst="rect">
            <a:avLst/>
          </a:prstGeom>
          <a:noFill/>
        </p:spPr>
        <p:txBody>
          <a:bodyPr wrap="square" rtlCol="0">
            <a:spAutoFit/>
          </a:bodyPr>
          <a:lstStyle/>
          <a:p>
            <a:r>
              <a:rPr lang="en-US" dirty="0"/>
              <a:t>4</a:t>
            </a:r>
          </a:p>
        </p:txBody>
      </p:sp>
      <p:cxnSp>
        <p:nvCxnSpPr>
          <p:cNvPr id="28" name="Straight Arrow Connector 27"/>
          <p:cNvCxnSpPr/>
          <p:nvPr/>
        </p:nvCxnSpPr>
        <p:spPr>
          <a:xfrm flipH="1">
            <a:off x="3810000" y="5715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0" y="5410200"/>
            <a:ext cx="2133600" cy="646331"/>
          </a:xfrm>
          <a:prstGeom prst="rect">
            <a:avLst/>
          </a:prstGeom>
          <a:noFill/>
        </p:spPr>
        <p:txBody>
          <a:bodyPr wrap="square" rtlCol="0">
            <a:spAutoFit/>
          </a:bodyPr>
          <a:lstStyle/>
          <a:p>
            <a:r>
              <a:rPr lang="en-US" dirty="0"/>
              <a:t>Different octaves on a piano</a:t>
            </a:r>
          </a:p>
        </p:txBody>
      </p:sp>
      <p:pic>
        <p:nvPicPr>
          <p:cNvPr id="33" name="octaves 4.wma">
            <a:hlinkClick r:id="" action="ppaction://media"/>
          </p:cNvPr>
          <p:cNvPicPr>
            <a:picLocks noRot="1" noChangeAspect="1"/>
          </p:cNvPicPr>
          <p:nvPr>
            <a:audioFile r:link="rId1"/>
          </p:nvPr>
        </p:nvPicPr>
        <p:blipFill>
          <a:blip r:embed="rId3" cstate="print"/>
          <a:stretch>
            <a:fillRect/>
          </a:stretch>
        </p:blipFill>
        <p:spPr>
          <a:xfrm>
            <a:off x="3505200" y="5562600"/>
            <a:ext cx="304800" cy="304800"/>
          </a:xfrm>
          <a:prstGeom prst="rect">
            <a:avLst/>
          </a:prstGeom>
        </p:spPr>
      </p:pic>
      <p:sp>
        <p:nvSpPr>
          <p:cNvPr id="26" name="Oval 25"/>
          <p:cNvSpPr/>
          <p:nvPr/>
        </p:nvSpPr>
        <p:spPr>
          <a:xfrm>
            <a:off x="5297788" y="4321518"/>
            <a:ext cx="381000" cy="381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503812" y="4343400"/>
            <a:ext cx="381000" cy="381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67000" y="6019800"/>
            <a:ext cx="914400" cy="369332"/>
          </a:xfrm>
          <a:prstGeom prst="rect">
            <a:avLst/>
          </a:prstGeom>
          <a:noFill/>
        </p:spPr>
        <p:txBody>
          <a:bodyPr wrap="square" rtlCol="0">
            <a:spAutoFit/>
          </a:bodyPr>
          <a:lstStyle/>
          <a:p>
            <a:r>
              <a:rPr lang="en-US" dirty="0"/>
              <a:t>Click</a:t>
            </a:r>
          </a:p>
        </p:txBody>
      </p:sp>
      <p:cxnSp>
        <p:nvCxnSpPr>
          <p:cNvPr id="31" name="Straight Arrow Connector 30"/>
          <p:cNvCxnSpPr/>
          <p:nvPr/>
        </p:nvCxnSpPr>
        <p:spPr>
          <a:xfrm flipV="1">
            <a:off x="3352800" y="59436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par>
                                <p:cTn id="24" presetID="5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Scale>
                                      <p:cBhvr>
                                        <p:cTn id="26"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3" end="3"/>
                                            </p:txEl>
                                          </p:spTgt>
                                        </p:tgtEl>
                                        <p:attrNameLst>
                                          <p:attrName>ppt_x</p:attrName>
                                          <p:attrName>ppt_y</p:attrName>
                                        </p:attrNameLst>
                                      </p:cBhvr>
                                    </p:animMotion>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Scale>
                                      <p:cBhvr>
                                        <p:cTn id="33"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
                                            <p:txEl>
                                              <p:pRg st="4" end="4"/>
                                            </p:txEl>
                                          </p:spTgt>
                                        </p:tgtEl>
                                        <p:attrNameLst>
                                          <p:attrName>ppt_x</p:attrName>
                                          <p:attrName>ppt_y</p:attrName>
                                        </p:attrNameLst>
                                      </p:cBhvr>
                                    </p:animMotion>
                                    <p:animEffect transition="in" filter="fade">
                                      <p:cBhvr>
                                        <p:cTn id="35" dur="1000"/>
                                        <p:tgtEl>
                                          <p:spTgt spid="3">
                                            <p:txEl>
                                              <p:pRg st="4" end="4"/>
                                            </p:txEl>
                                          </p:spTgt>
                                        </p:tgtEl>
                                      </p:cBhvr>
                                    </p:animEffect>
                                  </p:childTnLst>
                                </p:cTn>
                              </p:par>
                              <p:par>
                                <p:cTn id="36" presetID="5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Scale>
                                      <p:cBhvr>
                                        <p:cTn id="38"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3">
                                            <p:txEl>
                                              <p:pRg st="5" end="5"/>
                                            </p:txEl>
                                          </p:spTgt>
                                        </p:tgtEl>
                                        <p:attrNameLst>
                                          <p:attrName>ppt_x</p:attrName>
                                          <p:attrName>ppt_y</p:attrName>
                                        </p:attrNameLst>
                                      </p:cBhvr>
                                    </p:animMotion>
                                    <p:animEffect transition="in" filter="fade">
                                      <p:cBhvr>
                                        <p:cTn id="40" dur="1000"/>
                                        <p:tgtEl>
                                          <p:spTgt spid="3">
                                            <p:txEl>
                                              <p:pRg st="5" end="5"/>
                                            </p:txEl>
                                          </p:spTgt>
                                        </p:tgtEl>
                                      </p:cBhvr>
                                    </p:animEffect>
                                  </p:childTnLst>
                                </p:cTn>
                              </p:par>
                              <p:par>
                                <p:cTn id="41" presetID="5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Scale>
                                      <p:cBhvr>
                                        <p:cTn id="43"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3">
                                            <p:txEl>
                                              <p:pRg st="6" end="6"/>
                                            </p:txEl>
                                          </p:spTgt>
                                        </p:tgtEl>
                                        <p:attrNameLst>
                                          <p:attrName>ppt_x</p:attrName>
                                          <p:attrName>ppt_y</p:attrName>
                                        </p:attrNameLst>
                                      </p:cBhvr>
                                    </p:animMotion>
                                    <p:animEffect transition="in" filter="fade">
                                      <p:cBhvr>
                                        <p:cTn id="45" dur="1000"/>
                                        <p:tgtEl>
                                          <p:spTgt spid="3">
                                            <p:txEl>
                                              <p:pRg st="6" end="6"/>
                                            </p:txEl>
                                          </p:spTgt>
                                        </p:tgtEl>
                                      </p:cBhvr>
                                    </p:animEffect>
                                  </p:childTnLst>
                                </p:cTn>
                              </p:par>
                              <p:par>
                                <p:cTn id="46" presetID="5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Scale>
                                      <p:cBhvr>
                                        <p:cTn id="48"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3">
                                            <p:txEl>
                                              <p:pRg st="7" end="7"/>
                                            </p:txEl>
                                          </p:spTgt>
                                        </p:tgtEl>
                                        <p:attrNameLst>
                                          <p:attrName>ppt_x</p:attrName>
                                          <p:attrName>ppt_y</p:attrName>
                                        </p:attrNameLst>
                                      </p:cBhvr>
                                    </p:animMotion>
                                    <p:animEffect transition="in" filter="fade">
                                      <p:cBhvr>
                                        <p:cTn id="50" dur="10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Scale>
                                      <p:cBhvr>
                                        <p:cTn id="55"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5"/>
                                        </p:tgtEl>
                                        <p:attrNameLst>
                                          <p:attrName>ppt_x</p:attrName>
                                          <p:attrName>ppt_y</p:attrName>
                                        </p:attrNameLst>
                                      </p:cBhvr>
                                    </p:animMotion>
                                    <p:animEffect transition="in" filter="fade">
                                      <p:cBhvr>
                                        <p:cTn id="57" dur="1000"/>
                                        <p:tgtEl>
                                          <p:spTgt spid="5"/>
                                        </p:tgtEl>
                                      </p:cBhvr>
                                    </p:animEffect>
                                  </p:childTnLst>
                                </p:cTn>
                              </p:par>
                              <p:par>
                                <p:cTn id="58" presetID="52" presetClass="entr" presetSubtype="0" fill="hold" grpId="0" nodeType="withEffect">
                                  <p:stCondLst>
                                    <p:cond delay="0"/>
                                  </p:stCondLst>
                                  <p:childTnLst>
                                    <p:set>
                                      <p:cBhvr>
                                        <p:cTn id="59" dur="1" fill="hold">
                                          <p:stCondLst>
                                            <p:cond delay="0"/>
                                          </p:stCondLst>
                                        </p:cTn>
                                        <p:tgtEl>
                                          <p:spTgt spid="4"/>
                                        </p:tgtEl>
                                        <p:attrNameLst>
                                          <p:attrName>style.visibility</p:attrName>
                                        </p:attrNameLst>
                                      </p:cBhvr>
                                      <p:to>
                                        <p:strVal val="visible"/>
                                      </p:to>
                                    </p:set>
                                    <p:animScale>
                                      <p:cBhvr>
                                        <p:cTn id="6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4"/>
                                        </p:tgtEl>
                                        <p:attrNameLst>
                                          <p:attrName>ppt_x</p:attrName>
                                          <p:attrName>ppt_y</p:attrName>
                                        </p:attrNameLst>
                                      </p:cBhvr>
                                    </p:animMotion>
                                    <p:animEffect transition="in" filter="fade">
                                      <p:cBhvr>
                                        <p:cTn id="62" dur="1000"/>
                                        <p:tgtEl>
                                          <p:spTgt spid="4"/>
                                        </p:tgtEl>
                                      </p:cBhvr>
                                    </p:animEffect>
                                  </p:childTnLst>
                                </p:cTn>
                              </p:par>
                              <p:par>
                                <p:cTn id="63" presetID="52"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Scale>
                                      <p:cBhvr>
                                        <p:cTn id="65"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10"/>
                                        </p:tgtEl>
                                        <p:attrNameLst>
                                          <p:attrName>ppt_x</p:attrName>
                                          <p:attrName>ppt_y</p:attrName>
                                        </p:attrNameLst>
                                      </p:cBhvr>
                                    </p:animMotion>
                                    <p:animEffect transition="in" filter="fade">
                                      <p:cBhvr>
                                        <p:cTn id="67" dur="1000"/>
                                        <p:tgtEl>
                                          <p:spTgt spid="10"/>
                                        </p:tgtEl>
                                      </p:cBhvr>
                                    </p:animEffect>
                                  </p:childTnLst>
                                </p:cTn>
                              </p:par>
                              <p:par>
                                <p:cTn id="68" presetID="52"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Scale>
                                      <p:cBhvr>
                                        <p:cTn id="7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25"/>
                                        </p:tgtEl>
                                        <p:attrNameLst>
                                          <p:attrName>ppt_x</p:attrName>
                                          <p:attrName>ppt_y</p:attrName>
                                        </p:attrNameLst>
                                      </p:cBhvr>
                                    </p:animMotion>
                                    <p:animEffect transition="in" filter="fade">
                                      <p:cBhvr>
                                        <p:cTn id="72" dur="1000"/>
                                        <p:tgtEl>
                                          <p:spTgt spid="25"/>
                                        </p:tgtEl>
                                      </p:cBhvr>
                                    </p:animEffect>
                                  </p:childTnLst>
                                </p:cTn>
                              </p:par>
                              <p:par>
                                <p:cTn id="73" presetID="52"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Scale>
                                      <p:cBhvr>
                                        <p:cTn id="75"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24"/>
                                        </p:tgtEl>
                                        <p:attrNameLst>
                                          <p:attrName>ppt_x</p:attrName>
                                          <p:attrName>ppt_y</p:attrName>
                                        </p:attrNameLst>
                                      </p:cBhvr>
                                    </p:animMotion>
                                    <p:animEffect transition="in" filter="fade">
                                      <p:cBhvr>
                                        <p:cTn id="77" dur="1000"/>
                                        <p:tgtEl>
                                          <p:spTgt spid="24"/>
                                        </p:tgtEl>
                                      </p:cBhvr>
                                    </p:animEffect>
                                  </p:childTnLst>
                                </p:cTn>
                              </p:par>
                              <p:par>
                                <p:cTn id="78" presetID="52"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Scale>
                                      <p:cBhvr>
                                        <p:cTn id="80"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3"/>
                                        </p:tgtEl>
                                        <p:attrNameLst>
                                          <p:attrName>ppt_x</p:attrName>
                                          <p:attrName>ppt_y</p:attrName>
                                        </p:attrNameLst>
                                      </p:cBhvr>
                                    </p:animMotion>
                                    <p:animEffect transition="in" filter="fade">
                                      <p:cBhvr>
                                        <p:cTn id="82" dur="1000"/>
                                        <p:tgtEl>
                                          <p:spTgt spid="23"/>
                                        </p:tgtEl>
                                      </p:cBhvr>
                                    </p:animEffect>
                                  </p:childTnLst>
                                </p:cTn>
                              </p:par>
                              <p:par>
                                <p:cTn id="83" presetID="52" presetClass="entr" presetSubtype="0"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Scale>
                                      <p:cBhvr>
                                        <p:cTn id="8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9"/>
                                        </p:tgtEl>
                                        <p:attrNameLst>
                                          <p:attrName>ppt_x</p:attrName>
                                          <p:attrName>ppt_y</p:attrName>
                                        </p:attrNameLst>
                                      </p:cBhvr>
                                    </p:animMotion>
                                    <p:animEffect transition="in" filter="fade">
                                      <p:cBhvr>
                                        <p:cTn id="87" dur="1000"/>
                                        <p:tgtEl>
                                          <p:spTgt spid="9"/>
                                        </p:tgtEl>
                                      </p:cBhvr>
                                    </p:animEffect>
                                  </p:childTnLst>
                                </p:cTn>
                              </p:par>
                              <p:par>
                                <p:cTn id="88" presetID="52" presetClass="entr" presetSubtype="0"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Scale>
                                      <p:cBhvr>
                                        <p:cTn id="90"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8"/>
                                        </p:tgtEl>
                                        <p:attrNameLst>
                                          <p:attrName>ppt_x</p:attrName>
                                          <p:attrName>ppt_y</p:attrName>
                                        </p:attrNameLst>
                                      </p:cBhvr>
                                    </p:animMotion>
                                    <p:animEffect transition="in" filter="fade">
                                      <p:cBhvr>
                                        <p:cTn id="92" dur="1000"/>
                                        <p:tgtEl>
                                          <p:spTgt spid="8"/>
                                        </p:tgtEl>
                                      </p:cBhvr>
                                    </p:animEffect>
                                  </p:childTnLst>
                                </p:cTn>
                              </p:par>
                              <p:par>
                                <p:cTn id="93" presetID="52"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Scale>
                                      <p:cBhvr>
                                        <p:cTn id="9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6" dur="1000" decel="50000" fill="hold">
                                          <p:stCondLst>
                                            <p:cond delay="0"/>
                                          </p:stCondLst>
                                        </p:cTn>
                                        <p:tgtEl>
                                          <p:spTgt spid="21"/>
                                        </p:tgtEl>
                                        <p:attrNameLst>
                                          <p:attrName>ppt_x</p:attrName>
                                          <p:attrName>ppt_y</p:attrName>
                                        </p:attrNameLst>
                                      </p:cBhvr>
                                    </p:animMotion>
                                    <p:animEffect transition="in" filter="fade">
                                      <p:cBhvr>
                                        <p:cTn id="97" dur="1000"/>
                                        <p:tgtEl>
                                          <p:spTgt spid="21"/>
                                        </p:tgtEl>
                                      </p:cBhvr>
                                    </p:animEffect>
                                  </p:childTnLst>
                                </p:cTn>
                              </p:par>
                              <p:par>
                                <p:cTn id="98" presetID="52"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Scale>
                                      <p:cBhvr>
                                        <p:cTn id="10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1" dur="1000" decel="50000" fill="hold">
                                          <p:stCondLst>
                                            <p:cond delay="0"/>
                                          </p:stCondLst>
                                        </p:cTn>
                                        <p:tgtEl>
                                          <p:spTgt spid="18"/>
                                        </p:tgtEl>
                                        <p:attrNameLst>
                                          <p:attrName>ppt_x</p:attrName>
                                          <p:attrName>ppt_y</p:attrName>
                                        </p:attrNameLst>
                                      </p:cBhvr>
                                    </p:animMotion>
                                    <p:animEffect transition="in" filter="fade">
                                      <p:cBhvr>
                                        <p:cTn id="102" dur="1000"/>
                                        <p:tgtEl>
                                          <p:spTgt spid="18"/>
                                        </p:tgtEl>
                                      </p:cBhvr>
                                    </p:animEffect>
                                  </p:childTnLst>
                                </p:cTn>
                              </p:par>
                              <p:par>
                                <p:cTn id="103" presetID="52" presetClass="entr" presetSubtype="0" fill="hold" nodeType="withEffect">
                                  <p:stCondLst>
                                    <p:cond delay="0"/>
                                  </p:stCondLst>
                                  <p:childTnLst>
                                    <p:set>
                                      <p:cBhvr>
                                        <p:cTn id="104" dur="1" fill="hold">
                                          <p:stCondLst>
                                            <p:cond delay="0"/>
                                          </p:stCondLst>
                                        </p:cTn>
                                        <p:tgtEl>
                                          <p:spTgt spid="7"/>
                                        </p:tgtEl>
                                        <p:attrNameLst>
                                          <p:attrName>style.visibility</p:attrName>
                                        </p:attrNameLst>
                                      </p:cBhvr>
                                      <p:to>
                                        <p:strVal val="visible"/>
                                      </p:to>
                                    </p:set>
                                    <p:animScale>
                                      <p:cBhvr>
                                        <p:cTn id="105"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1000" decel="50000" fill="hold">
                                          <p:stCondLst>
                                            <p:cond delay="0"/>
                                          </p:stCondLst>
                                        </p:cTn>
                                        <p:tgtEl>
                                          <p:spTgt spid="7"/>
                                        </p:tgtEl>
                                        <p:attrNameLst>
                                          <p:attrName>ppt_x</p:attrName>
                                          <p:attrName>ppt_y</p:attrName>
                                        </p:attrNameLst>
                                      </p:cBhvr>
                                    </p:animMotion>
                                    <p:animEffect transition="in" filter="fade">
                                      <p:cBhvr>
                                        <p:cTn id="107" dur="1000"/>
                                        <p:tgtEl>
                                          <p:spTgt spid="7"/>
                                        </p:tgtEl>
                                      </p:cBhvr>
                                    </p:animEffect>
                                  </p:childTnLst>
                                </p:cTn>
                              </p:par>
                              <p:par>
                                <p:cTn id="108" presetID="52" presetClass="entr" presetSubtype="0" fill="hold" grpId="0" nodeType="withEffect">
                                  <p:stCondLst>
                                    <p:cond delay="0"/>
                                  </p:stCondLst>
                                  <p:childTnLst>
                                    <p:set>
                                      <p:cBhvr>
                                        <p:cTn id="109" dur="1" fill="hold">
                                          <p:stCondLst>
                                            <p:cond delay="0"/>
                                          </p:stCondLst>
                                        </p:cTn>
                                        <p:tgtEl>
                                          <p:spTgt spid="11"/>
                                        </p:tgtEl>
                                        <p:attrNameLst>
                                          <p:attrName>style.visibility</p:attrName>
                                        </p:attrNameLst>
                                      </p:cBhvr>
                                      <p:to>
                                        <p:strVal val="visible"/>
                                      </p:to>
                                    </p:set>
                                    <p:animScale>
                                      <p:cBhvr>
                                        <p:cTn id="110"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1" dur="1000" decel="50000" fill="hold">
                                          <p:stCondLst>
                                            <p:cond delay="0"/>
                                          </p:stCondLst>
                                        </p:cTn>
                                        <p:tgtEl>
                                          <p:spTgt spid="11"/>
                                        </p:tgtEl>
                                        <p:attrNameLst>
                                          <p:attrName>ppt_x</p:attrName>
                                          <p:attrName>ppt_y</p:attrName>
                                        </p:attrNameLst>
                                      </p:cBhvr>
                                    </p:animMotion>
                                    <p:animEffect transition="in" filter="fade">
                                      <p:cBhvr>
                                        <p:cTn id="112" dur="1000"/>
                                        <p:tgtEl>
                                          <p:spTgt spid="11"/>
                                        </p:tgtEl>
                                      </p:cBhvr>
                                    </p:animEffect>
                                  </p:childTnLst>
                                </p:cTn>
                              </p:par>
                              <p:par>
                                <p:cTn id="113" presetID="52"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animScale>
                                      <p:cBhvr>
                                        <p:cTn id="115"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1000" decel="50000" fill="hold">
                                          <p:stCondLst>
                                            <p:cond delay="0"/>
                                          </p:stCondLst>
                                        </p:cTn>
                                        <p:tgtEl>
                                          <p:spTgt spid="12"/>
                                        </p:tgtEl>
                                        <p:attrNameLst>
                                          <p:attrName>ppt_x</p:attrName>
                                          <p:attrName>ppt_y</p:attrName>
                                        </p:attrNameLst>
                                      </p:cBhvr>
                                    </p:animMotion>
                                    <p:animEffect transition="in" filter="fade">
                                      <p:cBhvr>
                                        <p:cTn id="117" dur="1000"/>
                                        <p:tgtEl>
                                          <p:spTgt spid="12"/>
                                        </p:tgtEl>
                                      </p:cBhvr>
                                    </p:animEffect>
                                  </p:childTnLst>
                                </p:cTn>
                              </p:par>
                              <p:par>
                                <p:cTn id="118" presetID="52" presetClass="entr" presetSubtype="0" fill="hold" grpId="0" nodeType="withEffect">
                                  <p:stCondLst>
                                    <p:cond delay="0"/>
                                  </p:stCondLst>
                                  <p:childTnLst>
                                    <p:set>
                                      <p:cBhvr>
                                        <p:cTn id="119" dur="1" fill="hold">
                                          <p:stCondLst>
                                            <p:cond delay="0"/>
                                          </p:stCondLst>
                                        </p:cTn>
                                        <p:tgtEl>
                                          <p:spTgt spid="13"/>
                                        </p:tgtEl>
                                        <p:attrNameLst>
                                          <p:attrName>style.visibility</p:attrName>
                                        </p:attrNameLst>
                                      </p:cBhvr>
                                      <p:to>
                                        <p:strVal val="visible"/>
                                      </p:to>
                                    </p:set>
                                    <p:animScale>
                                      <p:cBhvr>
                                        <p:cTn id="120"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1" dur="1000" decel="50000" fill="hold">
                                          <p:stCondLst>
                                            <p:cond delay="0"/>
                                          </p:stCondLst>
                                        </p:cTn>
                                        <p:tgtEl>
                                          <p:spTgt spid="13"/>
                                        </p:tgtEl>
                                        <p:attrNameLst>
                                          <p:attrName>ppt_x</p:attrName>
                                          <p:attrName>ppt_y</p:attrName>
                                        </p:attrNameLst>
                                      </p:cBhvr>
                                    </p:animMotion>
                                    <p:animEffect transition="in" filter="fade">
                                      <p:cBhvr>
                                        <p:cTn id="122" dur="1000"/>
                                        <p:tgtEl>
                                          <p:spTgt spid="13"/>
                                        </p:tgtEl>
                                      </p:cBhvr>
                                    </p:animEffect>
                                  </p:childTnLst>
                                </p:cTn>
                              </p:par>
                              <p:par>
                                <p:cTn id="123" presetID="52"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Scale>
                                      <p:cBhvr>
                                        <p:cTn id="125"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6" dur="1000" decel="50000" fill="hold">
                                          <p:stCondLst>
                                            <p:cond delay="0"/>
                                          </p:stCondLst>
                                        </p:cTn>
                                        <p:tgtEl>
                                          <p:spTgt spid="14"/>
                                        </p:tgtEl>
                                        <p:attrNameLst>
                                          <p:attrName>ppt_x</p:attrName>
                                          <p:attrName>ppt_y</p:attrName>
                                        </p:attrNameLst>
                                      </p:cBhvr>
                                    </p:animMotion>
                                    <p:animEffect transition="in" filter="fade">
                                      <p:cBhvr>
                                        <p:cTn id="127" dur="1000"/>
                                        <p:tgtEl>
                                          <p:spTgt spid="14"/>
                                        </p:tgtEl>
                                      </p:cBhvr>
                                    </p:animEffect>
                                  </p:childTnLst>
                                </p:cTn>
                              </p:par>
                              <p:par>
                                <p:cTn id="128" presetID="52" presetClass="entr" presetSubtype="0" fill="hold" nodeType="withEffect">
                                  <p:stCondLst>
                                    <p:cond delay="0"/>
                                  </p:stCondLst>
                                  <p:childTnLst>
                                    <p:set>
                                      <p:cBhvr>
                                        <p:cTn id="129" dur="1" fill="hold">
                                          <p:stCondLst>
                                            <p:cond delay="0"/>
                                          </p:stCondLst>
                                        </p:cTn>
                                        <p:tgtEl>
                                          <p:spTgt spid="19"/>
                                        </p:tgtEl>
                                        <p:attrNameLst>
                                          <p:attrName>style.visibility</p:attrName>
                                        </p:attrNameLst>
                                      </p:cBhvr>
                                      <p:to>
                                        <p:strVal val="visible"/>
                                      </p:to>
                                    </p:set>
                                    <p:animScale>
                                      <p:cBhvr>
                                        <p:cTn id="13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1" dur="1000" decel="50000" fill="hold">
                                          <p:stCondLst>
                                            <p:cond delay="0"/>
                                          </p:stCondLst>
                                        </p:cTn>
                                        <p:tgtEl>
                                          <p:spTgt spid="19"/>
                                        </p:tgtEl>
                                        <p:attrNameLst>
                                          <p:attrName>ppt_x</p:attrName>
                                          <p:attrName>ppt_y</p:attrName>
                                        </p:attrNameLst>
                                      </p:cBhvr>
                                    </p:animMotion>
                                    <p:animEffect transition="in" filter="fade">
                                      <p:cBhvr>
                                        <p:cTn id="132" dur="1000"/>
                                        <p:tgtEl>
                                          <p:spTgt spid="19"/>
                                        </p:tgtEl>
                                      </p:cBhvr>
                                    </p:animEffect>
                                  </p:childTnLst>
                                </p:cTn>
                              </p:par>
                              <p:par>
                                <p:cTn id="133" presetID="52" presetClass="entr" presetSubtype="0" fill="hold" nodeType="withEffect">
                                  <p:stCondLst>
                                    <p:cond delay="0"/>
                                  </p:stCondLst>
                                  <p:childTnLst>
                                    <p:set>
                                      <p:cBhvr>
                                        <p:cTn id="134" dur="1" fill="hold">
                                          <p:stCondLst>
                                            <p:cond delay="0"/>
                                          </p:stCondLst>
                                        </p:cTn>
                                        <p:tgtEl>
                                          <p:spTgt spid="22"/>
                                        </p:tgtEl>
                                        <p:attrNameLst>
                                          <p:attrName>style.visibility</p:attrName>
                                        </p:attrNameLst>
                                      </p:cBhvr>
                                      <p:to>
                                        <p:strVal val="visible"/>
                                      </p:to>
                                    </p:set>
                                    <p:animScale>
                                      <p:cBhvr>
                                        <p:cTn id="13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6" dur="1000" decel="50000" fill="hold">
                                          <p:stCondLst>
                                            <p:cond delay="0"/>
                                          </p:stCondLst>
                                        </p:cTn>
                                        <p:tgtEl>
                                          <p:spTgt spid="22"/>
                                        </p:tgtEl>
                                        <p:attrNameLst>
                                          <p:attrName>ppt_x</p:attrName>
                                          <p:attrName>ppt_y</p:attrName>
                                        </p:attrNameLst>
                                      </p:cBhvr>
                                    </p:animMotion>
                                    <p:animEffect transition="in" filter="fade">
                                      <p:cBhvr>
                                        <p:cTn id="137" dur="1000"/>
                                        <p:tgtEl>
                                          <p:spTgt spid="22"/>
                                        </p:tgtEl>
                                      </p:cBhvr>
                                    </p:animEffect>
                                  </p:childTnLst>
                                </p:cTn>
                              </p:par>
                              <p:par>
                                <p:cTn id="138" presetID="52" presetClass="entr" presetSubtype="0" fill="hold" grpId="0" nodeType="withEffect">
                                  <p:stCondLst>
                                    <p:cond delay="0"/>
                                  </p:stCondLst>
                                  <p:childTnLst>
                                    <p:set>
                                      <p:cBhvr>
                                        <p:cTn id="139" dur="1" fill="hold">
                                          <p:stCondLst>
                                            <p:cond delay="0"/>
                                          </p:stCondLst>
                                        </p:cTn>
                                        <p:tgtEl>
                                          <p:spTgt spid="20"/>
                                        </p:tgtEl>
                                        <p:attrNameLst>
                                          <p:attrName>style.visibility</p:attrName>
                                        </p:attrNameLst>
                                      </p:cBhvr>
                                      <p:to>
                                        <p:strVal val="visible"/>
                                      </p:to>
                                    </p:set>
                                    <p:animScale>
                                      <p:cBhvr>
                                        <p:cTn id="14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1" dur="1000" decel="50000" fill="hold">
                                          <p:stCondLst>
                                            <p:cond delay="0"/>
                                          </p:stCondLst>
                                        </p:cTn>
                                        <p:tgtEl>
                                          <p:spTgt spid="20"/>
                                        </p:tgtEl>
                                        <p:attrNameLst>
                                          <p:attrName>ppt_x</p:attrName>
                                          <p:attrName>ppt_y</p:attrName>
                                        </p:attrNameLst>
                                      </p:cBhvr>
                                    </p:animMotion>
                                    <p:animEffect transition="in" filter="fade">
                                      <p:cBhvr>
                                        <p:cTn id="142" dur="1000"/>
                                        <p:tgtEl>
                                          <p:spTgt spid="20"/>
                                        </p:tgtEl>
                                      </p:cBhvr>
                                    </p:animEffect>
                                  </p:childTnLst>
                                </p:cTn>
                              </p:par>
                              <p:par>
                                <p:cTn id="143" presetID="52" presetClass="entr" presetSubtype="0" fill="hold" grpId="0" nodeType="withEffect">
                                  <p:stCondLst>
                                    <p:cond delay="0"/>
                                  </p:stCondLst>
                                  <p:childTnLst>
                                    <p:set>
                                      <p:cBhvr>
                                        <p:cTn id="144" dur="1" fill="hold">
                                          <p:stCondLst>
                                            <p:cond delay="0"/>
                                          </p:stCondLst>
                                        </p:cTn>
                                        <p:tgtEl>
                                          <p:spTgt spid="15"/>
                                        </p:tgtEl>
                                        <p:attrNameLst>
                                          <p:attrName>style.visibility</p:attrName>
                                        </p:attrNameLst>
                                      </p:cBhvr>
                                      <p:to>
                                        <p:strVal val="visible"/>
                                      </p:to>
                                    </p:set>
                                    <p:animScale>
                                      <p:cBhvr>
                                        <p:cTn id="145"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6" dur="1000" decel="50000" fill="hold">
                                          <p:stCondLst>
                                            <p:cond delay="0"/>
                                          </p:stCondLst>
                                        </p:cTn>
                                        <p:tgtEl>
                                          <p:spTgt spid="15"/>
                                        </p:tgtEl>
                                        <p:attrNameLst>
                                          <p:attrName>ppt_x</p:attrName>
                                          <p:attrName>ppt_y</p:attrName>
                                        </p:attrNameLst>
                                      </p:cBhvr>
                                    </p:animMotion>
                                    <p:animEffect transition="in" filter="fade">
                                      <p:cBhvr>
                                        <p:cTn id="147" dur="1000"/>
                                        <p:tgtEl>
                                          <p:spTgt spid="15"/>
                                        </p:tgtEl>
                                      </p:cBhvr>
                                    </p:animEffect>
                                  </p:childTnLst>
                                </p:cTn>
                              </p:par>
                            </p:childTnLst>
                          </p:cTn>
                        </p:par>
                      </p:childTnLst>
                    </p:cTn>
                  </p:par>
                  <p:par>
                    <p:cTn id="148" fill="hold">
                      <p:stCondLst>
                        <p:cond delay="indefinite"/>
                      </p:stCondLst>
                      <p:childTnLst>
                        <p:par>
                          <p:cTn id="149" fill="hold">
                            <p:stCondLst>
                              <p:cond delay="0"/>
                            </p:stCondLst>
                            <p:childTnLst>
                              <p:par>
                                <p:cTn id="150" presetID="52" presetClass="entr" presetSubtype="0" fill="hold" nodeType="clickEffect">
                                  <p:stCondLst>
                                    <p:cond delay="0"/>
                                  </p:stCondLst>
                                  <p:childTnLst>
                                    <p:set>
                                      <p:cBhvr>
                                        <p:cTn id="151" dur="1" fill="hold">
                                          <p:stCondLst>
                                            <p:cond delay="0"/>
                                          </p:stCondLst>
                                        </p:cTn>
                                        <p:tgtEl>
                                          <p:spTgt spid="3">
                                            <p:txEl>
                                              <p:pRg st="8" end="8"/>
                                            </p:txEl>
                                          </p:spTgt>
                                        </p:tgtEl>
                                        <p:attrNameLst>
                                          <p:attrName>style.visibility</p:attrName>
                                        </p:attrNameLst>
                                      </p:cBhvr>
                                      <p:to>
                                        <p:strVal val="visible"/>
                                      </p:to>
                                    </p:set>
                                    <p:animScale>
                                      <p:cBhvr>
                                        <p:cTn id="152"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3" dur="1000" decel="50000" fill="hold">
                                          <p:stCondLst>
                                            <p:cond delay="0"/>
                                          </p:stCondLst>
                                        </p:cTn>
                                        <p:tgtEl>
                                          <p:spTgt spid="3">
                                            <p:txEl>
                                              <p:pRg st="8" end="8"/>
                                            </p:txEl>
                                          </p:spTgt>
                                        </p:tgtEl>
                                        <p:attrNameLst>
                                          <p:attrName>ppt_x</p:attrName>
                                          <p:attrName>ppt_y</p:attrName>
                                        </p:attrNameLst>
                                      </p:cBhvr>
                                    </p:animMotion>
                                    <p:animEffect transition="in" filter="fade">
                                      <p:cBhvr>
                                        <p:cTn id="154" dur="1000"/>
                                        <p:tgtEl>
                                          <p:spTgt spid="3">
                                            <p:txEl>
                                              <p:pRg st="8" end="8"/>
                                            </p:txEl>
                                          </p:spTgt>
                                        </p:tgtEl>
                                      </p:cBhvr>
                                    </p:animEffect>
                                  </p:childTnLst>
                                </p:cTn>
                              </p:par>
                              <p:par>
                                <p:cTn id="155" presetID="52"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animScale>
                                      <p:cBhvr>
                                        <p:cTn id="15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8" dur="1000" decel="50000" fill="hold">
                                          <p:stCondLst>
                                            <p:cond delay="0"/>
                                          </p:stCondLst>
                                        </p:cTn>
                                        <p:tgtEl>
                                          <p:spTgt spid="31"/>
                                        </p:tgtEl>
                                        <p:attrNameLst>
                                          <p:attrName>ppt_x</p:attrName>
                                          <p:attrName>ppt_y</p:attrName>
                                        </p:attrNameLst>
                                      </p:cBhvr>
                                    </p:animMotion>
                                    <p:animEffect transition="in" filter="fade">
                                      <p:cBhvr>
                                        <p:cTn id="159" dur="1000"/>
                                        <p:tgtEl>
                                          <p:spTgt spid="31"/>
                                        </p:tgtEl>
                                      </p:cBhvr>
                                    </p:animEffect>
                                  </p:childTnLst>
                                </p:cTn>
                              </p:par>
                              <p:par>
                                <p:cTn id="160" presetID="52" presetClass="entr" presetSubtype="0" fill="hold" grpId="0" nodeType="withEffect">
                                  <p:stCondLst>
                                    <p:cond delay="0"/>
                                  </p:stCondLst>
                                  <p:childTnLst>
                                    <p:set>
                                      <p:cBhvr>
                                        <p:cTn id="161" dur="1" fill="hold">
                                          <p:stCondLst>
                                            <p:cond delay="0"/>
                                          </p:stCondLst>
                                        </p:cTn>
                                        <p:tgtEl>
                                          <p:spTgt spid="29"/>
                                        </p:tgtEl>
                                        <p:attrNameLst>
                                          <p:attrName>style.visibility</p:attrName>
                                        </p:attrNameLst>
                                      </p:cBhvr>
                                      <p:to>
                                        <p:strVal val="visible"/>
                                      </p:to>
                                    </p:set>
                                    <p:animScale>
                                      <p:cBhvr>
                                        <p:cTn id="16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3" dur="1000" decel="50000" fill="hold">
                                          <p:stCondLst>
                                            <p:cond delay="0"/>
                                          </p:stCondLst>
                                        </p:cTn>
                                        <p:tgtEl>
                                          <p:spTgt spid="29"/>
                                        </p:tgtEl>
                                        <p:attrNameLst>
                                          <p:attrName>ppt_x</p:attrName>
                                          <p:attrName>ppt_y</p:attrName>
                                        </p:attrNameLst>
                                      </p:cBhvr>
                                    </p:animMotion>
                                    <p:animEffect transition="in" filter="fade">
                                      <p:cBhvr>
                                        <p:cTn id="164" dur="1000"/>
                                        <p:tgtEl>
                                          <p:spTgt spid="29"/>
                                        </p:tgtEl>
                                      </p:cBhvr>
                                    </p:animEffect>
                                  </p:childTnLst>
                                </p:cTn>
                              </p:par>
                              <p:par>
                                <p:cTn id="165" presetID="52" presetClass="entr" presetSubtype="0" fill="hold" nodeType="withEffect">
                                  <p:stCondLst>
                                    <p:cond delay="0"/>
                                  </p:stCondLst>
                                  <p:childTnLst>
                                    <p:set>
                                      <p:cBhvr>
                                        <p:cTn id="166" dur="1" fill="hold">
                                          <p:stCondLst>
                                            <p:cond delay="0"/>
                                          </p:stCondLst>
                                        </p:cTn>
                                        <p:tgtEl>
                                          <p:spTgt spid="33"/>
                                        </p:tgtEl>
                                        <p:attrNameLst>
                                          <p:attrName>style.visibility</p:attrName>
                                        </p:attrNameLst>
                                      </p:cBhvr>
                                      <p:to>
                                        <p:strVal val="visible"/>
                                      </p:to>
                                    </p:set>
                                    <p:animScale>
                                      <p:cBhvr>
                                        <p:cTn id="16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8" dur="1000" decel="50000" fill="hold">
                                          <p:stCondLst>
                                            <p:cond delay="0"/>
                                          </p:stCondLst>
                                        </p:cTn>
                                        <p:tgtEl>
                                          <p:spTgt spid="33"/>
                                        </p:tgtEl>
                                        <p:attrNameLst>
                                          <p:attrName>ppt_x</p:attrName>
                                          <p:attrName>ppt_y</p:attrName>
                                        </p:attrNameLst>
                                      </p:cBhvr>
                                    </p:animMotion>
                                    <p:animEffect transition="in" filter="fade">
                                      <p:cBhvr>
                                        <p:cTn id="169" dur="1000"/>
                                        <p:tgtEl>
                                          <p:spTgt spid="33"/>
                                        </p:tgtEl>
                                      </p:cBhvr>
                                    </p:animEffect>
                                  </p:childTnLst>
                                </p:cTn>
                              </p:par>
                              <p:par>
                                <p:cTn id="170" presetID="52" presetClass="entr" presetSubtype="0" fill="hold" nodeType="withEffect">
                                  <p:stCondLst>
                                    <p:cond delay="0"/>
                                  </p:stCondLst>
                                  <p:childTnLst>
                                    <p:set>
                                      <p:cBhvr>
                                        <p:cTn id="171" dur="1" fill="hold">
                                          <p:stCondLst>
                                            <p:cond delay="0"/>
                                          </p:stCondLst>
                                        </p:cTn>
                                        <p:tgtEl>
                                          <p:spTgt spid="28"/>
                                        </p:tgtEl>
                                        <p:attrNameLst>
                                          <p:attrName>style.visibility</p:attrName>
                                        </p:attrNameLst>
                                      </p:cBhvr>
                                      <p:to>
                                        <p:strVal val="visible"/>
                                      </p:to>
                                    </p:set>
                                    <p:animScale>
                                      <p:cBhvr>
                                        <p:cTn id="172"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3" dur="1000" decel="50000" fill="hold">
                                          <p:stCondLst>
                                            <p:cond delay="0"/>
                                          </p:stCondLst>
                                        </p:cTn>
                                        <p:tgtEl>
                                          <p:spTgt spid="28"/>
                                        </p:tgtEl>
                                        <p:attrNameLst>
                                          <p:attrName>ppt_x</p:attrName>
                                          <p:attrName>ppt_y</p:attrName>
                                        </p:attrNameLst>
                                      </p:cBhvr>
                                    </p:animMotion>
                                    <p:animEffect transition="in" filter="fade">
                                      <p:cBhvr>
                                        <p:cTn id="174" dur="1000"/>
                                        <p:tgtEl>
                                          <p:spTgt spid="28"/>
                                        </p:tgtEl>
                                      </p:cBhvr>
                                    </p:animEffect>
                                  </p:childTnLst>
                                </p:cTn>
                              </p:par>
                              <p:par>
                                <p:cTn id="175" presetID="52" presetClass="entr" presetSubtype="0" fill="hold" grpId="0" nodeType="withEffect">
                                  <p:stCondLst>
                                    <p:cond delay="0"/>
                                  </p:stCondLst>
                                  <p:childTnLst>
                                    <p:set>
                                      <p:cBhvr>
                                        <p:cTn id="176" dur="1" fill="hold">
                                          <p:stCondLst>
                                            <p:cond delay="0"/>
                                          </p:stCondLst>
                                        </p:cTn>
                                        <p:tgtEl>
                                          <p:spTgt spid="30"/>
                                        </p:tgtEl>
                                        <p:attrNameLst>
                                          <p:attrName>style.visibility</p:attrName>
                                        </p:attrNameLst>
                                      </p:cBhvr>
                                      <p:to>
                                        <p:strVal val="visible"/>
                                      </p:to>
                                    </p:set>
                                    <p:animScale>
                                      <p:cBhvr>
                                        <p:cTn id="17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8" dur="1000" decel="50000" fill="hold">
                                          <p:stCondLst>
                                            <p:cond delay="0"/>
                                          </p:stCondLst>
                                        </p:cTn>
                                        <p:tgtEl>
                                          <p:spTgt spid="30"/>
                                        </p:tgtEl>
                                        <p:attrNameLst>
                                          <p:attrName>ppt_x</p:attrName>
                                          <p:attrName>ppt_y</p:attrName>
                                        </p:attrNameLst>
                                      </p:cBhvr>
                                    </p:animMotion>
                                    <p:animEffect transition="in" filter="fade">
                                      <p:cBhvr>
                                        <p:cTn id="179" dur="1000"/>
                                        <p:tgtEl>
                                          <p:spTgt spid="30"/>
                                        </p:tgtEl>
                                      </p:cBhvr>
                                    </p:animEffect>
                                  </p:childTnLst>
                                </p:cTn>
                              </p:par>
                            </p:childTnLst>
                          </p:cTn>
                        </p:par>
                        <p:par>
                          <p:cTn id="180" fill="hold">
                            <p:stCondLst>
                              <p:cond delay="1000"/>
                            </p:stCondLst>
                            <p:childTnLst>
                              <p:par>
                                <p:cTn id="181" presetID="18" presetClass="entr" presetSubtype="12" fill="hold" grpId="0" nodeType="afterEffect">
                                  <p:stCondLst>
                                    <p:cond delay="0"/>
                                  </p:stCondLst>
                                  <p:childTnLst>
                                    <p:set>
                                      <p:cBhvr>
                                        <p:cTn id="182" dur="1" fill="hold">
                                          <p:stCondLst>
                                            <p:cond delay="0"/>
                                          </p:stCondLst>
                                        </p:cTn>
                                        <p:tgtEl>
                                          <p:spTgt spid="26"/>
                                        </p:tgtEl>
                                        <p:attrNameLst>
                                          <p:attrName>style.visibility</p:attrName>
                                        </p:attrNameLst>
                                      </p:cBhvr>
                                      <p:to>
                                        <p:strVal val="visible"/>
                                      </p:to>
                                    </p:set>
                                    <p:animEffect transition="in" filter="strips(downLeft)">
                                      <p:cBhvr>
                                        <p:cTn id="183" dur="500"/>
                                        <p:tgtEl>
                                          <p:spTgt spid="26"/>
                                        </p:tgtEl>
                                      </p:cBhvr>
                                    </p:animEffect>
                                  </p:childTnLst>
                                </p:cTn>
                              </p:par>
                            </p:childTnLst>
                          </p:cTn>
                        </p:par>
                        <p:par>
                          <p:cTn id="184" fill="hold">
                            <p:stCondLst>
                              <p:cond delay="1500"/>
                            </p:stCondLst>
                            <p:childTnLst>
                              <p:par>
                                <p:cTn id="185" presetID="18" presetClass="entr" presetSubtype="12" fill="hold" grpId="0" nodeType="after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strips(downLeft)">
                                      <p:cBhvr>
                                        <p:cTn id="18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88" fill="hold" display="0">
                  <p:stCondLst>
                    <p:cond delay="indefinite"/>
                  </p:stCondLst>
                  <p:endCondLst>
                    <p:cond evt="onNext" delay="0">
                      <p:tgtEl>
                        <p:sldTgt/>
                      </p:tgtEl>
                    </p:cond>
                    <p:cond evt="onPrev" delay="0">
                      <p:tgtEl>
                        <p:sldTgt/>
                      </p:tgtEl>
                    </p:cond>
                    <p:cond evt="onStopAudio" delay="0">
                      <p:tgtEl>
                        <p:sldTgt/>
                      </p:tgtEl>
                    </p:cond>
                  </p:endCondLst>
                </p:cTn>
                <p:tgtEl>
                  <p:spTgt spid="33"/>
                </p:tgtEl>
              </p:cMediaNode>
            </p:audio>
          </p:childTnLst>
        </p:cTn>
      </p:par>
    </p:tnLst>
    <p:bldLst>
      <p:bldP spid="4" grpId="0" animBg="1"/>
      <p:bldP spid="5" grpId="0"/>
      <p:bldP spid="11" grpId="0" animBg="1"/>
      <p:bldP spid="12" grpId="0" animBg="1"/>
      <p:bldP spid="13" grpId="0" animBg="1"/>
      <p:bldP spid="14" grpId="0" animBg="1"/>
      <p:bldP spid="15" grpId="0"/>
      <p:bldP spid="20" grpId="0"/>
      <p:bldP spid="23" grpId="0"/>
      <p:bldP spid="18" grpId="0"/>
      <p:bldP spid="21" grpId="0"/>
      <p:bldP spid="24" grpId="0"/>
      <p:bldP spid="25" grpId="0"/>
      <p:bldP spid="30" grpId="0"/>
      <p:bldP spid="26" grpId="0" animBg="1"/>
      <p:bldP spid="27" grpId="0" animBg="1"/>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673</TotalTime>
  <Words>1125</Words>
  <Application>Microsoft Office PowerPoint</Application>
  <PresentationFormat>On-screen Show (4:3)</PresentationFormat>
  <Paragraphs>177</Paragraphs>
  <Slides>14</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Verdana</vt:lpstr>
      <vt:lpstr>Wingdings 2</vt:lpstr>
      <vt:lpstr>Verve</vt:lpstr>
      <vt:lpstr>Pythagoras</vt:lpstr>
      <vt:lpstr>Contents</vt:lpstr>
      <vt:lpstr>Biography</vt:lpstr>
      <vt:lpstr>PowerPoint Presentation</vt:lpstr>
      <vt:lpstr>PowerPoint Presentation</vt:lpstr>
      <vt:lpstr>PowerPoint Presentation</vt:lpstr>
      <vt:lpstr>Pythagorean universe </vt:lpstr>
      <vt:lpstr>Strings and Pitch</vt:lpstr>
      <vt:lpstr>PowerPoint Presentation</vt:lpstr>
      <vt:lpstr>PowerPoint Presentation</vt:lpstr>
      <vt:lpstr>Pythagoras’ Theorem</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Pythagoras</dc:title>
  <dc:creator>Kim</dc:creator>
  <cp:lastModifiedBy>Ammar Aldaoud</cp:lastModifiedBy>
  <cp:revision>90</cp:revision>
  <dcterms:created xsi:type="dcterms:W3CDTF">2014-09-21T21:48:37Z</dcterms:created>
  <dcterms:modified xsi:type="dcterms:W3CDTF">2018-03-31T05:05:36Z</dcterms:modified>
</cp:coreProperties>
</file>