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grandir" charset="1" panose="00000500000000000000"/>
      <p:regular r:id="rId17"/>
    </p:embeddedFont>
    <p:embeddedFont>
      <p:font typeface="Agrandir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gif" Type="http://schemas.openxmlformats.org/officeDocument/2006/relationships/image"/><Relationship Id="rId3" Target="../media/image35.gif" Type="http://schemas.openxmlformats.org/officeDocument/2006/relationships/image"/><Relationship Id="rId4" Target="../media/image3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gif" Type="http://schemas.openxmlformats.org/officeDocument/2006/relationships/image"/><Relationship Id="rId3" Target="../media/image1.gif" Type="http://schemas.openxmlformats.org/officeDocument/2006/relationships/image"/><Relationship Id="rId4" Target="../media/image35.gif" Type="http://schemas.openxmlformats.org/officeDocument/2006/relationships/image"/><Relationship Id="rId5" Target="../media/image39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gif" Type="http://schemas.openxmlformats.org/officeDocument/2006/relationships/image"/><Relationship Id="rId3" Target="../media/image17.gif" Type="http://schemas.openxmlformats.org/officeDocument/2006/relationships/image"/><Relationship Id="rId4" Target="../media/image18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31.png" Type="http://schemas.openxmlformats.org/officeDocument/2006/relationships/image"/><Relationship Id="rId15" Target="../media/image32.svg" Type="http://schemas.openxmlformats.org/officeDocument/2006/relationships/image"/><Relationship Id="rId16" Target="../media/image33.png" Type="http://schemas.openxmlformats.org/officeDocument/2006/relationships/image"/><Relationship Id="rId17" Target="../media/image34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gif" Type="http://schemas.openxmlformats.org/officeDocument/2006/relationships/image"/><Relationship Id="rId3" Target="../media/image35.gif" Type="http://schemas.openxmlformats.org/officeDocument/2006/relationships/image"/><Relationship Id="rId4" Target="../media/image3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000871" y="2983371"/>
            <a:ext cx="12286259" cy="4320258"/>
            <a:chOff x="0" y="0"/>
            <a:chExt cx="16381678" cy="576034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21615"/>
              <a:ext cx="16381678" cy="2750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667"/>
                </a:lnSpc>
              </a:pPr>
              <a:r>
                <a:rPr lang="en-US" sz="12425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Group-15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864904"/>
              <a:ext cx="16381678" cy="2895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Ayush Prasad - 202401100300086</a:t>
              </a:r>
            </a:p>
            <a:p>
              <a:pPr algn="ctr">
                <a:lnSpc>
                  <a:spcPts val="4206"/>
                </a:lnSpc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Ashish Yadav - 202401100300076</a:t>
              </a:r>
            </a:p>
            <a:p>
              <a:pPr algn="ctr">
                <a:lnSpc>
                  <a:spcPts val="4206"/>
                </a:lnSpc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Ayush Gupta - 202401100300084</a:t>
              </a:r>
            </a:p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Himanshu Singh - 202401100300125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868523" y="2438918"/>
            <a:ext cx="10541077" cy="105224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3463659" y="-599139"/>
            <a:ext cx="5865675" cy="5231058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1028700" y="4295109"/>
            <a:ext cx="15265442" cy="3184995"/>
          </a:xfrm>
          <a:custGeom>
            <a:avLst/>
            <a:gdLst/>
            <a:ahLst/>
            <a:cxnLst/>
            <a:rect r="r" b="b" t="t" l="l"/>
            <a:pathLst>
              <a:path h="3184995" w="15265442">
                <a:moveTo>
                  <a:pt x="0" y="0"/>
                </a:moveTo>
                <a:lnTo>
                  <a:pt x="15265442" y="0"/>
                </a:lnTo>
                <a:lnTo>
                  <a:pt x="15265442" y="3184995"/>
                </a:lnTo>
                <a:lnTo>
                  <a:pt x="0" y="31849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96" t="-2023" r="0" b="-5019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442078" y="1909123"/>
            <a:ext cx="6219145" cy="1965558"/>
            <a:chOff x="0" y="0"/>
            <a:chExt cx="8292193" cy="262074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975373"/>
              <a:ext cx="8292193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90500"/>
              <a:ext cx="8292193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Output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1662681" y="-6438340"/>
            <a:ext cx="13761077" cy="1415359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911263" y="4219178"/>
            <a:ext cx="8465475" cy="1848644"/>
            <a:chOff x="0" y="0"/>
            <a:chExt cx="11287299" cy="246485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0"/>
              <a:ext cx="11287299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Thank you!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19487"/>
              <a:ext cx="11287299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3435299">
            <a:off x="-3167656" y="638455"/>
            <a:ext cx="6335313" cy="7076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8184737" y="1580939"/>
            <a:ext cx="15735219" cy="1388135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99468" y="2814488"/>
            <a:ext cx="17289064" cy="4658023"/>
            <a:chOff x="0" y="0"/>
            <a:chExt cx="23052086" cy="621069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47888"/>
              <a:ext cx="23052086" cy="32744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28"/>
                </a:lnSpc>
              </a:pPr>
              <a:r>
                <a:rPr lang="en-US" sz="802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Rain Prediction Model: A Classification Approach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289703"/>
              <a:ext cx="23052086" cy="2920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00"/>
                </a:lnSpc>
                <a:spcBef>
                  <a:spcPct val="0"/>
                </a:spcBef>
              </a:pPr>
              <a:r>
                <a:rPr lang="en-US" sz="3071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Pre</a:t>
              </a:r>
              <a:r>
                <a:rPr lang="en-US" sz="3071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dicting tomorrow's rainfall using machine learning.</a:t>
              </a:r>
            </a:p>
            <a:p>
              <a:pPr algn="ctr">
                <a:lnSpc>
                  <a:spcPts val="4300"/>
                </a:lnSpc>
                <a:spcBef>
                  <a:spcPct val="0"/>
                </a:spcBef>
              </a:pPr>
              <a:r>
                <a:rPr lang="en-US" sz="3071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Leveraging historical weather data for accurate forecasts.</a:t>
              </a:r>
            </a:p>
            <a:p>
              <a:pPr algn="ctr" marL="663209" indent="-331604" lvl="1">
                <a:lnSpc>
                  <a:spcPts val="43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71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Enhancing decision-making in agriculture, transportation, and daily life.</a:t>
              </a:r>
            </a:p>
            <a:p>
              <a:pPr algn="ctr">
                <a:lnSpc>
                  <a:spcPts val="4300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56070" y="1028700"/>
            <a:ext cx="3998527" cy="3619968"/>
            <a:chOff x="0" y="0"/>
            <a:chExt cx="5580380" cy="5052060"/>
          </a:xfrm>
        </p:grpSpPr>
        <p:sp>
          <p:nvSpPr>
            <p:cNvPr name="Freeform 3" id="3"/>
            <p:cNvSpPr/>
            <p:nvPr/>
          </p:nvSpPr>
          <p:spPr>
            <a:xfrm flipH="false" flipV="false" rot="6000">
              <a:off x="-635990" y="-670611"/>
              <a:ext cx="6490568" cy="6024813"/>
            </a:xfrm>
            <a:custGeom>
              <a:avLst/>
              <a:gdLst/>
              <a:ahLst/>
              <a:cxnLst/>
              <a:rect r="r" b="b" t="t" l="l"/>
              <a:pathLst>
                <a:path h="6024813" w="6490568">
                  <a:moveTo>
                    <a:pt x="5341406" y="1049534"/>
                  </a:moveTo>
                  <a:cubicBezTo>
                    <a:pt x="4569812" y="647020"/>
                    <a:pt x="3854338" y="1109279"/>
                    <a:pt x="3281568" y="1110279"/>
                  </a:cubicBezTo>
                  <a:cubicBezTo>
                    <a:pt x="2837069" y="1111055"/>
                    <a:pt x="1996929" y="0"/>
                    <a:pt x="998464" y="1316194"/>
                  </a:cubicBezTo>
                  <a:cubicBezTo>
                    <a:pt x="0" y="2632389"/>
                    <a:pt x="1249297" y="3867190"/>
                    <a:pt x="2372592" y="4946001"/>
                  </a:cubicBezTo>
                  <a:cubicBezTo>
                    <a:pt x="3495886" y="6024813"/>
                    <a:pt x="5019853" y="6004373"/>
                    <a:pt x="5897721" y="4718869"/>
                  </a:cubicBezTo>
                  <a:cubicBezTo>
                    <a:pt x="6490568" y="3851693"/>
                    <a:pt x="6227406" y="1512808"/>
                    <a:pt x="5341406" y="1049534"/>
                  </a:cubicBezTo>
                  <a:close/>
                </a:path>
              </a:pathLst>
            </a:custGeom>
            <a:blipFill>
              <a:blip r:embed="rId2"/>
              <a:stretch>
                <a:fillRect l="-27462" t="-130" r="-28911" b="-15067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8059650" y="5768559"/>
            <a:ext cx="3994946" cy="3489741"/>
            <a:chOff x="0" y="0"/>
            <a:chExt cx="5975350" cy="521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519430" y="-910590"/>
              <a:ext cx="7381240" cy="6188710"/>
            </a:xfrm>
            <a:custGeom>
              <a:avLst/>
              <a:gdLst/>
              <a:ahLst/>
              <a:cxnLst/>
              <a:rect r="r" b="b" t="t" l="l"/>
              <a:pathLst>
                <a:path h="6188710" w="7381240">
                  <a:moveTo>
                    <a:pt x="2861310" y="5034280"/>
                  </a:moveTo>
                  <a:cubicBezTo>
                    <a:pt x="4353560" y="5034280"/>
                    <a:pt x="3549650" y="6188710"/>
                    <a:pt x="5092700" y="6121400"/>
                  </a:cubicBezTo>
                  <a:cubicBezTo>
                    <a:pt x="6408420" y="6064250"/>
                    <a:pt x="7381240" y="3489960"/>
                    <a:pt x="5207000" y="2288540"/>
                  </a:cubicBezTo>
                  <a:cubicBezTo>
                    <a:pt x="3470910" y="1328420"/>
                    <a:pt x="629920" y="0"/>
                    <a:pt x="1029970" y="1830070"/>
                  </a:cubicBezTo>
                  <a:cubicBezTo>
                    <a:pt x="1430020" y="3660140"/>
                    <a:pt x="0" y="4232910"/>
                    <a:pt x="744220" y="5205730"/>
                  </a:cubicBezTo>
                  <a:cubicBezTo>
                    <a:pt x="1488440" y="6178550"/>
                    <a:pt x="1544320" y="5034280"/>
                    <a:pt x="2861310" y="5034280"/>
                  </a:cubicBezTo>
                  <a:close/>
                </a:path>
              </a:pathLst>
            </a:custGeom>
            <a:blipFill>
              <a:blip r:embed="rId3"/>
              <a:stretch>
                <a:fillRect l="-22448" t="0" r="-8616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862095" y="1561584"/>
            <a:ext cx="4393625" cy="2554200"/>
            <a:chOff x="0" y="0"/>
            <a:chExt cx="5858166" cy="34056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23825"/>
              <a:ext cx="5858166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Ch</a:t>
              </a:r>
              <a:r>
                <a:rPr lang="en-US" sz="28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allenge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71832"/>
              <a:ext cx="5858166" cy="2633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80"/>
                </a:lnSpc>
              </a:pPr>
              <a:r>
                <a:rPr lang="en-US" sz="22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Accu</a:t>
              </a:r>
              <a:r>
                <a:rPr lang="en-US" sz="22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rate rain prediction is critical for many sectors. Existing weather forecasts often lack precision.</a:t>
              </a:r>
            </a:p>
            <a:p>
              <a:pPr algn="l" marL="0" indent="0" lvl="0">
                <a:lnSpc>
                  <a:spcPts val="308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3895725"/>
            <a:ext cx="6070147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</a:t>
            </a:r>
            <a:r>
              <a:rPr lang="en-US" sz="699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roblem Statement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2862095" y="6236330"/>
            <a:ext cx="4393625" cy="2554200"/>
            <a:chOff x="0" y="0"/>
            <a:chExt cx="5858166" cy="340560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23825"/>
              <a:ext cx="5858166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G</a:t>
              </a:r>
              <a:r>
                <a:rPr lang="en-US" sz="28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oal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71832"/>
              <a:ext cx="5858166" cy="2633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80"/>
                </a:lnSpc>
              </a:pPr>
              <a:r>
                <a:rPr lang="en-US" sz="22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Dev</a:t>
              </a:r>
              <a:r>
                <a:rPr lang="en-US" sz="22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elop a model for binary rain prediction (yes/no). Improve accuracy over existing methods (baseline 75%).</a:t>
              </a:r>
            </a:p>
            <a:p>
              <a:pPr algn="l" marL="0" indent="0" lvl="0">
                <a:lnSpc>
                  <a:spcPts val="308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265286"/>
            <a:ext cx="6780460" cy="1756428"/>
            <a:chOff x="0" y="0"/>
            <a:chExt cx="9040614" cy="234190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0"/>
              <a:ext cx="9040614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Data Sourc</a:t>
              </a: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652506"/>
              <a:ext cx="9040614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55334" y="266698"/>
            <a:ext cx="6907145" cy="2543176"/>
            <a:chOff x="0" y="0"/>
            <a:chExt cx="9209527" cy="33909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116491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19"/>
                  </a:lnTo>
                  <a:lnTo>
                    <a:pt x="0" y="1157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634311" y="-133350"/>
              <a:ext cx="7575216" cy="3524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Kaggle</a:t>
              </a: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 Dataset</a:t>
              </a: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Kaggle Weather Dataset (Rattle Package) is our primary source.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51305" y="148738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809000" y="3124199"/>
            <a:ext cx="6907145" cy="2019301"/>
            <a:chOff x="0" y="0"/>
            <a:chExt cx="9209527" cy="269240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634311" y="-133350"/>
              <a:ext cx="7575216" cy="28257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Timeframe</a:t>
              </a: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Contains daily weather observations from 2008-2017.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0" y="767241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19"/>
                  </a:lnTo>
                  <a:lnTo>
                    <a:pt x="0" y="1157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351305" y="113813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755334" y="5431631"/>
            <a:ext cx="6907145" cy="2019301"/>
            <a:chOff x="0" y="0"/>
            <a:chExt cx="9209527" cy="269240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634311" y="-133350"/>
              <a:ext cx="7575216" cy="28257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L</a:t>
              </a: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ocation</a:t>
              </a: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Data is from multiple Australian weather stations.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767241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19"/>
                  </a:lnTo>
                  <a:lnTo>
                    <a:pt x="0" y="1157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351305" y="113813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999854" y="7739063"/>
            <a:ext cx="6907145" cy="2543176"/>
            <a:chOff x="0" y="0"/>
            <a:chExt cx="9209527" cy="3390901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1634311" y="-133350"/>
              <a:ext cx="7575216" cy="3524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b="tru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Key Metrics</a:t>
              </a: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Includes temperature, </a:t>
              </a: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pressure, humidity, and wind speed.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116491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19"/>
                  </a:lnTo>
                  <a:lnTo>
                    <a:pt x="0" y="1157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351305" y="148738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99999">
            <a:off x="5623226" y="5881824"/>
            <a:ext cx="9501720" cy="0"/>
          </a:xfrm>
          <a:prstGeom prst="line">
            <a:avLst/>
          </a:prstGeom>
          <a:ln cap="flat" w="9525">
            <a:solidFill>
              <a:srgbClr val="2B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19089" y="4368688"/>
            <a:ext cx="9135464" cy="147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75"/>
              </a:lnSpc>
              <a:spcBef>
                <a:spcPct val="0"/>
              </a:spcBef>
            </a:pPr>
            <a:r>
              <a:rPr lang="en-US" sz="447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</a:t>
            </a:r>
            <a:r>
              <a:rPr lang="en-US" sz="447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ethodology: Classification Algorithms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620500" y="1028700"/>
            <a:ext cx="4076092" cy="1900458"/>
            <a:chOff x="0" y="0"/>
            <a:chExt cx="5434789" cy="253394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23825"/>
              <a:ext cx="5434789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b="true" sz="28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D</a:t>
              </a:r>
              <a:r>
                <a:rPr lang="en-US" b="true" sz="2800" u="non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ata Preprocessing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41577"/>
              <a:ext cx="5434789" cy="1592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80"/>
                </a:lnSpc>
              </a:pPr>
              <a:r>
                <a:rPr lang="en-US" sz="22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</a:t>
              </a:r>
              <a:r>
                <a:rPr lang="en-US" sz="22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leaning missing values and handling outliers.</a:t>
              </a:r>
            </a:p>
            <a:p>
              <a:pPr algn="l" marL="0" indent="0" lvl="0">
                <a:lnSpc>
                  <a:spcPts val="308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111339" y="921673"/>
            <a:ext cx="535018" cy="428106"/>
          </a:xfrm>
          <a:custGeom>
            <a:avLst/>
            <a:gdLst/>
            <a:ahLst/>
            <a:cxnLst/>
            <a:rect r="r" b="b" t="t" l="l"/>
            <a:pathLst>
              <a:path h="428106" w="535018">
                <a:moveTo>
                  <a:pt x="0" y="0"/>
                </a:moveTo>
                <a:lnTo>
                  <a:pt x="535018" y="0"/>
                </a:lnTo>
                <a:lnTo>
                  <a:pt x="535018" y="428107"/>
                </a:lnTo>
                <a:lnTo>
                  <a:pt x="0" y="4281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3" t="0" r="-83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620500" y="3268589"/>
            <a:ext cx="4076092" cy="1900458"/>
            <a:chOff x="0" y="0"/>
            <a:chExt cx="5434789" cy="253394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23825"/>
              <a:ext cx="5434789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b="true" sz="28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Fe</a:t>
              </a:r>
              <a:r>
                <a:rPr lang="en-US" b="true" sz="2800" u="non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ature Engineering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41577"/>
              <a:ext cx="5434789" cy="1592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80"/>
                </a:lnSpc>
              </a:pPr>
              <a:r>
                <a:rPr lang="en-US" sz="22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Selecting re</a:t>
              </a:r>
              <a:r>
                <a:rPr lang="en-US" sz="22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levant features and creating new ones.</a:t>
              </a:r>
            </a:p>
            <a:p>
              <a:pPr algn="l" marL="0" indent="0" lvl="0">
                <a:lnSpc>
                  <a:spcPts val="308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620500" y="5445808"/>
            <a:ext cx="4076092" cy="1900458"/>
            <a:chOff x="0" y="0"/>
            <a:chExt cx="5434789" cy="253394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23825"/>
              <a:ext cx="5434789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b="true" sz="28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Mo</a:t>
              </a:r>
              <a:r>
                <a:rPr lang="en-US" b="true" sz="2800" u="non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del Selection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41577"/>
              <a:ext cx="5434789" cy="1592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80"/>
                </a:lnSpc>
              </a:pPr>
              <a:r>
                <a:rPr lang="en-US" sz="22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Exploring Logistic Regression, Random Forest, SVM.</a:t>
              </a:r>
            </a:p>
            <a:p>
              <a:pPr algn="l" marL="0" indent="0" lvl="0">
                <a:lnSpc>
                  <a:spcPts val="308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620500" y="7748367"/>
            <a:ext cx="4076092" cy="1900458"/>
            <a:chOff x="0" y="0"/>
            <a:chExt cx="5434789" cy="2533944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23825"/>
              <a:ext cx="5434789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b="true" sz="28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V</a:t>
              </a:r>
              <a:r>
                <a:rPr lang="en-US" b="true" sz="2800" u="non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alidation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941577"/>
              <a:ext cx="5434789" cy="1592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80"/>
                </a:lnSpc>
              </a:pPr>
              <a:r>
                <a:rPr lang="en-US" sz="22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</a:t>
              </a:r>
              <a:r>
                <a:rPr lang="en-US" sz="22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raining/testing split (80/20) with k-fold cross-validation.</a:t>
              </a:r>
            </a:p>
            <a:p>
              <a:pPr algn="l" marL="0" indent="0" lvl="0">
                <a:lnSpc>
                  <a:spcPts val="308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111339" y="3268589"/>
            <a:ext cx="535018" cy="428106"/>
          </a:xfrm>
          <a:custGeom>
            <a:avLst/>
            <a:gdLst/>
            <a:ahLst/>
            <a:cxnLst/>
            <a:rect r="r" b="b" t="t" l="l"/>
            <a:pathLst>
              <a:path h="428106" w="535018">
                <a:moveTo>
                  <a:pt x="0" y="0"/>
                </a:moveTo>
                <a:lnTo>
                  <a:pt x="535018" y="0"/>
                </a:lnTo>
                <a:lnTo>
                  <a:pt x="535018" y="428106"/>
                </a:lnTo>
                <a:lnTo>
                  <a:pt x="0" y="428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3" t="0" r="-83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111339" y="5508478"/>
            <a:ext cx="535018" cy="428106"/>
          </a:xfrm>
          <a:custGeom>
            <a:avLst/>
            <a:gdLst/>
            <a:ahLst/>
            <a:cxnLst/>
            <a:rect r="r" b="b" t="t" l="l"/>
            <a:pathLst>
              <a:path h="428106" w="535018">
                <a:moveTo>
                  <a:pt x="0" y="0"/>
                </a:moveTo>
                <a:lnTo>
                  <a:pt x="535018" y="0"/>
                </a:lnTo>
                <a:lnTo>
                  <a:pt x="535018" y="428106"/>
                </a:lnTo>
                <a:lnTo>
                  <a:pt x="0" y="4281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3" t="0" r="-83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111339" y="7855393"/>
            <a:ext cx="535018" cy="428106"/>
          </a:xfrm>
          <a:custGeom>
            <a:avLst/>
            <a:gdLst/>
            <a:ahLst/>
            <a:cxnLst/>
            <a:rect r="r" b="b" t="t" l="l"/>
            <a:pathLst>
              <a:path h="428106" w="535018">
                <a:moveTo>
                  <a:pt x="0" y="0"/>
                </a:moveTo>
                <a:lnTo>
                  <a:pt x="535018" y="0"/>
                </a:lnTo>
                <a:lnTo>
                  <a:pt x="535018" y="428107"/>
                </a:lnTo>
                <a:lnTo>
                  <a:pt x="0" y="4281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83" t="0" r="-83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6481524">
            <a:off x="-5112611" y="-2789595"/>
            <a:ext cx="14212948" cy="1586619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8540967">
            <a:off x="11045685" y="-4839949"/>
            <a:ext cx="8031035" cy="8016846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3311130">
            <a:off x="14790428" y="6444896"/>
            <a:ext cx="5413008" cy="5626807"/>
          </a:xfrm>
          <a:prstGeom prst="rect">
            <a:avLst/>
          </a:prstGeom>
        </p:spPr>
      </p:pic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410408" y="3563205"/>
          <a:ext cx="15848892" cy="4933950"/>
        </p:xfrm>
        <a:graphic>
          <a:graphicData uri="http://schemas.openxmlformats.org/drawingml/2006/table">
            <a:tbl>
              <a:tblPr/>
              <a:tblGrid>
                <a:gridCol w="7533077"/>
                <a:gridCol w="8315815"/>
              </a:tblGrid>
              <a:tr h="9829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2B2B2B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Features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2B2B2B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Functions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4E3"/>
                    </a:solidFill>
                  </a:tcPr>
                </a:tc>
              </a:tr>
              <a:tr h="13169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B2B2B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Numerical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B2B2B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MinTemp, MaxTemp, Rainfall, Evaporation, Sunshine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</a:tr>
              <a:tr h="13169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B2B2B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Categorical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B2B2B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WindGustDir, WindDir9am, WindDir3pm, Location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</a:tr>
              <a:tr h="13169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B2B2B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Engineered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2B2B2B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Seasonality, Temperature Range</a:t>
                      </a: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B2B2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F7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1279003"/>
            <a:ext cx="16230600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Inp</a:t>
            </a:r>
            <a:r>
              <a:rPr lang="en-US" sz="699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ut Features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65034" y="191229"/>
            <a:ext cx="1797669" cy="1851531"/>
            <a:chOff x="0" y="0"/>
            <a:chExt cx="2396892" cy="2468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96892" cy="2468709"/>
            </a:xfrm>
            <a:custGeom>
              <a:avLst/>
              <a:gdLst/>
              <a:ahLst/>
              <a:cxnLst/>
              <a:rect r="r" b="b" t="t" l="l"/>
              <a:pathLst>
                <a:path h="2468709" w="2396892">
                  <a:moveTo>
                    <a:pt x="0" y="0"/>
                  </a:moveTo>
                  <a:lnTo>
                    <a:pt x="2396892" y="0"/>
                  </a:lnTo>
                  <a:lnTo>
                    <a:pt x="2396892" y="2468709"/>
                  </a:lnTo>
                  <a:lnTo>
                    <a:pt x="0" y="2468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59855" y="796627"/>
              <a:ext cx="1077181" cy="875454"/>
            </a:xfrm>
            <a:custGeom>
              <a:avLst/>
              <a:gdLst/>
              <a:ahLst/>
              <a:cxnLst/>
              <a:rect r="r" b="b" t="t" l="l"/>
              <a:pathLst>
                <a:path h="875454" w="1077181">
                  <a:moveTo>
                    <a:pt x="0" y="0"/>
                  </a:moveTo>
                  <a:lnTo>
                    <a:pt x="1077181" y="0"/>
                  </a:lnTo>
                  <a:lnTo>
                    <a:pt x="1077181" y="875454"/>
                  </a:lnTo>
                  <a:lnTo>
                    <a:pt x="0" y="875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401760" y="5235705"/>
            <a:ext cx="1924218" cy="1798269"/>
            <a:chOff x="0" y="0"/>
            <a:chExt cx="2565623" cy="23976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65623" cy="2397692"/>
            </a:xfrm>
            <a:custGeom>
              <a:avLst/>
              <a:gdLst/>
              <a:ahLst/>
              <a:cxnLst/>
              <a:rect r="r" b="b" t="t" l="l"/>
              <a:pathLst>
                <a:path h="2397692" w="2565623">
                  <a:moveTo>
                    <a:pt x="0" y="0"/>
                  </a:moveTo>
                  <a:lnTo>
                    <a:pt x="2565623" y="0"/>
                  </a:lnTo>
                  <a:lnTo>
                    <a:pt x="2565623" y="2397692"/>
                  </a:lnTo>
                  <a:lnTo>
                    <a:pt x="0" y="23976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41914" y="757948"/>
              <a:ext cx="881795" cy="881795"/>
            </a:xfrm>
            <a:custGeom>
              <a:avLst/>
              <a:gdLst/>
              <a:ahLst/>
              <a:cxnLst/>
              <a:rect r="r" b="b" t="t" l="l"/>
              <a:pathLst>
                <a:path h="881795" w="881795">
                  <a:moveTo>
                    <a:pt x="0" y="0"/>
                  </a:moveTo>
                  <a:lnTo>
                    <a:pt x="881795" y="0"/>
                  </a:lnTo>
                  <a:lnTo>
                    <a:pt x="881795" y="881796"/>
                  </a:lnTo>
                  <a:lnTo>
                    <a:pt x="0" y="881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36620" y="243900"/>
            <a:ext cx="1924218" cy="1798269"/>
            <a:chOff x="0" y="0"/>
            <a:chExt cx="2565623" cy="23976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65623" cy="2397692"/>
            </a:xfrm>
            <a:custGeom>
              <a:avLst/>
              <a:gdLst/>
              <a:ahLst/>
              <a:cxnLst/>
              <a:rect r="r" b="b" t="t" l="l"/>
              <a:pathLst>
                <a:path h="2397692" w="2565623">
                  <a:moveTo>
                    <a:pt x="0" y="0"/>
                  </a:moveTo>
                  <a:lnTo>
                    <a:pt x="2565623" y="0"/>
                  </a:lnTo>
                  <a:lnTo>
                    <a:pt x="2565623" y="2397692"/>
                  </a:lnTo>
                  <a:lnTo>
                    <a:pt x="0" y="23976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8997" y="761119"/>
              <a:ext cx="687630" cy="875454"/>
            </a:xfrm>
            <a:custGeom>
              <a:avLst/>
              <a:gdLst/>
              <a:ahLst/>
              <a:cxnLst/>
              <a:rect r="r" b="b" t="t" l="l"/>
              <a:pathLst>
                <a:path h="875454" w="687630">
                  <a:moveTo>
                    <a:pt x="0" y="0"/>
                  </a:moveTo>
                  <a:lnTo>
                    <a:pt x="687629" y="0"/>
                  </a:lnTo>
                  <a:lnTo>
                    <a:pt x="687629" y="875454"/>
                  </a:lnTo>
                  <a:lnTo>
                    <a:pt x="0" y="875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99894" y="5235705"/>
            <a:ext cx="1797669" cy="1851531"/>
            <a:chOff x="0" y="0"/>
            <a:chExt cx="2396892" cy="246870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96892" cy="2468709"/>
            </a:xfrm>
            <a:custGeom>
              <a:avLst/>
              <a:gdLst/>
              <a:ahLst/>
              <a:cxnLst/>
              <a:rect r="r" b="b" t="t" l="l"/>
              <a:pathLst>
                <a:path h="2468709" w="2396892">
                  <a:moveTo>
                    <a:pt x="0" y="0"/>
                  </a:moveTo>
                  <a:lnTo>
                    <a:pt x="2396892" y="0"/>
                  </a:lnTo>
                  <a:lnTo>
                    <a:pt x="2396892" y="2468709"/>
                  </a:lnTo>
                  <a:lnTo>
                    <a:pt x="0" y="2468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21096" y="793457"/>
              <a:ext cx="954700" cy="881795"/>
            </a:xfrm>
            <a:custGeom>
              <a:avLst/>
              <a:gdLst/>
              <a:ahLst/>
              <a:cxnLst/>
              <a:rect r="r" b="b" t="t" l="l"/>
              <a:pathLst>
                <a:path h="881795" w="954700">
                  <a:moveTo>
                    <a:pt x="0" y="0"/>
                  </a:moveTo>
                  <a:lnTo>
                    <a:pt x="954700" y="0"/>
                  </a:lnTo>
                  <a:lnTo>
                    <a:pt x="954700" y="881795"/>
                  </a:lnTo>
                  <a:lnTo>
                    <a:pt x="0" y="8817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58218" y="4657592"/>
            <a:ext cx="7998707" cy="838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2"/>
              </a:lnSpc>
              <a:spcBef>
                <a:spcPct val="0"/>
              </a:spcBef>
            </a:pPr>
            <a:r>
              <a:rPr lang="en-US" sz="466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Mod</a:t>
            </a:r>
            <a:r>
              <a:rPr lang="en-US" sz="4668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el Training &amp; Evaluation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704599" y="2559223"/>
            <a:ext cx="3318539" cy="3080169"/>
            <a:chOff x="0" y="0"/>
            <a:chExt cx="4424719" cy="410689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23825"/>
              <a:ext cx="4424719" cy="13497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Hyperp</a:t>
              </a:r>
              <a:r>
                <a:rPr lang="en-US" sz="28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arameter Tuning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473125"/>
              <a:ext cx="4424719" cy="2633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0"/>
                </a:lnSpc>
              </a:pPr>
              <a:r>
                <a:rPr lang="en-US" sz="22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Using GridSe</a:t>
              </a:r>
              <a:r>
                <a:rPr lang="en-US" sz="22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archCV/RandomizedSearchCV for optimal performance.</a:t>
              </a:r>
            </a:p>
            <a:p>
              <a:pPr algn="ctr" marL="0" indent="0" lvl="0">
                <a:lnSpc>
                  <a:spcPts val="308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704599" y="7577067"/>
            <a:ext cx="3318539" cy="2975394"/>
            <a:chOff x="0" y="0"/>
            <a:chExt cx="4424719" cy="3967192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123825"/>
              <a:ext cx="4424719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AUC-ROC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12725"/>
              <a:ext cx="4424719" cy="31544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0"/>
                </a:lnSpc>
              </a:pPr>
              <a:r>
                <a:rPr lang="en-US" sz="22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</a:t>
              </a:r>
              <a:r>
                <a:rPr lang="en-US" sz="22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rea Under Receiver Operating Characteristic curve. Measures classifier performance.</a:t>
              </a:r>
            </a:p>
            <a:p>
              <a:pPr algn="ctr" marL="0" indent="0" lvl="0">
                <a:lnSpc>
                  <a:spcPts val="308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339459" y="2558631"/>
            <a:ext cx="3318539" cy="2584869"/>
            <a:chOff x="0" y="0"/>
            <a:chExt cx="4424719" cy="3446492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123825"/>
              <a:ext cx="4424719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F1</a:t>
              </a:r>
              <a:r>
                <a:rPr lang="en-US" sz="28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 Score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812725"/>
              <a:ext cx="4424719" cy="2633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0"/>
                </a:lnSpc>
              </a:pPr>
              <a:r>
                <a:rPr lang="en-US" sz="22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H</a:t>
              </a:r>
              <a:r>
                <a:rPr lang="en-US" sz="22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armonic mean of precision and recall. Essential for imbalanced datasets.</a:t>
              </a:r>
            </a:p>
            <a:p>
              <a:pPr algn="ctr" marL="0" indent="0" lvl="0">
                <a:lnSpc>
                  <a:spcPts val="308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339459" y="7630330"/>
            <a:ext cx="3318539" cy="2584869"/>
            <a:chOff x="0" y="0"/>
            <a:chExt cx="4424719" cy="3446492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123825"/>
              <a:ext cx="4424719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Regul</a:t>
              </a:r>
              <a:r>
                <a:rPr lang="en-US" sz="28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arization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812725"/>
              <a:ext cx="4424719" cy="2633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0"/>
                </a:lnSpc>
              </a:pPr>
              <a:r>
                <a:rPr lang="en-US" sz="22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App</a:t>
              </a:r>
              <a:r>
                <a:rPr lang="en-US" sz="22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lying L1/L2 to prevent overfitting. Ensuring model generalization.</a:t>
              </a:r>
            </a:p>
            <a:p>
              <a:pPr algn="ctr" marL="0" indent="0" lvl="0">
                <a:lnSpc>
                  <a:spcPts val="308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40714" y="5150552"/>
            <a:ext cx="4467094" cy="3277433"/>
            <a:chOff x="0" y="0"/>
            <a:chExt cx="5956125" cy="43699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239608" y="147159"/>
              <a:ext cx="645020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3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617048" y="147159"/>
              <a:ext cx="4339077" cy="42227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b="tru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Future Enhancements</a:t>
              </a:r>
            </a:p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Inc</a:t>
              </a:r>
              <a:r>
                <a:rPr lang="en-US" sz="2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orporate real-time data, expand features.</a:t>
              </a:r>
            </a:p>
            <a:p>
              <a:pPr algn="l">
                <a:lnSpc>
                  <a:spcPts val="41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792206" y="2021008"/>
            <a:ext cx="4467094" cy="3277433"/>
            <a:chOff x="0" y="0"/>
            <a:chExt cx="5956125" cy="43699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239608" y="147159"/>
              <a:ext cx="645020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617048" y="147159"/>
              <a:ext cx="4339077" cy="42227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b="tru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Informed Decisions</a:t>
              </a:r>
            </a:p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Accurate predictions aid decision-making.</a:t>
              </a:r>
            </a:p>
            <a:p>
              <a:pPr algn="l">
                <a:lnSpc>
                  <a:spcPts val="419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792206" y="5298440"/>
            <a:ext cx="4467094" cy="2753558"/>
            <a:chOff x="0" y="0"/>
            <a:chExt cx="5956125" cy="367141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617048" y="147159"/>
              <a:ext cx="4339077" cy="3524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b="tru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Deployment</a:t>
              </a:r>
            </a:p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Deploy model as a web application for public access.</a:t>
              </a:r>
            </a:p>
            <a:p>
              <a:pPr algn="l">
                <a:lnSpc>
                  <a:spcPts val="4199"/>
                </a:lnSpc>
              </a:pPr>
            </a:p>
          </p:txBody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239608" y="147159"/>
              <a:ext cx="645020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4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4103723"/>
            <a:ext cx="5243646" cy="2079554"/>
            <a:chOff x="0" y="0"/>
            <a:chExt cx="6991528" cy="277273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90500"/>
              <a:ext cx="6991528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</a:t>
              </a: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onclusion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221771"/>
              <a:ext cx="6991528" cy="5509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8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298729" y="2021008"/>
            <a:ext cx="4467094" cy="3277433"/>
            <a:chOff x="0" y="0"/>
            <a:chExt cx="5956125" cy="43699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239608" y="147159"/>
              <a:ext cx="645020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617048" y="147159"/>
              <a:ext cx="4339077" cy="42227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 b="tru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Effective Models</a:t>
              </a:r>
            </a:p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Classifi</a:t>
              </a: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cation models predict rain effectively.</a:t>
              </a:r>
            </a:p>
            <a:p>
              <a:pPr algn="l">
                <a:lnSpc>
                  <a:spcPts val="4199"/>
                </a:lnSpc>
              </a:pPr>
            </a:p>
            <a:p>
              <a:pPr algn="l">
                <a:lnSpc>
                  <a:spcPts val="419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79944" y="1181383"/>
            <a:ext cx="6219145" cy="1965558"/>
            <a:chOff x="0" y="0"/>
            <a:chExt cx="8292193" cy="262074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975373"/>
              <a:ext cx="8292193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190500"/>
              <a:ext cx="8292193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Input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868523" y="2438918"/>
            <a:ext cx="10541077" cy="1052245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-3463659" y="-599139"/>
            <a:ext cx="5865675" cy="5231058"/>
          </a:xfrm>
          <a:prstGeom prst="rect">
            <a:avLst/>
          </a:prstGeom>
        </p:spPr>
      </p:pic>
      <p:sp>
        <p:nvSpPr>
          <p:cNvPr name="Freeform 7" id="7"/>
          <p:cNvSpPr/>
          <p:nvPr/>
        </p:nvSpPr>
        <p:spPr>
          <a:xfrm flipH="false" flipV="false" rot="0">
            <a:off x="7672554" y="855604"/>
            <a:ext cx="7611802" cy="8851272"/>
          </a:xfrm>
          <a:custGeom>
            <a:avLst/>
            <a:gdLst/>
            <a:ahLst/>
            <a:cxnLst/>
            <a:rect r="r" b="b" t="t" l="l"/>
            <a:pathLst>
              <a:path h="8851272" w="7611802">
                <a:moveTo>
                  <a:pt x="0" y="0"/>
                </a:moveTo>
                <a:lnTo>
                  <a:pt x="7611802" y="0"/>
                </a:lnTo>
                <a:lnTo>
                  <a:pt x="7611802" y="8851272"/>
                </a:lnTo>
                <a:lnTo>
                  <a:pt x="0" y="8851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DAGoncBXDcY</dc:identifier>
  <dcterms:modified xsi:type="dcterms:W3CDTF">2011-08-01T06:04:30Z</dcterms:modified>
  <cp:revision>1</cp:revision>
  <dc:title>Rain Prediction Model: A Classification Approach</dc:title>
</cp:coreProperties>
</file>