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325" r:id="rId4"/>
    <p:sldId id="323" r:id="rId5"/>
    <p:sldId id="258" r:id="rId6"/>
    <p:sldId id="262" r:id="rId7"/>
    <p:sldId id="261" r:id="rId8"/>
    <p:sldId id="260" r:id="rId9"/>
    <p:sldId id="265" r:id="rId10"/>
    <p:sldId id="264" r:id="rId11"/>
    <p:sldId id="263" r:id="rId12"/>
    <p:sldId id="259" r:id="rId13"/>
    <p:sldId id="268" r:id="rId14"/>
    <p:sldId id="267" r:id="rId15"/>
    <p:sldId id="272" r:id="rId16"/>
    <p:sldId id="329" r:id="rId17"/>
    <p:sldId id="327" r:id="rId18"/>
    <p:sldId id="288" r:id="rId19"/>
    <p:sldId id="276" r:id="rId20"/>
    <p:sldId id="320" r:id="rId21"/>
    <p:sldId id="289" r:id="rId22"/>
    <p:sldId id="321" r:id="rId23"/>
    <p:sldId id="274" r:id="rId24"/>
    <p:sldId id="291" r:id="rId25"/>
    <p:sldId id="292" r:id="rId26"/>
    <p:sldId id="293" r:id="rId27"/>
    <p:sldId id="309" r:id="rId28"/>
    <p:sldId id="308" r:id="rId29"/>
    <p:sldId id="310" r:id="rId30"/>
    <p:sldId id="311" r:id="rId31"/>
    <p:sldId id="281" r:id="rId32"/>
    <p:sldId id="324" r:id="rId33"/>
    <p:sldId id="283" r:id="rId34"/>
    <p:sldId id="271" r:id="rId35"/>
    <p:sldId id="266" r:id="rId36"/>
    <p:sldId id="319" r:id="rId37"/>
    <p:sldId id="318" r:id="rId38"/>
    <p:sldId id="285" r:id="rId39"/>
    <p:sldId id="326" r:id="rId40"/>
    <p:sldId id="280" r:id="rId41"/>
    <p:sldId id="295" r:id="rId42"/>
    <p:sldId id="298" r:id="rId43"/>
    <p:sldId id="330" r:id="rId44"/>
    <p:sldId id="290" r:id="rId45"/>
    <p:sldId id="278" r:id="rId46"/>
    <p:sldId id="304" r:id="rId47"/>
    <p:sldId id="313" r:id="rId48"/>
    <p:sldId id="331" r:id="rId49"/>
    <p:sldId id="270" r:id="rId50"/>
    <p:sldId id="302" r:id="rId51"/>
    <p:sldId id="305" r:id="rId52"/>
    <p:sldId id="300" r:id="rId53"/>
    <p:sldId id="315" r:id="rId54"/>
    <p:sldId id="307" r:id="rId55"/>
    <p:sldId id="317" r:id="rId56"/>
    <p:sldId id="316" r:id="rId57"/>
    <p:sldId id="299" r:id="rId58"/>
    <p:sldId id="294" r:id="rId59"/>
    <p:sldId id="332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7" Type="http://schemas.openxmlformats.org/officeDocument/2006/relationships/hyperlink" Target="http://www.xcubelabs.com/images/android-infograph-live.png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nymotion.com/" TargetMode="Externa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The introduction of Android Development 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7664" y="5301208"/>
            <a:ext cx="5144616" cy="528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Alex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7975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907704" y="4725144"/>
            <a:ext cx="20882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1285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6/9)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sz="2400" dirty="0" smtClean="0"/>
              <a:t>Android Virtual Device</a:t>
            </a:r>
          </a:p>
          <a:p>
            <a:pPr lvl="2"/>
            <a:r>
              <a:rPr lang="en-US" altLang="zh-TW" sz="2000" dirty="0" smtClean="0"/>
              <a:t>Tool-&gt;Android-&gt;AVD Manager-&gt;Create Virtual Device</a:t>
            </a:r>
          </a:p>
          <a:p>
            <a:pPr lvl="2"/>
            <a:r>
              <a:rPr lang="en-US" altLang="zh-TW" sz="2000" dirty="0" smtClean="0"/>
              <a:t>Resolution</a:t>
            </a:r>
            <a:r>
              <a:rPr lang="en-US" altLang="zh-TW" sz="2000" dirty="0" smtClean="0"/>
              <a:t>, CPU architecture, RAM, SD Card, </a:t>
            </a:r>
            <a:r>
              <a:rPr lang="en-US" altLang="zh-TW" sz="2000" dirty="0" smtClean="0"/>
              <a:t>Android Ver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84310"/>
            <a:ext cx="6408712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</a:t>
            </a:r>
            <a:r>
              <a:rPr lang="en-US" altLang="zh-TW" dirty="0" smtClean="0"/>
              <a:t>(8/9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lvl="1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party emulator: </a:t>
            </a:r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(#5)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Faster</a:t>
            </a:r>
            <a:r>
              <a:rPr lang="en-US" altLang="zh-TW" dirty="0" smtClean="0"/>
              <a:t> than the built-in </a:t>
            </a:r>
            <a:r>
              <a:rPr lang="en-US" altLang="zh-TW" dirty="0" smtClean="0"/>
              <a:t>AVD (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As a </a:t>
            </a:r>
            <a:r>
              <a:rPr lang="en-US" altLang="zh-TW" dirty="0" err="1" smtClean="0"/>
              <a:t>plugin</a:t>
            </a:r>
            <a:r>
              <a:rPr lang="en-US" altLang="zh-TW" dirty="0" smtClean="0"/>
              <a:t> of Android </a:t>
            </a:r>
            <a:r>
              <a:rPr lang="en-US" altLang="zh-TW" dirty="0" smtClean="0"/>
              <a:t>Studio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08920"/>
            <a:ext cx="5832648" cy="413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</a:t>
            </a:r>
            <a:r>
              <a:rPr lang="en-US" altLang="zh-TW" dirty="0" smtClean="0"/>
              <a:t>(9/9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1"/>
            <a:r>
              <a:rPr lang="en-US" altLang="zh-TW" dirty="0" smtClean="0"/>
              <a:t>Mobile Phone</a:t>
            </a:r>
          </a:p>
          <a:p>
            <a:pPr lvl="2"/>
            <a:r>
              <a:rPr lang="en-US" altLang="zh-TW" dirty="0" smtClean="0"/>
              <a:t>Enable USB debugging. (Default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sz="2200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79849"/>
            <a:ext cx="3000645" cy="298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00400"/>
            <a:ext cx="269034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98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4067944" y="335699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manifests</a:t>
            </a:r>
            <a:r>
              <a:rPr lang="en-US" altLang="zh-TW" dirty="0" smtClean="0"/>
              <a:t> – AndroidManifest.xml</a:t>
            </a:r>
          </a:p>
          <a:p>
            <a:pPr lvl="1"/>
            <a:r>
              <a:rPr lang="en-US" altLang="zh-TW" sz="2700" dirty="0" smtClean="0"/>
              <a:t>Some information about this App </a:t>
            </a:r>
          </a:p>
          <a:p>
            <a:pPr lvl="2"/>
            <a:r>
              <a:rPr lang="en-US" altLang="zh-TW" dirty="0" smtClean="0"/>
              <a:t>Activity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Permission</a:t>
            </a:r>
          </a:p>
          <a:p>
            <a:pPr lvl="2"/>
            <a:r>
              <a:rPr lang="en-US" altLang="zh-TW" sz="2400" dirty="0" smtClean="0"/>
              <a:t>Services</a:t>
            </a:r>
            <a:endParaRPr lang="zh-TW" altLang="en-US" sz="2400" dirty="0" smtClean="0"/>
          </a:p>
          <a:p>
            <a:pPr lvl="2"/>
            <a:r>
              <a:rPr lang="en-US" altLang="zh-TW" sz="1900" dirty="0" smtClean="0"/>
              <a:t>…….</a:t>
            </a:r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407" y="2708920"/>
            <a:ext cx="5393010" cy="415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Brief History</a:t>
            </a:r>
          </a:p>
          <a:p>
            <a:r>
              <a:rPr lang="en-US" altLang="zh-TW" sz="2000" dirty="0" smtClean="0"/>
              <a:t>What’s Android</a:t>
            </a:r>
          </a:p>
          <a:p>
            <a:r>
              <a:rPr lang="en-US" altLang="zh-TW" sz="2000" dirty="0" smtClean="0"/>
              <a:t>Environment setup</a:t>
            </a:r>
          </a:p>
          <a:p>
            <a:r>
              <a:rPr lang="en-US" altLang="zh-TW" sz="2000" dirty="0" smtClean="0"/>
              <a:t>Hello World</a:t>
            </a:r>
          </a:p>
          <a:p>
            <a:r>
              <a:rPr lang="en-US" altLang="zh-TW" sz="2000" dirty="0" smtClean="0"/>
              <a:t>Structure of an App</a:t>
            </a:r>
          </a:p>
          <a:p>
            <a:r>
              <a:rPr lang="en-US" altLang="zh-TW" sz="2000" dirty="0" smtClean="0"/>
              <a:t>Basic Component (Button, TextView)</a:t>
            </a:r>
          </a:p>
          <a:p>
            <a:r>
              <a:rPr lang="en-US" altLang="zh-TW" sz="2000" dirty="0" smtClean="0"/>
              <a:t>Activity</a:t>
            </a:r>
          </a:p>
          <a:p>
            <a:pPr lvl="1"/>
            <a:r>
              <a:rPr lang="en-US" altLang="zh-TW" sz="2000" dirty="0" smtClean="0"/>
              <a:t>Life Cycle</a:t>
            </a:r>
          </a:p>
          <a:p>
            <a:pPr lvl="1"/>
            <a:r>
              <a:rPr lang="en-US" altLang="zh-TW" sz="2000" dirty="0" smtClean="0"/>
              <a:t>Activity switch</a:t>
            </a:r>
          </a:p>
          <a:p>
            <a:r>
              <a:rPr lang="en-US" altLang="zh-TW" sz="2000" dirty="0" smtClean="0"/>
              <a:t>[APP Demo]</a:t>
            </a:r>
          </a:p>
          <a:p>
            <a:pPr lvl="1"/>
            <a:r>
              <a:rPr lang="en-US" altLang="zh-TW" sz="2000" dirty="0" smtClean="0"/>
              <a:t>Download image via Internet &amp; Save to SD card &amp; Display </a:t>
            </a:r>
          </a:p>
          <a:p>
            <a:r>
              <a:rPr lang="en-US" altLang="zh-TW" sz="2000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en-US" altLang="zh-TW" dirty="0" smtClean="0"/>
              <a:t> – ****.java</a:t>
            </a:r>
          </a:p>
          <a:p>
            <a:pPr lvl="1"/>
            <a:r>
              <a:rPr lang="en-US" altLang="zh-TW" dirty="0" smtClean="0"/>
              <a:t>Logic operation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59632" y="3717032"/>
            <a:ext cx="4104456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 </a:t>
            </a:r>
          </a:p>
          <a:p>
            <a:pPr lvl="1"/>
            <a:r>
              <a:rPr lang="en-US" altLang="zh-TW" sz="2100" dirty="0" smtClean="0"/>
              <a:t>App Icon  (</a:t>
            </a:r>
            <a:r>
              <a:rPr lang="en-US" altLang="zh-TW" sz="2100" dirty="0" smtClean="0">
                <a:solidFill>
                  <a:srgbClr val="FF0000"/>
                </a:solidFill>
              </a:rPr>
              <a:t>before Android Studio 1.1</a:t>
            </a:r>
            <a:r>
              <a:rPr lang="en-US" altLang="zh-TW" sz="2100" dirty="0" smtClean="0"/>
              <a:t>)</a:t>
            </a:r>
          </a:p>
          <a:p>
            <a:pPr lvl="1"/>
            <a:r>
              <a:rPr lang="en-US" altLang="zh-TW" sz="2100" dirty="0" smtClean="0"/>
              <a:t>Shape, Layer, Scale….</a:t>
            </a:r>
            <a:endParaRPr lang="zh-TW" altLang="en-US" sz="21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05313"/>
            <a:ext cx="5421956" cy="358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96952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b="1" dirty="0" smtClean="0"/>
              <a:t>res – </a:t>
            </a:r>
            <a:r>
              <a:rPr lang="en-US" altLang="zh-TW" sz="3000" dirty="0" err="1" smtClean="0"/>
              <a:t>mipmap</a:t>
            </a:r>
            <a:r>
              <a:rPr lang="en-US" altLang="zh-TW" sz="3000" dirty="0" smtClean="0"/>
              <a:t> (</a:t>
            </a:r>
            <a:r>
              <a:rPr lang="en-US" altLang="zh-TW" sz="3000" dirty="0" smtClean="0">
                <a:solidFill>
                  <a:srgbClr val="FF0000"/>
                </a:solidFill>
              </a:rPr>
              <a:t>updated!</a:t>
            </a:r>
            <a:r>
              <a:rPr lang="en-US" altLang="zh-TW" sz="3000" dirty="0" smtClean="0"/>
              <a:t> </a:t>
            </a:r>
            <a:r>
              <a:rPr lang="en-US" altLang="zh-TW" sz="3000" dirty="0" smtClean="0">
                <a:solidFill>
                  <a:srgbClr val="FF0000"/>
                </a:solidFill>
              </a:rPr>
              <a:t>Android  Studio 1.1</a:t>
            </a:r>
            <a:r>
              <a:rPr lang="en-US" altLang="zh-TW" sz="3000" dirty="0" smtClean="0"/>
              <a:t>)</a:t>
            </a:r>
          </a:p>
          <a:p>
            <a:pPr lvl="1"/>
            <a:r>
              <a:rPr lang="en-US" altLang="zh-TW" dirty="0" smtClean="0"/>
              <a:t>App Icon move to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folder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5472608" cy="20859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12976"/>
            <a:ext cx="2952328" cy="254806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 - 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hardcode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3816424" y="2915652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– </a:t>
            </a:r>
            <a:r>
              <a:rPr lang="en-US" altLang="zh-TW" sz="2700" dirty="0" smtClean="0"/>
              <a:t>Menu</a:t>
            </a:r>
          </a:p>
          <a:p>
            <a:endParaRPr lang="en-US" altLang="zh-TW" sz="2700" dirty="0" smtClean="0"/>
          </a:p>
          <a:p>
            <a:r>
              <a:rPr lang="en-US" altLang="zh-TW" sz="2700" dirty="0" smtClean="0"/>
              <a:t>                              </a:t>
            </a:r>
            <a:endParaRPr lang="en-US" altLang="zh-TW" sz="1500" dirty="0" smtClean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77072"/>
            <a:ext cx="6048672" cy="139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All of the words should be defined here.</a:t>
            </a:r>
          </a:p>
          <a:p>
            <a:pPr lvl="1"/>
            <a:r>
              <a:rPr lang="en-US" altLang="zh-TW" sz="2300" dirty="0" smtClean="0"/>
              <a:t>For multi-language purpose.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80928"/>
            <a:ext cx="33909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731" y="3923997"/>
            <a:ext cx="5198549" cy="2529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757" y="2492896"/>
            <a:ext cx="4532547" cy="1152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7" name="文字方塊 6"/>
          <p:cNvSpPr txBox="1"/>
          <p:nvPr/>
        </p:nvSpPr>
        <p:spPr>
          <a:xfrm>
            <a:off x="251520" y="5157192"/>
            <a:ext cx="2304256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300" dirty="0" smtClean="0"/>
              <a:t>activity_main.xml</a:t>
            </a:r>
            <a:endParaRPr lang="zh-TW" altLang="en-US" sz="23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5536" y="2852936"/>
            <a:ext cx="1872208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dirty="0" smtClean="0"/>
              <a:t>dimens.xml</a:t>
            </a:r>
            <a:endParaRPr lang="zh-TW" altLang="en-US" sz="2300" dirty="0"/>
          </a:p>
        </p:txBody>
      </p:sp>
      <p:sp>
        <p:nvSpPr>
          <p:cNvPr id="9" name="右大括弧 8"/>
          <p:cNvSpPr/>
          <p:nvPr/>
        </p:nvSpPr>
        <p:spPr>
          <a:xfrm>
            <a:off x="7092280" y="5085184"/>
            <a:ext cx="216024" cy="720080"/>
          </a:xfrm>
          <a:prstGeom prst="rightBrac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9" idx="1"/>
          </p:cNvCxnSpPr>
          <p:nvPr/>
        </p:nvCxnSpPr>
        <p:spPr>
          <a:xfrm>
            <a:off x="7308304" y="5445224"/>
            <a:ext cx="864096" cy="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8172400" y="3068960"/>
            <a:ext cx="0" cy="2376264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3075" idx="3"/>
          </p:cNvCxnSpPr>
          <p:nvPr/>
        </p:nvCxnSpPr>
        <p:spPr>
          <a:xfrm flipH="1">
            <a:off x="7308304" y="3068960"/>
            <a:ext cx="864096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Foundation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Android, Inc. was founded in Palo Alto, California, U.S.A. by Andy Rubin, Rich Miner, Nick Sears and Chris White</a:t>
            </a:r>
          </a:p>
          <a:p>
            <a:r>
              <a:rPr lang="en-US" altLang="zh-TW" sz="2400" dirty="0"/>
              <a:t>Acquisition by </a:t>
            </a:r>
            <a:r>
              <a:rPr lang="en-US" altLang="zh-TW" sz="2400" dirty="0" smtClean="0"/>
              <a:t>Google</a:t>
            </a:r>
          </a:p>
          <a:p>
            <a:pPr lvl="1"/>
            <a:r>
              <a:rPr lang="en-US" altLang="zh-TW" sz="2000" dirty="0" smtClean="0"/>
              <a:t>Google </a:t>
            </a:r>
            <a:r>
              <a:rPr lang="en-US" altLang="zh-TW" sz="2000" dirty="0"/>
              <a:t>acquired Android Inc. on August 17, </a:t>
            </a:r>
            <a:r>
              <a:rPr lang="en-US" altLang="zh-TW" sz="2000" dirty="0" smtClean="0"/>
              <a:t>2005</a:t>
            </a:r>
          </a:p>
          <a:p>
            <a:r>
              <a:rPr lang="en-US" altLang="zh-TW" sz="2400" dirty="0" smtClean="0"/>
              <a:t>HTC Dream  (T-Mobile G1)</a:t>
            </a:r>
          </a:p>
          <a:p>
            <a:pPr lvl="1"/>
            <a:r>
              <a:rPr lang="en-US" altLang="zh-TW" sz="2000" dirty="0" smtClean="0"/>
              <a:t>The first android mobile phone</a:t>
            </a:r>
          </a:p>
          <a:p>
            <a:pPr lvl="1"/>
            <a:r>
              <a:rPr lang="en-US" altLang="zh-TW" sz="2000" dirty="0" smtClean="0"/>
              <a:t>Released </a:t>
            </a:r>
            <a:r>
              <a:rPr lang="en-US" altLang="zh-TW" sz="2000" dirty="0"/>
              <a:t>in October </a:t>
            </a:r>
            <a:r>
              <a:rPr lang="en-US" altLang="zh-TW" sz="2000" dirty="0" smtClean="0"/>
              <a:t>2008</a:t>
            </a:r>
          </a:p>
          <a:p>
            <a:r>
              <a:rPr lang="en-US" altLang="zh-TW" sz="2400" dirty="0"/>
              <a:t>Android shipments in 2014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exceed </a:t>
            </a:r>
            <a:r>
              <a:rPr lang="en-US" altLang="zh-TW" sz="2400" dirty="0"/>
              <a:t>1 billion for first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 descr="T-Mobile G1 launch event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51054"/>
            <a:ext cx="3242642" cy="2605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7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525963"/>
          </a:xfrm>
        </p:spPr>
        <p:txBody>
          <a:bodyPr/>
          <a:lstStyle/>
          <a:p>
            <a:r>
              <a:rPr lang="en-US" altLang="zh-TW" sz="2800" dirty="0" smtClean="0"/>
              <a:t>Give it a try!  Change “Hello world!” by pressing button.</a:t>
            </a:r>
          </a:p>
          <a:p>
            <a:r>
              <a:rPr lang="en-US" altLang="zh-TW" sz="2800" dirty="0" smtClean="0"/>
              <a:t>Add button to the layout.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9714"/>
            <a:ext cx="8303369" cy="44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93" y="2204864"/>
            <a:ext cx="4523296" cy="45018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向左箭號 8"/>
          <p:cNvSpPr/>
          <p:nvPr/>
        </p:nvSpPr>
        <p:spPr>
          <a:xfrm rot="19896495">
            <a:off x="1289338" y="623791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59632" y="594928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95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49" y="3573016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圖案 11"/>
          <p:cNvCxnSpPr>
            <a:endCxn id="7" idx="0"/>
          </p:cNvCxnSpPr>
          <p:nvPr/>
        </p:nvCxnSpPr>
        <p:spPr>
          <a:xfrm>
            <a:off x="6084168" y="3212976"/>
            <a:ext cx="106910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00192" y="2843644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strings.xml</a:t>
            </a:r>
            <a:endParaRPr lang="zh-TW" alt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33609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574220"/>
            <a:ext cx="1259632" cy="5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5264"/>
            <a:ext cx="13836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接點 23"/>
          <p:cNvCxnSpPr/>
          <p:nvPr/>
        </p:nvCxnSpPr>
        <p:spPr>
          <a:xfrm>
            <a:off x="1403648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2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1008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 ID to each component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2060849"/>
            <a:ext cx="3419872" cy="47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779912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0364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15294"/>
            <a:ext cx="5286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MainActivity.java</a:t>
            </a:r>
          </a:p>
          <a:p>
            <a:pPr lvl="1"/>
            <a:r>
              <a:rPr lang="en-US" altLang="zh-TW" dirty="0" err="1" smtClean="0">
                <a:sym typeface="Wingdings" pitchFamily="2" charset="2"/>
              </a:rPr>
              <a:t>onCreate</a:t>
            </a:r>
            <a:r>
              <a:rPr lang="en-US" altLang="zh-TW" dirty="0" smtClean="0">
                <a:sym typeface="Wingdings" pitchFamily="2" charset="2"/>
              </a:rPr>
              <a:t>() is the entry point of activity.</a:t>
            </a:r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Initial layout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64" y="2636912"/>
            <a:ext cx="4599887" cy="41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TextView</a:t>
            </a:r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smtClean="0"/>
              <a:t>TextView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android.widget</a:t>
            </a:r>
            <a:r>
              <a:rPr lang="en-US" altLang="zh-TW" dirty="0" smtClean="0">
                <a:solidFill>
                  <a:srgbClr val="FF0000"/>
                </a:solidFill>
              </a:rPr>
              <a:t>.*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05436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421460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716016" y="5429572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method “</a:t>
            </a:r>
            <a:r>
              <a:rPr lang="en-US" altLang="zh-TW" sz="2800" dirty="0" err="1" smtClean="0"/>
              <a:t>findViewById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  <a:r>
              <a:rPr lang="en-US" altLang="zh-TW" sz="2800" dirty="0" smtClean="0"/>
              <a:t>)”</a:t>
            </a:r>
          </a:p>
          <a:p>
            <a:pPr lvl="1"/>
            <a:r>
              <a:rPr lang="en-US" altLang="zh-TW" sz="2400" smtClean="0">
                <a:sym typeface="Wingdings" pitchFamily="2" charset="2"/>
              </a:rPr>
              <a:t>Return </a:t>
            </a:r>
            <a:r>
              <a:rPr lang="en-US" altLang="zh-TW" sz="2400" smtClean="0">
                <a:solidFill>
                  <a:srgbClr val="0070C0"/>
                </a:solidFill>
                <a:sym typeface="Wingdings" pitchFamily="2" charset="2"/>
              </a:rPr>
              <a:t>View</a:t>
            </a:r>
            <a:r>
              <a:rPr lang="en-US" altLang="zh-TW" sz="2400" smtClean="0">
                <a:sym typeface="Wingdings" pitchFamily="2" charset="2"/>
              </a:rPr>
              <a:t> type, and cast it as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Click Listener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9"/>
            <a:ext cx="6624736" cy="295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Activity is an application component that provides a screen with which users can interact in order to do something, such as dial the phone, take a photo, send an email, or view a map. Each activity is given a window in which to draw its user interface.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755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Android?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Operating system  (Linux based)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Middleware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 Applications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81564"/>
            <a:ext cx="5112568" cy="36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307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4886325" cy="6315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Give a try! Observe lifecycle of Activity.</a:t>
            </a:r>
          </a:p>
          <a:p>
            <a:r>
              <a:rPr lang="en-US" altLang="zh-TW" sz="2800" dirty="0" smtClean="0"/>
              <a:t>Create the second activity.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436" y="2609122"/>
            <a:ext cx="7339980" cy="40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class(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 (</a:t>
            </a:r>
            <a:r>
              <a:rPr lang="zh-TW" altLang="en-US" dirty="0" smtClean="0"/>
              <a:t>顯性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/>
              <a:t>Implicit </a:t>
            </a:r>
            <a:r>
              <a:rPr lang="en-US" altLang="zh-TW" dirty="0" smtClean="0"/>
              <a:t>intent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隱性</a:t>
            </a:r>
            <a:r>
              <a:rPr lang="en-US" altLang="zh-TW" dirty="0" smtClean="0"/>
              <a:t>)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43" y="4464496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33056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504" y="3933056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480720" y="5877272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※Can let Intent carry information to </a:t>
            </a:r>
            <a:r>
              <a:rPr lang="en-US" altLang="zh-TW" sz="2600" dirty="0" smtClean="0"/>
              <a:t>other activity.</a:t>
            </a:r>
            <a:endParaRPr lang="en-US" altLang="zh-TW" sz="2600" dirty="0" smtClean="0"/>
          </a:p>
          <a:p>
            <a:pPr lvl="1"/>
            <a:r>
              <a:rPr lang="en-US" altLang="zh-TW" sz="2300" dirty="0" err="1" smtClean="0"/>
              <a:t>MainActivity</a:t>
            </a:r>
            <a:r>
              <a:rPr lang="en-US" altLang="zh-TW" sz="2300" dirty="0" smtClean="0"/>
              <a:t>:</a:t>
            </a:r>
          </a:p>
          <a:p>
            <a:pPr lvl="2"/>
            <a:r>
              <a:rPr lang="en-US" altLang="zh-TW" sz="1900" dirty="0" smtClean="0"/>
              <a:t>Intent it = new Intent(</a:t>
            </a:r>
            <a:r>
              <a:rPr lang="en-US" altLang="zh-TW" sz="1900" dirty="0" err="1" smtClean="0"/>
              <a:t>MainActivity.this</a:t>
            </a:r>
            <a:r>
              <a:rPr lang="en-US" altLang="zh-TW" sz="1900" dirty="0" smtClean="0"/>
              <a:t>, </a:t>
            </a:r>
            <a:r>
              <a:rPr lang="en-US" altLang="zh-TW" sz="1900" dirty="0" err="1" smtClean="0"/>
              <a:t>SecondActivity.class</a:t>
            </a:r>
            <a:r>
              <a:rPr lang="en-US" altLang="zh-TW" sz="1900" dirty="0" smtClean="0"/>
              <a:t>);</a:t>
            </a:r>
          </a:p>
          <a:p>
            <a:pPr lvl="2"/>
            <a:r>
              <a:rPr lang="en-US" altLang="zh-TW" sz="1900" dirty="0" err="1" smtClean="0"/>
              <a:t>it.putExtra</a:t>
            </a:r>
            <a:r>
              <a:rPr lang="en-US" altLang="zh-TW" sz="1900" dirty="0" smtClean="0"/>
              <a:t>(“name”, “John</a:t>
            </a:r>
            <a:r>
              <a:rPr lang="en-US" altLang="zh-TW" sz="1900" dirty="0" smtClean="0"/>
              <a:t>”);     </a:t>
            </a:r>
            <a:r>
              <a:rPr lang="en-US" altLang="zh-TW" sz="1900" dirty="0" err="1" smtClean="0"/>
              <a:t>it.putExtra</a:t>
            </a:r>
            <a:r>
              <a:rPr lang="en-US" altLang="zh-TW" sz="1900" dirty="0" smtClean="0"/>
              <a:t>(“age”, 24);</a:t>
            </a:r>
          </a:p>
          <a:p>
            <a:pPr lvl="2"/>
            <a:r>
              <a:rPr lang="en-US" altLang="zh-TW" sz="1900" dirty="0" err="1" smtClean="0"/>
              <a:t>startActivity</a:t>
            </a:r>
            <a:r>
              <a:rPr lang="en-US" altLang="zh-TW" sz="1900" dirty="0" smtClean="0"/>
              <a:t>(it);</a:t>
            </a:r>
          </a:p>
          <a:p>
            <a:pPr lvl="1"/>
            <a:r>
              <a:rPr lang="en-US" altLang="zh-TW" sz="2300" dirty="0" err="1" smtClean="0"/>
              <a:t>SecondActivity</a:t>
            </a:r>
            <a:r>
              <a:rPr lang="en-US" altLang="zh-TW" sz="2300" dirty="0" smtClean="0"/>
              <a:t>:</a:t>
            </a:r>
          </a:p>
          <a:p>
            <a:pPr lvl="2"/>
            <a:r>
              <a:rPr lang="en-US" altLang="zh-TW" sz="1900" dirty="0" smtClean="0"/>
              <a:t>String Name = </a:t>
            </a:r>
            <a:r>
              <a:rPr lang="en-US" altLang="zh-TW" sz="1900" dirty="0" err="1" smtClean="0"/>
              <a:t>getIntent</a:t>
            </a:r>
            <a:r>
              <a:rPr lang="en-US" altLang="zh-TW" sz="1900" dirty="0" smtClean="0"/>
              <a:t>().</a:t>
            </a:r>
            <a:r>
              <a:rPr lang="en-US" altLang="zh-TW" sz="1900" dirty="0" err="1" smtClean="0"/>
              <a:t>getStringExtra</a:t>
            </a:r>
            <a:r>
              <a:rPr lang="en-US" altLang="zh-TW" sz="1900" dirty="0" smtClean="0"/>
              <a:t>(“name”);</a:t>
            </a:r>
          </a:p>
          <a:p>
            <a:pPr lvl="2"/>
            <a:r>
              <a:rPr lang="en-US" altLang="zh-TW" sz="1900" dirty="0" err="1" smtClean="0"/>
              <a:t>int</a:t>
            </a:r>
            <a:r>
              <a:rPr lang="en-US" altLang="zh-TW" sz="1900" dirty="0" smtClean="0"/>
              <a:t> Age = </a:t>
            </a:r>
            <a:r>
              <a:rPr lang="en-US" altLang="zh-TW" sz="1900" dirty="0" err="1" smtClean="0"/>
              <a:t>getIntent</a:t>
            </a:r>
            <a:r>
              <a:rPr lang="en-US" altLang="zh-TW" sz="1900" dirty="0" smtClean="0"/>
              <a:t>().</a:t>
            </a:r>
            <a:r>
              <a:rPr lang="en-US" altLang="zh-TW" sz="1900" dirty="0" err="1" smtClean="0"/>
              <a:t>getIntExtra</a:t>
            </a:r>
            <a:r>
              <a:rPr lang="en-US" altLang="zh-TW" sz="1900" dirty="0" smtClean="0"/>
              <a:t>(“age</a:t>
            </a:r>
            <a:r>
              <a:rPr lang="en-US" altLang="zh-TW" sz="1900" dirty="0" smtClean="0"/>
              <a:t>”);</a:t>
            </a:r>
            <a:endParaRPr lang="en-US" altLang="zh-TW" sz="19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4725144"/>
            <a:ext cx="1584176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MainActivity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4725144"/>
            <a:ext cx="1584176" cy="1656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SecondActivity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563888" y="555323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/>
        </p:nvSpPr>
        <p:spPr>
          <a:xfrm>
            <a:off x="3851920" y="4581128"/>
            <a:ext cx="1152128" cy="936104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 John</a:t>
            </a:r>
          </a:p>
          <a:p>
            <a:pPr algn="ctr"/>
            <a:r>
              <a:rPr lang="en-US" altLang="zh-TW" dirty="0" smtClean="0"/>
              <a:t>Ahe:24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※Also can get return data from Second Activity</a:t>
            </a:r>
          </a:p>
          <a:p>
            <a:pPr lvl="1"/>
            <a:r>
              <a:rPr lang="en-US" altLang="zh-TW" sz="2200" dirty="0" err="1" smtClean="0"/>
              <a:t>MainActivity</a:t>
            </a:r>
            <a:r>
              <a:rPr lang="en-US" altLang="zh-TW" sz="2200" dirty="0" smtClean="0"/>
              <a:t>: </a:t>
            </a:r>
          </a:p>
          <a:p>
            <a:pPr lvl="2"/>
            <a:r>
              <a:rPr lang="en-US" altLang="zh-TW" sz="1800" dirty="0" err="1" smtClean="0"/>
              <a:t>StartActivityForResult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hlinkClick r:id="rId2"/>
              </a:rPr>
              <a:t>Intent</a:t>
            </a:r>
            <a:r>
              <a:rPr lang="en-US" altLang="zh-TW" sz="1800" dirty="0" smtClean="0"/>
              <a:t> </a:t>
            </a:r>
            <a:r>
              <a:rPr lang="en-US" altLang="zh-TW" sz="1800" dirty="0" err="1" smtClean="0"/>
              <a:t>intent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requestCode</a:t>
            </a:r>
            <a:r>
              <a:rPr lang="en-US" altLang="zh-TW" sz="1800" dirty="0" smtClean="0"/>
              <a:t>)</a:t>
            </a:r>
          </a:p>
          <a:p>
            <a:pPr lvl="2"/>
            <a:r>
              <a:rPr lang="en-US" altLang="zh-TW" sz="1800" dirty="0" smtClean="0">
                <a:solidFill>
                  <a:srgbClr val="FF0000"/>
                </a:solidFill>
              </a:rPr>
              <a:t>@Override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onActivityResult</a:t>
            </a:r>
            <a:r>
              <a:rPr lang="en-US" altLang="zh-TW" sz="1800" dirty="0" smtClean="0"/>
              <a:t>(</a:t>
            </a:r>
            <a:r>
              <a:rPr lang="fr-FR" altLang="zh-TW" sz="1800" dirty="0" smtClean="0"/>
              <a:t>int requestCode, int resultCode, Intent data</a:t>
            </a:r>
            <a:r>
              <a:rPr lang="en-US" altLang="zh-TW" sz="1800" dirty="0" smtClean="0"/>
              <a:t>)</a:t>
            </a:r>
            <a:endParaRPr lang="zh-TW" altLang="en-US" sz="1800" dirty="0" smtClean="0"/>
          </a:p>
          <a:p>
            <a:pPr lvl="1"/>
            <a:r>
              <a:rPr lang="en-US" altLang="zh-TW" sz="2200" dirty="0" err="1" smtClean="0"/>
              <a:t>SecondActivity</a:t>
            </a:r>
            <a:r>
              <a:rPr lang="en-US" altLang="zh-TW" sz="2200" dirty="0" smtClean="0"/>
              <a:t>:</a:t>
            </a:r>
          </a:p>
          <a:p>
            <a:pPr lvl="2"/>
            <a:r>
              <a:rPr lang="en-US" altLang="zh-TW" sz="1800" dirty="0" err="1" smtClean="0"/>
              <a:t>setResult</a:t>
            </a:r>
            <a:r>
              <a:rPr lang="en-US" altLang="zh-TW" sz="1800" dirty="0" smtClean="0"/>
              <a:t> 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resultCode</a:t>
            </a:r>
            <a:r>
              <a:rPr lang="en-US" altLang="zh-TW" sz="1800" dirty="0" smtClean="0"/>
              <a:t>, </a:t>
            </a:r>
            <a:r>
              <a:rPr lang="en-US" altLang="zh-TW" sz="1800" dirty="0" smtClean="0">
                <a:hlinkClick r:id="rId2"/>
              </a:rPr>
              <a:t>Intent</a:t>
            </a:r>
            <a:r>
              <a:rPr lang="en-US" altLang="zh-TW" sz="1800" dirty="0" smtClean="0"/>
              <a:t> data)</a:t>
            </a:r>
          </a:p>
          <a:p>
            <a:pPr lvl="2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4437112"/>
            <a:ext cx="1584176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MainActivity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4437112"/>
            <a:ext cx="1584176" cy="1656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SecondActivity</a:t>
            </a:r>
            <a:endParaRPr lang="zh-TW" altLang="en-US" dirty="0"/>
          </a:p>
        </p:txBody>
      </p:sp>
      <p:sp>
        <p:nvSpPr>
          <p:cNvPr id="7" name="剪去單一角落矩形 6"/>
          <p:cNvSpPr/>
          <p:nvPr/>
        </p:nvSpPr>
        <p:spPr>
          <a:xfrm>
            <a:off x="3851920" y="4293096"/>
            <a:ext cx="1152128" cy="936104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 John</a:t>
            </a:r>
          </a:p>
          <a:p>
            <a:pPr algn="ctr"/>
            <a:r>
              <a:rPr lang="en-US" altLang="zh-TW" dirty="0" smtClean="0"/>
              <a:t>Ahe:24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63888" y="526520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07904" y="40050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RequestCode</a:t>
            </a:r>
            <a:endParaRPr lang="zh-TW" altLang="en-US" dirty="0"/>
          </a:p>
        </p:txBody>
      </p:sp>
      <p:cxnSp>
        <p:nvCxnSpPr>
          <p:cNvPr id="11" name="弧形接點 10"/>
          <p:cNvCxnSpPr>
            <a:stCxn id="6" idx="2"/>
            <a:endCxn id="5" idx="2"/>
          </p:cNvCxnSpPr>
          <p:nvPr/>
        </p:nvCxnSpPr>
        <p:spPr>
          <a:xfrm rot="5400000">
            <a:off x="4391980" y="4473116"/>
            <a:ext cx="12700" cy="3240360"/>
          </a:xfrm>
          <a:prstGeom prst="curvedConnector3">
            <a:avLst>
              <a:gd name="adj1" fmla="val 45692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單一角落矩形 12"/>
          <p:cNvSpPr/>
          <p:nvPr/>
        </p:nvSpPr>
        <p:spPr>
          <a:xfrm>
            <a:off x="3923928" y="5949280"/>
            <a:ext cx="1008112" cy="72008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data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79912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ResultCode</a:t>
            </a:r>
            <a:endParaRPr lang="zh-TW" alt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13" grpId="0" animBg="1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Override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baseclass</a:t>
            </a:r>
            <a:r>
              <a:rPr lang="en-US" altLang="zh-TW" dirty="0" smtClean="0"/>
              <a:t> </a:t>
            </a:r>
            <a:r>
              <a:rPr lang="en-US" altLang="zh-TW" dirty="0" smtClean="0"/>
              <a:t>method</a:t>
            </a:r>
          </a:p>
          <a:p>
            <a:pPr>
              <a:buNone/>
            </a:pPr>
            <a:r>
              <a:rPr lang="en-US" altLang="zh-TW" dirty="0" smtClean="0"/>
              <a:t>    by pressing </a:t>
            </a:r>
            <a:r>
              <a:rPr lang="en-US" altLang="zh-TW" dirty="0" smtClean="0">
                <a:solidFill>
                  <a:srgbClr val="FF0000"/>
                </a:solidFill>
              </a:rPr>
              <a:t>ctrl + O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7771" y="1412776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http://developer.android.com/sdk/index.html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4274" name="Picture 2" descr="http://blog.teamtreehouse.com/wp-content/uploads/2013/05/studio_spla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68960"/>
            <a:ext cx="2684939" cy="2016224"/>
          </a:xfrm>
          <a:prstGeom prst="rect">
            <a:avLst/>
          </a:prstGeom>
          <a:noFill/>
        </p:spPr>
      </p:pic>
      <p:pic>
        <p:nvPicPr>
          <p:cNvPr id="54276" name="Picture 4" descr="https://raw.githubusercontent.com/yoshimov/chocolatey-packages/master/eclipse-java-juno/Eclipse_Icon_by_flos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852936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util.Log</a:t>
            </a:r>
            <a:r>
              <a:rPr lang="en-US" altLang="zh-TW" sz="2400" dirty="0" smtClean="0"/>
              <a:t> class to print 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2952328" cy="543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139952" y="1268760"/>
            <a:ext cx="4176464" cy="496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Component: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Button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TextView</a:t>
            </a:r>
            <a:endParaRPr lang="en-US" altLang="zh-TW" sz="2800" dirty="0" smtClean="0"/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ImageView</a:t>
            </a:r>
            <a:endParaRPr lang="en-US" altLang="zh-TW" sz="2800" dirty="0" smtClean="0"/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Spinner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ProgressBar</a:t>
            </a:r>
            <a:endParaRPr lang="en-US" altLang="zh-TW" sz="2800" dirty="0" smtClean="0"/>
          </a:p>
          <a:p>
            <a:r>
              <a:rPr lang="en-US" altLang="zh-TW" sz="2800" dirty="0" smtClean="0"/>
              <a:t>Features: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Download </a:t>
            </a:r>
            <a:r>
              <a:rPr lang="en-US" altLang="zh-TW" sz="2800" dirty="0" err="1" smtClean="0"/>
              <a:t>img</a:t>
            </a:r>
            <a:endParaRPr lang="en-US" altLang="zh-TW" sz="2800" dirty="0" smtClean="0"/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Show DL progress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Load </a:t>
            </a:r>
            <a:r>
              <a:rPr lang="en-US" altLang="zh-TW" sz="2800" dirty="0" err="1" smtClean="0"/>
              <a:t>img</a:t>
            </a:r>
            <a:endParaRPr lang="en-US" altLang="zh-TW" sz="2800" dirty="0" smtClean="0"/>
          </a:p>
          <a:p>
            <a:r>
              <a:rPr lang="en-US" altLang="zh-TW" sz="2800" dirty="0" smtClean="0"/>
              <a:t>	</a:t>
            </a:r>
            <a:r>
              <a:rPr lang="en-US" altLang="zh-TW" sz="2800" dirty="0" smtClean="0"/>
              <a:t>Invoke other app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</a:t>
            </a:r>
          </a:p>
          <a:p>
            <a:pPr lvl="2"/>
            <a:r>
              <a:rPr lang="en-US" altLang="zh-TW" dirty="0" smtClean="0"/>
              <a:t>(e.g. Downloading, Database </a:t>
            </a:r>
            <a:r>
              <a:rPr lang="en-US" altLang="zh-TW" dirty="0"/>
              <a:t>read</a:t>
            </a:r>
            <a:r>
              <a:rPr lang="en-US" altLang="zh-TW" dirty="0" smtClean="0"/>
              <a:t>/write)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221088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Background thread </a:t>
            </a:r>
            <a:r>
              <a:rPr lang="en-US" altLang="zh-TW" sz="2500" dirty="0" smtClean="0"/>
              <a:t>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r>
              <a:rPr lang="en-US" altLang="zh-TW" sz="2500" dirty="0" smtClean="0"/>
              <a:t> 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other important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/>
              <a:t>Service</a:t>
            </a:r>
          </a:p>
          <a:p>
            <a:pPr lvl="1"/>
            <a:r>
              <a:rPr lang="en-US" altLang="zh-TW" sz="2000" dirty="0" smtClean="0"/>
              <a:t>No UI</a:t>
            </a:r>
          </a:p>
          <a:p>
            <a:pPr lvl="1"/>
            <a:r>
              <a:rPr lang="en-US" altLang="zh-TW" sz="2000" dirty="0" smtClean="0"/>
              <a:t>Always works in the background.</a:t>
            </a:r>
          </a:p>
          <a:p>
            <a:pPr lvl="1"/>
            <a:r>
              <a:rPr lang="en-US" altLang="zh-TW" sz="2000" dirty="0" smtClean="0"/>
              <a:t>Play music, or data download.</a:t>
            </a:r>
          </a:p>
          <a:p>
            <a:r>
              <a:rPr lang="en-US" altLang="zh-TW" sz="2300" dirty="0" smtClean="0"/>
              <a:t>Broadcast receiver</a:t>
            </a:r>
          </a:p>
          <a:p>
            <a:pPr lvl="1"/>
            <a:r>
              <a:rPr lang="en-US" altLang="zh-TW" sz="1900" dirty="0" smtClean="0"/>
              <a:t>System</a:t>
            </a:r>
          </a:p>
          <a:p>
            <a:r>
              <a:rPr lang="en-US" altLang="zh-TW" sz="2300" dirty="0" smtClean="0"/>
              <a:t>Content Provider</a:t>
            </a:r>
          </a:p>
          <a:p>
            <a:pPr lvl="1"/>
            <a:r>
              <a:rPr lang="en-US" altLang="zh-TW" sz="2000" dirty="0" smtClean="0"/>
              <a:t>Cross-process data exchange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688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– 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       </a:t>
            </a: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 smtClean="0">
                <a:hlinkClick r:id="rId3"/>
              </a:rPr>
              <a:t>://www.codedata.com.tw/mobile/android-tutorial-the-2nd-class-2-ui/</a:t>
            </a:r>
            <a:endParaRPr lang="en-US" altLang="zh-TW" sz="2400" dirty="0" smtClean="0"/>
          </a:p>
          <a:p>
            <a:pPr marL="457200" indent="-457200">
              <a:buAutoNum type="arabicPeriod" startAt="3"/>
            </a:pPr>
            <a:r>
              <a:rPr lang="en-US" altLang="zh-TW" sz="2400" dirty="0" smtClean="0"/>
              <a:t>Activity –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       </a:t>
            </a:r>
            <a:r>
              <a:rPr lang="en-US" altLang="zh-TW" sz="2400" dirty="0" smtClean="0">
                <a:hlinkClick r:id="rId4"/>
              </a:rPr>
              <a:t>http</a:t>
            </a:r>
            <a:r>
              <a:rPr lang="en-US" altLang="zh-TW" sz="2400" dirty="0" smtClean="0">
                <a:hlinkClick r:id="rId4"/>
              </a:rPr>
              <a:t>://blog.csdn.net/xln0130/article/details/6721561</a:t>
            </a:r>
            <a:endParaRPr lang="en-US" altLang="zh-TW" sz="2400" dirty="0" smtClean="0"/>
          </a:p>
          <a:p>
            <a:pPr marL="457200" indent="-457200">
              <a:buNone/>
            </a:pPr>
            <a:r>
              <a:rPr lang="en-US" altLang="zh-TW" sz="2400" dirty="0" smtClean="0"/>
              <a:t>4.    </a:t>
            </a:r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-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en-US" altLang="zh-TW" sz="2400" dirty="0" smtClean="0"/>
          </a:p>
          <a:p>
            <a:pPr marL="457200" indent="-457200">
              <a:buNone/>
            </a:pPr>
            <a:r>
              <a:rPr lang="en-US" altLang="zh-TW" sz="2400" dirty="0" smtClean="0"/>
              <a:t>5.    </a:t>
            </a:r>
            <a:r>
              <a:rPr lang="en-US" altLang="zh-TW" sz="2400" dirty="0" err="1" smtClean="0"/>
              <a:t>Genymotion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(3</a:t>
            </a:r>
            <a:r>
              <a:rPr lang="en-US" altLang="zh-TW" sz="2400" baseline="30000" dirty="0" smtClean="0"/>
              <a:t>rd</a:t>
            </a:r>
            <a:r>
              <a:rPr lang="en-US" altLang="zh-TW" sz="2400" dirty="0" smtClean="0"/>
              <a:t>-party Android Emulator)  -</a:t>
            </a:r>
          </a:p>
          <a:p>
            <a:pPr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hlinkClick r:id="rId6"/>
              </a:rPr>
              <a:t>https</a:t>
            </a:r>
            <a:r>
              <a:rPr lang="en-US" altLang="zh-TW" sz="2400" dirty="0" smtClean="0">
                <a:hlinkClick r:id="rId6"/>
              </a:rPr>
              <a:t>://www.genymotion.com/</a:t>
            </a:r>
            <a:endParaRPr lang="en-US" altLang="zh-TW" sz="2400" dirty="0" smtClean="0"/>
          </a:p>
          <a:p>
            <a:pPr marL="457200" indent="-457200">
              <a:buAutoNum type="arabicPeriod" startAt="6"/>
            </a:pPr>
            <a:r>
              <a:rPr lang="en-US" altLang="zh-TW" sz="2400" dirty="0" smtClean="0"/>
              <a:t>Android </a:t>
            </a:r>
            <a:r>
              <a:rPr lang="en-US" altLang="zh-TW" sz="2400" dirty="0" smtClean="0"/>
              <a:t>History </a:t>
            </a:r>
            <a:r>
              <a:rPr lang="en-US" altLang="zh-TW" sz="2400" dirty="0" smtClean="0"/>
              <a:t>– 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      </a:t>
            </a:r>
            <a:r>
              <a:rPr lang="en-US" altLang="zh-TW" sz="2400" dirty="0" smtClean="0">
                <a:hlinkClick r:id="rId7"/>
              </a:rPr>
              <a:t>http</a:t>
            </a:r>
            <a:r>
              <a:rPr lang="en-US" altLang="zh-TW" sz="2400" dirty="0">
                <a:hlinkClick r:id="rId7"/>
              </a:rPr>
              <a:t>://www.xcubelabs.com/images/android-infograph-live.png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040560" cy="2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Tools, Platform-tools and Build-tools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Install Android API</a:t>
            </a:r>
          </a:p>
          <a:p>
            <a:pPr lvl="1"/>
            <a:r>
              <a:rPr lang="en-US" altLang="zh-TW" sz="2400" dirty="0" smtClean="0"/>
              <a:t> Android 4.0(API 14) cover 90%+ </a:t>
            </a:r>
          </a:p>
          <a:p>
            <a:pPr lvl="1">
              <a:buNone/>
            </a:pPr>
            <a:r>
              <a:rPr lang="en-US" altLang="zh-TW" sz="2400" dirty="0" smtClean="0"/>
              <a:t>     of devices in use now</a:t>
            </a: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091296"/>
            <a:ext cx="2808312" cy="376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2519357" cy="2420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132857"/>
            <a:ext cx="5400600" cy="85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</a:t>
            </a:r>
            <a:r>
              <a:rPr lang="en-US" altLang="zh-TW" dirty="0" smtClean="0"/>
              <a:t>1/9)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21436"/>
            <a:ext cx="7170026" cy="54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19774</TotalTime>
  <Words>1176</Words>
  <Application>Microsoft Office PowerPoint</Application>
  <PresentationFormat>如螢幕大小 (4:3)</PresentationFormat>
  <Paragraphs>355</Paragraphs>
  <Slides>59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Office 佈景主題</vt:lpstr>
      <vt:lpstr>The introduction of Android Development </vt:lpstr>
      <vt:lpstr>Agenda</vt:lpstr>
      <vt:lpstr>Brief History</vt:lpstr>
      <vt:lpstr>What’s Android?</vt:lpstr>
      <vt:lpstr>Environment setup (1/4)</vt:lpstr>
      <vt:lpstr>Environment setup (2/4)</vt:lpstr>
      <vt:lpstr>Environment setup (3/4)</vt:lpstr>
      <vt:lpstr>Environment setup (4/4)</vt:lpstr>
      <vt:lpstr>Hello World (1/9)</vt:lpstr>
      <vt:lpstr>Hello World (2/9)</vt:lpstr>
      <vt:lpstr>Hello World (3/9)</vt:lpstr>
      <vt:lpstr>Hello World (4/9)</vt:lpstr>
      <vt:lpstr>Hello World (5/9)</vt:lpstr>
      <vt:lpstr>Hello World (6/9)</vt:lpstr>
      <vt:lpstr>Hello World (7/9)</vt:lpstr>
      <vt:lpstr>Hello World (8/9)</vt:lpstr>
      <vt:lpstr>Hello World (9/9)</vt:lpstr>
      <vt:lpstr>投影片 18</vt:lpstr>
      <vt:lpstr>App Structure</vt:lpstr>
      <vt:lpstr>App Structure</vt:lpstr>
      <vt:lpstr>App Structure</vt:lpstr>
      <vt:lpstr>App Structure</vt:lpstr>
      <vt:lpstr>App Structure</vt:lpstr>
      <vt:lpstr>App Structure</vt:lpstr>
      <vt:lpstr>App Structure</vt:lpstr>
      <vt:lpstr>Structure</vt:lpstr>
      <vt:lpstr>App Structure</vt:lpstr>
      <vt:lpstr>App Structure</vt:lpstr>
      <vt:lpstr>App Structure</vt:lpstr>
      <vt:lpstr>App Structure</vt:lpstr>
      <vt:lpstr>Basic Component</vt:lpstr>
      <vt:lpstr>Basic Component</vt:lpstr>
      <vt:lpstr>投影片 33</vt:lpstr>
      <vt:lpstr>投影片 34</vt:lpstr>
      <vt:lpstr>Basic Component</vt:lpstr>
      <vt:lpstr>Basic Component</vt:lpstr>
      <vt:lpstr>Basic Component</vt:lpstr>
      <vt:lpstr>投影片 38</vt:lpstr>
      <vt:lpstr>Activity</vt:lpstr>
      <vt:lpstr>投影片 40</vt:lpstr>
      <vt:lpstr>投影片 41</vt:lpstr>
      <vt:lpstr>投影片 42</vt:lpstr>
      <vt:lpstr>投影片 43</vt:lpstr>
      <vt:lpstr>Activity</vt:lpstr>
      <vt:lpstr>Activity</vt:lpstr>
      <vt:lpstr>Activity</vt:lpstr>
      <vt:lpstr>Activity</vt:lpstr>
      <vt:lpstr>投影片 48</vt:lpstr>
      <vt:lpstr>Activity</vt:lpstr>
      <vt:lpstr>投影片 50</vt:lpstr>
      <vt:lpstr>Activity</vt:lpstr>
      <vt:lpstr>Activity</vt:lpstr>
      <vt:lpstr>APP Demo</vt:lpstr>
      <vt:lpstr>APP Demo</vt:lpstr>
      <vt:lpstr>APP Demo</vt:lpstr>
      <vt:lpstr>APP Demo</vt:lpstr>
      <vt:lpstr>The other important features</vt:lpstr>
      <vt:lpstr>Reference</vt:lpstr>
      <vt:lpstr>投影片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989</cp:revision>
  <dcterms:created xsi:type="dcterms:W3CDTF">2015-01-19T01:53:04Z</dcterms:created>
  <dcterms:modified xsi:type="dcterms:W3CDTF">2015-03-25T10:09:38Z</dcterms:modified>
</cp:coreProperties>
</file>