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325" r:id="rId4"/>
    <p:sldId id="323" r:id="rId5"/>
    <p:sldId id="258" r:id="rId6"/>
    <p:sldId id="262" r:id="rId7"/>
    <p:sldId id="261" r:id="rId8"/>
    <p:sldId id="260" r:id="rId9"/>
    <p:sldId id="265" r:id="rId10"/>
    <p:sldId id="264" r:id="rId11"/>
    <p:sldId id="263" r:id="rId12"/>
    <p:sldId id="259" r:id="rId13"/>
    <p:sldId id="268" r:id="rId14"/>
    <p:sldId id="267" r:id="rId15"/>
    <p:sldId id="272" r:id="rId16"/>
    <p:sldId id="329" r:id="rId17"/>
    <p:sldId id="327" r:id="rId18"/>
    <p:sldId id="288" r:id="rId19"/>
    <p:sldId id="276" r:id="rId20"/>
    <p:sldId id="320" r:id="rId21"/>
    <p:sldId id="289" r:id="rId22"/>
    <p:sldId id="321" r:id="rId23"/>
    <p:sldId id="274" r:id="rId24"/>
    <p:sldId id="291" r:id="rId25"/>
    <p:sldId id="292" r:id="rId26"/>
    <p:sldId id="293" r:id="rId27"/>
    <p:sldId id="309" r:id="rId28"/>
    <p:sldId id="308" r:id="rId29"/>
    <p:sldId id="310" r:id="rId30"/>
    <p:sldId id="311" r:id="rId31"/>
    <p:sldId id="281" r:id="rId32"/>
    <p:sldId id="324" r:id="rId33"/>
    <p:sldId id="283" r:id="rId34"/>
    <p:sldId id="271" r:id="rId35"/>
    <p:sldId id="266" r:id="rId36"/>
    <p:sldId id="319" r:id="rId37"/>
    <p:sldId id="318" r:id="rId38"/>
    <p:sldId id="285" r:id="rId39"/>
    <p:sldId id="326" r:id="rId40"/>
    <p:sldId id="280" r:id="rId41"/>
    <p:sldId id="295" r:id="rId42"/>
    <p:sldId id="298" r:id="rId43"/>
    <p:sldId id="330" r:id="rId44"/>
    <p:sldId id="290" r:id="rId45"/>
    <p:sldId id="278" r:id="rId46"/>
    <p:sldId id="304" r:id="rId47"/>
    <p:sldId id="313" r:id="rId48"/>
    <p:sldId id="331" r:id="rId49"/>
    <p:sldId id="270" r:id="rId50"/>
    <p:sldId id="302" r:id="rId51"/>
    <p:sldId id="305" r:id="rId52"/>
    <p:sldId id="300" r:id="rId53"/>
    <p:sldId id="315" r:id="rId54"/>
    <p:sldId id="307" r:id="rId55"/>
    <p:sldId id="317" r:id="rId56"/>
    <p:sldId id="333" r:id="rId57"/>
    <p:sldId id="335" r:id="rId58"/>
    <p:sldId id="336" r:id="rId59"/>
    <p:sldId id="316" r:id="rId60"/>
    <p:sldId id="299" r:id="rId61"/>
    <p:sldId id="294" r:id="rId62"/>
    <p:sldId id="332" r:id="rId6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8151" autoAdjust="0"/>
  </p:normalViewPr>
  <p:slideViewPr>
    <p:cSldViewPr>
      <p:cViewPr varScale="1">
        <p:scale>
          <a:sx n="68" d="100"/>
          <a:sy n="68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6729-D2F0-4F51-BF2D-6E78F4E0549D}" type="datetimeFigureOut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10C0-1992-4523-8699-5FE4AB7B6C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8321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8053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146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都可以註冊一個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框架收到「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」事件後，便回呼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 method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。以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類別（按鈕元件）為例，當我們想要處理使用者觸控按鈕的事件時，就要呼叫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setOnClickListener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方法來註冊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7229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637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08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ACF-AE19-4285-A341-3B60AE88A971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B9C2-099F-44F8-BE43-9C4AE7BB1F7C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2B4-A37A-44F2-97EA-D2EE0FC525FD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1A1-3B98-4D71-9244-5B7CB3DAF24D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91A-7323-46FB-A0C7-38FCCB787B4A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ED9-3834-4FF9-BA59-532244FAB420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F8E-3D85-4270-906A-27D40E009BD5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160E-EB62-4A98-AA0A-074087B93006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97D8-85AA-40BD-861D-F5A0EC96D687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F74-A159-4E61-9C04-83B01F6B07EB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EF2B-0365-4FD9-83E0-8C07BAF4A461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19A-0ADB-4CC5-B96B-60B8930FC291}" type="datetime1">
              <a:rPr lang="zh-TW" altLang="en-US" smtClean="0"/>
              <a:pPr/>
              <a:t>2015/3/26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training/basics/intents/sending.html" TargetMode="Externa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ata.com.tw/mobile/android-tutorial-the-2nd-class-2-ui/" TargetMode="External"/><Relationship Id="rId7" Type="http://schemas.openxmlformats.org/officeDocument/2006/relationships/hyperlink" Target="http://www.xcubelabs.com/images/android-infograph-live.png" TargetMode="External"/><Relationship Id="rId2" Type="http://schemas.openxmlformats.org/officeDocument/2006/relationships/hyperlink" Target="http://developer.android.com/devel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nymotion.com/" TargetMode="External"/><Relationship Id="rId5" Type="http://schemas.openxmlformats.org/officeDocument/2006/relationships/hyperlink" Target="http://developer.android.com/reference/android/os/AsyncTask.html" TargetMode="External"/><Relationship Id="rId4" Type="http://schemas.openxmlformats.org/officeDocument/2006/relationships/hyperlink" Target="http://blog.csdn.net/xln0130/article/details/6721561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4" name="Picture 6" descr="http://www.lottspace.com/wp/wp-content/uploads/2013/11/Andro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21496" y="3356992"/>
            <a:ext cx="6875040" cy="144016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</a:rPr>
              <a:t>The introduction of Android Development 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12160" y="4628728"/>
            <a:ext cx="4032448" cy="5284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Alex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1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196752"/>
            <a:ext cx="279756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(2/9)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19" y="1337476"/>
            <a:ext cx="8314953" cy="52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>
            <a:off x="1907704" y="4653136"/>
            <a:ext cx="208823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(3/9)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1285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(4/9)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9666"/>
            <a:ext cx="8640960" cy="48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(5/9)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88" y="1556793"/>
            <a:ext cx="8686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(6/9)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0399"/>
            <a:ext cx="91440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(7/9)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56898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 the program</a:t>
            </a:r>
          </a:p>
          <a:p>
            <a:pPr lvl="1"/>
            <a:r>
              <a:rPr lang="en-US" altLang="zh-TW" sz="2400" dirty="0" smtClean="0"/>
              <a:t>Android Virtual Device</a:t>
            </a:r>
          </a:p>
          <a:p>
            <a:pPr lvl="2"/>
            <a:r>
              <a:rPr lang="en-US" altLang="zh-TW" sz="2000" dirty="0" smtClean="0"/>
              <a:t>Tool-&gt;Android-&gt;AVD Manager-&gt;Create Virtual Device</a:t>
            </a:r>
          </a:p>
          <a:p>
            <a:pPr lvl="2"/>
            <a:r>
              <a:rPr lang="en-US" altLang="zh-TW" sz="2000" dirty="0" smtClean="0"/>
              <a:t>Resolution, CPU architecture, RAM, SD Card, Android Ver.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84310"/>
            <a:ext cx="6408712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(8/9)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lvl="1"/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party emulator: </a:t>
            </a:r>
            <a:r>
              <a:rPr lang="en-US" altLang="zh-TW" dirty="0" err="1" smtClean="0"/>
              <a:t>Genymotion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(#5)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Faster</a:t>
            </a:r>
            <a:r>
              <a:rPr lang="en-US" altLang="zh-TW" dirty="0" smtClean="0"/>
              <a:t> than the built-in AVD (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As a </a:t>
            </a:r>
            <a:r>
              <a:rPr lang="en-US" altLang="zh-TW" dirty="0" err="1" smtClean="0"/>
              <a:t>plugin</a:t>
            </a:r>
            <a:r>
              <a:rPr lang="en-US" altLang="zh-TW" dirty="0" smtClean="0"/>
              <a:t> of Android Studio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08920"/>
            <a:ext cx="5832648" cy="413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(9/9)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1"/>
            <a:r>
              <a:rPr lang="en-US" altLang="zh-TW" dirty="0" smtClean="0"/>
              <a:t>Mobile Phone</a:t>
            </a:r>
          </a:p>
          <a:p>
            <a:pPr lvl="2"/>
            <a:r>
              <a:rPr lang="en-US" altLang="zh-TW" dirty="0" smtClean="0"/>
              <a:t>Enable USB debugging. (Default hidden)</a:t>
            </a:r>
          </a:p>
          <a:p>
            <a:pPr lvl="2"/>
            <a:r>
              <a:rPr lang="en-US" altLang="zh-TW" dirty="0" smtClean="0"/>
              <a:t>Settings -&gt; About Phone -&gt; Build number</a:t>
            </a:r>
          </a:p>
          <a:p>
            <a:pPr lvl="3"/>
            <a:r>
              <a:rPr lang="en-US" altLang="zh-TW" sz="2200" dirty="0" smtClean="0"/>
              <a:t>Tap 7 times to activate.</a:t>
            </a:r>
          </a:p>
          <a:p>
            <a:pPr lvl="2"/>
            <a:r>
              <a:rPr lang="en-US" altLang="zh-TW" dirty="0" smtClean="0"/>
              <a:t>Settings -&gt; Developer Options -&gt; USB debugging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679849"/>
            <a:ext cx="3000645" cy="298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00400"/>
            <a:ext cx="2690349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Press </a:t>
            </a:r>
            <a:r>
              <a:rPr lang="en-US" altLang="zh-TW" sz="2400" dirty="0" smtClean="0">
                <a:solidFill>
                  <a:srgbClr val="FF0000"/>
                </a:solidFill>
              </a:rPr>
              <a:t>run</a:t>
            </a:r>
            <a:r>
              <a:rPr lang="en-US" altLang="zh-TW" sz="2400" dirty="0" smtClean="0"/>
              <a:t> button or </a:t>
            </a:r>
            <a:r>
              <a:rPr lang="en-US" altLang="zh-TW" sz="2400" dirty="0" smtClean="0">
                <a:solidFill>
                  <a:srgbClr val="FF0000"/>
                </a:solidFill>
              </a:rPr>
              <a:t>Shift +F10 </a:t>
            </a:r>
            <a:r>
              <a:rPr lang="en-US" altLang="zh-TW" sz="2400" dirty="0" smtClean="0"/>
              <a:t>to run program</a:t>
            </a:r>
          </a:p>
          <a:p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692696"/>
            <a:ext cx="339557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29865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>
          <a:xfrm>
            <a:off x="4067944" y="335699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manifests</a:t>
            </a:r>
            <a:r>
              <a:rPr lang="en-US" altLang="zh-TW" dirty="0" smtClean="0"/>
              <a:t> – AndroidManifest.xml</a:t>
            </a:r>
          </a:p>
          <a:p>
            <a:pPr lvl="1"/>
            <a:r>
              <a:rPr lang="en-US" altLang="zh-TW" sz="2700" dirty="0" smtClean="0"/>
              <a:t>Some information about this App </a:t>
            </a:r>
          </a:p>
          <a:p>
            <a:pPr lvl="2"/>
            <a:r>
              <a:rPr lang="en-US" altLang="zh-TW" dirty="0" smtClean="0"/>
              <a:t>Activity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Permission</a:t>
            </a:r>
          </a:p>
          <a:p>
            <a:pPr lvl="2"/>
            <a:r>
              <a:rPr lang="en-US" altLang="zh-TW" sz="2400" dirty="0" smtClean="0"/>
              <a:t>Services</a:t>
            </a:r>
            <a:endParaRPr lang="zh-TW" altLang="en-US" sz="2400" dirty="0" smtClean="0"/>
          </a:p>
          <a:p>
            <a:pPr lvl="2"/>
            <a:r>
              <a:rPr lang="en-US" altLang="zh-TW" sz="1900" dirty="0" smtClean="0"/>
              <a:t>…….</a:t>
            </a:r>
          </a:p>
        </p:txBody>
      </p:sp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9407" y="2708920"/>
            <a:ext cx="5393010" cy="415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Brief History</a:t>
            </a:r>
          </a:p>
          <a:p>
            <a:r>
              <a:rPr lang="en-US" altLang="zh-TW" sz="2000" dirty="0" smtClean="0"/>
              <a:t>What’s Android</a:t>
            </a:r>
          </a:p>
          <a:p>
            <a:r>
              <a:rPr lang="en-US" altLang="zh-TW" sz="2000" dirty="0" smtClean="0"/>
              <a:t>Environment setup</a:t>
            </a:r>
          </a:p>
          <a:p>
            <a:r>
              <a:rPr lang="en-US" altLang="zh-TW" sz="2000" dirty="0" smtClean="0"/>
              <a:t>Hello World</a:t>
            </a:r>
          </a:p>
          <a:p>
            <a:r>
              <a:rPr lang="en-US" altLang="zh-TW" sz="2000" dirty="0" smtClean="0"/>
              <a:t>Structure of an App</a:t>
            </a:r>
          </a:p>
          <a:p>
            <a:r>
              <a:rPr lang="en-US" altLang="zh-TW" sz="2000" dirty="0" smtClean="0"/>
              <a:t>Basic Widget Component (Button, TextView)</a:t>
            </a:r>
          </a:p>
          <a:p>
            <a:r>
              <a:rPr lang="en-US" altLang="zh-TW" sz="2000" dirty="0" smtClean="0"/>
              <a:t>Activity</a:t>
            </a:r>
          </a:p>
          <a:p>
            <a:pPr lvl="1"/>
            <a:r>
              <a:rPr lang="en-US" altLang="zh-TW" sz="2000" dirty="0" smtClean="0"/>
              <a:t>Life Cycle</a:t>
            </a:r>
          </a:p>
          <a:p>
            <a:pPr lvl="1"/>
            <a:r>
              <a:rPr lang="en-US" altLang="zh-TW" sz="2000" dirty="0" smtClean="0"/>
              <a:t>Activity switch</a:t>
            </a:r>
          </a:p>
          <a:p>
            <a:r>
              <a:rPr lang="en-US" altLang="zh-TW" sz="2000" dirty="0" smtClean="0"/>
              <a:t>[APP Demo]</a:t>
            </a:r>
          </a:p>
          <a:p>
            <a:pPr lvl="1"/>
            <a:r>
              <a:rPr lang="en-US" altLang="zh-TW" sz="2000" dirty="0" smtClean="0"/>
              <a:t>Download image via Internet &amp; Save to SD card &amp; Display </a:t>
            </a:r>
          </a:p>
          <a:p>
            <a:r>
              <a:rPr lang="en-US" altLang="zh-TW" sz="2000" dirty="0" smtClean="0"/>
              <a:t>FAQ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java</a:t>
            </a:r>
            <a:r>
              <a:rPr lang="en-US" altLang="zh-TW" dirty="0" smtClean="0"/>
              <a:t> – ****.java</a:t>
            </a:r>
          </a:p>
          <a:p>
            <a:pPr lvl="1"/>
            <a:r>
              <a:rPr lang="en-US" altLang="zh-TW" dirty="0" smtClean="0"/>
              <a:t>Logic operation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4392488" cy="39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59632" y="3717032"/>
            <a:ext cx="4104456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 smtClean="0"/>
              <a:t>res - </a:t>
            </a:r>
            <a:r>
              <a:rPr lang="en-US" altLang="zh-TW" sz="2500" dirty="0" err="1" smtClean="0"/>
              <a:t>drawable</a:t>
            </a:r>
            <a:endParaRPr lang="en-US" altLang="zh-TW" sz="2500" dirty="0" smtClean="0"/>
          </a:p>
          <a:p>
            <a:pPr lvl="1"/>
            <a:r>
              <a:rPr lang="en-US" altLang="zh-TW" sz="2100" dirty="0" smtClean="0"/>
              <a:t>Bitmap </a:t>
            </a:r>
          </a:p>
          <a:p>
            <a:pPr lvl="1"/>
            <a:r>
              <a:rPr lang="en-US" altLang="zh-TW" sz="2100" dirty="0" smtClean="0"/>
              <a:t>App Icon  (</a:t>
            </a:r>
            <a:r>
              <a:rPr lang="en-US" altLang="zh-TW" sz="2100" dirty="0" smtClean="0">
                <a:solidFill>
                  <a:srgbClr val="FF0000"/>
                </a:solidFill>
              </a:rPr>
              <a:t>before Android Studio 1.1</a:t>
            </a:r>
            <a:r>
              <a:rPr lang="en-US" altLang="zh-TW" sz="2100" dirty="0" smtClean="0"/>
              <a:t>)</a:t>
            </a:r>
          </a:p>
          <a:p>
            <a:pPr lvl="1"/>
            <a:r>
              <a:rPr lang="en-US" altLang="zh-TW" sz="2100" dirty="0" smtClean="0"/>
              <a:t>Shape, Layer, Scale….</a:t>
            </a:r>
            <a:endParaRPr lang="zh-TW" altLang="en-US" sz="21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05313"/>
            <a:ext cx="5421956" cy="358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996952"/>
            <a:ext cx="2402648" cy="384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b="1" dirty="0" smtClean="0"/>
              <a:t>res – </a:t>
            </a:r>
            <a:r>
              <a:rPr lang="en-US" altLang="zh-TW" sz="3000" dirty="0" err="1" smtClean="0"/>
              <a:t>mipmap</a:t>
            </a:r>
            <a:r>
              <a:rPr lang="en-US" altLang="zh-TW" sz="3000" dirty="0" smtClean="0"/>
              <a:t> (</a:t>
            </a:r>
            <a:r>
              <a:rPr lang="en-US" altLang="zh-TW" sz="3000" dirty="0" smtClean="0">
                <a:solidFill>
                  <a:srgbClr val="FF0000"/>
                </a:solidFill>
              </a:rPr>
              <a:t>updated!</a:t>
            </a:r>
            <a:r>
              <a:rPr lang="en-US" altLang="zh-TW" sz="3000" dirty="0" smtClean="0"/>
              <a:t> </a:t>
            </a:r>
            <a:r>
              <a:rPr lang="en-US" altLang="zh-TW" sz="3000" dirty="0" smtClean="0">
                <a:solidFill>
                  <a:srgbClr val="FF0000"/>
                </a:solidFill>
              </a:rPr>
              <a:t>Android  Studio 1.1</a:t>
            </a:r>
            <a:r>
              <a:rPr lang="en-US" altLang="zh-TW" sz="3000" dirty="0" smtClean="0"/>
              <a:t>)</a:t>
            </a:r>
          </a:p>
          <a:p>
            <a:pPr lvl="1"/>
            <a:r>
              <a:rPr lang="en-US" altLang="zh-TW" dirty="0" smtClean="0"/>
              <a:t>App Icon move to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 folder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5472608" cy="208591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212976"/>
            <a:ext cx="2952328" cy="254806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res - </a:t>
            </a:r>
            <a:r>
              <a:rPr lang="en-US" altLang="zh-TW" dirty="0" smtClean="0"/>
              <a:t>Layout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383"/>
            <a:ext cx="9144000" cy="46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LinearLayout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“vertical”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“horizontal”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RelativeLayout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android:layout_above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android:layout_below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android:layout_toStartOf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android:layout_toEndOf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…</a:t>
            </a:r>
            <a:endParaRPr lang="en-US" altLang="zh-TW" sz="2800" dirty="0" smtClean="0"/>
          </a:p>
          <a:p>
            <a:r>
              <a:rPr lang="en-US" altLang="zh-TW" sz="2800" dirty="0" smtClean="0"/>
              <a:t>Others: </a:t>
            </a:r>
            <a:r>
              <a:rPr lang="en-US" altLang="zh-TW" sz="2800" dirty="0" err="1" smtClean="0"/>
              <a:t>FrameLayout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TableLayout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GridLayout</a:t>
            </a:r>
            <a:endParaRPr lang="en-US" altLang="zh-TW" sz="28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325" y="836712"/>
            <a:ext cx="35136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661" y="3199606"/>
            <a:ext cx="1971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support nested form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5" name="Picture 15" descr="AndroidTutorial_02_02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322365"/>
            <a:ext cx="6192687" cy="4202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785395"/>
          </a:xfrm>
        </p:spPr>
        <p:txBody>
          <a:bodyPr/>
          <a:lstStyle/>
          <a:p>
            <a:r>
              <a:rPr lang="en-US" altLang="zh-TW" sz="2700" b="1" dirty="0" err="1" smtClean="0"/>
              <a:t>android:layout_width</a:t>
            </a:r>
            <a:r>
              <a:rPr lang="zh-TW" altLang="en-US" sz="2700" dirty="0" smtClean="0"/>
              <a:t>      </a:t>
            </a:r>
            <a:r>
              <a:rPr lang="en-US" altLang="zh-TW" sz="2700" b="1" dirty="0" err="1" smtClean="0"/>
              <a:t>android:layout_height</a:t>
            </a:r>
            <a:endParaRPr lang="en-US" altLang="zh-TW" sz="2700" b="1" dirty="0" smtClean="0"/>
          </a:p>
          <a:p>
            <a:r>
              <a:rPr lang="en-US" altLang="zh-TW" sz="2700" dirty="0" smtClean="0"/>
              <a:t>Property can be set with:</a:t>
            </a:r>
          </a:p>
          <a:p>
            <a:pPr lvl="1"/>
            <a:r>
              <a:rPr lang="en-US" altLang="zh-TW" sz="2300" dirty="0" smtClean="0"/>
              <a:t>Absolute value:  e.g. </a:t>
            </a:r>
            <a:r>
              <a:rPr lang="en-US" altLang="zh-TW" sz="2300" strike="sngStrike" dirty="0" smtClean="0"/>
              <a:t>200px</a:t>
            </a:r>
            <a:r>
              <a:rPr lang="en-US" altLang="zh-TW" sz="2300" dirty="0" smtClean="0"/>
              <a:t>  or 200dp (</a:t>
            </a:r>
            <a:r>
              <a:rPr lang="en-US" altLang="zh-TW" sz="2300" dirty="0" smtClean="0">
                <a:solidFill>
                  <a:srgbClr val="FF0000"/>
                </a:solidFill>
              </a:rPr>
              <a:t>Do not hardcode </a:t>
            </a:r>
            <a:r>
              <a:rPr lang="zh-TW" altLang="en-US" sz="2300" dirty="0" smtClean="0"/>
              <a:t>∵</a:t>
            </a:r>
            <a:r>
              <a:rPr lang="en-US" altLang="zh-TW" sz="2300" dirty="0" smtClean="0">
                <a:solidFill>
                  <a:srgbClr val="FF0000"/>
                </a:solidFill>
              </a:rPr>
              <a:t>Different screen densities</a:t>
            </a:r>
            <a:r>
              <a:rPr lang="en-US" altLang="zh-TW" sz="2300" dirty="0" smtClean="0"/>
              <a:t>)</a:t>
            </a:r>
          </a:p>
          <a:p>
            <a:pPr lvl="1"/>
            <a:r>
              <a:rPr lang="en-US" altLang="zh-TW" sz="2300" dirty="0" err="1" smtClean="0"/>
              <a:t>wrap_content</a:t>
            </a:r>
            <a:endParaRPr lang="en-US" altLang="zh-TW" sz="2300" dirty="0" smtClean="0"/>
          </a:p>
          <a:p>
            <a:pPr lvl="1"/>
            <a:r>
              <a:rPr lang="en-US" altLang="zh-TW" sz="2300" dirty="0" err="1" smtClean="0"/>
              <a:t>match_parent</a:t>
            </a:r>
            <a:endParaRPr lang="en-US" altLang="zh-TW" sz="2300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48130" name="Picture 2" descr="AndroidTutorial_02_0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848872" cy="256490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3816424" y="2915652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 For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android:textSize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  uses  “sp” instead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– </a:t>
            </a:r>
            <a:r>
              <a:rPr lang="en-US" altLang="zh-TW" sz="2700" dirty="0" smtClean="0"/>
              <a:t>Menu</a:t>
            </a:r>
          </a:p>
          <a:p>
            <a:endParaRPr lang="en-US" altLang="zh-TW" sz="2700" dirty="0" smtClean="0"/>
          </a:p>
          <a:p>
            <a:r>
              <a:rPr lang="en-US" altLang="zh-TW" sz="2700" dirty="0" smtClean="0"/>
              <a:t>                              </a:t>
            </a:r>
            <a:endParaRPr lang="en-US" altLang="zh-TW" sz="1500" dirty="0" smtClean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6"/>
            <a:ext cx="2448272" cy="43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11760" y="242088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77072"/>
            <a:ext cx="6048672" cy="139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492896"/>
            <a:ext cx="3312368" cy="9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strings</a:t>
            </a:r>
          </a:p>
          <a:p>
            <a:pPr lvl="1"/>
            <a:r>
              <a:rPr lang="en-US" altLang="zh-TW" sz="2300" dirty="0" smtClean="0"/>
              <a:t>All of the words should be defined here.</a:t>
            </a:r>
          </a:p>
          <a:p>
            <a:pPr lvl="1"/>
            <a:r>
              <a:rPr lang="en-US" altLang="zh-TW" sz="2300" dirty="0" smtClean="0"/>
              <a:t>For multi-language purpose.</a:t>
            </a:r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73016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80928"/>
            <a:ext cx="33909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Values - </a:t>
            </a:r>
            <a:r>
              <a:rPr lang="en-US" altLang="zh-TW" sz="2800" dirty="0" err="1" smtClean="0"/>
              <a:t>dimens</a:t>
            </a:r>
            <a:endParaRPr lang="en-US" altLang="zh-TW" sz="2800" dirty="0" smtClean="0"/>
          </a:p>
          <a:p>
            <a:pPr lvl="1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731" y="3923997"/>
            <a:ext cx="5198549" cy="25293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757" y="2492896"/>
            <a:ext cx="4532547" cy="11521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7" name="文字方塊 6"/>
          <p:cNvSpPr txBox="1"/>
          <p:nvPr/>
        </p:nvSpPr>
        <p:spPr>
          <a:xfrm>
            <a:off x="251520" y="5157192"/>
            <a:ext cx="2304256" cy="4462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300" dirty="0" smtClean="0"/>
              <a:t>activity_main.xml</a:t>
            </a:r>
            <a:endParaRPr lang="zh-TW" altLang="en-US" sz="23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5536" y="2852936"/>
            <a:ext cx="1872208" cy="4462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00" dirty="0" smtClean="0"/>
              <a:t>dimens.xml</a:t>
            </a:r>
            <a:endParaRPr lang="zh-TW" altLang="en-US" sz="2300" dirty="0"/>
          </a:p>
        </p:txBody>
      </p:sp>
      <p:sp>
        <p:nvSpPr>
          <p:cNvPr id="9" name="右大括弧 8"/>
          <p:cNvSpPr/>
          <p:nvPr/>
        </p:nvSpPr>
        <p:spPr>
          <a:xfrm>
            <a:off x="7092280" y="5085184"/>
            <a:ext cx="216024" cy="720080"/>
          </a:xfrm>
          <a:prstGeom prst="rightBrace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9" idx="1"/>
          </p:cNvCxnSpPr>
          <p:nvPr/>
        </p:nvCxnSpPr>
        <p:spPr>
          <a:xfrm>
            <a:off x="7308304" y="5445224"/>
            <a:ext cx="864096" cy="0"/>
          </a:xfrm>
          <a:prstGeom prst="line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8172400" y="3068960"/>
            <a:ext cx="0" cy="2376264"/>
          </a:xfrm>
          <a:prstGeom prst="line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3075" idx="3"/>
          </p:cNvCxnSpPr>
          <p:nvPr/>
        </p:nvCxnSpPr>
        <p:spPr>
          <a:xfrm flipH="1">
            <a:off x="7308304" y="3068960"/>
            <a:ext cx="864096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Brief History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Foundation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Android, Inc. was founded in Palo Alto, California, U.S.A. by Andy Rubin, Rich Miner, Nick Sears and Chris White</a:t>
            </a:r>
          </a:p>
          <a:p>
            <a:r>
              <a:rPr lang="en-US" altLang="zh-TW" sz="2400" dirty="0"/>
              <a:t>Acquisition by </a:t>
            </a:r>
            <a:r>
              <a:rPr lang="en-US" altLang="zh-TW" sz="2400" dirty="0" smtClean="0"/>
              <a:t>Google</a:t>
            </a:r>
          </a:p>
          <a:p>
            <a:pPr lvl="1"/>
            <a:r>
              <a:rPr lang="en-US" altLang="zh-TW" sz="2000" dirty="0" smtClean="0"/>
              <a:t>Google </a:t>
            </a:r>
            <a:r>
              <a:rPr lang="en-US" altLang="zh-TW" sz="2000" dirty="0"/>
              <a:t>acquired Android Inc. on August 17, </a:t>
            </a:r>
            <a:r>
              <a:rPr lang="en-US" altLang="zh-TW" sz="2000" dirty="0" smtClean="0"/>
              <a:t>2005</a:t>
            </a:r>
          </a:p>
          <a:p>
            <a:r>
              <a:rPr lang="en-US" altLang="zh-TW" sz="2400" dirty="0" smtClean="0"/>
              <a:t>HTC Dream  (T-Mobile G1)</a:t>
            </a:r>
          </a:p>
          <a:p>
            <a:pPr lvl="1"/>
            <a:r>
              <a:rPr lang="en-US" altLang="zh-TW" sz="2000" dirty="0" smtClean="0"/>
              <a:t>The first android mobile phone</a:t>
            </a:r>
          </a:p>
          <a:p>
            <a:pPr lvl="1"/>
            <a:r>
              <a:rPr lang="en-US" altLang="zh-TW" sz="2000" dirty="0" smtClean="0"/>
              <a:t>Released </a:t>
            </a:r>
            <a:r>
              <a:rPr lang="en-US" altLang="zh-TW" sz="2000" dirty="0"/>
              <a:t>in October </a:t>
            </a:r>
            <a:r>
              <a:rPr lang="en-US" altLang="zh-TW" sz="2000" dirty="0" smtClean="0"/>
              <a:t>2008</a:t>
            </a:r>
          </a:p>
          <a:p>
            <a:r>
              <a:rPr lang="en-US" altLang="zh-TW" sz="2400" dirty="0"/>
              <a:t>Android shipments in 2014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exceed </a:t>
            </a:r>
            <a:r>
              <a:rPr lang="en-US" altLang="zh-TW" sz="2400" dirty="0"/>
              <a:t>1 billion for first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26" name="Picture 2" descr="T-Mobile G1 launch event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51054"/>
            <a:ext cx="3242642" cy="2605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67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styles</a:t>
            </a:r>
          </a:p>
          <a:p>
            <a:pPr lvl="1"/>
            <a:r>
              <a:rPr lang="en-US" altLang="zh-TW" sz="2400" dirty="0" smtClean="0"/>
              <a:t>CSS-like</a:t>
            </a:r>
            <a:endParaRPr lang="zh-TW" altLang="en-US" sz="2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38241"/>
            <a:ext cx="5191125" cy="28670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658321"/>
            <a:ext cx="5040560" cy="18728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3429000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弧形接點 17"/>
          <p:cNvCxnSpPr>
            <a:stCxn id="6" idx="0"/>
            <a:endCxn id="1027" idx="0"/>
          </p:cNvCxnSpPr>
          <p:nvPr/>
        </p:nvCxnSpPr>
        <p:spPr>
          <a:xfrm rot="16200000" flipH="1">
            <a:off x="4367333" y="1365417"/>
            <a:ext cx="229319" cy="4356484"/>
          </a:xfrm>
          <a:prstGeom prst="curvedConnector3">
            <a:avLst>
              <a:gd name="adj1" fmla="val -369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60840" y="334770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styles.xml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16" y="262762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Basic Widget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4525963"/>
          </a:xfrm>
        </p:spPr>
        <p:txBody>
          <a:bodyPr/>
          <a:lstStyle/>
          <a:p>
            <a:r>
              <a:rPr lang="en-US" altLang="zh-TW" sz="2800" dirty="0" smtClean="0"/>
              <a:t>Give it a try!  Change “Hello world!” by pressing button.</a:t>
            </a:r>
          </a:p>
          <a:p>
            <a:r>
              <a:rPr lang="en-US" altLang="zh-TW" sz="2800" dirty="0" smtClean="0"/>
              <a:t>Add button to the layout.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9714"/>
            <a:ext cx="8303369" cy="449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1193" y="2204864"/>
            <a:ext cx="4523296" cy="45018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向左箭號 8"/>
          <p:cNvSpPr/>
          <p:nvPr/>
        </p:nvSpPr>
        <p:spPr>
          <a:xfrm rot="19896495">
            <a:off x="1289338" y="6237912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59632" y="5949280"/>
            <a:ext cx="67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Widget Component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4953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49" y="3573016"/>
            <a:ext cx="3981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圖案 11"/>
          <p:cNvCxnSpPr>
            <a:endCxn id="7" idx="0"/>
          </p:cNvCxnSpPr>
          <p:nvPr/>
        </p:nvCxnSpPr>
        <p:spPr>
          <a:xfrm>
            <a:off x="6084168" y="3212976"/>
            <a:ext cx="1069107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00192" y="2843644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strings.xml</a:t>
            </a:r>
            <a:endParaRPr lang="zh-TW" altLang="en-US" dirty="0"/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797152"/>
            <a:ext cx="336095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2574220"/>
            <a:ext cx="1259632" cy="51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05264"/>
            <a:ext cx="138368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線接點 23"/>
          <p:cNvCxnSpPr/>
          <p:nvPr/>
        </p:nvCxnSpPr>
        <p:spPr>
          <a:xfrm>
            <a:off x="1403648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1520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60032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1008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Set ID to each component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2060849"/>
            <a:ext cx="3419872" cy="47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3779912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03648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28184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315294"/>
            <a:ext cx="52863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5"/>
          </a:xfrm>
        </p:spPr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MainActivity.java</a:t>
            </a:r>
          </a:p>
          <a:p>
            <a:pPr lvl="1"/>
            <a:r>
              <a:rPr lang="en-US" altLang="zh-TW" dirty="0" err="1" smtClean="0">
                <a:sym typeface="Wingdings" pitchFamily="2" charset="2"/>
              </a:rPr>
              <a:t>onCreate</a:t>
            </a:r>
            <a:r>
              <a:rPr lang="en-US" altLang="zh-TW" dirty="0" smtClean="0">
                <a:sym typeface="Wingdings" pitchFamily="2" charset="2"/>
              </a:rPr>
              <a:t>() is the entry point of activity.</a:t>
            </a:r>
          </a:p>
          <a:p>
            <a:pPr lvl="1"/>
            <a:r>
              <a:rPr lang="en-US" altLang="zh-TW" dirty="0" err="1" smtClean="0"/>
              <a:t>setContentView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R.layout.activity_main</a:t>
            </a:r>
            <a:r>
              <a:rPr lang="en-US" altLang="zh-TW" dirty="0" smtClean="0"/>
              <a:t>) </a:t>
            </a:r>
          </a:p>
          <a:p>
            <a:pPr lvl="2"/>
            <a:r>
              <a:rPr lang="en-US" altLang="zh-TW" dirty="0" smtClean="0"/>
              <a:t>Initial layout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264" y="2636912"/>
            <a:ext cx="4599887" cy="410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Widget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To access component in the program.</a:t>
            </a:r>
          </a:p>
          <a:p>
            <a:pPr lvl="1"/>
            <a:r>
              <a:rPr lang="en-US" altLang="zh-TW" dirty="0" smtClean="0"/>
              <a:t>Create instance of Button and TextView</a:t>
            </a:r>
          </a:p>
          <a:p>
            <a:pPr lvl="2"/>
            <a:r>
              <a:rPr lang="en-US" altLang="zh-TW" dirty="0" smtClean="0"/>
              <a:t>Button </a:t>
            </a:r>
            <a:r>
              <a:rPr lang="en-US" altLang="zh-TW" dirty="0" err="1" smtClean="0"/>
              <a:t>btnChangeValue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dirty="0" smtClean="0"/>
              <a:t>TextView </a:t>
            </a:r>
            <a:r>
              <a:rPr lang="en-US" altLang="zh-TW" dirty="0" err="1" smtClean="0"/>
              <a:t>txtShowValue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android.widget</a:t>
            </a:r>
            <a:r>
              <a:rPr lang="en-US" altLang="zh-TW" dirty="0" smtClean="0">
                <a:solidFill>
                  <a:srgbClr val="FF0000"/>
                </a:solidFill>
              </a:rPr>
              <a:t>.*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05436"/>
            <a:ext cx="4191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421460"/>
            <a:ext cx="35337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>
          <a:xfrm>
            <a:off x="4716016" y="5429572"/>
            <a:ext cx="432048" cy="2880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Widget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(Hint)</a:t>
            </a:r>
            <a:r>
              <a:rPr lang="en-US" altLang="zh-TW" dirty="0" smtClean="0"/>
              <a:t> Auto import</a:t>
            </a:r>
          </a:p>
          <a:p>
            <a:pPr lvl="1"/>
            <a:r>
              <a:rPr lang="en-US" altLang="zh-TW" dirty="0" smtClean="0"/>
              <a:t>File -&gt; Settings </a:t>
            </a:r>
            <a:r>
              <a:rPr lang="en-US" altLang="zh-TW" dirty="0" smtClean="0">
                <a:solidFill>
                  <a:srgbClr val="0070C0"/>
                </a:solidFill>
              </a:rPr>
              <a:t>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Ctrl+Alt+S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5829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Widget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Use method “</a:t>
            </a:r>
            <a:r>
              <a:rPr lang="en-US" altLang="zh-TW" sz="2800" dirty="0" err="1" smtClean="0"/>
              <a:t>findViewById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FF0000"/>
                </a:solidFill>
              </a:rPr>
              <a:t>ID</a:t>
            </a:r>
            <a:r>
              <a:rPr lang="en-US" altLang="zh-TW" sz="2800" dirty="0" smtClean="0"/>
              <a:t>)”</a:t>
            </a:r>
          </a:p>
          <a:p>
            <a:pPr lvl="1"/>
            <a:r>
              <a:rPr lang="en-US" altLang="zh-TW" sz="2400" smtClean="0">
                <a:sym typeface="Wingdings" pitchFamily="2" charset="2"/>
              </a:rPr>
              <a:t>Return </a:t>
            </a:r>
            <a:r>
              <a:rPr lang="en-US" altLang="zh-TW" sz="2400" smtClean="0">
                <a:solidFill>
                  <a:srgbClr val="0070C0"/>
                </a:solidFill>
                <a:sym typeface="Wingdings" pitchFamily="2" charset="2"/>
              </a:rPr>
              <a:t>View</a:t>
            </a:r>
            <a:r>
              <a:rPr lang="en-US" altLang="zh-TW" sz="2400" smtClean="0">
                <a:sym typeface="Wingdings" pitchFamily="2" charset="2"/>
              </a:rPr>
              <a:t> type, and cast it as 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btnChangeValue</a:t>
            </a:r>
            <a:r>
              <a:rPr lang="en-US" altLang="zh-TW" sz="2400" dirty="0" smtClean="0"/>
              <a:t> = (Button)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R.id.changeValue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 smtClean="0"/>
              <a:t>txtShowValue</a:t>
            </a:r>
            <a:r>
              <a:rPr lang="en-US" altLang="zh-TW" sz="2400" dirty="0" smtClean="0"/>
              <a:t>=(</a:t>
            </a:r>
            <a:r>
              <a:rPr lang="en-US" altLang="zh-TW" sz="2400" dirty="0" err="1" smtClean="0"/>
              <a:t>TextView</a:t>
            </a:r>
            <a:r>
              <a:rPr lang="en-US" altLang="zh-TW" sz="2400" dirty="0" smtClean="0"/>
              <a:t>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R.id.showValue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800" dirty="0" smtClean="0"/>
              <a:t>Click Listener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861049"/>
            <a:ext cx="6624736" cy="295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Register the Button’s event listener</a:t>
            </a:r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12" y="1052735"/>
            <a:ext cx="6755464" cy="570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Activity is an application component that provides a screen with which users can interact in order to do something, such as dial the phone, take a photo, send an email, or view a map. Each activity is given a window in which to draw its user interface.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755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What’s Android?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A software stack for mobile devices that includes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Operating system  (Linux based)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Middleware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Key Applications</a:t>
            </a:r>
          </a:p>
          <a:p>
            <a:pPr lvl="1">
              <a:lnSpc>
                <a:spcPct val="80000"/>
              </a:lnSpc>
            </a:pPr>
            <a:endParaRPr lang="en-US" altLang="zh-TW" sz="2400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Picture 2" descr="Android System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081564"/>
            <a:ext cx="5112568" cy="367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1"/>
            <a:ext cx="3322712" cy="5937523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Activity Life Cycle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6146" name="Picture 2" descr="https://raw.githubusercontent.com/wangkuiwu/android_applets/master/training/01_getting_started/04_activity_lifecycle/01_basic_cycle/pic/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98702"/>
            <a:ext cx="8892480" cy="396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94058"/>
            <a:ext cx="6120680" cy="439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283968" cy="24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Android Example Ske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3"/>
            <a:ext cx="4320480" cy="332677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72" y="4077074"/>
            <a:ext cx="1476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5868144" y="4499828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“Back” button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3074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 cstate="print">
            <a:lum bright="-10000" contrast="-4000"/>
          </a:blip>
          <a:srcRect/>
          <a:stretch>
            <a:fillRect/>
          </a:stretch>
        </p:blipFill>
        <p:spPr bwMode="auto">
          <a:xfrm>
            <a:off x="2049776" y="1"/>
            <a:ext cx="5330536" cy="6889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Give a try! Observe lifecycle of Activity.</a:t>
            </a:r>
          </a:p>
          <a:p>
            <a:r>
              <a:rPr lang="en-US" altLang="zh-TW" sz="2800" dirty="0" smtClean="0"/>
              <a:t>Create the second activity.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436" y="2609122"/>
            <a:ext cx="7339980" cy="406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16" y="1484784"/>
            <a:ext cx="84947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How to switch to another activity</a:t>
            </a:r>
          </a:p>
          <a:p>
            <a:pPr lvl="1"/>
            <a:r>
              <a:rPr lang="en-US" altLang="zh-TW" dirty="0" smtClean="0"/>
              <a:t>Intent class(</a:t>
            </a:r>
            <a:r>
              <a:rPr lang="zh-TW" altLang="en-US" dirty="0" smtClean="0"/>
              <a:t>意圖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Explicit intent (</a:t>
            </a:r>
            <a:r>
              <a:rPr lang="zh-TW" altLang="en-US" dirty="0" smtClean="0"/>
              <a:t>顯性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smtClean="0"/>
              <a:t>Intent it = new Intent(</a:t>
            </a:r>
            <a:r>
              <a:rPr lang="en-US" altLang="zh-TW" dirty="0" err="1" smtClean="0"/>
              <a:t>MainActivity.this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SecondActivity.class</a:t>
            </a:r>
            <a:r>
              <a:rPr lang="en-US" altLang="zh-TW" dirty="0" smtClean="0"/>
              <a:t>);</a:t>
            </a:r>
          </a:p>
          <a:p>
            <a:pPr lvl="3"/>
            <a:r>
              <a:rPr lang="en-US" altLang="zh-TW" dirty="0" err="1" smtClean="0"/>
              <a:t>StartActivity</a:t>
            </a:r>
            <a:r>
              <a:rPr lang="en-US" altLang="zh-TW" dirty="0" smtClean="0"/>
              <a:t>(it);</a:t>
            </a:r>
          </a:p>
          <a:p>
            <a:pPr lvl="2"/>
            <a:r>
              <a:rPr lang="en-US" altLang="zh-TW" dirty="0"/>
              <a:t>Implicit </a:t>
            </a:r>
            <a:r>
              <a:rPr lang="en-US" altLang="zh-TW" dirty="0" smtClean="0"/>
              <a:t>intent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隱性</a:t>
            </a:r>
            <a:r>
              <a:rPr lang="en-US" altLang="zh-TW" dirty="0" smtClean="0"/>
              <a:t>)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pic>
        <p:nvPicPr>
          <p:cNvPr id="58370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43" y="4464496"/>
            <a:ext cx="5401273" cy="2492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-5000" contrast="-14000"/>
          </a:blip>
          <a:srcRect/>
          <a:stretch>
            <a:fillRect/>
          </a:stretch>
        </p:blipFill>
        <p:spPr bwMode="auto">
          <a:xfrm>
            <a:off x="110108" y="3933056"/>
            <a:ext cx="4461892" cy="48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-5000" contrast="-14000"/>
          </a:blip>
          <a:srcRect/>
          <a:stretch>
            <a:fillRect/>
          </a:stretch>
        </p:blipFill>
        <p:spPr bwMode="auto">
          <a:xfrm>
            <a:off x="4572000" y="3933056"/>
            <a:ext cx="457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480720" y="5877272"/>
            <a:ext cx="27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http://developer.android.com/training/basics/intents/sending.html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/>
          </a:bodyPr>
          <a:lstStyle/>
          <a:p>
            <a:r>
              <a:rPr lang="en-US" altLang="zh-TW" sz="2600" dirty="0" smtClean="0"/>
              <a:t>※Can let Intent carry information to other activity.</a:t>
            </a:r>
          </a:p>
          <a:p>
            <a:pPr lvl="1"/>
            <a:r>
              <a:rPr lang="en-US" altLang="zh-TW" sz="2300" dirty="0" err="1" smtClean="0"/>
              <a:t>MainActivity</a:t>
            </a:r>
            <a:r>
              <a:rPr lang="en-US" altLang="zh-TW" sz="2300" dirty="0" smtClean="0"/>
              <a:t>:</a:t>
            </a:r>
          </a:p>
          <a:p>
            <a:pPr lvl="2"/>
            <a:r>
              <a:rPr lang="en-US" altLang="zh-TW" sz="1900" dirty="0" smtClean="0"/>
              <a:t>Intent it = new Intent(</a:t>
            </a:r>
            <a:r>
              <a:rPr lang="en-US" altLang="zh-TW" sz="1900" dirty="0" err="1" smtClean="0"/>
              <a:t>MainActivity.this</a:t>
            </a:r>
            <a:r>
              <a:rPr lang="en-US" altLang="zh-TW" sz="1900" dirty="0" smtClean="0"/>
              <a:t>, </a:t>
            </a:r>
            <a:r>
              <a:rPr lang="en-US" altLang="zh-TW" sz="1900" dirty="0" err="1" smtClean="0"/>
              <a:t>SecondActivity.class</a:t>
            </a:r>
            <a:r>
              <a:rPr lang="en-US" altLang="zh-TW" sz="1900" dirty="0" smtClean="0"/>
              <a:t>);</a:t>
            </a:r>
          </a:p>
          <a:p>
            <a:pPr lvl="2"/>
            <a:r>
              <a:rPr lang="en-US" altLang="zh-TW" sz="1900" dirty="0" err="1" smtClean="0"/>
              <a:t>it.putExtra</a:t>
            </a:r>
            <a:r>
              <a:rPr lang="en-US" altLang="zh-TW" sz="1900" dirty="0" smtClean="0"/>
              <a:t>(“name”, “John”);     </a:t>
            </a:r>
            <a:r>
              <a:rPr lang="en-US" altLang="zh-TW" sz="1900" dirty="0" err="1" smtClean="0"/>
              <a:t>it.putExtra</a:t>
            </a:r>
            <a:r>
              <a:rPr lang="en-US" altLang="zh-TW" sz="1900" dirty="0" smtClean="0"/>
              <a:t>(“age”, 24);</a:t>
            </a:r>
          </a:p>
          <a:p>
            <a:pPr lvl="2"/>
            <a:r>
              <a:rPr lang="en-US" altLang="zh-TW" sz="1900" dirty="0" err="1" smtClean="0"/>
              <a:t>startActivity</a:t>
            </a:r>
            <a:r>
              <a:rPr lang="en-US" altLang="zh-TW" sz="1900" dirty="0" smtClean="0"/>
              <a:t>(it);</a:t>
            </a:r>
          </a:p>
          <a:p>
            <a:pPr lvl="1"/>
            <a:r>
              <a:rPr lang="en-US" altLang="zh-TW" sz="2300" dirty="0" err="1" smtClean="0"/>
              <a:t>SecondActivity</a:t>
            </a:r>
            <a:r>
              <a:rPr lang="en-US" altLang="zh-TW" sz="2300" dirty="0" smtClean="0"/>
              <a:t>:</a:t>
            </a:r>
          </a:p>
          <a:p>
            <a:pPr lvl="2"/>
            <a:r>
              <a:rPr lang="en-US" altLang="zh-TW" sz="1900" dirty="0" smtClean="0"/>
              <a:t>String Name = </a:t>
            </a:r>
            <a:r>
              <a:rPr lang="en-US" altLang="zh-TW" sz="1900" dirty="0" err="1" smtClean="0"/>
              <a:t>getIntent</a:t>
            </a:r>
            <a:r>
              <a:rPr lang="en-US" altLang="zh-TW" sz="1900" dirty="0" smtClean="0"/>
              <a:t>().</a:t>
            </a:r>
            <a:r>
              <a:rPr lang="en-US" altLang="zh-TW" sz="1900" dirty="0" err="1" smtClean="0"/>
              <a:t>getStringExtra</a:t>
            </a:r>
            <a:r>
              <a:rPr lang="en-US" altLang="zh-TW" sz="1900" dirty="0" smtClean="0"/>
              <a:t>(“name”);</a:t>
            </a:r>
          </a:p>
          <a:p>
            <a:pPr lvl="2"/>
            <a:r>
              <a:rPr lang="en-US" altLang="zh-TW" sz="1900" dirty="0" err="1" smtClean="0"/>
              <a:t>int</a:t>
            </a:r>
            <a:r>
              <a:rPr lang="en-US" altLang="zh-TW" sz="1900" dirty="0" smtClean="0"/>
              <a:t> Age = </a:t>
            </a:r>
            <a:r>
              <a:rPr lang="en-US" altLang="zh-TW" sz="1900" dirty="0" err="1" smtClean="0"/>
              <a:t>getIntent</a:t>
            </a:r>
            <a:r>
              <a:rPr lang="en-US" altLang="zh-TW" sz="1900" dirty="0" smtClean="0"/>
              <a:t>().</a:t>
            </a:r>
            <a:r>
              <a:rPr lang="en-US" altLang="zh-TW" sz="1900" dirty="0" err="1" smtClean="0"/>
              <a:t>getIntExtra</a:t>
            </a:r>
            <a:r>
              <a:rPr lang="en-US" altLang="zh-TW" sz="1900" dirty="0" smtClean="0"/>
              <a:t>(“age”);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9712" y="4725144"/>
            <a:ext cx="1584176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MainActivity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20072" y="4725144"/>
            <a:ext cx="1584176" cy="16561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SecondActivity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3563888" y="555323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剪去單一角落矩形 8"/>
          <p:cNvSpPr/>
          <p:nvPr/>
        </p:nvSpPr>
        <p:spPr>
          <a:xfrm>
            <a:off x="3851920" y="4581128"/>
            <a:ext cx="1152128" cy="936104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 John</a:t>
            </a:r>
          </a:p>
          <a:p>
            <a:pPr algn="ctr"/>
            <a:r>
              <a:rPr lang="en-US" altLang="zh-TW" dirty="0" smtClean="0"/>
              <a:t>Ahe:24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6804248" y="4149080"/>
            <a:ext cx="1944216" cy="1224136"/>
          </a:xfrm>
          <a:prstGeom prst="wedgeEllipseCallout">
            <a:avLst>
              <a:gd name="adj1" fmla="val -51680"/>
              <a:gd name="adj2" fmla="val 30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getIntent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取得資料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/>
              <a:t>※Also can get return data from Second Activity</a:t>
            </a:r>
          </a:p>
          <a:p>
            <a:pPr lvl="1"/>
            <a:r>
              <a:rPr lang="en-US" altLang="zh-TW" sz="2200" dirty="0" err="1" smtClean="0"/>
              <a:t>MainActivity</a:t>
            </a:r>
            <a:r>
              <a:rPr lang="en-US" altLang="zh-TW" sz="2200" dirty="0" smtClean="0"/>
              <a:t>: </a:t>
            </a:r>
          </a:p>
          <a:p>
            <a:pPr lvl="2"/>
            <a:r>
              <a:rPr lang="en-US" altLang="zh-TW" sz="1800" dirty="0" err="1" smtClean="0"/>
              <a:t>StartActivityForResult</a:t>
            </a:r>
            <a:r>
              <a:rPr lang="en-US" altLang="zh-TW" sz="1800" dirty="0" smtClean="0"/>
              <a:t>(</a:t>
            </a:r>
            <a:r>
              <a:rPr lang="en-US" altLang="zh-TW" sz="1800" dirty="0" smtClean="0">
                <a:hlinkClick r:id="rId2"/>
              </a:rPr>
              <a:t>Intent</a:t>
            </a:r>
            <a:r>
              <a:rPr lang="en-US" altLang="zh-TW" sz="1800" dirty="0" smtClean="0"/>
              <a:t> </a:t>
            </a:r>
            <a:r>
              <a:rPr lang="en-US" altLang="zh-TW" sz="1800" dirty="0" err="1" smtClean="0"/>
              <a:t>intent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requestCode</a:t>
            </a:r>
            <a:r>
              <a:rPr lang="en-US" altLang="zh-TW" sz="1800" dirty="0" smtClean="0"/>
              <a:t>)</a:t>
            </a:r>
          </a:p>
          <a:p>
            <a:pPr lvl="2"/>
            <a:r>
              <a:rPr lang="en-US" altLang="zh-TW" sz="1800" dirty="0" smtClean="0">
                <a:solidFill>
                  <a:srgbClr val="FF0000"/>
                </a:solidFill>
              </a:rPr>
              <a:t>@Override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onActivityResult</a:t>
            </a:r>
            <a:r>
              <a:rPr lang="en-US" altLang="zh-TW" sz="1800" dirty="0" smtClean="0"/>
              <a:t>(</a:t>
            </a:r>
            <a:r>
              <a:rPr lang="fr-FR" altLang="zh-TW" sz="1800" dirty="0" smtClean="0"/>
              <a:t>int requestCode, int resultCode, Intent data</a:t>
            </a:r>
            <a:r>
              <a:rPr lang="en-US" altLang="zh-TW" sz="1800" dirty="0" smtClean="0"/>
              <a:t>)</a:t>
            </a:r>
            <a:endParaRPr lang="zh-TW" altLang="en-US" sz="1800" dirty="0" smtClean="0"/>
          </a:p>
          <a:p>
            <a:pPr lvl="1"/>
            <a:r>
              <a:rPr lang="en-US" altLang="zh-TW" sz="2200" dirty="0" err="1" smtClean="0"/>
              <a:t>SecondActivity</a:t>
            </a:r>
            <a:r>
              <a:rPr lang="en-US" altLang="zh-TW" sz="2200" dirty="0" smtClean="0"/>
              <a:t>:</a:t>
            </a:r>
          </a:p>
          <a:p>
            <a:pPr lvl="2"/>
            <a:r>
              <a:rPr lang="en-US" altLang="zh-TW" sz="1800" dirty="0" err="1" smtClean="0"/>
              <a:t>setResult</a:t>
            </a:r>
            <a:r>
              <a:rPr lang="en-US" altLang="zh-TW" sz="1800" dirty="0" smtClean="0"/>
              <a:t> 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resultCode</a:t>
            </a:r>
            <a:r>
              <a:rPr lang="en-US" altLang="zh-TW" sz="1800" dirty="0" smtClean="0"/>
              <a:t>, </a:t>
            </a:r>
            <a:r>
              <a:rPr lang="en-US" altLang="zh-TW" sz="1800" dirty="0" smtClean="0">
                <a:hlinkClick r:id="rId2"/>
              </a:rPr>
              <a:t>Intent</a:t>
            </a:r>
            <a:r>
              <a:rPr lang="en-US" altLang="zh-TW" sz="1800" dirty="0" smtClean="0"/>
              <a:t> data)</a:t>
            </a:r>
          </a:p>
          <a:p>
            <a:pPr lvl="2"/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9712" y="4437112"/>
            <a:ext cx="1584176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MainActivity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20072" y="4437112"/>
            <a:ext cx="1584176" cy="16561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SecondActivity</a:t>
            </a:r>
            <a:endParaRPr lang="zh-TW" altLang="en-US" dirty="0"/>
          </a:p>
        </p:txBody>
      </p:sp>
      <p:sp>
        <p:nvSpPr>
          <p:cNvPr id="7" name="剪去單一角落矩形 6"/>
          <p:cNvSpPr/>
          <p:nvPr/>
        </p:nvSpPr>
        <p:spPr>
          <a:xfrm>
            <a:off x="3851920" y="4293096"/>
            <a:ext cx="1152128" cy="936104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 John</a:t>
            </a:r>
          </a:p>
          <a:p>
            <a:pPr algn="ctr"/>
            <a:r>
              <a:rPr lang="en-US" altLang="zh-TW" dirty="0" smtClean="0"/>
              <a:t>Ahe:24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563888" y="526520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07904" y="40050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B0F0"/>
                </a:solidFill>
              </a:rPr>
              <a:t>RequestCode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11" name="弧形接點 10"/>
          <p:cNvCxnSpPr>
            <a:stCxn id="6" idx="2"/>
            <a:endCxn id="5" idx="2"/>
          </p:cNvCxnSpPr>
          <p:nvPr/>
        </p:nvCxnSpPr>
        <p:spPr>
          <a:xfrm rot="5400000">
            <a:off x="4391980" y="4473116"/>
            <a:ext cx="12700" cy="3240360"/>
          </a:xfrm>
          <a:prstGeom prst="curvedConnector3">
            <a:avLst>
              <a:gd name="adj1" fmla="val 45692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單一角落矩形 12"/>
          <p:cNvSpPr/>
          <p:nvPr/>
        </p:nvSpPr>
        <p:spPr>
          <a:xfrm>
            <a:off x="3923928" y="5949280"/>
            <a:ext cx="1008112" cy="720080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79912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ResultCode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539552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Activity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/>
      <p:bldP spid="13" grpId="0" animBg="1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Override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baseclass</a:t>
            </a:r>
            <a:r>
              <a:rPr lang="en-US" altLang="zh-TW" dirty="0" smtClean="0"/>
              <a:t> method</a:t>
            </a:r>
          </a:p>
          <a:p>
            <a:pPr>
              <a:buNone/>
            </a:pPr>
            <a:r>
              <a:rPr lang="en-US" altLang="zh-TW" dirty="0" smtClean="0"/>
              <a:t>    by pressing </a:t>
            </a:r>
            <a:r>
              <a:rPr lang="en-US" altLang="zh-TW" dirty="0" smtClean="0">
                <a:solidFill>
                  <a:srgbClr val="FF0000"/>
                </a:solidFill>
              </a:rPr>
              <a:t>ctrl + O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onStop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onPause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onResume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onDestroy</a:t>
            </a:r>
            <a:r>
              <a:rPr lang="en-US" altLang="zh-TW" dirty="0" smtClean="0"/>
              <a:t>()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7771" y="1412776"/>
            <a:ext cx="3498725" cy="53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setup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Prerequisite :</a:t>
            </a:r>
          </a:p>
          <a:p>
            <a:pPr lvl="1"/>
            <a:r>
              <a:rPr lang="en-US" altLang="zh-TW" dirty="0" smtClean="0"/>
              <a:t>IDE: Eclipse or Android Studio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2"/>
              </a:rPr>
              <a:t>http://developer.android.com/sdk/index.html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1"/>
            <a:r>
              <a:rPr lang="en-US" altLang="zh-TW" dirty="0" smtClean="0"/>
              <a:t>JDK: Java Development Kit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3"/>
              </a:rPr>
              <a:t>http://www.oracle.com/technetwork/java/javase/downloads/jdk8-downloads-2133151.html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4274" name="Picture 2" descr="http://blog.teamtreehouse.com/wp-content/uploads/2013/05/studio_spla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068960"/>
            <a:ext cx="2684939" cy="2016224"/>
          </a:xfrm>
          <a:prstGeom prst="rect">
            <a:avLst/>
          </a:prstGeom>
          <a:noFill/>
        </p:spPr>
      </p:pic>
      <p:pic>
        <p:nvPicPr>
          <p:cNvPr id="54276" name="Picture 4" descr="https://raw.githubusercontent.com/yoshimov/chocolatey-packages/master/eclipse-java-juno/Eclipse_Icon_by_flos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852936"/>
            <a:ext cx="23812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3610744" cy="5832648"/>
          </a:xfrm>
        </p:spPr>
        <p:txBody>
          <a:bodyPr/>
          <a:lstStyle/>
          <a:p>
            <a:r>
              <a:rPr lang="en-US" altLang="zh-TW" sz="2400" dirty="0" smtClean="0"/>
              <a:t>We use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util.Log</a:t>
            </a:r>
            <a:r>
              <a:rPr lang="en-US" altLang="zh-TW" sz="2400" dirty="0" smtClean="0"/>
              <a:t> class to print  the runtime message (like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Declare a variable LOG_TAG = “##Tag##”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In each override method, add: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000" dirty="0" err="1" smtClean="0"/>
              <a:t>Log.d</a:t>
            </a:r>
            <a:r>
              <a:rPr lang="en-US" altLang="zh-TW" sz="2000" dirty="0" smtClean="0"/>
              <a:t>(LOG_TAG, ”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en-US" altLang="zh-TW" sz="2000" dirty="0" smtClean="0"/>
              <a:t>”)</a:t>
            </a:r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Press Debug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Use </a:t>
            </a:r>
            <a:r>
              <a:rPr lang="en-US" altLang="zh-TW" sz="2400" dirty="0" smtClean="0"/>
              <a:t>debug tool (DDMS) to get the message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560" y="188640"/>
            <a:ext cx="4514928" cy="6467035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293096"/>
            <a:ext cx="1714500" cy="6000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344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 life cycle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3024336" cy="556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139952" y="1268760"/>
            <a:ext cx="4176464" cy="496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Widget Component:</a:t>
            </a:r>
          </a:p>
          <a:p>
            <a:r>
              <a:rPr lang="en-US" altLang="zh-TW" sz="2800" dirty="0" smtClean="0"/>
              <a:t>	Button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TextView</a:t>
            </a:r>
            <a:endParaRPr lang="en-US" altLang="zh-TW" sz="2800" dirty="0" smtClean="0"/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ImageView</a:t>
            </a:r>
            <a:endParaRPr lang="en-US" altLang="zh-TW" sz="2800" dirty="0" smtClean="0"/>
          </a:p>
          <a:p>
            <a:r>
              <a:rPr lang="en-US" altLang="zh-TW" sz="2800" dirty="0" smtClean="0"/>
              <a:t>	Spinner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ProgressBar</a:t>
            </a:r>
            <a:endParaRPr lang="en-US" altLang="zh-TW" sz="2800" dirty="0" smtClean="0"/>
          </a:p>
          <a:p>
            <a:r>
              <a:rPr lang="en-US" altLang="zh-TW" sz="2800" dirty="0" smtClean="0"/>
              <a:t>Features:</a:t>
            </a:r>
          </a:p>
          <a:p>
            <a:r>
              <a:rPr lang="en-US" altLang="zh-TW" sz="2800" dirty="0" smtClean="0"/>
              <a:t>	Download </a:t>
            </a:r>
            <a:r>
              <a:rPr lang="en-US" altLang="zh-TW" sz="2800" dirty="0" err="1" smtClean="0"/>
              <a:t>img</a:t>
            </a:r>
            <a:endParaRPr lang="en-US" altLang="zh-TW" sz="2800" dirty="0" smtClean="0"/>
          </a:p>
          <a:p>
            <a:r>
              <a:rPr lang="en-US" altLang="zh-TW" sz="2800" dirty="0" smtClean="0"/>
              <a:t>	Show DL progress</a:t>
            </a:r>
          </a:p>
          <a:p>
            <a:r>
              <a:rPr lang="en-US" altLang="zh-TW" sz="2800" dirty="0" smtClean="0"/>
              <a:t>	Load </a:t>
            </a:r>
            <a:r>
              <a:rPr lang="en-US" altLang="zh-TW" sz="2800" dirty="0" err="1" smtClean="0"/>
              <a:t>img</a:t>
            </a:r>
            <a:endParaRPr lang="en-US" altLang="zh-TW" sz="2800" dirty="0" smtClean="0"/>
          </a:p>
          <a:p>
            <a:r>
              <a:rPr lang="en-US" altLang="zh-TW" sz="2800" dirty="0" smtClean="0"/>
              <a:t>	Invoke other app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Main Thread (UI Thread)</a:t>
            </a:r>
          </a:p>
          <a:p>
            <a:pPr lvl="1"/>
            <a:r>
              <a:rPr lang="en-US" altLang="zh-TW" dirty="0" smtClean="0"/>
              <a:t>Created when app starts.</a:t>
            </a:r>
          </a:p>
          <a:p>
            <a:pPr lvl="1"/>
            <a:r>
              <a:rPr lang="en-US" altLang="zh-TW" dirty="0" smtClean="0"/>
              <a:t>ANR(Android is not responding) issue</a:t>
            </a:r>
          </a:p>
          <a:p>
            <a:pPr lvl="2"/>
            <a:r>
              <a:rPr lang="en-US" altLang="zh-TW" dirty="0" smtClean="0"/>
              <a:t>Perform a time-consuming  task. </a:t>
            </a:r>
          </a:p>
          <a:p>
            <a:pPr lvl="2"/>
            <a:r>
              <a:rPr lang="en-US" altLang="zh-TW" dirty="0" smtClean="0"/>
              <a:t>(e.g. Downloading, Database </a:t>
            </a:r>
            <a:r>
              <a:rPr lang="en-US" altLang="zh-TW" dirty="0"/>
              <a:t>read</a:t>
            </a:r>
            <a:r>
              <a:rPr lang="en-US" altLang="zh-TW" dirty="0" smtClean="0"/>
              <a:t>/write)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4221088"/>
            <a:ext cx="353862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/>
          </a:bodyPr>
          <a:lstStyle/>
          <a:p>
            <a:r>
              <a:rPr lang="en-US" altLang="zh-TW" sz="2500" dirty="0" smtClean="0"/>
              <a:t>Background thread (Worker Thread)</a:t>
            </a:r>
          </a:p>
          <a:p>
            <a:pPr lvl="1"/>
            <a:r>
              <a:rPr lang="en-US" altLang="zh-TW" sz="2300" dirty="0" smtClean="0"/>
              <a:t>Can’t access UI component directly.</a:t>
            </a:r>
          </a:p>
          <a:p>
            <a:pPr lvl="1"/>
            <a:r>
              <a:rPr lang="en-US" altLang="zh-TW" sz="2300" dirty="0" smtClean="0"/>
              <a:t>Handler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136" y="2828432"/>
            <a:ext cx="6876256" cy="3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AsyncTask</a:t>
            </a:r>
            <a:r>
              <a:rPr lang="en-US" altLang="zh-TW" dirty="0" smtClean="0"/>
              <a:t> class</a:t>
            </a:r>
          </a:p>
          <a:p>
            <a:pPr lvl="1"/>
            <a:r>
              <a:rPr lang="en-US" altLang="zh-TW" dirty="0" err="1" smtClean="0"/>
              <a:t>AsyncTask</a:t>
            </a:r>
            <a:r>
              <a:rPr lang="en-US" altLang="zh-TW" dirty="0" smtClean="0"/>
              <a:t> enables proper and easy use of the UI thread. This class allows to perform background operations and publish results on the UI thread without having to manipulate threads and/or handlers.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5085184"/>
            <a:ext cx="65" cy="46802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To use this class, you may create your own class and extends it.</a:t>
            </a:r>
          </a:p>
          <a:p>
            <a:pPr lvl="1"/>
            <a:r>
              <a:rPr kumimoji="1" lang="zh-TW" altLang="zh-TW" sz="2000" dirty="0" smtClean="0">
                <a:solidFill>
                  <a:srgbClr val="000088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private</a:t>
            </a:r>
            <a:r>
              <a:rPr kumimoji="1" lang="zh-TW" altLang="zh-TW" sz="2000" dirty="0" smtClean="0">
                <a:solidFill>
                  <a:srgbClr val="0000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000" dirty="0" smtClean="0">
                <a:solidFill>
                  <a:srgbClr val="000088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class</a:t>
            </a:r>
            <a:r>
              <a:rPr kumimoji="1" lang="zh-TW" altLang="zh-TW" sz="2000" dirty="0" smtClean="0">
                <a:solidFill>
                  <a:srgbClr val="0000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000" dirty="0" smtClean="0">
                <a:solidFill>
                  <a:srgbClr val="660066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MyTask</a:t>
            </a:r>
            <a:r>
              <a:rPr kumimoji="1" lang="zh-TW" altLang="zh-TW" sz="2000" dirty="0" smtClean="0">
                <a:solidFill>
                  <a:srgbClr val="0000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000" dirty="0" smtClean="0">
                <a:solidFill>
                  <a:srgbClr val="000088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extends</a:t>
            </a:r>
            <a:r>
              <a:rPr kumimoji="1" lang="zh-TW" altLang="zh-TW" sz="2000" dirty="0" smtClean="0">
                <a:solidFill>
                  <a:srgbClr val="0000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000" dirty="0" smtClean="0">
                <a:solidFill>
                  <a:srgbClr val="660066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AsyncTask</a:t>
            </a:r>
            <a:r>
              <a:rPr kumimoji="1" lang="zh-TW" altLang="zh-TW" sz="2000" dirty="0" smtClean="0">
                <a:solidFill>
                  <a:srgbClr val="6666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&lt;</a:t>
            </a:r>
            <a:r>
              <a:rPr kumimoji="1" lang="zh-TW" altLang="zh-TW" sz="2000" dirty="0" smtClean="0">
                <a:solidFill>
                  <a:srgbClr val="660066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Void</a:t>
            </a:r>
            <a:r>
              <a:rPr kumimoji="1" lang="zh-TW" altLang="zh-TW" sz="2000" dirty="0" smtClean="0">
                <a:solidFill>
                  <a:srgbClr val="6666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,</a:t>
            </a:r>
            <a:r>
              <a:rPr kumimoji="1" lang="zh-TW" altLang="zh-TW" sz="2000" dirty="0" smtClean="0">
                <a:solidFill>
                  <a:srgbClr val="0000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000" dirty="0" smtClean="0">
                <a:solidFill>
                  <a:srgbClr val="660066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Void</a:t>
            </a:r>
            <a:r>
              <a:rPr kumimoji="1" lang="zh-TW" altLang="zh-TW" sz="2000" dirty="0" smtClean="0">
                <a:solidFill>
                  <a:srgbClr val="6666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,</a:t>
            </a:r>
            <a:r>
              <a:rPr kumimoji="1" lang="zh-TW" altLang="zh-TW" sz="2000" dirty="0" smtClean="0">
                <a:solidFill>
                  <a:srgbClr val="0000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000" dirty="0" smtClean="0">
                <a:solidFill>
                  <a:srgbClr val="660066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Void</a:t>
            </a:r>
            <a:r>
              <a:rPr kumimoji="1" lang="zh-TW" altLang="zh-TW" sz="2000" dirty="0" smtClean="0">
                <a:solidFill>
                  <a:srgbClr val="6666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&gt;</a:t>
            </a:r>
            <a:r>
              <a:rPr kumimoji="1" lang="zh-TW" altLang="zh-TW" sz="2000" dirty="0" smtClean="0">
                <a:solidFill>
                  <a:srgbClr val="0000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000" dirty="0" smtClean="0">
                <a:solidFill>
                  <a:srgbClr val="6666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{</a:t>
            </a:r>
            <a:r>
              <a:rPr kumimoji="1" lang="zh-TW" altLang="zh-TW" sz="2000" dirty="0" smtClean="0">
                <a:solidFill>
                  <a:srgbClr val="0000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000" dirty="0" smtClean="0">
                <a:solidFill>
                  <a:srgbClr val="6666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...</a:t>
            </a:r>
            <a:r>
              <a:rPr kumimoji="1" lang="zh-TW" altLang="zh-TW" sz="2000" dirty="0" smtClean="0">
                <a:solidFill>
                  <a:srgbClr val="0000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2000" dirty="0" smtClean="0">
                <a:solidFill>
                  <a:srgbClr val="666600"/>
                </a:solidFill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}</a:t>
            </a:r>
            <a:r>
              <a:rPr kumimoji="1" lang="zh-TW" altLang="zh-TW" sz="20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3212976"/>
          <a:ext cx="8280919" cy="3384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357"/>
                <a:gridCol w="3385281"/>
                <a:gridCol w="3385281"/>
              </a:tblGrid>
              <a:tr h="6621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Run 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Override 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Remark</a:t>
                      </a:r>
                      <a:endParaRPr lang="zh-TW" altLang="en-US" dirty="0"/>
                    </a:p>
                  </a:txBody>
                  <a:tcPr/>
                </a:tc>
              </a:tr>
              <a:tr h="6621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onPreExecute()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Executed</a:t>
                      </a:r>
                      <a:r>
                        <a:rPr lang="en-US" altLang="zh-TW" baseline="0" dirty="0" smtClean="0"/>
                        <a:t> before the task.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735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Background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doInBackground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Params</a:t>
                      </a:r>
                      <a:r>
                        <a:rPr lang="en-US" altLang="zh-TW" dirty="0" smtClean="0"/>
                        <a:t>...)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       -  </a:t>
                      </a:r>
                      <a:r>
                        <a:rPr lang="en-US" altLang="zh-TW" dirty="0" err="1" smtClean="0"/>
                        <a:t>publishProgress</a:t>
                      </a:r>
                      <a:r>
                        <a:rPr lang="en-US" altLang="zh-TW" dirty="0" smtClean="0"/>
                        <a:t>(Progress…)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Abstract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method,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should be implemented.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21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onProgressUpdate</a:t>
                      </a:r>
                      <a:r>
                        <a:rPr lang="en-US" altLang="zh-TW" dirty="0" smtClean="0"/>
                        <a:t>(Progress...)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Can update task’s</a:t>
                      </a:r>
                      <a:r>
                        <a:rPr lang="en-US" altLang="zh-TW" baseline="0" dirty="0" smtClean="0"/>
                        <a:t> progress on UI.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6621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onPostExecute</a:t>
                      </a:r>
                      <a:r>
                        <a:rPr lang="en-US" altLang="zh-TW" dirty="0" smtClean="0"/>
                        <a:t>(Result)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Executed</a:t>
                      </a:r>
                      <a:r>
                        <a:rPr lang="en-US" altLang="zh-TW" baseline="0" dirty="0" smtClean="0"/>
                        <a:t> when task finished.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/>
          </a:bodyPr>
          <a:lstStyle/>
          <a:p>
            <a:r>
              <a:rPr lang="en-US" altLang="zh-TW" sz="2500" dirty="0" smtClean="0"/>
              <a:t>Sample code</a:t>
            </a:r>
          </a:p>
          <a:p>
            <a:endParaRPr lang="en-US" altLang="zh-TW" sz="2500" dirty="0" smtClean="0"/>
          </a:p>
          <a:p>
            <a:endParaRPr lang="en-US" altLang="zh-TW" sz="2500" dirty="0" smtClean="0"/>
          </a:p>
          <a:p>
            <a:endParaRPr lang="en-US" altLang="zh-TW" sz="2500" dirty="0" smtClean="0"/>
          </a:p>
          <a:p>
            <a:endParaRPr lang="en-US" altLang="zh-TW" sz="2500" dirty="0" smtClean="0"/>
          </a:p>
          <a:p>
            <a:endParaRPr lang="en-US" altLang="zh-TW" sz="2500" dirty="0" smtClean="0"/>
          </a:p>
          <a:p>
            <a:endParaRPr lang="en-US" altLang="zh-TW" sz="2500" dirty="0" smtClean="0"/>
          </a:p>
          <a:p>
            <a:endParaRPr lang="en-US" altLang="zh-TW" sz="2500" dirty="0" smtClean="0"/>
          </a:p>
          <a:p>
            <a:endParaRPr lang="en-US" altLang="zh-TW" sz="2500" dirty="0" smtClean="0"/>
          </a:p>
          <a:p>
            <a:endParaRPr lang="en-US" altLang="zh-TW" sz="2500" dirty="0" smtClean="0"/>
          </a:p>
          <a:p>
            <a:r>
              <a:rPr lang="en-US" altLang="zh-TW" sz="2500" dirty="0" smtClean="0"/>
              <a:t>How to use</a:t>
            </a:r>
            <a:endParaRPr lang="zh-TW" altLang="en-US" sz="25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11560" y="1700808"/>
            <a:ext cx="8063880" cy="425367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private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class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DownloadFilesTask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extends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AsyncTask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URL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Integer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Long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protected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Long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doInBackground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URL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...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urls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count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urls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length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long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totalSize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i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i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count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i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++)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totalSize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+=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Downloader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downloadFile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urls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]);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publishProgress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float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count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));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totalSize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protected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onProgressUpdate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Integer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...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progress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setProgressPercent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progress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]);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protected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onPostExecute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Long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result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showDialog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"Downloaded "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result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 bytes"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827584" y="6334897"/>
            <a:ext cx="7021153" cy="43724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細明體" pitchFamily="18" charset="-120"/>
                <a:cs typeface="Courier New" pitchFamily="49" charset="0"/>
              </a:rPr>
              <a:t> 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new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DownloadFilesTask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().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execute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url1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url2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url3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);</a:t>
            </a:r>
            <a:r>
              <a:rPr kumimoji="1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Permission setting</a:t>
            </a:r>
          </a:p>
          <a:p>
            <a:pPr lvl="1"/>
            <a:r>
              <a:rPr lang="en-US" altLang="zh-TW" dirty="0" smtClean="0"/>
              <a:t>AndroidManifest.xml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238" y="2708920"/>
            <a:ext cx="61150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Install IDE</a:t>
            </a:r>
          </a:p>
          <a:p>
            <a:pPr lvl="1"/>
            <a:r>
              <a:rPr lang="en-US" altLang="zh-TW" dirty="0" smtClean="0"/>
              <a:t>Just press “Next” to finish the installation.</a:t>
            </a:r>
          </a:p>
          <a:p>
            <a:r>
              <a:rPr lang="en-US" altLang="zh-TW" sz="3000" dirty="0" smtClean="0"/>
              <a:t>Install Java Development Kit</a:t>
            </a:r>
          </a:p>
          <a:p>
            <a:pPr lvl="1"/>
            <a:r>
              <a:rPr lang="fr-FR" altLang="zh-TW" sz="2300" dirty="0" smtClean="0"/>
              <a:t>Add environment variable</a:t>
            </a:r>
          </a:p>
          <a:p>
            <a:pPr lvl="1"/>
            <a:r>
              <a:rPr lang="en-US" altLang="zh-TW" sz="2300" dirty="0" smtClean="0"/>
              <a:t>Variable name: </a:t>
            </a:r>
            <a:r>
              <a:rPr lang="fr-FR" altLang="zh-TW" sz="2300" b="1" dirty="0" smtClean="0"/>
              <a:t>JAVA_HOME</a:t>
            </a:r>
          </a:p>
          <a:p>
            <a:pPr lvl="1"/>
            <a:r>
              <a:rPr lang="fr-FR" altLang="zh-TW" sz="2300" dirty="0" smtClean="0"/>
              <a:t>Value: the root folder of JDK</a:t>
            </a:r>
            <a:endParaRPr lang="zh-TW" altLang="en-US" sz="23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09120"/>
            <a:ext cx="5040560" cy="2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other important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/>
              <a:t>Service</a:t>
            </a:r>
          </a:p>
          <a:p>
            <a:pPr lvl="1"/>
            <a:r>
              <a:rPr lang="en-US" altLang="zh-TW" sz="2000" dirty="0" smtClean="0"/>
              <a:t>No UI</a:t>
            </a:r>
          </a:p>
          <a:p>
            <a:pPr lvl="1"/>
            <a:r>
              <a:rPr lang="en-US" altLang="zh-TW" sz="2000" dirty="0" smtClean="0"/>
              <a:t>Always works in the background.</a:t>
            </a:r>
          </a:p>
          <a:p>
            <a:pPr lvl="1"/>
            <a:r>
              <a:rPr lang="en-US" altLang="zh-TW" sz="2000" dirty="0" smtClean="0"/>
              <a:t>Abstract class</a:t>
            </a:r>
          </a:p>
          <a:p>
            <a:pPr lvl="1"/>
            <a:r>
              <a:rPr lang="en-US" altLang="zh-TW" sz="2000" dirty="0" smtClean="0"/>
              <a:t>Scenario: Play music, data download….</a:t>
            </a:r>
          </a:p>
          <a:p>
            <a:r>
              <a:rPr lang="en-US" altLang="zh-TW" sz="2300" dirty="0" smtClean="0"/>
              <a:t>Broadcast receiver</a:t>
            </a:r>
          </a:p>
          <a:p>
            <a:pPr lvl="1"/>
            <a:r>
              <a:rPr lang="en-US" altLang="zh-TW" sz="1900" dirty="0" smtClean="0"/>
              <a:t>An app </a:t>
            </a:r>
            <a:r>
              <a:rPr lang="en-US" altLang="zh-TW" sz="1900" dirty="0" smtClean="0"/>
              <a:t>send the broadcast to the whole system</a:t>
            </a:r>
            <a:r>
              <a:rPr lang="en-US" altLang="zh-TW" sz="1900" dirty="0" smtClean="0"/>
              <a:t>.</a:t>
            </a:r>
          </a:p>
          <a:p>
            <a:pPr lvl="1"/>
            <a:r>
              <a:rPr lang="en-US" altLang="zh-TW" sz="1900" dirty="0" smtClean="0"/>
              <a:t>Others app which register for the broadcast will receive the information.</a:t>
            </a:r>
            <a:endParaRPr lang="en-US" altLang="zh-TW" sz="1900" dirty="0" smtClean="0"/>
          </a:p>
          <a:p>
            <a:pPr lvl="1"/>
            <a:r>
              <a:rPr lang="en-US" altLang="zh-TW" sz="1900" dirty="0" smtClean="0"/>
              <a:t>Scenario: Battery level low, Receive email…</a:t>
            </a:r>
          </a:p>
          <a:p>
            <a:r>
              <a:rPr lang="en-US" altLang="zh-TW" sz="2300" dirty="0" smtClean="0"/>
              <a:t>Content Provider</a:t>
            </a:r>
          </a:p>
          <a:p>
            <a:pPr lvl="1"/>
            <a:r>
              <a:rPr lang="en-US" altLang="zh-TW" sz="2000" dirty="0" smtClean="0"/>
              <a:t>Cross-process data exchange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688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Android Developer - </a:t>
            </a:r>
            <a:r>
              <a:rPr lang="en-US" altLang="zh-TW" sz="2400" dirty="0" smtClean="0">
                <a:hlinkClick r:id="rId2"/>
              </a:rPr>
              <a:t>http://developer.android.com/develop/index.html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CodeData</a:t>
            </a:r>
            <a:r>
              <a:rPr lang="en-US" altLang="zh-TW" sz="2400" dirty="0" smtClean="0"/>
              <a:t> – </a:t>
            </a:r>
          </a:p>
          <a:p>
            <a:pPr marL="457200" indent="-457200">
              <a:buNone/>
            </a:pPr>
            <a:r>
              <a:rPr lang="en-US" altLang="zh-TW" sz="2400" dirty="0" smtClean="0"/>
              <a:t>        </a:t>
            </a:r>
            <a:r>
              <a:rPr lang="en-US" altLang="zh-TW" sz="2400" dirty="0" smtClean="0">
                <a:hlinkClick r:id="rId3"/>
              </a:rPr>
              <a:t>http://www.codedata.com.tw/mobile/android-tutorial-the-2nd-class-2-ui/</a:t>
            </a:r>
            <a:endParaRPr lang="en-US" altLang="zh-TW" sz="2400" dirty="0" smtClean="0"/>
          </a:p>
          <a:p>
            <a:pPr marL="457200" indent="-457200">
              <a:buAutoNum type="arabicPeriod" startAt="3"/>
            </a:pPr>
            <a:r>
              <a:rPr lang="en-US" altLang="zh-TW" sz="2400" dirty="0" smtClean="0"/>
              <a:t>Activity –</a:t>
            </a:r>
          </a:p>
          <a:p>
            <a:pPr marL="457200" indent="-457200">
              <a:buNone/>
            </a:pPr>
            <a:r>
              <a:rPr lang="en-US" altLang="zh-TW" sz="2400" dirty="0" smtClean="0"/>
              <a:t>        </a:t>
            </a:r>
            <a:r>
              <a:rPr lang="en-US" altLang="zh-TW" sz="2400" dirty="0" smtClean="0">
                <a:hlinkClick r:id="rId4"/>
              </a:rPr>
              <a:t>http://blog.csdn.net/xln0130/article/details/6721561</a:t>
            </a:r>
            <a:endParaRPr lang="en-US" altLang="zh-TW" sz="2400" dirty="0" smtClean="0"/>
          </a:p>
          <a:p>
            <a:pPr marL="457200" indent="-457200">
              <a:buNone/>
            </a:pPr>
            <a:r>
              <a:rPr lang="en-US" altLang="zh-TW" sz="2400" dirty="0" smtClean="0"/>
              <a:t>4.    </a:t>
            </a:r>
            <a:r>
              <a:rPr lang="en-US" altLang="zh-TW" sz="2400" dirty="0" err="1" smtClean="0"/>
              <a:t>AsyncTask</a:t>
            </a:r>
            <a:r>
              <a:rPr lang="en-US" altLang="zh-TW" sz="2400" dirty="0" smtClean="0"/>
              <a:t> -</a:t>
            </a:r>
            <a:r>
              <a:rPr lang="en-US" altLang="zh-TW" sz="2400" dirty="0" smtClean="0">
                <a:hlinkClick r:id="rId5"/>
              </a:rPr>
              <a:t>http://developer.android.com/reference/android/os/AsyncTask.html</a:t>
            </a:r>
            <a:endParaRPr lang="en-US" altLang="zh-TW" sz="2400" dirty="0" smtClean="0"/>
          </a:p>
          <a:p>
            <a:pPr marL="457200" indent="-457200">
              <a:buNone/>
            </a:pPr>
            <a:r>
              <a:rPr lang="en-US" altLang="zh-TW" sz="2400" dirty="0" smtClean="0"/>
              <a:t>5.    </a:t>
            </a:r>
            <a:r>
              <a:rPr lang="en-US" altLang="zh-TW" sz="2400" dirty="0" err="1" smtClean="0"/>
              <a:t>Genymotion</a:t>
            </a:r>
            <a:r>
              <a:rPr lang="en-US" altLang="zh-TW" sz="2400" dirty="0" smtClean="0"/>
              <a:t> (3</a:t>
            </a:r>
            <a:r>
              <a:rPr lang="en-US" altLang="zh-TW" sz="2400" baseline="30000" dirty="0" smtClean="0"/>
              <a:t>rd</a:t>
            </a:r>
            <a:r>
              <a:rPr lang="en-US" altLang="zh-TW" sz="2400" dirty="0" smtClean="0"/>
              <a:t>-party Android Emulator)  -</a:t>
            </a:r>
          </a:p>
          <a:p>
            <a:pPr>
              <a:buNone/>
            </a:pPr>
            <a:r>
              <a:rPr lang="en-US" altLang="zh-TW" sz="2400" dirty="0" smtClean="0"/>
              <a:t>       </a:t>
            </a:r>
            <a:r>
              <a:rPr lang="en-US" altLang="zh-TW" sz="2400" dirty="0" smtClean="0">
                <a:hlinkClick r:id="rId6"/>
              </a:rPr>
              <a:t>https://www.genymotion.com/</a:t>
            </a:r>
            <a:endParaRPr lang="en-US" altLang="zh-TW" sz="2400" dirty="0" smtClean="0"/>
          </a:p>
          <a:p>
            <a:pPr marL="457200" indent="-457200">
              <a:buAutoNum type="arabicPeriod" startAt="6"/>
            </a:pPr>
            <a:r>
              <a:rPr lang="en-US" altLang="zh-TW" sz="2400" dirty="0" smtClean="0"/>
              <a:t>Android History – </a:t>
            </a:r>
          </a:p>
          <a:p>
            <a:pPr marL="457200" indent="-457200">
              <a:buNone/>
            </a:pPr>
            <a:r>
              <a:rPr lang="en-US" altLang="zh-TW" sz="2400" dirty="0" smtClean="0"/>
              <a:t>       </a:t>
            </a:r>
            <a:r>
              <a:rPr lang="en-US" altLang="zh-TW" sz="2400" dirty="0" smtClean="0">
                <a:hlinkClick r:id="rId7"/>
              </a:rPr>
              <a:t>http</a:t>
            </a:r>
            <a:r>
              <a:rPr lang="en-US" altLang="zh-TW" sz="2400" dirty="0">
                <a:hlinkClick r:id="rId7"/>
              </a:rPr>
              <a:t>://www.xcubelabs.com/images/android-infograph-live.png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SDK</a:t>
            </a:r>
          </a:p>
          <a:p>
            <a:pPr lvl="1"/>
            <a:r>
              <a:rPr lang="en-US" altLang="zh-TW" dirty="0" smtClean="0"/>
              <a:t>Configure -&gt; SDK Manager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5274"/>
            <a:ext cx="4499992" cy="34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396" y="2996953"/>
            <a:ext cx="4491103" cy="33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Install SDK Tools, Platform-tools and Build-tools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Install Android API</a:t>
            </a:r>
          </a:p>
          <a:p>
            <a:pPr lvl="1"/>
            <a:r>
              <a:rPr lang="en-US" altLang="zh-TW" sz="2400" dirty="0" smtClean="0"/>
              <a:t> Android 4.0(API 14) cover 90%+ </a:t>
            </a:r>
          </a:p>
          <a:p>
            <a:pPr lvl="1">
              <a:buNone/>
            </a:pPr>
            <a:r>
              <a:rPr lang="en-US" altLang="zh-TW" sz="2400" dirty="0" smtClean="0"/>
              <a:t>     of devices in use now.</a:t>
            </a:r>
            <a:endParaRPr lang="zh-TW" altLang="en-US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118680"/>
            <a:ext cx="2808312" cy="376670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437112"/>
            <a:ext cx="2519357" cy="2420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132857"/>
            <a:ext cx="5400600" cy="85317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(1/9)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21436"/>
            <a:ext cx="7170026" cy="541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20395</TotalTime>
  <Words>1357</Words>
  <Application>Microsoft Office PowerPoint</Application>
  <PresentationFormat>如螢幕大小 (4:3)</PresentationFormat>
  <Paragraphs>399</Paragraphs>
  <Slides>62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3" baseType="lpstr">
      <vt:lpstr>Office 佈景主題</vt:lpstr>
      <vt:lpstr>The introduction of Android Development </vt:lpstr>
      <vt:lpstr>Agenda</vt:lpstr>
      <vt:lpstr>Brief History</vt:lpstr>
      <vt:lpstr>What’s Android?</vt:lpstr>
      <vt:lpstr>Environment setup (1/4)</vt:lpstr>
      <vt:lpstr>Environment setup (2/4)</vt:lpstr>
      <vt:lpstr>Environment setup (3/4)</vt:lpstr>
      <vt:lpstr>Environment setup (4/4)</vt:lpstr>
      <vt:lpstr>Hello World (1/9)</vt:lpstr>
      <vt:lpstr>Hello World (2/9)</vt:lpstr>
      <vt:lpstr>Hello World (3/9)</vt:lpstr>
      <vt:lpstr>Hello World (4/9)</vt:lpstr>
      <vt:lpstr>Hello World (5/9)</vt:lpstr>
      <vt:lpstr>Hello World (6/9)</vt:lpstr>
      <vt:lpstr>Hello World (7/9)</vt:lpstr>
      <vt:lpstr>Hello World (8/9)</vt:lpstr>
      <vt:lpstr>Hello World (9/9)</vt:lpstr>
      <vt:lpstr>投影片 18</vt:lpstr>
      <vt:lpstr>App Structure</vt:lpstr>
      <vt:lpstr>App Structure</vt:lpstr>
      <vt:lpstr>App Structure</vt:lpstr>
      <vt:lpstr>App Structure</vt:lpstr>
      <vt:lpstr>App Structure</vt:lpstr>
      <vt:lpstr>App Structure</vt:lpstr>
      <vt:lpstr>App Structure</vt:lpstr>
      <vt:lpstr>Structure</vt:lpstr>
      <vt:lpstr>App Structure</vt:lpstr>
      <vt:lpstr>App Structure</vt:lpstr>
      <vt:lpstr>App Structure</vt:lpstr>
      <vt:lpstr>App Structure</vt:lpstr>
      <vt:lpstr>Basic Widget Component</vt:lpstr>
      <vt:lpstr>Basic Widget Component</vt:lpstr>
      <vt:lpstr>投影片 33</vt:lpstr>
      <vt:lpstr>投影片 34</vt:lpstr>
      <vt:lpstr>Basic Widget Component</vt:lpstr>
      <vt:lpstr>Basic Widget Component</vt:lpstr>
      <vt:lpstr>Basic Widget Component</vt:lpstr>
      <vt:lpstr>投影片 38</vt:lpstr>
      <vt:lpstr>Activity</vt:lpstr>
      <vt:lpstr>投影片 40</vt:lpstr>
      <vt:lpstr>投影片 41</vt:lpstr>
      <vt:lpstr>投影片 42</vt:lpstr>
      <vt:lpstr>投影片 43</vt:lpstr>
      <vt:lpstr>Activity</vt:lpstr>
      <vt:lpstr>Activity</vt:lpstr>
      <vt:lpstr>Activity</vt:lpstr>
      <vt:lpstr>Activity</vt:lpstr>
      <vt:lpstr>投影片 48</vt:lpstr>
      <vt:lpstr>Activity</vt:lpstr>
      <vt:lpstr>投影片 50</vt:lpstr>
      <vt:lpstr>Activity</vt:lpstr>
      <vt:lpstr>Activity</vt:lpstr>
      <vt:lpstr>APP Demo</vt:lpstr>
      <vt:lpstr>APP Demo</vt:lpstr>
      <vt:lpstr>APP Demo</vt:lpstr>
      <vt:lpstr>APP Demo</vt:lpstr>
      <vt:lpstr>APP Demo</vt:lpstr>
      <vt:lpstr>APP Demo</vt:lpstr>
      <vt:lpstr>APP Demo</vt:lpstr>
      <vt:lpstr>The other important components</vt:lpstr>
      <vt:lpstr>Reference</vt:lpstr>
      <vt:lpstr>投影片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Android </dc:title>
  <dc:creator>Alex</dc:creator>
  <cp:lastModifiedBy>Alex</cp:lastModifiedBy>
  <cp:revision>1035</cp:revision>
  <dcterms:created xsi:type="dcterms:W3CDTF">2015-01-19T01:53:04Z</dcterms:created>
  <dcterms:modified xsi:type="dcterms:W3CDTF">2015-03-26T03:51:47Z</dcterms:modified>
</cp:coreProperties>
</file>