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323" r:id="rId4"/>
    <p:sldId id="258" r:id="rId5"/>
    <p:sldId id="262" r:id="rId6"/>
    <p:sldId id="261" r:id="rId7"/>
    <p:sldId id="260" r:id="rId8"/>
    <p:sldId id="265" r:id="rId9"/>
    <p:sldId id="264" r:id="rId10"/>
    <p:sldId id="263" r:id="rId11"/>
    <p:sldId id="259" r:id="rId12"/>
    <p:sldId id="268" r:id="rId13"/>
    <p:sldId id="267" r:id="rId14"/>
    <p:sldId id="272" r:id="rId15"/>
    <p:sldId id="288" r:id="rId16"/>
    <p:sldId id="276" r:id="rId17"/>
    <p:sldId id="320" r:id="rId18"/>
    <p:sldId id="289" r:id="rId19"/>
    <p:sldId id="321" r:id="rId20"/>
    <p:sldId id="274" r:id="rId21"/>
    <p:sldId id="291" r:id="rId22"/>
    <p:sldId id="292" r:id="rId23"/>
    <p:sldId id="293" r:id="rId24"/>
    <p:sldId id="309" r:id="rId25"/>
    <p:sldId id="308" r:id="rId26"/>
    <p:sldId id="310" r:id="rId27"/>
    <p:sldId id="311" r:id="rId28"/>
    <p:sldId id="281" r:id="rId29"/>
    <p:sldId id="324" r:id="rId30"/>
    <p:sldId id="283" r:id="rId31"/>
    <p:sldId id="271" r:id="rId32"/>
    <p:sldId id="266" r:id="rId33"/>
    <p:sldId id="319" r:id="rId34"/>
    <p:sldId id="318" r:id="rId35"/>
    <p:sldId id="285" r:id="rId36"/>
    <p:sldId id="280" r:id="rId37"/>
    <p:sldId id="295" r:id="rId38"/>
    <p:sldId id="298" r:id="rId39"/>
    <p:sldId id="290" r:id="rId40"/>
    <p:sldId id="278" r:id="rId41"/>
    <p:sldId id="304" r:id="rId42"/>
    <p:sldId id="313" r:id="rId43"/>
    <p:sldId id="270" r:id="rId44"/>
    <p:sldId id="302" r:id="rId45"/>
    <p:sldId id="305" r:id="rId46"/>
    <p:sldId id="300" r:id="rId47"/>
    <p:sldId id="315" r:id="rId48"/>
    <p:sldId id="307" r:id="rId49"/>
    <p:sldId id="317" r:id="rId50"/>
    <p:sldId id="316" r:id="rId51"/>
    <p:sldId id="299" r:id="rId52"/>
    <p:sldId id="294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68" d="100"/>
          <a:sy n="68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832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8053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146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722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63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0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The introduction of Android Development </a:t>
            </a:r>
            <a:endParaRPr lang="zh-TW" altLang="en-US" sz="3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7664" y="5301208"/>
            <a:ext cx="5144616" cy="5284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Alex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279756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" y="1268760"/>
            <a:ext cx="9075737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dirty="0" smtClean="0"/>
              <a:t>Android Virtual Device</a:t>
            </a:r>
          </a:p>
          <a:p>
            <a:pPr lvl="2"/>
            <a:r>
              <a:rPr lang="en-US" altLang="zh-TW" dirty="0" smtClean="0"/>
              <a:t>Tool-&gt;Android-&gt;AVD Manager-&gt;Create Virtual Device</a:t>
            </a:r>
          </a:p>
          <a:p>
            <a:pPr lvl="2"/>
            <a:r>
              <a:rPr lang="en-US" altLang="zh-TW" dirty="0" smtClean="0"/>
              <a:t>Flexible: You can setup the device on you own: Resolution, CPU architecture, RAM, SD Card, API…</a:t>
            </a:r>
          </a:p>
          <a:p>
            <a:pPr lvl="2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</a:t>
            </a:r>
            <a:r>
              <a:rPr lang="en-US" altLang="zh-TW" dirty="0" smtClean="0"/>
              <a:t>party </a:t>
            </a:r>
            <a:r>
              <a:rPr lang="en-US" altLang="zh-TW" dirty="0" smtClean="0"/>
              <a:t>emulator: </a:t>
            </a:r>
            <a:r>
              <a:rPr lang="en-US" altLang="zh-TW" dirty="0" err="1" smtClean="0"/>
              <a:t>Genymotion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(#5)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Mobile Phone</a:t>
            </a:r>
          </a:p>
          <a:p>
            <a:pPr lvl="2"/>
            <a:r>
              <a:rPr lang="en-US" altLang="zh-TW" dirty="0" smtClean="0"/>
              <a:t>Enable USB debugging. (Default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0885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29865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3995936" y="3312023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manifests</a:t>
            </a:r>
            <a:r>
              <a:rPr lang="en-US" altLang="zh-TW" dirty="0" smtClean="0"/>
              <a:t> – AndroidManifest.xml</a:t>
            </a:r>
          </a:p>
          <a:p>
            <a:pPr lvl="1"/>
            <a:r>
              <a:rPr lang="en-US" altLang="zh-TW" sz="2700" dirty="0" smtClean="0"/>
              <a:t>Some information about this app </a:t>
            </a:r>
          </a:p>
          <a:p>
            <a:pPr lvl="2"/>
            <a:r>
              <a:rPr lang="en-US" altLang="zh-TW" dirty="0" smtClean="0"/>
              <a:t>Entry point</a:t>
            </a:r>
          </a:p>
          <a:p>
            <a:pPr lvl="2"/>
            <a:r>
              <a:rPr lang="en-US" altLang="zh-TW" sz="2400" dirty="0" smtClean="0"/>
              <a:t>Permission</a:t>
            </a:r>
          </a:p>
          <a:p>
            <a:pPr lvl="2"/>
            <a:r>
              <a:rPr lang="en-US" altLang="zh-TW" dirty="0" smtClean="0"/>
              <a:t>Activity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Services</a:t>
            </a:r>
            <a:endParaRPr lang="zh-TW" altLang="en-US" sz="2400" dirty="0" smtClean="0"/>
          </a:p>
          <a:p>
            <a:pPr lvl="1"/>
            <a:endParaRPr lang="en-US" altLang="zh-TW" sz="2300" dirty="0" smtClean="0"/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java</a:t>
            </a:r>
            <a:r>
              <a:rPr lang="en-US" altLang="zh-TW" dirty="0" smtClean="0"/>
              <a:t> – ****.java</a:t>
            </a:r>
          </a:p>
          <a:p>
            <a:pPr lvl="1"/>
            <a:r>
              <a:rPr lang="en-US" altLang="zh-TW" dirty="0" smtClean="0"/>
              <a:t>Logic algorithm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Bitmap, App Icon with different resolutions</a:t>
            </a:r>
          </a:p>
          <a:p>
            <a:pPr lvl="1"/>
            <a:r>
              <a:rPr lang="en-US" altLang="zh-TW" sz="2100" dirty="0" smtClean="0"/>
              <a:t>Shape, Layer, Scale….</a:t>
            </a:r>
            <a:endParaRPr lang="zh-TW" altLang="en-US" sz="21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97559"/>
            <a:ext cx="5998020" cy="396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924944"/>
            <a:ext cx="2402648" cy="384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res –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FF0000"/>
                </a:solidFill>
              </a:rPr>
              <a:t>updated!</a:t>
            </a:r>
            <a:r>
              <a:rPr lang="en-US" altLang="zh-TW" dirty="0" smtClean="0"/>
              <a:t> Android  Studio 1.1)</a:t>
            </a:r>
          </a:p>
          <a:p>
            <a:pPr lvl="1"/>
            <a:r>
              <a:rPr lang="en-US" altLang="zh-TW" dirty="0" smtClean="0"/>
              <a:t>App Icon will put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61253"/>
            <a:ext cx="5472608" cy="208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401213"/>
            <a:ext cx="2952328" cy="254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What’s Android</a:t>
            </a:r>
          </a:p>
          <a:p>
            <a:r>
              <a:rPr lang="en-US" altLang="zh-TW" dirty="0" smtClean="0"/>
              <a:t>Environment </a:t>
            </a:r>
            <a:r>
              <a:rPr lang="en-US" altLang="zh-TW" dirty="0" smtClean="0"/>
              <a:t>setup</a:t>
            </a:r>
          </a:p>
          <a:p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Structure of an App</a:t>
            </a:r>
          </a:p>
          <a:p>
            <a:r>
              <a:rPr lang="en-US" altLang="zh-TW" dirty="0" smtClean="0"/>
              <a:t>Basic Component (Button, </a:t>
            </a:r>
            <a:r>
              <a:rPr lang="en-US" altLang="zh-TW" dirty="0" err="1" smtClean="0"/>
              <a:t>TextView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Activity</a:t>
            </a:r>
          </a:p>
          <a:p>
            <a:pPr lvl="1"/>
            <a:r>
              <a:rPr lang="en-US" altLang="zh-TW" dirty="0" smtClean="0"/>
              <a:t>Life </a:t>
            </a:r>
            <a:r>
              <a:rPr lang="en-US" altLang="zh-TW" dirty="0" smtClean="0"/>
              <a:t>Cycle</a:t>
            </a:r>
          </a:p>
          <a:p>
            <a:pPr lvl="1"/>
            <a:r>
              <a:rPr lang="en-US" altLang="zh-TW" dirty="0" smtClean="0"/>
              <a:t>Activity switch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 smtClean="0"/>
              <a:t>Function Demo]</a:t>
            </a:r>
          </a:p>
          <a:p>
            <a:pPr lvl="1"/>
            <a:r>
              <a:rPr lang="en-US" altLang="zh-TW" sz="2600" dirty="0" smtClean="0"/>
              <a:t>Download image via Internet &amp; Save to SD card &amp; Display </a:t>
            </a:r>
          </a:p>
          <a:p>
            <a:r>
              <a:rPr lang="en-US" altLang="zh-TW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Layout</a:t>
            </a:r>
            <a:endParaRPr lang="zh-TW" altLang="en-US" sz="27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2" y="4149082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4427984" y="4221089"/>
            <a:ext cx="1368152" cy="12241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39952" y="4149081"/>
            <a:ext cx="1080120" cy="28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hard-coded pixel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3851920" y="2843644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dirty="0" smtClean="0"/>
              <a:t>Menu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477" y="4797152"/>
            <a:ext cx="6175523" cy="14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18" y="3068958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strings</a:t>
            </a:r>
          </a:p>
          <a:p>
            <a:pPr lvl="1"/>
            <a:r>
              <a:rPr lang="en-US" altLang="zh-TW" sz="2300" dirty="0" smtClean="0"/>
              <a:t>All of the words should be set here.</a:t>
            </a:r>
          </a:p>
          <a:p>
            <a:pPr lvl="1"/>
            <a:r>
              <a:rPr lang="en-US" altLang="zh-TW" sz="2300" dirty="0" smtClean="0"/>
              <a:t>Support multi-language.</a:t>
            </a:r>
            <a:endParaRPr lang="en-US" altLang="zh-TW" sz="2300" dirty="0" smtClean="0"/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077072"/>
            <a:ext cx="50319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017" y="2492896"/>
            <a:ext cx="42492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83568" y="5157192"/>
            <a:ext cx="18722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2996952"/>
            <a:ext cx="14401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dimens.xml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39952" y="2267580"/>
            <a:ext cx="7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525963"/>
          </a:xfrm>
        </p:spPr>
        <p:txBody>
          <a:bodyPr/>
          <a:lstStyle/>
          <a:p>
            <a:r>
              <a:rPr lang="en-US" altLang="zh-TW" sz="2800" dirty="0" smtClean="0"/>
              <a:t>Give it </a:t>
            </a:r>
            <a:r>
              <a:rPr lang="en-US" altLang="zh-TW" sz="2800" dirty="0" smtClean="0"/>
              <a:t>a try!  </a:t>
            </a:r>
            <a:r>
              <a:rPr lang="en-US" altLang="zh-TW" sz="2800" dirty="0" smtClean="0"/>
              <a:t>Change </a:t>
            </a:r>
            <a:r>
              <a:rPr lang="en-US" altLang="zh-TW" sz="2800" dirty="0" smtClean="0"/>
              <a:t>the “</a:t>
            </a:r>
            <a:r>
              <a:rPr lang="en-US" altLang="zh-TW" sz="2800" dirty="0" smtClean="0"/>
              <a:t>Hello world!” by pressing </a:t>
            </a:r>
            <a:r>
              <a:rPr lang="en-US" altLang="zh-TW" sz="2800" dirty="0" err="1" smtClean="0"/>
              <a:t>btn</a:t>
            </a:r>
            <a:endParaRPr lang="en-US" altLang="zh-TW" sz="2800" dirty="0" smtClean="0"/>
          </a:p>
          <a:p>
            <a:r>
              <a:rPr lang="en-US" altLang="zh-TW" sz="2800" dirty="0" smtClean="0"/>
              <a:t>Add button to the layout.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9714"/>
            <a:ext cx="8303369" cy="449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192" y="2204864"/>
            <a:ext cx="4702807" cy="468051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向左箭號 8"/>
          <p:cNvSpPr/>
          <p:nvPr/>
        </p:nvSpPr>
        <p:spPr>
          <a:xfrm rot="19896495">
            <a:off x="1289338" y="6237912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59632" y="5949280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495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49" y="3573016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圖案 11"/>
          <p:cNvCxnSpPr>
            <a:endCxn id="7" idx="0"/>
          </p:cNvCxnSpPr>
          <p:nvPr/>
        </p:nvCxnSpPr>
        <p:spPr>
          <a:xfrm>
            <a:off x="6084168" y="3212976"/>
            <a:ext cx="1069107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00192" y="2843644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strings.xml</a:t>
            </a:r>
            <a:endParaRPr lang="zh-TW" altLang="en-US" dirty="0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33609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2574220"/>
            <a:ext cx="1259632" cy="51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05264"/>
            <a:ext cx="138368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線接點 23"/>
          <p:cNvCxnSpPr/>
          <p:nvPr/>
        </p:nvCxnSpPr>
        <p:spPr>
          <a:xfrm>
            <a:off x="1403648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152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60032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</a:t>
            </a:r>
            <a:r>
              <a:rPr lang="en-US" altLang="zh-TW" dirty="0" smtClean="0"/>
              <a:t>Android?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software stack for mobile devices that includes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An operating </a:t>
            </a:r>
            <a:r>
              <a:rPr lang="en-US" altLang="zh-TW" sz="2400" dirty="0" smtClean="0">
                <a:ea typeface="新細明體" pitchFamily="18" charset="-120"/>
              </a:rPr>
              <a:t>system  (Linux based)</a:t>
            </a:r>
            <a:endParaRPr lang="en-US" altLang="zh-TW" sz="2400" dirty="0" smtClean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Middleware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Key </a:t>
            </a:r>
            <a:r>
              <a:rPr lang="en-US" altLang="zh-TW" sz="2400" dirty="0" smtClean="0">
                <a:ea typeface="新細明體" pitchFamily="18" charset="-120"/>
              </a:rPr>
              <a:t>Applications</a:t>
            </a:r>
          </a:p>
          <a:p>
            <a:pPr lvl="1">
              <a:lnSpc>
                <a:spcPct val="8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Uses Linux to provide core system services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Security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Memory management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Process management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Power management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Hardware drivers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2210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1008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 smtClean="0"/>
              <a:t>ID to each component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2060849"/>
            <a:ext cx="3419872" cy="47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3779912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0364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8184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315294"/>
            <a:ext cx="5286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MainActivity.java</a:t>
            </a:r>
          </a:p>
          <a:p>
            <a:pPr lvl="1"/>
            <a:r>
              <a:rPr lang="en-US" altLang="zh-TW" dirty="0" err="1" smtClean="0">
                <a:sym typeface="Wingdings" pitchFamily="2" charset="2"/>
              </a:rPr>
              <a:t>onCreate</a:t>
            </a:r>
            <a:r>
              <a:rPr lang="en-US" altLang="zh-TW" dirty="0" smtClean="0">
                <a:sym typeface="Wingdings" pitchFamily="2" charset="2"/>
              </a:rPr>
              <a:t>() is the </a:t>
            </a:r>
            <a:r>
              <a:rPr lang="en-US" altLang="zh-TW" dirty="0" smtClean="0">
                <a:sym typeface="Wingdings" pitchFamily="2" charset="2"/>
              </a:rPr>
              <a:t>entry </a:t>
            </a:r>
            <a:r>
              <a:rPr lang="en-US" altLang="zh-TW" dirty="0" smtClean="0">
                <a:sym typeface="Wingdings" pitchFamily="2" charset="2"/>
              </a:rPr>
              <a:t>point of </a:t>
            </a:r>
            <a:r>
              <a:rPr lang="en-US" altLang="zh-TW" dirty="0" smtClean="0">
                <a:sym typeface="Wingdings" pitchFamily="2" charset="2"/>
              </a:rPr>
              <a:t>activity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Initial layout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264" y="2636912"/>
            <a:ext cx="4599887" cy="410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</a:t>
            </a:r>
            <a:r>
              <a:rPr lang="en-US" altLang="zh-TW" dirty="0" err="1" smtClean="0"/>
              <a:t>TextView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err="1" smtClean="0"/>
              <a:t>TextView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android.widget</a:t>
            </a:r>
            <a:r>
              <a:rPr lang="en-US" altLang="zh-TW" dirty="0" smtClean="0">
                <a:solidFill>
                  <a:srgbClr val="FF0000"/>
                </a:solidFill>
              </a:rPr>
              <a:t>.*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05436"/>
            <a:ext cx="4191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421460"/>
            <a:ext cx="3533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>
            <a:off x="4716016" y="5429572"/>
            <a:ext cx="432048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(Hint)</a:t>
            </a:r>
            <a:r>
              <a:rPr lang="en-US" altLang="zh-TW" dirty="0" smtClean="0"/>
              <a:t> Auto import</a:t>
            </a:r>
          </a:p>
          <a:p>
            <a:pPr lvl="1"/>
            <a:r>
              <a:rPr lang="en-US" altLang="zh-TW" dirty="0" smtClean="0"/>
              <a:t>File -&gt; Settings </a:t>
            </a:r>
            <a:r>
              <a:rPr lang="en-US" altLang="zh-TW" dirty="0" smtClean="0">
                <a:solidFill>
                  <a:srgbClr val="0070C0"/>
                </a:solidFill>
              </a:rPr>
              <a:t>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Ctrl+Alt+S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829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Use method “</a:t>
            </a:r>
            <a:r>
              <a:rPr lang="en-US" altLang="zh-TW" sz="2800" dirty="0" err="1" smtClean="0"/>
              <a:t>findViewById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FF0000"/>
                </a:solidFill>
              </a:rPr>
              <a:t>ID</a:t>
            </a:r>
            <a:r>
              <a:rPr lang="en-US" altLang="zh-TW" sz="2800" dirty="0" smtClean="0"/>
              <a:t>)”</a:t>
            </a:r>
          </a:p>
          <a:p>
            <a:pPr lvl="1"/>
            <a:r>
              <a:rPr lang="en-US" altLang="zh-TW" sz="2400" smtClean="0">
                <a:sym typeface="Wingdings" pitchFamily="2" charset="2"/>
              </a:rPr>
              <a:t>Return </a:t>
            </a:r>
            <a:r>
              <a:rPr lang="en-US" altLang="zh-TW" sz="2400" smtClean="0">
                <a:solidFill>
                  <a:srgbClr val="0070C0"/>
                </a:solidFill>
                <a:sym typeface="Wingdings" pitchFamily="2" charset="2"/>
              </a:rPr>
              <a:t>View</a:t>
            </a:r>
            <a:r>
              <a:rPr lang="en-US" altLang="zh-TW" sz="2400" smtClean="0">
                <a:sym typeface="Wingdings" pitchFamily="2" charset="2"/>
              </a:rPr>
              <a:t> type, and cast it as 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btnChangeValue</a:t>
            </a:r>
            <a:r>
              <a:rPr lang="en-US" altLang="zh-TW" sz="2400" dirty="0" smtClean="0"/>
              <a:t> = (Button)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R.id.changeValue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txtShowValue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TextView</a:t>
            </a:r>
            <a:r>
              <a:rPr lang="en-US" altLang="zh-TW" sz="2400" dirty="0" smtClean="0"/>
              <a:t>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R.id.showValue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800" dirty="0" smtClean="0"/>
              <a:t>Click Listener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9"/>
            <a:ext cx="6624736" cy="295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the second activity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200276"/>
            <a:ext cx="84201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Studio </a:t>
            </a:r>
            <a:r>
              <a:rPr lang="en-US" altLang="zh-TW" dirty="0" smtClean="0">
                <a:solidFill>
                  <a:srgbClr val="FF0000"/>
                </a:solidFill>
              </a:rPr>
              <a:t>(Recommended!!)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http://</a:t>
            </a:r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developer.android.com/sdk/index.html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r>
              <a:rPr lang="en-US" altLang="zh-TW" dirty="0" smtClean="0"/>
              <a:t>Android SDK </a:t>
            </a:r>
            <a:r>
              <a:rPr lang="en-US" altLang="zh-TW" dirty="0" smtClean="0"/>
              <a:t>Manager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en-US" altLang="zh-TW" dirty="0" smtClean="0"/>
              <a:t>JDK: Java Development Kit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3"/>
              </a:rPr>
              <a:t>http://</a:t>
            </a:r>
            <a:r>
              <a:rPr lang="en-US" altLang="zh-TW" dirty="0" smtClean="0">
                <a:solidFill>
                  <a:schemeClr val="tx2"/>
                </a:solidFill>
                <a:hlinkClick r:id="rId3"/>
              </a:rPr>
              <a:t>www.oracle.com/technetwork/java/javase/downloads/jdk8-downloads-2133151.html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intent</a:t>
            </a:r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 smtClean="0"/>
              <a:t>Implicit intent</a:t>
            </a:r>
          </a:p>
          <a:p>
            <a:pPr lvl="3"/>
            <a:r>
              <a:rPr lang="en-US" altLang="zh-TW" dirty="0" smtClean="0"/>
              <a:t>Intent-filter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987" y="4365105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101" y="3322315"/>
            <a:ext cx="4533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98380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911752" y="565767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let Intent carry information to others.</a:t>
            </a:r>
          </a:p>
          <a:p>
            <a:pPr lvl="1"/>
            <a:r>
              <a:rPr lang="en-US" altLang="zh-TW" dirty="0" err="1" smtClean="0"/>
              <a:t>MainActivity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(“name”, “John”);</a:t>
            </a:r>
          </a:p>
          <a:p>
            <a:pPr lvl="2"/>
            <a:r>
              <a:rPr lang="en-US" altLang="zh-TW" dirty="0" err="1" smtClean="0"/>
              <a:t>it.putExtra</a:t>
            </a:r>
            <a:r>
              <a:rPr lang="en-US" altLang="zh-TW" dirty="0" smtClean="0"/>
              <a:t>(“age”, 24);</a:t>
            </a:r>
          </a:p>
          <a:p>
            <a:pPr lvl="1"/>
            <a:r>
              <a:rPr lang="en-US" altLang="zh-TW" dirty="0" err="1" smtClean="0"/>
              <a:t>SecondActivity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String Name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getStringExtra</a:t>
            </a:r>
            <a:r>
              <a:rPr lang="en-US" altLang="zh-TW" dirty="0" smtClean="0"/>
              <a:t>(“name”);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Age = 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getIntExtra</a:t>
            </a:r>
            <a:r>
              <a:rPr lang="en-US" altLang="zh-TW" dirty="0" smtClean="0"/>
              <a:t>(“age”);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</a:t>
            </a:r>
            <a:r>
              <a:rPr lang="en-US" altLang="zh-TW" dirty="0" smtClean="0">
                <a:solidFill>
                  <a:srgbClr val="FF0000"/>
                </a:solidFill>
              </a:rPr>
              <a:t>ctrl + O </a:t>
            </a:r>
            <a:r>
              <a:rPr lang="en-US" altLang="zh-TW" dirty="0" smtClean="0"/>
              <a:t>to override:</a:t>
            </a:r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8" y="1466609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/>
              <a:t>util.Log</a:t>
            </a:r>
            <a:r>
              <a:rPr lang="en-US" altLang="zh-TW" sz="2400" dirty="0" smtClean="0"/>
              <a:t> class to print the 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final String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err="1" smtClean="0"/>
              <a:t>Log.d</a:t>
            </a:r>
            <a:r>
              <a:rPr lang="en-US" altLang="zh-TW" sz="2000" dirty="0" smtClean="0"/>
              <a:t>(LOG_TAG, 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en-US" altLang="zh-TW" sz="2000" dirty="0" smtClean="0"/>
              <a:t>”)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Use 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36216"/>
            <a:ext cx="3096344" cy="569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(e.g. Downloading, DB r/w)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149080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 smtClean="0"/>
              <a:t>Sub Thread 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sz="2500" dirty="0" err="1" smtClean="0"/>
              <a:t>AsyncTask</a:t>
            </a:r>
            <a:endParaRPr lang="en-US" altLang="zh-TW" sz="25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004" y="2412452"/>
            <a:ext cx="6578500" cy="35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IDE (Take </a:t>
            </a:r>
            <a:r>
              <a:rPr lang="en-US" altLang="zh-TW" sz="3000" u="sng" dirty="0" smtClean="0">
                <a:solidFill>
                  <a:srgbClr val="FF0000"/>
                </a:solidFill>
              </a:rPr>
              <a:t>Android Studio</a:t>
            </a:r>
            <a:r>
              <a:rPr lang="en-US" altLang="zh-TW" sz="3000" dirty="0" smtClean="0"/>
              <a:t> as example)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3705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Broadcast receiver</a:t>
            </a:r>
          </a:p>
          <a:p>
            <a:r>
              <a:rPr lang="en-US" altLang="zh-TW" dirty="0" smtClean="0"/>
              <a:t>Content Provider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- </a:t>
            </a:r>
            <a:r>
              <a:rPr lang="en-US" altLang="zh-TW" sz="2400" dirty="0" smtClean="0">
                <a:hlinkClick r:id="rId3"/>
              </a:rPr>
              <a:t>http://www.codedata.com.tw/mobile/android-tutorial-the-2nd-class-2-ui/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Implicit activity -</a:t>
            </a:r>
            <a:r>
              <a:rPr lang="en-US" altLang="zh-TW" sz="2400" dirty="0" smtClean="0">
                <a:hlinkClick r:id="rId4"/>
              </a:rPr>
              <a:t>http://blog.csdn.net/xln0130/article/details/6721561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–</a:t>
            </a:r>
            <a:r>
              <a:rPr lang="en-US" altLang="zh-TW" sz="2400" dirty="0" smtClean="0">
                <a:hlinkClick r:id="rId5"/>
              </a:rPr>
              <a:t>http://developer.android.com/reference/android/os/AsyncTask.html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Genymotion</a:t>
            </a:r>
            <a:r>
              <a:rPr lang="en-US" altLang="zh-TW" sz="2400" dirty="0" smtClean="0"/>
              <a:t> (3</a:t>
            </a:r>
            <a:r>
              <a:rPr lang="en-US" altLang="zh-TW" sz="2400" baseline="30000" dirty="0" smtClean="0"/>
              <a:t>rd</a:t>
            </a:r>
            <a:r>
              <a:rPr lang="en-US" altLang="zh-TW" sz="2400" dirty="0" smtClean="0"/>
              <a:t>-party Android Emulator)  -</a:t>
            </a:r>
          </a:p>
          <a:p>
            <a:pPr>
              <a:buNone/>
            </a:pPr>
            <a:r>
              <a:rPr lang="en-US" altLang="zh-TW" sz="2400" dirty="0" smtClean="0"/>
              <a:t>     https://www.genymotion.com/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Tools &amp; SDK Platform-tools</a:t>
            </a:r>
          </a:p>
          <a:p>
            <a:r>
              <a:rPr lang="en-US" altLang="zh-TW" sz="2800" dirty="0" smtClean="0"/>
              <a:t>Install the Android API (4.0</a:t>
            </a:r>
            <a:r>
              <a:rPr lang="zh-TW" altLang="en-US" sz="2800" dirty="0" smtClean="0"/>
              <a:t>↑ </a:t>
            </a:r>
            <a:r>
              <a:rPr lang="en-US" altLang="zh-TW" sz="2800" dirty="0" smtClean="0"/>
              <a:t>recommended)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5219700" cy="542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43907"/>
            <a:ext cx="3216424" cy="43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58464"/>
            <a:ext cx="3312368" cy="31829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892" y="1268761"/>
            <a:ext cx="7360543" cy="556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4127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1907704" y="4725144"/>
            <a:ext cx="208823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18811</TotalTime>
  <Words>945</Words>
  <Application>Microsoft Office PowerPoint</Application>
  <PresentationFormat>如螢幕大小 (4:3)</PresentationFormat>
  <Paragraphs>281</Paragraphs>
  <Slides>52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Office 佈景主題</vt:lpstr>
      <vt:lpstr>The introduction of Android Development </vt:lpstr>
      <vt:lpstr>Agenda</vt:lpstr>
      <vt:lpstr>What’s Android?</vt:lpstr>
      <vt:lpstr>Environment setup (1/4)</vt:lpstr>
      <vt:lpstr>Environment setup (2/4)</vt:lpstr>
      <vt:lpstr>Environment setup (3/4)</vt:lpstr>
      <vt:lpstr>Environment setup (4/4)</vt:lpstr>
      <vt:lpstr>Hello World (1/8)</vt:lpstr>
      <vt:lpstr>Hello World (2/8)</vt:lpstr>
      <vt:lpstr>Hello World (3/8)</vt:lpstr>
      <vt:lpstr>Hello World (4/8)</vt:lpstr>
      <vt:lpstr>Hello World (5/8)</vt:lpstr>
      <vt:lpstr>Hello World (6/8)</vt:lpstr>
      <vt:lpstr>Hello World (7/8)</vt:lpstr>
      <vt:lpstr>投影片 15</vt:lpstr>
      <vt:lpstr>App Structure</vt:lpstr>
      <vt:lpstr>App Structure</vt:lpstr>
      <vt:lpstr>App Structure</vt:lpstr>
      <vt:lpstr>App Structure</vt:lpstr>
      <vt:lpstr>App Structure</vt:lpstr>
      <vt:lpstr>App Structure</vt:lpstr>
      <vt:lpstr>App Structure</vt:lpstr>
      <vt:lpstr>Structure</vt:lpstr>
      <vt:lpstr>App Structure</vt:lpstr>
      <vt:lpstr>App Structure</vt:lpstr>
      <vt:lpstr>App Structure</vt:lpstr>
      <vt:lpstr>App Structure</vt:lpstr>
      <vt:lpstr>Basic Component</vt:lpstr>
      <vt:lpstr>Basic Component</vt:lpstr>
      <vt:lpstr>投影片 30</vt:lpstr>
      <vt:lpstr>投影片 31</vt:lpstr>
      <vt:lpstr>Basic Component</vt:lpstr>
      <vt:lpstr>Basic Component</vt:lpstr>
      <vt:lpstr>Basic Component</vt:lpstr>
      <vt:lpstr>投影片 35</vt:lpstr>
      <vt:lpstr>投影片 36</vt:lpstr>
      <vt:lpstr>投影片 37</vt:lpstr>
      <vt:lpstr>投影片 38</vt:lpstr>
      <vt:lpstr>Activity</vt:lpstr>
      <vt:lpstr>Activity</vt:lpstr>
      <vt:lpstr>Activity</vt:lpstr>
      <vt:lpstr>Activity</vt:lpstr>
      <vt:lpstr>Activity</vt:lpstr>
      <vt:lpstr>投影片 44</vt:lpstr>
      <vt:lpstr>Activity</vt:lpstr>
      <vt:lpstr>Activity</vt:lpstr>
      <vt:lpstr>Function Demo</vt:lpstr>
      <vt:lpstr>Function Demo</vt:lpstr>
      <vt:lpstr>Function Demo</vt:lpstr>
      <vt:lpstr>Function Demo</vt:lpstr>
      <vt:lpstr>投影片 51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893</cp:revision>
  <dcterms:created xsi:type="dcterms:W3CDTF">2015-01-19T01:53:04Z</dcterms:created>
  <dcterms:modified xsi:type="dcterms:W3CDTF">2015-03-23T08:05:46Z</dcterms:modified>
</cp:coreProperties>
</file>