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58" r:id="rId4"/>
    <p:sldId id="262" r:id="rId5"/>
    <p:sldId id="261" r:id="rId6"/>
    <p:sldId id="260" r:id="rId7"/>
    <p:sldId id="265" r:id="rId8"/>
    <p:sldId id="264" r:id="rId9"/>
    <p:sldId id="263" r:id="rId10"/>
    <p:sldId id="259" r:id="rId11"/>
    <p:sldId id="268" r:id="rId12"/>
    <p:sldId id="267" r:id="rId13"/>
    <p:sldId id="272" r:id="rId14"/>
    <p:sldId id="288" r:id="rId15"/>
    <p:sldId id="276" r:id="rId16"/>
    <p:sldId id="289" r:id="rId17"/>
    <p:sldId id="274" r:id="rId18"/>
    <p:sldId id="291" r:id="rId19"/>
    <p:sldId id="292" r:id="rId20"/>
    <p:sldId id="293" r:id="rId21"/>
    <p:sldId id="309" r:id="rId22"/>
    <p:sldId id="308" r:id="rId23"/>
    <p:sldId id="310" r:id="rId24"/>
    <p:sldId id="311" r:id="rId25"/>
    <p:sldId id="281" r:id="rId26"/>
    <p:sldId id="284" r:id="rId27"/>
    <p:sldId id="283" r:id="rId28"/>
    <p:sldId id="271" r:id="rId29"/>
    <p:sldId id="266" r:id="rId30"/>
    <p:sldId id="319" r:id="rId31"/>
    <p:sldId id="318" r:id="rId32"/>
    <p:sldId id="285" r:id="rId33"/>
    <p:sldId id="280" r:id="rId34"/>
    <p:sldId id="295" r:id="rId35"/>
    <p:sldId id="298" r:id="rId36"/>
    <p:sldId id="290" r:id="rId37"/>
    <p:sldId id="278" r:id="rId38"/>
    <p:sldId id="304" r:id="rId39"/>
    <p:sldId id="313" r:id="rId40"/>
    <p:sldId id="270" r:id="rId41"/>
    <p:sldId id="302" r:id="rId42"/>
    <p:sldId id="305" r:id="rId43"/>
    <p:sldId id="300" r:id="rId44"/>
    <p:sldId id="315" r:id="rId45"/>
    <p:sldId id="307" r:id="rId46"/>
    <p:sldId id="317" r:id="rId47"/>
    <p:sldId id="316" r:id="rId48"/>
    <p:sldId id="299" r:id="rId49"/>
    <p:sldId id="294" r:id="rId5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50" autoAdjust="0"/>
    <p:restoredTop sz="88151" autoAdjust="0"/>
  </p:normalViewPr>
  <p:slideViewPr>
    <p:cSldViewPr>
      <p:cViewPr varScale="1">
        <p:scale>
          <a:sx n="68" d="100"/>
          <a:sy n="68" d="100"/>
        </p:scale>
        <p:origin x="-121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0D6729-D2F0-4F51-BF2D-6E78F4E0549D}" type="datetimeFigureOut">
              <a:rPr lang="zh-TW" altLang="en-US" smtClean="0"/>
              <a:pPr/>
              <a:t>2015/3/6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BF10C0-1992-4523-8699-5FE4AB7B6C4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683216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F10C0-1992-4523-8699-5FE4AB7B6C4E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780538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F10C0-1992-4523-8699-5FE4AB7B6C4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4114691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每一個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都可以註冊一個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 listener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，當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框架收到「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」事件後，便回呼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 listener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callback method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。以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Button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類別（按鈕元件）為例，當我們想要處理使用者觸控按鈕的事件時，就要呼叫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Button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類別的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setOnClickListener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方法來註冊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listener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F10C0-1992-4523-8699-5FE4AB7B6C4E}" type="slidenum">
              <a:rPr lang="zh-TW" altLang="en-US" smtClean="0"/>
              <a:pPr/>
              <a:t>32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4072290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F10C0-1992-4523-8699-5FE4AB7B6C4E}" type="slidenum">
              <a:rPr lang="zh-TW" altLang="en-US" smtClean="0"/>
              <a:pPr/>
              <a:t>33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063746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F10C0-1992-4523-8699-5FE4AB7B6C4E}" type="slidenum">
              <a:rPr lang="zh-TW" altLang="en-US" smtClean="0"/>
              <a:pPr/>
              <a:t>37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50867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ACF-AE19-4285-A341-3B60AE88A971}" type="datetime1">
              <a:rPr lang="zh-TW" altLang="en-US" smtClean="0"/>
              <a:pPr/>
              <a:t>2015/3/6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B9C2-099F-44F8-BE43-9C4AE7BB1F7C}" type="datetime1">
              <a:rPr lang="zh-TW" altLang="en-US" smtClean="0"/>
              <a:pPr/>
              <a:t>2015/3/6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B2B4-A37A-44F2-97EA-D2EE0FC525FD}" type="datetime1">
              <a:rPr lang="zh-TW" altLang="en-US" smtClean="0"/>
              <a:pPr/>
              <a:t>2015/3/6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E1A1-3B98-4D71-9244-5B7CB3DAF24D}" type="datetime1">
              <a:rPr lang="zh-TW" altLang="en-US" smtClean="0"/>
              <a:pPr/>
              <a:t>2015/3/6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E191A-7323-46FB-A0C7-38FCCB787B4A}" type="datetime1">
              <a:rPr lang="zh-TW" altLang="en-US" smtClean="0"/>
              <a:pPr/>
              <a:t>2015/3/6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4ED9-3834-4FF9-BA59-532244FAB420}" type="datetime1">
              <a:rPr lang="zh-TW" altLang="en-US" smtClean="0"/>
              <a:pPr/>
              <a:t>2015/3/6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BF8E-3D85-4270-906A-27D40E009BD5}" type="datetime1">
              <a:rPr lang="zh-TW" altLang="en-US" smtClean="0"/>
              <a:pPr/>
              <a:t>2015/3/6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160E-EB62-4A98-AA0A-074087B93006}" type="datetime1">
              <a:rPr lang="zh-TW" altLang="en-US" smtClean="0"/>
              <a:pPr/>
              <a:t>2015/3/6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97D8-85AA-40BD-861D-F5A0EC96D687}" type="datetime1">
              <a:rPr lang="zh-TW" altLang="en-US" smtClean="0"/>
              <a:pPr/>
              <a:t>2015/3/6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3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2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3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5F74-A159-4E61-9C04-83B01F6B07EB}" type="datetime1">
              <a:rPr lang="zh-TW" altLang="en-US" smtClean="0"/>
              <a:pPr/>
              <a:t>2015/3/6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EF2B-0365-4FD9-83E0-8C07BAF4A461}" type="datetime1">
              <a:rPr lang="zh-TW" altLang="en-US" smtClean="0"/>
              <a:pPr/>
              <a:t>2015/3/6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BC19A-0ADB-4CC5-B96B-60B8930FC291}" type="datetime1">
              <a:rPr lang="zh-TW" altLang="en-US" smtClean="0"/>
              <a:pPr/>
              <a:t>2015/3/6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9D09F-C6A3-454C-A042-D5DAFD4946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downloads/jdk8-downloads-2133151.html" TargetMode="External"/><Relationship Id="rId2" Type="http://schemas.openxmlformats.org/officeDocument/2006/relationships/hyperlink" Target="http://developer.android.com/sdk/index.htm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eveloper.android.com/training/basics/intents/sending.html" TargetMode="External"/><Relationship Id="rId4" Type="http://schemas.openxmlformats.org/officeDocument/2006/relationships/image" Target="../media/image5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data.com.tw/mobile/android-tutorial-the-2nd-class-2-ui/" TargetMode="External"/><Relationship Id="rId2" Type="http://schemas.openxmlformats.org/officeDocument/2006/relationships/hyperlink" Target="http://developer.android.com/develop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eveloper.android.com/reference/android/os/AsyncTask.html" TargetMode="External"/><Relationship Id="rId4" Type="http://schemas.openxmlformats.org/officeDocument/2006/relationships/hyperlink" Target="http://blog.csdn.net/xln0130/article/details/6721561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The introduction of Android 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Speaker: Alex</a:t>
            </a:r>
          </a:p>
          <a:p>
            <a:r>
              <a:rPr lang="en-US" altLang="zh-TW" dirty="0" smtClean="0"/>
              <a:t>Date: 2015/03/1X</a:t>
            </a:r>
            <a:endParaRPr lang="zh-TW" altLang="en-US" dirty="0"/>
          </a:p>
        </p:txBody>
      </p:sp>
      <p:pic>
        <p:nvPicPr>
          <p:cNvPr id="4" name="Picture 1" descr="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1268760"/>
            <a:ext cx="2232248" cy="1091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Create the first program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359666"/>
            <a:ext cx="8640960" cy="4877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Create the first program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688" y="1556793"/>
            <a:ext cx="8686800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Create the first program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270399"/>
            <a:ext cx="9144000" cy="561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Create the first program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68152"/>
            <a:ext cx="8229600" cy="568984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Run the program</a:t>
            </a:r>
          </a:p>
          <a:p>
            <a:pPr lvl="1"/>
            <a:r>
              <a:rPr lang="en-US" altLang="zh-TW" dirty="0" smtClean="0"/>
              <a:t>Via AVD (Android Virtual Device)</a:t>
            </a:r>
          </a:p>
          <a:p>
            <a:pPr lvl="2"/>
            <a:r>
              <a:rPr lang="en-US" altLang="zh-TW" dirty="0" smtClean="0"/>
              <a:t>Tool-&gt;Android-&gt;AVD Manager-&gt;Create Virtual Device</a:t>
            </a:r>
          </a:p>
          <a:p>
            <a:pPr lvl="2"/>
            <a:r>
              <a:rPr lang="en-US" altLang="zh-TW" dirty="0" smtClean="0"/>
              <a:t>Flexible: You can setup the device on you own: Resolution, CPU architecture, RAM, SD Card, API…</a:t>
            </a:r>
          </a:p>
          <a:p>
            <a:pPr lvl="1"/>
            <a:r>
              <a:rPr lang="en-US" altLang="zh-TW" dirty="0" smtClean="0"/>
              <a:t>Via your android mobile phone</a:t>
            </a:r>
          </a:p>
          <a:p>
            <a:pPr lvl="2"/>
            <a:r>
              <a:rPr lang="en-US" altLang="zh-TW" dirty="0" smtClean="0"/>
              <a:t>Enable USB debugging. (Default is hidden)</a:t>
            </a:r>
          </a:p>
          <a:p>
            <a:pPr lvl="2"/>
            <a:r>
              <a:rPr lang="en-US" altLang="zh-TW" dirty="0" smtClean="0"/>
              <a:t>Settings -&gt; About Phone -&gt; Build number</a:t>
            </a:r>
          </a:p>
          <a:p>
            <a:pPr lvl="3"/>
            <a:r>
              <a:rPr lang="en-US" altLang="zh-TW" dirty="0" smtClean="0"/>
              <a:t>Tap 7 times to activate.</a:t>
            </a:r>
          </a:p>
          <a:p>
            <a:pPr lvl="2"/>
            <a:r>
              <a:rPr lang="en-US" altLang="zh-TW" dirty="0" smtClean="0"/>
              <a:t>Settings -&gt; Developer Options -&gt; USB debugging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88641"/>
            <a:ext cx="8229600" cy="5937523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Press </a:t>
            </a:r>
            <a:r>
              <a:rPr lang="en-US" altLang="zh-TW" sz="2400" dirty="0" smtClean="0">
                <a:solidFill>
                  <a:srgbClr val="FF0000"/>
                </a:solidFill>
              </a:rPr>
              <a:t>run</a:t>
            </a:r>
            <a:r>
              <a:rPr lang="en-US" altLang="zh-TW" sz="2400" dirty="0" smtClean="0"/>
              <a:t> button or </a:t>
            </a:r>
            <a:r>
              <a:rPr lang="en-US" altLang="zh-TW" sz="2400" dirty="0" smtClean="0">
                <a:solidFill>
                  <a:srgbClr val="FF0000"/>
                </a:solidFill>
              </a:rPr>
              <a:t>Shift +F10 </a:t>
            </a:r>
            <a:r>
              <a:rPr lang="en-US" altLang="zh-TW" sz="2400" dirty="0" smtClean="0"/>
              <a:t>to run program</a:t>
            </a:r>
          </a:p>
          <a:p>
            <a:endParaRPr lang="zh-TW" altLang="en-US" sz="24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80885" y="692696"/>
            <a:ext cx="3395572" cy="604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8" y="2879975"/>
            <a:ext cx="2543175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向右箭號 5"/>
          <p:cNvSpPr/>
          <p:nvPr/>
        </p:nvSpPr>
        <p:spPr>
          <a:xfrm>
            <a:off x="3995936" y="3312023"/>
            <a:ext cx="50405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700" b="1" dirty="0" smtClean="0"/>
              <a:t>manifests</a:t>
            </a:r>
            <a:r>
              <a:rPr lang="en-US" altLang="zh-TW" sz="2700" dirty="0" smtClean="0"/>
              <a:t> – AndroidManifest.xml</a:t>
            </a:r>
          </a:p>
          <a:p>
            <a:pPr lvl="1"/>
            <a:r>
              <a:rPr lang="en-US" altLang="zh-TW" sz="2400" dirty="0" smtClean="0"/>
              <a:t>Some information about this app (program entry point, permission, services…..)</a:t>
            </a:r>
            <a:endParaRPr lang="zh-TW" altLang="en-US" sz="2400" dirty="0" smtClean="0"/>
          </a:p>
          <a:p>
            <a:pPr lvl="1"/>
            <a:endParaRPr lang="en-US" altLang="zh-TW" sz="2300" dirty="0" smtClean="0"/>
          </a:p>
          <a:p>
            <a:r>
              <a:rPr lang="en-US" altLang="zh-TW" sz="2700" b="1" dirty="0" smtClean="0"/>
              <a:t>java</a:t>
            </a:r>
            <a:r>
              <a:rPr lang="en-US" altLang="zh-TW" sz="2700" dirty="0" smtClean="0"/>
              <a:t> – MainActivity.java</a:t>
            </a:r>
            <a:endParaRPr lang="zh-TW" altLang="en-US" sz="27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2636912"/>
            <a:ext cx="4392488" cy="3924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投影片編號版面配置區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500" b="1" dirty="0" smtClean="0"/>
              <a:t>res - </a:t>
            </a:r>
            <a:r>
              <a:rPr lang="en-US" altLang="zh-TW" sz="2500" dirty="0" err="1" smtClean="0"/>
              <a:t>drawable</a:t>
            </a:r>
            <a:endParaRPr lang="en-US" altLang="zh-TW" sz="2500" dirty="0" smtClean="0"/>
          </a:p>
          <a:p>
            <a:pPr lvl="1"/>
            <a:r>
              <a:rPr lang="en-US" altLang="zh-TW" sz="2100" dirty="0" smtClean="0"/>
              <a:t>Bitmap, </a:t>
            </a:r>
            <a:r>
              <a:rPr lang="en-US" altLang="zh-TW" sz="2100" dirty="0" smtClean="0"/>
              <a:t>App Icon with different </a:t>
            </a:r>
            <a:r>
              <a:rPr lang="en-US" altLang="zh-TW" sz="2100" dirty="0" smtClean="0"/>
              <a:t>resolutions</a:t>
            </a:r>
          </a:p>
          <a:p>
            <a:pPr lvl="1"/>
            <a:r>
              <a:rPr lang="en-US" altLang="zh-TW" sz="2100" dirty="0" smtClean="0"/>
              <a:t>Shape</a:t>
            </a:r>
            <a:r>
              <a:rPr lang="en-US" altLang="zh-TW" sz="2100" smtClean="0"/>
              <a:t>, Layer, </a:t>
            </a:r>
            <a:r>
              <a:rPr lang="en-US" altLang="zh-TW" sz="2100" dirty="0" smtClean="0"/>
              <a:t>Scale….</a:t>
            </a:r>
            <a:endParaRPr lang="zh-TW" altLang="en-US" sz="21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924943"/>
            <a:ext cx="5998020" cy="3960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37569" y="2924944"/>
            <a:ext cx="2402648" cy="384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2777"/>
            <a:ext cx="8229600" cy="4525963"/>
          </a:xfrm>
        </p:spPr>
        <p:txBody>
          <a:bodyPr/>
          <a:lstStyle/>
          <a:p>
            <a:r>
              <a:rPr lang="en-US" altLang="zh-TW" sz="2800" b="1" dirty="0" smtClean="0"/>
              <a:t>res - </a:t>
            </a:r>
            <a:r>
              <a:rPr lang="en-US" altLang="zh-TW" sz="2700" dirty="0" smtClean="0"/>
              <a:t>Layout</a:t>
            </a:r>
            <a:endParaRPr lang="zh-TW" altLang="en-US" sz="27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11383"/>
            <a:ext cx="9144000" cy="462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2" y="4149082"/>
            <a:ext cx="3869701" cy="2016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直線單箭頭接點 6"/>
          <p:cNvCxnSpPr/>
          <p:nvPr/>
        </p:nvCxnSpPr>
        <p:spPr>
          <a:xfrm flipH="1">
            <a:off x="4427984" y="4221089"/>
            <a:ext cx="1368152" cy="1224136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4139952" y="4149081"/>
            <a:ext cx="1080120" cy="288032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Structure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altLang="zh-TW" sz="2800" dirty="0" err="1" smtClean="0"/>
              <a:t>LinearLayout</a:t>
            </a:r>
            <a:r>
              <a:rPr lang="en-US" altLang="zh-TW" sz="2800" dirty="0" smtClean="0"/>
              <a:t> </a:t>
            </a:r>
          </a:p>
          <a:p>
            <a:pPr lvl="1"/>
            <a:r>
              <a:rPr lang="en-US" altLang="zh-TW" sz="2400" dirty="0" err="1" smtClean="0"/>
              <a:t>android:orientation</a:t>
            </a:r>
            <a:r>
              <a:rPr lang="en-US" altLang="zh-TW" sz="2400" dirty="0" smtClean="0"/>
              <a:t> = “vertical”</a:t>
            </a:r>
          </a:p>
          <a:p>
            <a:pPr lvl="1"/>
            <a:r>
              <a:rPr lang="en-US" altLang="zh-TW" sz="2400" dirty="0" err="1" smtClean="0"/>
              <a:t>android:orientation</a:t>
            </a:r>
            <a:r>
              <a:rPr lang="en-US" altLang="zh-TW" sz="2400" dirty="0" smtClean="0"/>
              <a:t> = “horizontal”</a:t>
            </a:r>
            <a:endParaRPr lang="en-US" altLang="zh-TW" sz="2800" dirty="0" smtClean="0"/>
          </a:p>
          <a:p>
            <a:r>
              <a:rPr lang="en-US" altLang="zh-TW" sz="2800" dirty="0" err="1" smtClean="0"/>
              <a:t>RelativeLayout</a:t>
            </a:r>
            <a:endParaRPr lang="en-US" altLang="zh-TW" sz="2800" dirty="0" smtClean="0"/>
          </a:p>
          <a:p>
            <a:pPr lvl="1"/>
            <a:r>
              <a:rPr lang="en-US" altLang="zh-TW" sz="2400" dirty="0" err="1" smtClean="0"/>
              <a:t>android:layout_above</a:t>
            </a:r>
            <a:endParaRPr lang="en-US" altLang="zh-TW" sz="2400" dirty="0" smtClean="0"/>
          </a:p>
          <a:p>
            <a:pPr lvl="1"/>
            <a:r>
              <a:rPr lang="en-US" altLang="zh-TW" sz="2400" dirty="0" err="1" smtClean="0"/>
              <a:t>android:layout_below</a:t>
            </a:r>
            <a:endParaRPr lang="en-US" altLang="zh-TW" sz="2400" dirty="0" smtClean="0"/>
          </a:p>
          <a:p>
            <a:pPr lvl="1"/>
            <a:r>
              <a:rPr lang="en-US" altLang="zh-TW" sz="2400" dirty="0" err="1" smtClean="0"/>
              <a:t>android:layout_toStartOf</a:t>
            </a:r>
            <a:endParaRPr lang="en-US" altLang="zh-TW" sz="2400" dirty="0" smtClean="0"/>
          </a:p>
          <a:p>
            <a:pPr lvl="1"/>
            <a:r>
              <a:rPr lang="en-US" altLang="zh-TW" sz="2400" dirty="0" err="1" smtClean="0"/>
              <a:t>android:layout_toEndOf</a:t>
            </a:r>
            <a:endParaRPr lang="en-US" altLang="zh-TW" sz="2400" dirty="0" smtClean="0"/>
          </a:p>
          <a:p>
            <a:pPr lvl="1"/>
            <a:r>
              <a:rPr lang="en-US" altLang="zh-TW" sz="2400" dirty="0" smtClean="0"/>
              <a:t>…</a:t>
            </a:r>
            <a:endParaRPr lang="en-US" altLang="zh-TW" sz="2800" dirty="0" smtClean="0"/>
          </a:p>
          <a:p>
            <a:r>
              <a:rPr lang="en-US" altLang="zh-TW" sz="2800" dirty="0" smtClean="0"/>
              <a:t>Others: </a:t>
            </a:r>
            <a:r>
              <a:rPr lang="en-US" altLang="zh-TW" sz="2800" dirty="0" err="1" smtClean="0"/>
              <a:t>FrameLayout</a:t>
            </a:r>
            <a:r>
              <a:rPr lang="en-US" altLang="zh-TW" sz="2800" dirty="0" smtClean="0"/>
              <a:t>, </a:t>
            </a:r>
            <a:r>
              <a:rPr lang="en-US" altLang="zh-TW" sz="2800" dirty="0" err="1" smtClean="0"/>
              <a:t>TableLayout</a:t>
            </a:r>
            <a:r>
              <a:rPr lang="en-US" altLang="zh-TW" sz="2800" dirty="0" smtClean="0"/>
              <a:t>, </a:t>
            </a:r>
            <a:r>
              <a:rPr lang="en-US" altLang="zh-TW" sz="2800" dirty="0" err="1" smtClean="0"/>
              <a:t>GridLayout</a:t>
            </a:r>
            <a:endParaRPr lang="en-US" altLang="zh-TW" sz="2800" dirty="0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0325" y="836712"/>
            <a:ext cx="3513675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24661" y="3199606"/>
            <a:ext cx="1971675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Also support nested form</a:t>
            </a:r>
            <a:endParaRPr lang="zh-TW" altLang="en-US" dirty="0" smtClean="0"/>
          </a:p>
          <a:p>
            <a:pPr>
              <a:buNone/>
            </a:pPr>
            <a:endParaRPr lang="zh-TW" altLang="en-US" dirty="0"/>
          </a:p>
        </p:txBody>
      </p:sp>
      <p:pic>
        <p:nvPicPr>
          <p:cNvPr id="5" name="Picture 15" descr="AndroidTutorial_02_02_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9" y="2322365"/>
            <a:ext cx="6192687" cy="4202979"/>
          </a:xfrm>
          <a:prstGeom prst="rect">
            <a:avLst/>
          </a:prstGeom>
          <a:noFill/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 smtClean="0"/>
              <a:t>Environment setup</a:t>
            </a:r>
          </a:p>
          <a:p>
            <a:r>
              <a:rPr lang="en-US" altLang="zh-TW" dirty="0" smtClean="0"/>
              <a:t>Create the first program: Hello World!</a:t>
            </a:r>
          </a:p>
          <a:p>
            <a:r>
              <a:rPr lang="en-US" altLang="zh-TW" dirty="0" smtClean="0"/>
              <a:t>Structure of an App</a:t>
            </a:r>
          </a:p>
          <a:p>
            <a:r>
              <a:rPr lang="en-US" altLang="zh-TW" dirty="0" smtClean="0"/>
              <a:t>Component Access</a:t>
            </a:r>
          </a:p>
          <a:p>
            <a:pPr lvl="1"/>
            <a:r>
              <a:rPr lang="en-US" altLang="zh-TW" dirty="0" smtClean="0"/>
              <a:t>Demo</a:t>
            </a:r>
          </a:p>
          <a:p>
            <a:r>
              <a:rPr lang="en-US" altLang="zh-TW" dirty="0" smtClean="0"/>
              <a:t>Activity</a:t>
            </a:r>
          </a:p>
          <a:p>
            <a:pPr lvl="1"/>
            <a:r>
              <a:rPr lang="en-US" altLang="zh-TW" dirty="0" smtClean="0"/>
              <a:t>Life Cycle</a:t>
            </a:r>
          </a:p>
          <a:p>
            <a:pPr lvl="2"/>
            <a:r>
              <a:rPr lang="en-US" altLang="zh-TW" dirty="0" smtClean="0"/>
              <a:t>Activity switch (Intent,  </a:t>
            </a:r>
            <a:r>
              <a:rPr lang="en-US" altLang="zh-TW" dirty="0" err="1" smtClean="0"/>
              <a:t>putExtra</a:t>
            </a:r>
            <a:r>
              <a:rPr lang="en-US" altLang="zh-TW" dirty="0" smtClean="0"/>
              <a:t>)</a:t>
            </a:r>
          </a:p>
          <a:p>
            <a:pPr lvl="2"/>
            <a:r>
              <a:rPr lang="en-US" altLang="zh-TW" dirty="0" smtClean="0"/>
              <a:t>Demo</a:t>
            </a:r>
          </a:p>
          <a:p>
            <a:r>
              <a:rPr lang="en-US" altLang="zh-TW" dirty="0" smtClean="0"/>
              <a:t>[Function Demo]</a:t>
            </a:r>
          </a:p>
          <a:p>
            <a:pPr lvl="1"/>
            <a:r>
              <a:rPr lang="en-US" altLang="zh-TW" sz="2600" dirty="0" smtClean="0"/>
              <a:t>Download image via Internet &amp; Save to SD card &amp; Display </a:t>
            </a:r>
          </a:p>
          <a:p>
            <a:r>
              <a:rPr lang="en-US" altLang="zh-TW" dirty="0" smtClean="0"/>
              <a:t>FAQ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4785395"/>
          </a:xfrm>
        </p:spPr>
        <p:txBody>
          <a:bodyPr/>
          <a:lstStyle/>
          <a:p>
            <a:r>
              <a:rPr lang="en-US" altLang="zh-TW" sz="2700" b="1" dirty="0" err="1" smtClean="0"/>
              <a:t>android:layout_width</a:t>
            </a:r>
            <a:r>
              <a:rPr lang="zh-TW" altLang="en-US" sz="2700" dirty="0" smtClean="0"/>
              <a:t>      </a:t>
            </a:r>
            <a:r>
              <a:rPr lang="en-US" altLang="zh-TW" sz="2700" b="1" dirty="0" err="1" smtClean="0"/>
              <a:t>android:layout_height</a:t>
            </a:r>
            <a:endParaRPr lang="en-US" altLang="zh-TW" sz="2700" b="1" dirty="0" smtClean="0"/>
          </a:p>
          <a:p>
            <a:r>
              <a:rPr lang="en-US" altLang="zh-TW" sz="2700" dirty="0" smtClean="0"/>
              <a:t>Property can be set with:</a:t>
            </a:r>
          </a:p>
          <a:p>
            <a:pPr lvl="1"/>
            <a:r>
              <a:rPr lang="en-US" altLang="zh-TW" sz="2300" dirty="0" smtClean="0"/>
              <a:t>Absolute value:  e.g. </a:t>
            </a:r>
            <a:r>
              <a:rPr lang="en-US" altLang="zh-TW" sz="2300" strike="sngStrike" dirty="0" smtClean="0"/>
              <a:t>200px</a:t>
            </a:r>
            <a:r>
              <a:rPr lang="en-US" altLang="zh-TW" sz="2300" dirty="0" smtClean="0"/>
              <a:t>  or 200dp (</a:t>
            </a:r>
            <a:r>
              <a:rPr lang="en-US" altLang="zh-TW" sz="2300" dirty="0" smtClean="0">
                <a:solidFill>
                  <a:srgbClr val="FF0000"/>
                </a:solidFill>
              </a:rPr>
              <a:t>Do not hard-coded pixel </a:t>
            </a:r>
            <a:r>
              <a:rPr lang="zh-TW" altLang="en-US" sz="2300" dirty="0" smtClean="0"/>
              <a:t>∵</a:t>
            </a:r>
            <a:r>
              <a:rPr lang="en-US" altLang="zh-TW" sz="2300" dirty="0" smtClean="0">
                <a:solidFill>
                  <a:srgbClr val="FF0000"/>
                </a:solidFill>
              </a:rPr>
              <a:t>Different screen densities</a:t>
            </a:r>
            <a:r>
              <a:rPr lang="en-US" altLang="zh-TW" sz="2300" dirty="0" smtClean="0"/>
              <a:t>)</a:t>
            </a:r>
          </a:p>
          <a:p>
            <a:pPr lvl="1"/>
            <a:r>
              <a:rPr lang="en-US" altLang="zh-TW" sz="2300" dirty="0" err="1" smtClean="0"/>
              <a:t>wrap_content</a:t>
            </a:r>
            <a:endParaRPr lang="en-US" altLang="zh-TW" sz="2300" dirty="0" smtClean="0"/>
          </a:p>
          <a:p>
            <a:pPr lvl="1"/>
            <a:r>
              <a:rPr lang="en-US" altLang="zh-TW" sz="2300" dirty="0" err="1" smtClean="0"/>
              <a:t>match_parent</a:t>
            </a:r>
            <a:endParaRPr lang="en-US" altLang="zh-TW" sz="2300" dirty="0" smtClean="0"/>
          </a:p>
        </p:txBody>
      </p:sp>
      <p:pic>
        <p:nvPicPr>
          <p:cNvPr id="48130" name="Picture 2" descr="AndroidTutorial_02_02_0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3717032"/>
            <a:ext cx="7848872" cy="2564904"/>
          </a:xfrm>
          <a:prstGeom prst="rect">
            <a:avLst/>
          </a:prstGeom>
          <a:noFill/>
        </p:spPr>
      </p:pic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Structure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3851920" y="2843644"/>
            <a:ext cx="5004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Note:  For </a:t>
            </a:r>
            <a:r>
              <a:rPr lang="en-US" altLang="zh-TW" dirty="0" err="1" smtClean="0">
                <a:solidFill>
                  <a:srgbClr val="FF0000"/>
                </a:solidFill>
              </a:rPr>
              <a:t>android:textSize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sym typeface="Wingdings" pitchFamily="2" charset="2"/>
              </a:rPr>
              <a:t>  uses  “sp” instead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b="1" dirty="0" smtClean="0"/>
              <a:t>res - </a:t>
            </a:r>
            <a:r>
              <a:rPr lang="en-US" altLang="zh-TW" sz="2700" dirty="0" smtClean="0"/>
              <a:t>Menu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204866"/>
            <a:ext cx="2448272" cy="4361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2411760" y="2420889"/>
            <a:ext cx="50405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68477" y="4797152"/>
            <a:ext cx="6175523" cy="1421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51918" y="3068958"/>
            <a:ext cx="3312368" cy="998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b="1" dirty="0" smtClean="0"/>
              <a:t>res - </a:t>
            </a:r>
            <a:r>
              <a:rPr lang="en-US" altLang="zh-TW" sz="2700" b="1" dirty="0" smtClean="0"/>
              <a:t>Values </a:t>
            </a:r>
            <a:r>
              <a:rPr lang="en-US" altLang="zh-TW" sz="2700" b="1" dirty="0" smtClean="0"/>
              <a:t>– </a:t>
            </a:r>
            <a:r>
              <a:rPr lang="en-US" altLang="zh-TW" sz="2700" dirty="0" smtClean="0"/>
              <a:t>strings</a:t>
            </a:r>
          </a:p>
          <a:p>
            <a:pPr lvl="1"/>
            <a:r>
              <a:rPr lang="en-US" altLang="zh-TW" sz="2300" dirty="0" smtClean="0"/>
              <a:t>Multi-language</a:t>
            </a:r>
          </a:p>
          <a:p>
            <a:pPr lvl="1"/>
            <a:endParaRPr lang="zh-TW" altLang="en-US" sz="23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b="1" dirty="0" smtClean="0"/>
              <a:t>res - Values - </a:t>
            </a:r>
            <a:r>
              <a:rPr lang="en-US" altLang="zh-TW" sz="2800" dirty="0" err="1" smtClean="0"/>
              <a:t>dimens</a:t>
            </a:r>
            <a:endParaRPr lang="en-US" altLang="zh-TW" sz="2800" dirty="0" smtClean="0"/>
          </a:p>
          <a:p>
            <a:pPr lvl="1"/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4077072"/>
            <a:ext cx="5031932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017" y="2492896"/>
            <a:ext cx="4249263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23</a:t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683568" y="5157192"/>
            <a:ext cx="1872208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activity_main.xml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827584" y="2996952"/>
            <a:ext cx="1440160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dimens.xml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b="1" dirty="0" smtClean="0"/>
              <a:t>res - </a:t>
            </a:r>
            <a:r>
              <a:rPr lang="en-US" altLang="zh-TW" sz="2700" b="1" dirty="0" smtClean="0"/>
              <a:t>Values – </a:t>
            </a:r>
            <a:r>
              <a:rPr lang="en-US" altLang="zh-TW" sz="2700" dirty="0" smtClean="0"/>
              <a:t>styles</a:t>
            </a:r>
          </a:p>
          <a:p>
            <a:pPr lvl="1"/>
            <a:r>
              <a:rPr lang="en-US" altLang="zh-TW" sz="2400" dirty="0" smtClean="0"/>
              <a:t>CSS-like</a:t>
            </a:r>
            <a:endParaRPr lang="zh-TW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938241"/>
            <a:ext cx="5191125" cy="2867025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3658321"/>
            <a:ext cx="5040560" cy="187283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683568" y="3429000"/>
            <a:ext cx="3240360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弧形接點 17"/>
          <p:cNvCxnSpPr>
            <a:stCxn id="6" idx="0"/>
            <a:endCxn id="1027" idx="0"/>
          </p:cNvCxnSpPr>
          <p:nvPr/>
        </p:nvCxnSpPr>
        <p:spPr>
          <a:xfrm rot="16200000" flipH="1">
            <a:off x="4367333" y="1365417"/>
            <a:ext cx="229319" cy="4356484"/>
          </a:xfrm>
          <a:prstGeom prst="curvedConnector3">
            <a:avLst>
              <a:gd name="adj1" fmla="val -36960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7560840" y="3347700"/>
            <a:ext cx="1187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styles.xml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144016" y="2627620"/>
            <a:ext cx="1979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activity_main.xml</a:t>
            </a:r>
            <a:endParaRPr lang="zh-TW" altLang="en-US" dirty="0"/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24</a:t>
            </a:fld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4139952" y="2267580"/>
            <a:ext cx="707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move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Component Access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2777"/>
            <a:ext cx="8229600" cy="4525963"/>
          </a:xfrm>
        </p:spPr>
        <p:txBody>
          <a:bodyPr/>
          <a:lstStyle/>
          <a:p>
            <a:r>
              <a:rPr lang="en-US" altLang="zh-TW" sz="2800" dirty="0" smtClean="0"/>
              <a:t>Try to add a button to change “Hello world!”</a:t>
            </a:r>
          </a:p>
          <a:p>
            <a:endParaRPr lang="en-US" altLang="zh-TW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132857"/>
            <a:ext cx="8136904" cy="4595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611560" y="6381328"/>
            <a:ext cx="432048" cy="21602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5978" y="0"/>
            <a:ext cx="3981451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4" y="548681"/>
            <a:ext cx="1914525" cy="1428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9325" y="2636913"/>
            <a:ext cx="8039100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向右箭號 6"/>
          <p:cNvSpPr/>
          <p:nvPr/>
        </p:nvSpPr>
        <p:spPr>
          <a:xfrm>
            <a:off x="3275856" y="1052736"/>
            <a:ext cx="72008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下箭號 7"/>
          <p:cNvSpPr/>
          <p:nvPr/>
        </p:nvSpPr>
        <p:spPr>
          <a:xfrm>
            <a:off x="6228184" y="2132857"/>
            <a:ext cx="432048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6012160" y="378904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@string/</a:t>
            </a:r>
            <a:r>
              <a:rPr lang="en-US" altLang="zh-TW" b="1" dirty="0" smtClean="0">
                <a:solidFill>
                  <a:srgbClr val="FF0000"/>
                </a:solidFill>
              </a:rPr>
              <a:t>KEY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843808" y="1486526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Add string into strings.xml </a:t>
            </a:r>
            <a:endParaRPr lang="zh-TW" altLang="en-US" dirty="0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16016" y="476673"/>
            <a:ext cx="4114800" cy="5361459"/>
          </a:xfrm>
        </p:spPr>
        <p:txBody>
          <a:bodyPr/>
          <a:lstStyle/>
          <a:p>
            <a:r>
              <a:rPr lang="en-US" altLang="zh-TW" dirty="0" smtClean="0"/>
              <a:t>Set ID</a:t>
            </a:r>
          </a:p>
          <a:p>
            <a:pPr>
              <a:buNone/>
            </a:pPr>
            <a:r>
              <a:rPr lang="en-US" altLang="zh-TW" dirty="0" smtClean="0"/>
              <a:t>	</a:t>
            </a:r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3" y="476673"/>
            <a:ext cx="4364609" cy="6040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27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620689"/>
            <a:ext cx="8229600" cy="5505475"/>
          </a:xfrm>
        </p:spPr>
        <p:txBody>
          <a:bodyPr/>
          <a:lstStyle/>
          <a:p>
            <a:r>
              <a:rPr lang="en-US" altLang="zh-TW" dirty="0" err="1" smtClean="0"/>
              <a:t>onCreate</a:t>
            </a:r>
            <a:r>
              <a:rPr lang="en-US" altLang="zh-TW" dirty="0" smtClean="0"/>
              <a:t>()  </a:t>
            </a:r>
            <a:r>
              <a:rPr lang="en-US" altLang="zh-TW" dirty="0" smtClean="0">
                <a:sym typeface="Wingdings" pitchFamily="2" charset="2"/>
              </a:rPr>
              <a:t>--- Entry point of the program</a:t>
            </a:r>
          </a:p>
          <a:p>
            <a:pPr lvl="1"/>
            <a:r>
              <a:rPr lang="en-US" altLang="zh-TW" dirty="0" smtClean="0">
                <a:sym typeface="Wingdings" pitchFamily="2" charset="2"/>
              </a:rPr>
              <a:t>Initializing 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setContentView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R.layout.activity_main</a:t>
            </a:r>
            <a:r>
              <a:rPr lang="en-US" altLang="zh-TW" dirty="0" smtClean="0"/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2204866"/>
            <a:ext cx="4464496" cy="4596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28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Component Access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To access component in the program.</a:t>
            </a:r>
          </a:p>
          <a:p>
            <a:pPr lvl="1"/>
            <a:r>
              <a:rPr lang="en-US" altLang="zh-TW" dirty="0" smtClean="0"/>
              <a:t>Create instance of Button and </a:t>
            </a:r>
            <a:r>
              <a:rPr lang="en-US" altLang="zh-TW" dirty="0" err="1" smtClean="0"/>
              <a:t>TextView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Button </a:t>
            </a:r>
            <a:r>
              <a:rPr lang="en-US" altLang="zh-TW" dirty="0" err="1" smtClean="0"/>
              <a:t>btnChangeValue</a:t>
            </a:r>
            <a:r>
              <a:rPr lang="en-US" altLang="zh-TW" dirty="0" smtClean="0"/>
              <a:t>;</a:t>
            </a:r>
          </a:p>
          <a:p>
            <a:pPr lvl="2"/>
            <a:r>
              <a:rPr lang="en-US" altLang="zh-TW" dirty="0" err="1" smtClean="0"/>
              <a:t>TextView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txtShowValue</a:t>
            </a:r>
            <a:r>
              <a:rPr lang="en-US" altLang="zh-TW" dirty="0" smtClean="0"/>
              <a:t>;</a:t>
            </a:r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29</a:t>
            </a:fld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861048"/>
            <a:ext cx="419100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0" y="4077072"/>
            <a:ext cx="3533775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向右箭號 7"/>
          <p:cNvSpPr/>
          <p:nvPr/>
        </p:nvSpPr>
        <p:spPr>
          <a:xfrm>
            <a:off x="4644008" y="5085184"/>
            <a:ext cx="432048" cy="28803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Environment setup(1/4)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Prerequisite :</a:t>
            </a:r>
          </a:p>
          <a:p>
            <a:pPr lvl="1"/>
            <a:r>
              <a:rPr lang="en-US" altLang="zh-TW" dirty="0" smtClean="0"/>
              <a:t>IDE: Eclipse or Android Studio (recommended)</a:t>
            </a:r>
          </a:p>
          <a:p>
            <a:pPr lvl="2"/>
            <a:r>
              <a:rPr lang="en-US" altLang="zh-TW" dirty="0" smtClean="0">
                <a:solidFill>
                  <a:schemeClr val="tx2"/>
                </a:solidFill>
                <a:hlinkClick r:id="rId2"/>
              </a:rPr>
              <a:t>http://developer.android.com/sdk/index.html</a:t>
            </a:r>
            <a:endParaRPr lang="en-US" altLang="zh-TW" dirty="0" smtClean="0">
              <a:solidFill>
                <a:schemeClr val="tx2"/>
              </a:solidFill>
            </a:endParaRPr>
          </a:p>
          <a:p>
            <a:pPr lvl="1"/>
            <a:r>
              <a:rPr lang="en-US" altLang="zh-TW" dirty="0" smtClean="0"/>
              <a:t>JDK: Java Development Kit</a:t>
            </a:r>
          </a:p>
          <a:p>
            <a:pPr lvl="2"/>
            <a:r>
              <a:rPr lang="en-US" altLang="zh-TW" dirty="0" smtClean="0">
                <a:solidFill>
                  <a:schemeClr val="tx2"/>
                </a:solidFill>
                <a:hlinkClick r:id="rId3"/>
              </a:rPr>
              <a:t>http://www.oracle.com/technetwork/java/javase/downloads/jdk8-downloads-2133151.html</a:t>
            </a:r>
            <a:endParaRPr lang="en-US" altLang="zh-TW" dirty="0" smtClean="0">
              <a:solidFill>
                <a:schemeClr val="tx2"/>
              </a:solidFill>
            </a:endParaRPr>
          </a:p>
          <a:p>
            <a:pPr lvl="1"/>
            <a:r>
              <a:rPr lang="en-US" altLang="zh-TW" dirty="0" smtClean="0"/>
              <a:t>Android SDK Manager</a:t>
            </a:r>
          </a:p>
          <a:p>
            <a:pPr lvl="2"/>
            <a:r>
              <a:rPr lang="en-US" altLang="zh-TW" dirty="0" smtClean="0"/>
              <a:t>Packed in the Android studio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Component Access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(Hint)</a:t>
            </a:r>
            <a:r>
              <a:rPr lang="en-US" altLang="zh-TW" dirty="0" smtClean="0"/>
              <a:t> Auto import</a:t>
            </a:r>
          </a:p>
          <a:p>
            <a:pPr lvl="1"/>
            <a:r>
              <a:rPr lang="en-US" altLang="zh-TW" dirty="0" smtClean="0"/>
              <a:t>File -&gt; Settings </a:t>
            </a:r>
            <a:r>
              <a:rPr lang="en-US" altLang="zh-TW" dirty="0" smtClean="0">
                <a:solidFill>
                  <a:srgbClr val="0070C0"/>
                </a:solidFill>
              </a:rPr>
              <a:t>or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Ctrl+Alt+S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30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924944"/>
            <a:ext cx="5829300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Component Access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Use method “</a:t>
            </a:r>
            <a:r>
              <a:rPr lang="en-US" altLang="zh-TW" dirty="0" err="1" smtClean="0"/>
              <a:t>findViewById</a:t>
            </a:r>
            <a:r>
              <a:rPr lang="en-US" altLang="zh-TW" dirty="0" smtClean="0"/>
              <a:t>(</a:t>
            </a:r>
            <a:r>
              <a:rPr lang="en-US" altLang="zh-TW" dirty="0" smtClean="0">
                <a:solidFill>
                  <a:srgbClr val="FF0000"/>
                </a:solidFill>
              </a:rPr>
              <a:t>ID</a:t>
            </a:r>
            <a:r>
              <a:rPr lang="en-US" altLang="zh-TW" dirty="0" smtClean="0"/>
              <a:t>)”</a:t>
            </a:r>
          </a:p>
          <a:p>
            <a:pPr lvl="1"/>
            <a:r>
              <a:rPr lang="en-US" altLang="zh-TW" sz="2400" dirty="0" err="1" smtClean="0"/>
              <a:t>btnChangeValue</a:t>
            </a:r>
            <a:r>
              <a:rPr lang="en-US" altLang="zh-TW" sz="2400" dirty="0" smtClean="0"/>
              <a:t> = (Button)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findViewById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R.id.changeValue</a:t>
            </a:r>
            <a:r>
              <a:rPr lang="en-US" altLang="zh-TW" sz="2400" dirty="0" smtClean="0"/>
              <a:t>)</a:t>
            </a:r>
          </a:p>
          <a:p>
            <a:pPr lvl="1"/>
            <a:r>
              <a:rPr lang="en-US" altLang="zh-TW" sz="2400" dirty="0" err="1" smtClean="0"/>
              <a:t>txtShowValue</a:t>
            </a:r>
            <a:r>
              <a:rPr lang="en-US" altLang="zh-TW" sz="2400" dirty="0" smtClean="0"/>
              <a:t>=(</a:t>
            </a:r>
            <a:r>
              <a:rPr lang="en-US" altLang="zh-TW" sz="2400" dirty="0" err="1" smtClean="0"/>
              <a:t>TextView</a:t>
            </a:r>
            <a:r>
              <a:rPr lang="en-US" altLang="zh-TW" sz="2400" dirty="0" smtClean="0"/>
              <a:t>)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findViewById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R.id.showValue</a:t>
            </a:r>
            <a:r>
              <a:rPr lang="en-US" altLang="zh-TW" sz="2400" dirty="0" smtClean="0"/>
              <a:t>)</a:t>
            </a:r>
          </a:p>
          <a:p>
            <a:r>
              <a:rPr lang="en-US" altLang="zh-TW" dirty="0" smtClean="0"/>
              <a:t>Click Listener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31</a:t>
            </a:fld>
            <a:endParaRPr lang="zh-TW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627931"/>
            <a:ext cx="7236296" cy="3230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404665"/>
            <a:ext cx="8229600" cy="5721499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Register the Button’s event listener</a:t>
            </a:r>
          </a:p>
          <a:p>
            <a:pPr lvl="1"/>
            <a:endParaRPr lang="zh-TW" altLang="en-US" sz="23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00912" y="1052735"/>
            <a:ext cx="6755464" cy="5703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32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548681"/>
            <a:ext cx="3322712" cy="5937523"/>
          </a:xfrm>
        </p:spPr>
        <p:txBody>
          <a:bodyPr/>
          <a:lstStyle/>
          <a:p>
            <a:pPr>
              <a:buNone/>
            </a:pPr>
            <a:r>
              <a:rPr lang="en-US" altLang="zh-TW" b="1" dirty="0" smtClean="0"/>
              <a:t>Activity Life Cycle</a:t>
            </a:r>
          </a:p>
        </p:txBody>
      </p:sp>
      <p:pic>
        <p:nvPicPr>
          <p:cNvPr id="6146" name="Picture 2" descr="https://raw.githubusercontent.com/wangkuiwu/android_applets/master/training/01_getting_started/04_activity_lifecycle/01_basic_cycle/pic/basic-lifecyc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2098702"/>
            <a:ext cx="8892480" cy="3962663"/>
          </a:xfrm>
          <a:prstGeom prst="rect">
            <a:avLst/>
          </a:prstGeom>
          <a:noFill/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33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/>
          <p:cNvSpPr txBox="1">
            <a:spLocks/>
          </p:cNvSpPr>
          <p:nvPr/>
        </p:nvSpPr>
        <p:spPr>
          <a:xfrm>
            <a:off x="323528" y="548681"/>
            <a:ext cx="3322712" cy="5937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Activity Life Cycle</a:t>
            </a:r>
          </a:p>
        </p:txBody>
      </p:sp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694058"/>
            <a:ext cx="6120680" cy="4399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34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/>
          <p:cNvSpPr txBox="1">
            <a:spLocks/>
          </p:cNvSpPr>
          <p:nvPr/>
        </p:nvSpPr>
        <p:spPr>
          <a:xfrm>
            <a:off x="323528" y="548681"/>
            <a:ext cx="3322712" cy="5937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Activity Life Cycle</a:t>
            </a:r>
          </a:p>
        </p:txBody>
      </p:sp>
      <p:pic>
        <p:nvPicPr>
          <p:cNvPr id="5324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492896"/>
            <a:ext cx="4283968" cy="2492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Android Example Sketch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1916833"/>
            <a:ext cx="4320480" cy="3326771"/>
          </a:xfrm>
          <a:prstGeom prst="rect">
            <a:avLst/>
          </a:prstGeom>
          <a:noFill/>
        </p:spPr>
      </p:pic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4172" y="4077074"/>
            <a:ext cx="14763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文字方塊 13"/>
          <p:cNvSpPr txBox="1"/>
          <p:nvPr/>
        </p:nvSpPr>
        <p:spPr>
          <a:xfrm>
            <a:off x="5868144" y="4499828"/>
            <a:ext cx="2046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Press “Back” button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35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Activity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Create the second activity</a:t>
            </a:r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9" y="2200276"/>
            <a:ext cx="8420100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36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Activity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016" y="1484784"/>
            <a:ext cx="8494728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37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Activity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4857403"/>
          </a:xfrm>
        </p:spPr>
        <p:txBody>
          <a:bodyPr/>
          <a:lstStyle/>
          <a:p>
            <a:r>
              <a:rPr lang="en-US" altLang="zh-TW" dirty="0" smtClean="0"/>
              <a:t>How to switch to another activity</a:t>
            </a:r>
          </a:p>
          <a:p>
            <a:pPr lvl="1"/>
            <a:r>
              <a:rPr lang="en-US" altLang="zh-TW" dirty="0" smtClean="0"/>
              <a:t>Intent (</a:t>
            </a:r>
            <a:r>
              <a:rPr lang="zh-TW" altLang="en-US" dirty="0" smtClean="0"/>
              <a:t>意圖</a:t>
            </a:r>
            <a:r>
              <a:rPr lang="en-US" altLang="zh-TW" dirty="0" smtClean="0"/>
              <a:t>)</a:t>
            </a:r>
          </a:p>
          <a:p>
            <a:pPr lvl="2"/>
            <a:r>
              <a:rPr lang="en-US" altLang="zh-TW" dirty="0" smtClean="0"/>
              <a:t>Explicit intent</a:t>
            </a:r>
          </a:p>
          <a:p>
            <a:pPr lvl="3"/>
            <a:r>
              <a:rPr lang="en-US" altLang="zh-TW" dirty="0" smtClean="0"/>
              <a:t>Intent it = new Intent(</a:t>
            </a:r>
            <a:r>
              <a:rPr lang="en-US" altLang="zh-TW" dirty="0" err="1" smtClean="0"/>
              <a:t>MainActivity.this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SecondActivity.class</a:t>
            </a:r>
            <a:r>
              <a:rPr lang="en-US" altLang="zh-TW" dirty="0" smtClean="0"/>
              <a:t>);</a:t>
            </a:r>
          </a:p>
          <a:p>
            <a:pPr lvl="3"/>
            <a:r>
              <a:rPr lang="en-US" altLang="zh-TW" dirty="0" err="1" smtClean="0"/>
              <a:t>StartActivity</a:t>
            </a:r>
            <a:r>
              <a:rPr lang="en-US" altLang="zh-TW" dirty="0" smtClean="0"/>
              <a:t>(it);</a:t>
            </a:r>
          </a:p>
          <a:p>
            <a:pPr lvl="2"/>
            <a:r>
              <a:rPr lang="en-US" altLang="zh-TW" dirty="0" smtClean="0"/>
              <a:t>Implicit intent</a:t>
            </a:r>
          </a:p>
          <a:p>
            <a:pPr lvl="3"/>
            <a:r>
              <a:rPr lang="en-US" altLang="zh-TW" dirty="0" smtClean="0"/>
              <a:t>Intent-filter</a:t>
            </a:r>
          </a:p>
        </p:txBody>
      </p:sp>
      <p:pic>
        <p:nvPicPr>
          <p:cNvPr id="58370" name="Picture 2" descr="http://developer.android.com/images/components/intent-filters@2x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4987" y="4365105"/>
            <a:ext cx="5401273" cy="2492896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10101" y="3322315"/>
            <a:ext cx="45339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3898380"/>
            <a:ext cx="45720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字方塊 6"/>
          <p:cNvSpPr txBox="1"/>
          <p:nvPr/>
        </p:nvSpPr>
        <p:spPr>
          <a:xfrm>
            <a:off x="6911752" y="5657673"/>
            <a:ext cx="223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hlinkClick r:id="rId5"/>
              </a:rPr>
              <a:t>http://developer.android.com/training/basics/intents/sending.html</a:t>
            </a:r>
            <a:endParaRPr lang="zh-TW" altLang="en-US" dirty="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38</a:t>
            </a:fld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Activity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Can let Intent carry information to others.</a:t>
            </a:r>
          </a:p>
          <a:p>
            <a:pPr lvl="1"/>
            <a:r>
              <a:rPr lang="en-US" altLang="zh-TW" dirty="0" err="1" smtClean="0"/>
              <a:t>MainActivity</a:t>
            </a:r>
            <a:r>
              <a:rPr lang="en-US" altLang="zh-TW" dirty="0" smtClean="0"/>
              <a:t>:</a:t>
            </a:r>
          </a:p>
          <a:p>
            <a:pPr lvl="2"/>
            <a:r>
              <a:rPr lang="en-US" altLang="zh-TW" dirty="0" err="1" smtClean="0"/>
              <a:t>it.putExtra</a:t>
            </a:r>
            <a:r>
              <a:rPr lang="en-US" altLang="zh-TW" dirty="0" smtClean="0"/>
              <a:t>(“name”, “John”);</a:t>
            </a:r>
          </a:p>
          <a:p>
            <a:pPr lvl="2"/>
            <a:r>
              <a:rPr lang="en-US" altLang="zh-TW" dirty="0" err="1" smtClean="0"/>
              <a:t>it.putExtra</a:t>
            </a:r>
            <a:r>
              <a:rPr lang="en-US" altLang="zh-TW" dirty="0" smtClean="0"/>
              <a:t>(“age”, 24);</a:t>
            </a:r>
          </a:p>
          <a:p>
            <a:pPr lvl="1"/>
            <a:r>
              <a:rPr lang="en-US" altLang="zh-TW" dirty="0" err="1" smtClean="0"/>
              <a:t>SecondActivity</a:t>
            </a:r>
            <a:r>
              <a:rPr lang="en-US" altLang="zh-TW" dirty="0" smtClean="0"/>
              <a:t>:</a:t>
            </a:r>
          </a:p>
          <a:p>
            <a:pPr lvl="2"/>
            <a:r>
              <a:rPr lang="en-US" altLang="zh-TW" dirty="0" smtClean="0"/>
              <a:t>String Name = </a:t>
            </a:r>
            <a:r>
              <a:rPr lang="en-US" altLang="zh-TW" dirty="0" err="1" smtClean="0"/>
              <a:t>getIntent</a:t>
            </a:r>
            <a:r>
              <a:rPr lang="en-US" altLang="zh-TW" dirty="0" smtClean="0"/>
              <a:t>().</a:t>
            </a:r>
            <a:r>
              <a:rPr lang="en-US" altLang="zh-TW" dirty="0" err="1" smtClean="0"/>
              <a:t>getStringExtra</a:t>
            </a:r>
            <a:r>
              <a:rPr lang="en-US" altLang="zh-TW" dirty="0" smtClean="0"/>
              <a:t>(“name”);</a:t>
            </a:r>
          </a:p>
          <a:p>
            <a:pPr lvl="2"/>
            <a:r>
              <a:rPr lang="en-US" altLang="zh-TW" dirty="0" err="1" smtClean="0"/>
              <a:t>int</a:t>
            </a:r>
            <a:r>
              <a:rPr lang="en-US" altLang="zh-TW" dirty="0" smtClean="0"/>
              <a:t> Age = </a:t>
            </a:r>
            <a:r>
              <a:rPr lang="en-US" altLang="zh-TW" dirty="0" err="1" smtClean="0"/>
              <a:t>getIntent</a:t>
            </a:r>
            <a:r>
              <a:rPr lang="en-US" altLang="zh-TW" dirty="0" smtClean="0"/>
              <a:t>().</a:t>
            </a:r>
            <a:r>
              <a:rPr lang="en-US" altLang="zh-TW" dirty="0" err="1" smtClean="0"/>
              <a:t>getIntExtra</a:t>
            </a:r>
            <a:r>
              <a:rPr lang="en-US" altLang="zh-TW" dirty="0" smtClean="0"/>
              <a:t>(“age”);</a:t>
            </a:r>
          </a:p>
          <a:p>
            <a:pPr lvl="2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39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Environment setup(2/4)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000" dirty="0" smtClean="0"/>
              <a:t>Install IDE (Take </a:t>
            </a:r>
            <a:r>
              <a:rPr lang="en-US" altLang="zh-TW" sz="3000" u="sng" dirty="0" smtClean="0">
                <a:solidFill>
                  <a:srgbClr val="FF0000"/>
                </a:solidFill>
              </a:rPr>
              <a:t>Android Studio</a:t>
            </a:r>
            <a:r>
              <a:rPr lang="en-US" altLang="zh-TW" sz="3000" dirty="0" smtClean="0"/>
              <a:t> as example)</a:t>
            </a:r>
          </a:p>
          <a:p>
            <a:pPr lvl="1"/>
            <a:r>
              <a:rPr lang="en-US" altLang="zh-TW" dirty="0" smtClean="0"/>
              <a:t>Just press “Next” to finish the installation.</a:t>
            </a:r>
          </a:p>
          <a:p>
            <a:r>
              <a:rPr lang="en-US" altLang="zh-TW" sz="3000" dirty="0" smtClean="0"/>
              <a:t>Install Java Development Kit</a:t>
            </a:r>
          </a:p>
          <a:p>
            <a:pPr lvl="1"/>
            <a:r>
              <a:rPr lang="fr-FR" altLang="zh-TW" sz="2300" dirty="0" smtClean="0"/>
              <a:t>Add environment variable</a:t>
            </a:r>
          </a:p>
          <a:p>
            <a:pPr lvl="1"/>
            <a:r>
              <a:rPr lang="en-US" altLang="zh-TW" sz="2300" dirty="0" smtClean="0"/>
              <a:t>Variable name: </a:t>
            </a:r>
            <a:r>
              <a:rPr lang="fr-FR" altLang="zh-TW" sz="2300" b="1" dirty="0" smtClean="0"/>
              <a:t>JAVA_HOME</a:t>
            </a:r>
          </a:p>
          <a:p>
            <a:pPr lvl="1"/>
            <a:r>
              <a:rPr lang="fr-FR" altLang="zh-TW" sz="2300" dirty="0" smtClean="0"/>
              <a:t>Value: the root folder of JDK</a:t>
            </a:r>
            <a:endParaRPr lang="zh-TW" altLang="en-US" sz="23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4509120"/>
            <a:ext cx="5370596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Activity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Press </a:t>
            </a:r>
            <a:r>
              <a:rPr lang="en-US" altLang="zh-TW" dirty="0" smtClean="0">
                <a:solidFill>
                  <a:srgbClr val="FF0000"/>
                </a:solidFill>
              </a:rPr>
              <a:t>ctrl + O </a:t>
            </a:r>
            <a:r>
              <a:rPr lang="en-US" altLang="zh-TW" dirty="0" smtClean="0"/>
              <a:t>to override:</a:t>
            </a:r>
          </a:p>
          <a:p>
            <a:pPr lvl="1"/>
            <a:r>
              <a:rPr lang="en-US" altLang="zh-TW" dirty="0" err="1" smtClean="0"/>
              <a:t>onStop</a:t>
            </a:r>
            <a:r>
              <a:rPr lang="en-US" altLang="zh-TW" dirty="0" smtClean="0"/>
              <a:t>()</a:t>
            </a:r>
          </a:p>
          <a:p>
            <a:pPr lvl="1"/>
            <a:r>
              <a:rPr lang="en-US" altLang="zh-TW" dirty="0" err="1" smtClean="0"/>
              <a:t>onStart</a:t>
            </a:r>
            <a:r>
              <a:rPr lang="en-US" altLang="zh-TW" dirty="0" smtClean="0"/>
              <a:t>()</a:t>
            </a:r>
          </a:p>
          <a:p>
            <a:pPr lvl="1"/>
            <a:r>
              <a:rPr lang="en-US" altLang="zh-TW" dirty="0" err="1" smtClean="0"/>
              <a:t>onRestart</a:t>
            </a:r>
            <a:r>
              <a:rPr lang="en-US" altLang="zh-TW" dirty="0" smtClean="0"/>
              <a:t>()</a:t>
            </a:r>
          </a:p>
          <a:p>
            <a:pPr lvl="1"/>
            <a:r>
              <a:rPr lang="en-US" altLang="zh-TW" dirty="0" err="1" smtClean="0"/>
              <a:t>onPause</a:t>
            </a:r>
            <a:r>
              <a:rPr lang="en-US" altLang="zh-TW" dirty="0" smtClean="0"/>
              <a:t>()</a:t>
            </a:r>
          </a:p>
          <a:p>
            <a:pPr lvl="1"/>
            <a:r>
              <a:rPr lang="en-US" altLang="zh-TW" dirty="0" err="1" smtClean="0"/>
              <a:t>onResume</a:t>
            </a:r>
            <a:r>
              <a:rPr lang="en-US" altLang="zh-TW" dirty="0" smtClean="0"/>
              <a:t>()</a:t>
            </a:r>
          </a:p>
          <a:p>
            <a:pPr lvl="1"/>
            <a:r>
              <a:rPr lang="en-US" altLang="zh-TW" dirty="0" err="1" smtClean="0"/>
              <a:t>onDestroy</a:t>
            </a:r>
            <a:r>
              <a:rPr lang="en-US" altLang="zh-TW" dirty="0" smtClean="0"/>
              <a:t>()</a:t>
            </a:r>
          </a:p>
          <a:p>
            <a:pPr lvl="1"/>
            <a:endParaRPr lang="en-US" altLang="zh-TW" dirty="0" smtClean="0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8" y="1466609"/>
            <a:ext cx="3498725" cy="53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40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476672"/>
            <a:ext cx="3610744" cy="5832648"/>
          </a:xfrm>
        </p:spPr>
        <p:txBody>
          <a:bodyPr/>
          <a:lstStyle/>
          <a:p>
            <a:r>
              <a:rPr lang="en-US" altLang="zh-TW" sz="2400" dirty="0" smtClean="0"/>
              <a:t>We use </a:t>
            </a:r>
            <a:r>
              <a:rPr lang="en-US" altLang="zh-TW" sz="2400" dirty="0" err="1" smtClean="0"/>
              <a:t>util.Log</a:t>
            </a:r>
            <a:r>
              <a:rPr lang="en-US" altLang="zh-TW" sz="2400" dirty="0" smtClean="0"/>
              <a:t> class to print the runtime message (like </a:t>
            </a:r>
            <a:r>
              <a:rPr lang="en-US" altLang="zh-TW" sz="2400" dirty="0" err="1" smtClean="0"/>
              <a:t>printf</a:t>
            </a:r>
            <a:r>
              <a:rPr lang="en-US" altLang="zh-TW" sz="2400" dirty="0" smtClean="0"/>
              <a:t>)</a:t>
            </a:r>
          </a:p>
          <a:p>
            <a:pPr lvl="1"/>
            <a:r>
              <a:rPr lang="en-US" altLang="zh-TW" sz="2000" dirty="0" smtClean="0"/>
              <a:t>Declare a final String variable LOG_TAG = “##Tag##”</a:t>
            </a:r>
          </a:p>
          <a:p>
            <a:pPr lvl="1"/>
            <a:endParaRPr lang="en-US" altLang="zh-TW" sz="2000" dirty="0" smtClean="0"/>
          </a:p>
          <a:p>
            <a:r>
              <a:rPr lang="en-US" altLang="zh-TW" sz="2400" dirty="0" smtClean="0"/>
              <a:t>In each override method, add:</a:t>
            </a:r>
          </a:p>
          <a:p>
            <a:pPr>
              <a:buNone/>
            </a:pPr>
            <a:r>
              <a:rPr lang="en-US" altLang="zh-TW" sz="2400" dirty="0" smtClean="0"/>
              <a:t>	</a:t>
            </a:r>
            <a:r>
              <a:rPr lang="en-US" altLang="zh-TW" sz="2000" dirty="0" err="1" smtClean="0"/>
              <a:t>Log.d</a:t>
            </a:r>
            <a:r>
              <a:rPr lang="en-US" altLang="zh-TW" sz="2000" dirty="0" smtClean="0"/>
              <a:t>(LOG_TAG, ”</a:t>
            </a:r>
            <a:r>
              <a:rPr lang="en-US" altLang="zh-TW" sz="2000" dirty="0" smtClean="0">
                <a:solidFill>
                  <a:srgbClr val="FF0000"/>
                </a:solidFill>
              </a:rPr>
              <a:t>Message</a:t>
            </a:r>
            <a:r>
              <a:rPr lang="en-US" altLang="zh-TW" sz="2000" dirty="0" smtClean="0"/>
              <a:t>”)</a:t>
            </a:r>
          </a:p>
          <a:p>
            <a:pPr>
              <a:buNone/>
            </a:pPr>
            <a:endParaRPr lang="en-US" altLang="zh-TW" sz="2400" dirty="0" smtClean="0"/>
          </a:p>
          <a:p>
            <a:r>
              <a:rPr lang="en-US" altLang="zh-TW" sz="2400" dirty="0" smtClean="0"/>
              <a:t>Use debug tool (DDMS) to get the message</a:t>
            </a:r>
          </a:p>
          <a:p>
            <a:pPr>
              <a:buNone/>
            </a:pPr>
            <a:endParaRPr lang="en-US" altLang="zh-TW" sz="2400" dirty="0" smtClean="0"/>
          </a:p>
          <a:p>
            <a:pPr>
              <a:buNone/>
            </a:pPr>
            <a:endParaRPr lang="zh-TW" altLang="en-US" sz="2400" dirty="0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49560" y="188640"/>
            <a:ext cx="4514928" cy="6467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41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Activity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42</a:t>
            </a:fld>
            <a:endParaRPr lang="zh-TW" altLang="en-US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44824"/>
            <a:ext cx="9134475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Activity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Activity life cycle demo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43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Function Demo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44</a:t>
            </a:fld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1136216"/>
            <a:ext cx="3096344" cy="569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Function Demo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Main Thread (UI Thread)</a:t>
            </a:r>
          </a:p>
          <a:p>
            <a:pPr lvl="1"/>
            <a:r>
              <a:rPr lang="en-US" altLang="zh-TW" dirty="0" smtClean="0"/>
              <a:t>Created when app starts.</a:t>
            </a:r>
          </a:p>
          <a:p>
            <a:pPr lvl="1"/>
            <a:r>
              <a:rPr lang="en-US" altLang="zh-TW" dirty="0" smtClean="0"/>
              <a:t>ANR(Android is not responding) issue</a:t>
            </a:r>
          </a:p>
          <a:p>
            <a:pPr lvl="2"/>
            <a:r>
              <a:rPr lang="en-US" altLang="zh-TW" dirty="0" smtClean="0"/>
              <a:t>Perform a time-consuming  task. (e.g. Downloading, DB r/w)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45</a:t>
            </a:fld>
            <a:endParaRPr lang="zh-TW" alt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1" y="4149080"/>
            <a:ext cx="3538629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Function Demo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2500" dirty="0" smtClean="0"/>
              <a:t>Sub Thread (Worker Thread)</a:t>
            </a:r>
          </a:p>
          <a:p>
            <a:pPr lvl="1"/>
            <a:r>
              <a:rPr lang="en-US" altLang="zh-TW" sz="2300" dirty="0" smtClean="0"/>
              <a:t>Can’t access UI component directly.</a:t>
            </a:r>
          </a:p>
          <a:p>
            <a:pPr lvl="1"/>
            <a:r>
              <a:rPr lang="en-US" altLang="zh-TW" sz="2300" dirty="0" smtClean="0"/>
              <a:t>Handler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 </a:t>
            </a:r>
            <a:r>
              <a:rPr lang="en-US" altLang="zh-TW" sz="2500" dirty="0" err="1" smtClean="0"/>
              <a:t>AsyncTask</a:t>
            </a:r>
            <a:endParaRPr lang="en-US" altLang="zh-TW" sz="250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46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30004" y="2412452"/>
            <a:ext cx="6578500" cy="3536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Function Demo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Permission setting</a:t>
            </a:r>
          </a:p>
          <a:p>
            <a:pPr lvl="1"/>
            <a:r>
              <a:rPr lang="en-US" altLang="zh-TW" dirty="0" smtClean="0"/>
              <a:t>AndroidManifest.xml</a:t>
            </a: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47</a:t>
            </a:fld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9238" y="2708920"/>
            <a:ext cx="6115050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Service</a:t>
            </a:r>
          </a:p>
          <a:p>
            <a:r>
              <a:rPr lang="en-US" altLang="zh-TW" dirty="0" smtClean="0"/>
              <a:t>Broadcast receiver</a:t>
            </a:r>
          </a:p>
          <a:p>
            <a:r>
              <a:rPr lang="en-US" altLang="zh-TW" dirty="0" smtClean="0"/>
              <a:t>Content Provider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48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Android Developer - </a:t>
            </a:r>
            <a:r>
              <a:rPr lang="en-US" altLang="zh-TW" sz="2400" dirty="0" smtClean="0">
                <a:hlinkClick r:id="rId2"/>
              </a:rPr>
              <a:t>http://developer.android.com/develop/index.html</a:t>
            </a:r>
            <a:endParaRPr lang="en-US" altLang="zh-TW" sz="2400" dirty="0" smtClean="0"/>
          </a:p>
          <a:p>
            <a:r>
              <a:rPr lang="en-US" altLang="zh-TW" sz="2400" dirty="0" err="1" smtClean="0"/>
              <a:t>CodeData</a:t>
            </a:r>
            <a:r>
              <a:rPr lang="en-US" altLang="zh-TW" sz="2400" dirty="0" smtClean="0"/>
              <a:t> - </a:t>
            </a:r>
            <a:r>
              <a:rPr lang="en-US" altLang="zh-TW" sz="2400" dirty="0" smtClean="0">
                <a:hlinkClick r:id="rId3"/>
              </a:rPr>
              <a:t>http://www.codedata.com.tw/mobile/android-tutorial-the-2nd-class-2-ui/</a:t>
            </a:r>
            <a:endParaRPr lang="en-US" altLang="zh-TW" sz="2400" dirty="0" smtClean="0"/>
          </a:p>
          <a:p>
            <a:r>
              <a:rPr lang="en-US" altLang="zh-TW" sz="2400" dirty="0" smtClean="0"/>
              <a:t>Implicit activity -</a:t>
            </a:r>
            <a:r>
              <a:rPr lang="en-US" altLang="zh-TW" sz="2400" dirty="0" smtClean="0">
                <a:hlinkClick r:id="rId4"/>
              </a:rPr>
              <a:t>http://blog.csdn.net/xln0130/article/details/6721561</a:t>
            </a:r>
            <a:endParaRPr lang="en-US" altLang="zh-TW" sz="2400" dirty="0" smtClean="0"/>
          </a:p>
          <a:p>
            <a:r>
              <a:rPr lang="en-US" altLang="zh-TW" sz="2400" dirty="0" err="1" smtClean="0"/>
              <a:t>AsyncTask</a:t>
            </a:r>
            <a:r>
              <a:rPr lang="en-US" altLang="zh-TW" sz="2400" dirty="0" smtClean="0"/>
              <a:t> –</a:t>
            </a:r>
            <a:r>
              <a:rPr lang="en-US" altLang="zh-TW" sz="2400" dirty="0" smtClean="0">
                <a:hlinkClick r:id="rId5"/>
              </a:rPr>
              <a:t>http://developer.android.com/reference/android/os/AsyncTask.html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49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Environment setup(3/4)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Android SDK</a:t>
            </a:r>
          </a:p>
          <a:p>
            <a:pPr lvl="1"/>
            <a:r>
              <a:rPr lang="en-US" altLang="zh-TW" dirty="0" smtClean="0"/>
              <a:t>Configure -&gt; SDK Manager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005274"/>
            <a:ext cx="4499992" cy="34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45396" y="2996953"/>
            <a:ext cx="4491103" cy="3394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Environment setup(4/4)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Install SDK Tools &amp; SDK Platform-tools</a:t>
            </a:r>
          </a:p>
          <a:p>
            <a:r>
              <a:rPr lang="en-US" altLang="zh-TW" sz="2800" dirty="0" smtClean="0"/>
              <a:t>Install the Android API (4.0</a:t>
            </a:r>
            <a:r>
              <a:rPr lang="zh-TW" altLang="en-US" sz="2800" dirty="0" smtClean="0"/>
              <a:t>↑ </a:t>
            </a:r>
            <a:r>
              <a:rPr lang="en-US" altLang="zh-TW" sz="2800" dirty="0" smtClean="0"/>
              <a:t>recommended)</a:t>
            </a:r>
            <a:endParaRPr lang="zh-TW" altLang="en-US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852936"/>
            <a:ext cx="5219700" cy="5429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6136" y="2543907"/>
            <a:ext cx="3216424" cy="4314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600" y="3558464"/>
            <a:ext cx="3312368" cy="3182904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Create the first program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9892" y="1268761"/>
            <a:ext cx="7360543" cy="5563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Create the first program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5519" y="1412776"/>
            <a:ext cx="8314953" cy="5259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Create the first program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7" y="1268760"/>
            <a:ext cx="9075737" cy="523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科技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科技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18553</TotalTime>
  <Words>821</Words>
  <Application>Microsoft Office PowerPoint</Application>
  <PresentationFormat>如螢幕大小 (4:3)</PresentationFormat>
  <Paragraphs>249</Paragraphs>
  <Slides>49</Slides>
  <Notes>5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49</vt:i4>
      </vt:variant>
    </vt:vector>
  </HeadingPairs>
  <TitlesOfParts>
    <vt:vector size="50" baseType="lpstr">
      <vt:lpstr>Office 佈景主題</vt:lpstr>
      <vt:lpstr>The introduction of Android </vt:lpstr>
      <vt:lpstr>Agenda</vt:lpstr>
      <vt:lpstr>Environment setup(1/4)</vt:lpstr>
      <vt:lpstr>Environment setup(2/4)</vt:lpstr>
      <vt:lpstr>Environment setup(3/4)</vt:lpstr>
      <vt:lpstr>Environment setup(4/4)</vt:lpstr>
      <vt:lpstr>Create the first program</vt:lpstr>
      <vt:lpstr>Create the first program</vt:lpstr>
      <vt:lpstr>Create the first program</vt:lpstr>
      <vt:lpstr>Create the first program</vt:lpstr>
      <vt:lpstr>Create the first program</vt:lpstr>
      <vt:lpstr>Create the first program</vt:lpstr>
      <vt:lpstr>Create the first program</vt:lpstr>
      <vt:lpstr>投影片 14</vt:lpstr>
      <vt:lpstr>Structure</vt:lpstr>
      <vt:lpstr>Structure</vt:lpstr>
      <vt:lpstr>Structure</vt:lpstr>
      <vt:lpstr>Structure</vt:lpstr>
      <vt:lpstr>Structure</vt:lpstr>
      <vt:lpstr>Structure</vt:lpstr>
      <vt:lpstr>Structure</vt:lpstr>
      <vt:lpstr>Structure</vt:lpstr>
      <vt:lpstr>Structure</vt:lpstr>
      <vt:lpstr>Structure</vt:lpstr>
      <vt:lpstr>Component Access</vt:lpstr>
      <vt:lpstr>投影片 26</vt:lpstr>
      <vt:lpstr>投影片 27</vt:lpstr>
      <vt:lpstr>投影片 28</vt:lpstr>
      <vt:lpstr>Component Access</vt:lpstr>
      <vt:lpstr>Component Access</vt:lpstr>
      <vt:lpstr>Component Access</vt:lpstr>
      <vt:lpstr>投影片 32</vt:lpstr>
      <vt:lpstr>投影片 33</vt:lpstr>
      <vt:lpstr>投影片 34</vt:lpstr>
      <vt:lpstr>投影片 35</vt:lpstr>
      <vt:lpstr>Activity</vt:lpstr>
      <vt:lpstr>Activity</vt:lpstr>
      <vt:lpstr>Activity</vt:lpstr>
      <vt:lpstr>Activity</vt:lpstr>
      <vt:lpstr>Activity</vt:lpstr>
      <vt:lpstr>投影片 41</vt:lpstr>
      <vt:lpstr>Activity</vt:lpstr>
      <vt:lpstr>Activity</vt:lpstr>
      <vt:lpstr>Function Demo</vt:lpstr>
      <vt:lpstr>Function Demo</vt:lpstr>
      <vt:lpstr>Function Demo</vt:lpstr>
      <vt:lpstr>Function Demo</vt:lpstr>
      <vt:lpstr>投影片 48</vt:lpstr>
      <vt:lpstr>Reference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introduction of Android </dc:title>
  <dc:creator>Alex</dc:creator>
  <cp:lastModifiedBy>Alex</cp:lastModifiedBy>
  <cp:revision>844</cp:revision>
  <dcterms:created xsi:type="dcterms:W3CDTF">2015-01-19T01:53:04Z</dcterms:created>
  <dcterms:modified xsi:type="dcterms:W3CDTF">2015-03-06T10:42:52Z</dcterms:modified>
</cp:coreProperties>
</file>