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25" r:id="rId4"/>
    <p:sldId id="323" r:id="rId5"/>
    <p:sldId id="258" r:id="rId6"/>
    <p:sldId id="262" r:id="rId7"/>
    <p:sldId id="261" r:id="rId8"/>
    <p:sldId id="260" r:id="rId9"/>
    <p:sldId id="265" r:id="rId10"/>
    <p:sldId id="264" r:id="rId11"/>
    <p:sldId id="263" r:id="rId12"/>
    <p:sldId id="259" r:id="rId13"/>
    <p:sldId id="268" r:id="rId14"/>
    <p:sldId id="267" r:id="rId15"/>
    <p:sldId id="272" r:id="rId16"/>
    <p:sldId id="288" r:id="rId17"/>
    <p:sldId id="276" r:id="rId18"/>
    <p:sldId id="320" r:id="rId19"/>
    <p:sldId id="289" r:id="rId20"/>
    <p:sldId id="321" r:id="rId21"/>
    <p:sldId id="274" r:id="rId22"/>
    <p:sldId id="291" r:id="rId23"/>
    <p:sldId id="292" r:id="rId24"/>
    <p:sldId id="293" r:id="rId25"/>
    <p:sldId id="309" r:id="rId26"/>
    <p:sldId id="308" r:id="rId27"/>
    <p:sldId id="310" r:id="rId28"/>
    <p:sldId id="311" r:id="rId29"/>
    <p:sldId id="281" r:id="rId30"/>
    <p:sldId id="324" r:id="rId31"/>
    <p:sldId id="283" r:id="rId32"/>
    <p:sldId id="271" r:id="rId33"/>
    <p:sldId id="266" r:id="rId34"/>
    <p:sldId id="319" r:id="rId35"/>
    <p:sldId id="318" r:id="rId36"/>
    <p:sldId id="285" r:id="rId37"/>
    <p:sldId id="326" r:id="rId38"/>
    <p:sldId id="280" r:id="rId39"/>
    <p:sldId id="295" r:id="rId40"/>
    <p:sldId id="298" r:id="rId41"/>
    <p:sldId id="290" r:id="rId42"/>
    <p:sldId id="278" r:id="rId43"/>
    <p:sldId id="304" r:id="rId44"/>
    <p:sldId id="313" r:id="rId45"/>
    <p:sldId id="270" r:id="rId46"/>
    <p:sldId id="302" r:id="rId47"/>
    <p:sldId id="305" r:id="rId48"/>
    <p:sldId id="300" r:id="rId49"/>
    <p:sldId id="315" r:id="rId50"/>
    <p:sldId id="307" r:id="rId51"/>
    <p:sldId id="317" r:id="rId52"/>
    <p:sldId id="316" r:id="rId53"/>
    <p:sldId id="299" r:id="rId54"/>
    <p:sldId id="294" r:id="rId5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104" d="100"/>
          <a:sy n="104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7" Type="http://schemas.openxmlformats.org/officeDocument/2006/relationships/hyperlink" Target="http://www.xcubelabs.com/images/android-infograph-live.png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nymotion.com/" TargetMode="Externa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The introduction of Android Development 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7664" y="5301208"/>
            <a:ext cx="5144616" cy="528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Alex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7975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907704" y="4725144"/>
            <a:ext cx="20882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" y="1268760"/>
            <a:ext cx="907573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Android Virtual Device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2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party emulator: </a:t>
            </a:r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(#5)</a:t>
            </a:r>
          </a:p>
          <a:p>
            <a:pPr lvl="1"/>
            <a:r>
              <a:rPr lang="en-US" altLang="zh-TW" dirty="0" smtClean="0"/>
              <a:t>Mobile Phone</a:t>
            </a:r>
          </a:p>
          <a:p>
            <a:pPr lvl="2"/>
            <a:r>
              <a:rPr lang="en-US" altLang="zh-TW" dirty="0" smtClean="0"/>
              <a:t>Enable USB debugging. (Default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885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98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3995936" y="331202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manifests</a:t>
            </a:r>
            <a:r>
              <a:rPr lang="en-US" altLang="zh-TW" dirty="0" smtClean="0"/>
              <a:t> – AndroidManifest.xml</a:t>
            </a:r>
          </a:p>
          <a:p>
            <a:pPr lvl="1"/>
            <a:r>
              <a:rPr lang="en-US" altLang="zh-TW" sz="2700" dirty="0" smtClean="0"/>
              <a:t>Some information about this app </a:t>
            </a:r>
          </a:p>
          <a:p>
            <a:pPr lvl="2"/>
            <a:r>
              <a:rPr lang="en-US" altLang="zh-TW" dirty="0" smtClean="0"/>
              <a:t>Entry point</a:t>
            </a:r>
          </a:p>
          <a:p>
            <a:pPr lvl="2"/>
            <a:r>
              <a:rPr lang="en-US" altLang="zh-TW" sz="2400" dirty="0" smtClean="0"/>
              <a:t>Permission</a:t>
            </a:r>
          </a:p>
          <a:p>
            <a:pPr lvl="2"/>
            <a:r>
              <a:rPr lang="en-US" altLang="zh-TW" dirty="0" smtClean="0"/>
              <a:t>Activity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Services</a:t>
            </a:r>
            <a:endParaRPr lang="zh-TW" altLang="en-US" sz="2400" dirty="0" smtClean="0"/>
          </a:p>
          <a:p>
            <a:pPr lvl="1"/>
            <a:endParaRPr lang="en-US" altLang="zh-TW" sz="2300" dirty="0" smtClean="0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en-US" altLang="zh-TW" dirty="0" smtClean="0"/>
              <a:t> – ****.java</a:t>
            </a:r>
          </a:p>
          <a:p>
            <a:pPr lvl="1"/>
            <a:r>
              <a:rPr lang="en-US" altLang="zh-TW" dirty="0" smtClean="0"/>
              <a:t>Logic algorithm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Bitmap, App Icon with different resolutions</a:t>
            </a:r>
          </a:p>
          <a:p>
            <a:pPr lvl="1"/>
            <a:r>
              <a:rPr lang="en-US" altLang="zh-TW" sz="2100" dirty="0" smtClean="0"/>
              <a:t>Shape, Layer, Scale….</a:t>
            </a:r>
            <a:endParaRPr lang="zh-TW" altLang="en-US" sz="21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97559"/>
            <a:ext cx="5998020" cy="39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924944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Brief History</a:t>
            </a:r>
          </a:p>
          <a:p>
            <a:r>
              <a:rPr lang="en-US" altLang="zh-TW" sz="2000" dirty="0" smtClean="0"/>
              <a:t>What’s </a:t>
            </a:r>
            <a:r>
              <a:rPr lang="en-US" altLang="zh-TW" sz="2000" dirty="0" smtClean="0"/>
              <a:t>Android</a:t>
            </a:r>
          </a:p>
          <a:p>
            <a:r>
              <a:rPr lang="en-US" altLang="zh-TW" sz="2000" dirty="0" smtClean="0"/>
              <a:t>Environment setup</a:t>
            </a:r>
          </a:p>
          <a:p>
            <a:r>
              <a:rPr lang="en-US" altLang="zh-TW" sz="2000" dirty="0" smtClean="0"/>
              <a:t>Hello World</a:t>
            </a:r>
          </a:p>
          <a:p>
            <a:r>
              <a:rPr lang="en-US" altLang="zh-TW" sz="2000" dirty="0" smtClean="0"/>
              <a:t>Structure of an App</a:t>
            </a:r>
          </a:p>
          <a:p>
            <a:r>
              <a:rPr lang="en-US" altLang="zh-TW" sz="2000" dirty="0" smtClean="0"/>
              <a:t>Basic Component (Button, TextView)</a:t>
            </a:r>
          </a:p>
          <a:p>
            <a:r>
              <a:rPr lang="en-US" altLang="zh-TW" sz="2000" dirty="0" smtClean="0"/>
              <a:t>Activity</a:t>
            </a:r>
          </a:p>
          <a:p>
            <a:pPr lvl="1"/>
            <a:r>
              <a:rPr lang="en-US" altLang="zh-TW" sz="2000" dirty="0" smtClean="0"/>
              <a:t>Life Cycle</a:t>
            </a:r>
          </a:p>
          <a:p>
            <a:pPr lvl="1"/>
            <a:r>
              <a:rPr lang="en-US" altLang="zh-TW" sz="2000" dirty="0" smtClean="0"/>
              <a:t>Activity switch</a:t>
            </a:r>
          </a:p>
          <a:p>
            <a:r>
              <a:rPr lang="en-US" altLang="zh-TW" sz="2000" dirty="0" smtClean="0"/>
              <a:t>[Function Demo]</a:t>
            </a:r>
          </a:p>
          <a:p>
            <a:pPr lvl="1"/>
            <a:r>
              <a:rPr lang="en-US" altLang="zh-TW" sz="2000" dirty="0" smtClean="0"/>
              <a:t>Download image via Internet &amp; Save to SD card &amp; Display </a:t>
            </a:r>
          </a:p>
          <a:p>
            <a:r>
              <a:rPr lang="en-US" altLang="zh-TW" sz="2000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res –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FF0000"/>
                </a:solidFill>
              </a:rPr>
              <a:t>updated!</a:t>
            </a:r>
            <a:r>
              <a:rPr lang="en-US" altLang="zh-TW" dirty="0" smtClean="0"/>
              <a:t> Android  Studio 1.1)</a:t>
            </a:r>
          </a:p>
          <a:p>
            <a:pPr lvl="1"/>
            <a:r>
              <a:rPr lang="en-US" altLang="zh-TW" dirty="0" smtClean="0"/>
              <a:t>App Icon will put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61253"/>
            <a:ext cx="5472608" cy="208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01213"/>
            <a:ext cx="2952328" cy="254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Layout</a:t>
            </a:r>
            <a:endParaRPr lang="zh-TW" altLang="en-US" sz="27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2" y="4149082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427984" y="4221089"/>
            <a:ext cx="1368152" cy="12241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39952" y="4149081"/>
            <a:ext cx="1080120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hard-coded pixel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3851920" y="2843644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Menu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477" y="4797152"/>
            <a:ext cx="6175523" cy="1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18" y="3068958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All of the words should be set here.</a:t>
            </a:r>
          </a:p>
          <a:p>
            <a:pPr lvl="1"/>
            <a:r>
              <a:rPr lang="en-US" altLang="zh-TW" sz="2300" dirty="0" smtClean="0"/>
              <a:t>Support multi-language.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77072"/>
            <a:ext cx="5031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017" y="2492896"/>
            <a:ext cx="42492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83568" y="5157192"/>
            <a:ext cx="18722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2996952"/>
            <a:ext cx="14401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dimens.xml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226758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525963"/>
          </a:xfrm>
        </p:spPr>
        <p:txBody>
          <a:bodyPr/>
          <a:lstStyle/>
          <a:p>
            <a:r>
              <a:rPr lang="en-US" altLang="zh-TW" sz="2800" dirty="0" smtClean="0"/>
              <a:t>Give it a try!  Change the “Hello world!” by pressing </a:t>
            </a:r>
            <a:r>
              <a:rPr lang="en-US" altLang="zh-TW" sz="2800" dirty="0" err="1" smtClean="0"/>
              <a:t>btn</a:t>
            </a:r>
            <a:endParaRPr lang="en-US" altLang="zh-TW" sz="2800" dirty="0" smtClean="0"/>
          </a:p>
          <a:p>
            <a:r>
              <a:rPr lang="en-US" altLang="zh-TW" sz="2800" dirty="0" smtClean="0"/>
              <a:t>Add button to the layout.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9714"/>
            <a:ext cx="8303369" cy="44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92" y="2204864"/>
            <a:ext cx="4702807" cy="468051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向左箭號 8"/>
          <p:cNvSpPr/>
          <p:nvPr/>
        </p:nvSpPr>
        <p:spPr>
          <a:xfrm rot="19896495">
            <a:off x="1289338" y="623791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59632" y="594928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Foundation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Android, Inc. was founded in Palo Alto, California, U.S.A. by Andy Rubin, Rich Miner, Nick Sears and Chris White</a:t>
            </a:r>
          </a:p>
          <a:p>
            <a:r>
              <a:rPr lang="en-US" altLang="zh-TW" sz="2400" dirty="0"/>
              <a:t>Acquisition by </a:t>
            </a:r>
            <a:r>
              <a:rPr lang="en-US" altLang="zh-TW" sz="2400" dirty="0" smtClean="0"/>
              <a:t>Google</a:t>
            </a:r>
          </a:p>
          <a:p>
            <a:pPr lvl="1"/>
            <a:r>
              <a:rPr lang="en-US" altLang="zh-TW" sz="2000" dirty="0" smtClean="0"/>
              <a:t>Google </a:t>
            </a:r>
            <a:r>
              <a:rPr lang="en-US" altLang="zh-TW" sz="2000" dirty="0"/>
              <a:t>acquired Android Inc. on August 17, </a:t>
            </a:r>
            <a:r>
              <a:rPr lang="en-US" altLang="zh-TW" sz="2000" dirty="0" smtClean="0"/>
              <a:t>2005</a:t>
            </a:r>
          </a:p>
          <a:p>
            <a:r>
              <a:rPr lang="en-US" altLang="zh-TW" sz="2400" dirty="0" smtClean="0"/>
              <a:t>HTC Dream  (T-Mobile G1)</a:t>
            </a:r>
          </a:p>
          <a:p>
            <a:pPr lvl="1"/>
            <a:r>
              <a:rPr lang="en-US" altLang="zh-TW" sz="2000" dirty="0" smtClean="0"/>
              <a:t>The first android mobile phone</a:t>
            </a:r>
          </a:p>
          <a:p>
            <a:pPr lvl="1"/>
            <a:r>
              <a:rPr lang="en-US" altLang="zh-TW" sz="2000" dirty="0" smtClean="0"/>
              <a:t>Released </a:t>
            </a:r>
            <a:r>
              <a:rPr lang="en-US" altLang="zh-TW" sz="2000" dirty="0"/>
              <a:t>in October </a:t>
            </a:r>
            <a:r>
              <a:rPr lang="en-US" altLang="zh-TW" sz="2000" dirty="0" smtClean="0"/>
              <a:t>2008</a:t>
            </a:r>
          </a:p>
          <a:p>
            <a:r>
              <a:rPr lang="en-US" altLang="zh-TW" sz="2400" dirty="0"/>
              <a:t>Android shipments in 2014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exceed </a:t>
            </a:r>
            <a:r>
              <a:rPr lang="en-US" altLang="zh-TW" sz="2400" dirty="0"/>
              <a:t>1 billion for first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 descr="T-Mobile G1 launch even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51054"/>
            <a:ext cx="3242642" cy="26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95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49" y="3573016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圖案 11"/>
          <p:cNvCxnSpPr>
            <a:endCxn id="7" idx="0"/>
          </p:cNvCxnSpPr>
          <p:nvPr/>
        </p:nvCxnSpPr>
        <p:spPr>
          <a:xfrm>
            <a:off x="6084168" y="3212976"/>
            <a:ext cx="106910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00192" y="2843644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strings.xml</a:t>
            </a:r>
            <a:endParaRPr lang="zh-TW" alt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33609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574220"/>
            <a:ext cx="1259632" cy="5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5264"/>
            <a:ext cx="13836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接點 23"/>
          <p:cNvCxnSpPr/>
          <p:nvPr/>
        </p:nvCxnSpPr>
        <p:spPr>
          <a:xfrm>
            <a:off x="1403648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2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1008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 ID to each component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2060849"/>
            <a:ext cx="3419872" cy="47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779912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0364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15294"/>
            <a:ext cx="5286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MainActivity.java</a:t>
            </a:r>
          </a:p>
          <a:p>
            <a:pPr lvl="1"/>
            <a:r>
              <a:rPr lang="en-US" altLang="zh-TW" dirty="0" err="1" smtClean="0">
                <a:sym typeface="Wingdings" pitchFamily="2" charset="2"/>
              </a:rPr>
              <a:t>onCreate</a:t>
            </a:r>
            <a:r>
              <a:rPr lang="en-US" altLang="zh-TW" dirty="0" smtClean="0">
                <a:sym typeface="Wingdings" pitchFamily="2" charset="2"/>
              </a:rPr>
              <a:t>() is the entry point of activity.</a:t>
            </a:r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Initial layout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64" y="2636912"/>
            <a:ext cx="4599887" cy="41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TextView</a:t>
            </a:r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smtClean="0"/>
              <a:t>TextView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android.widget</a:t>
            </a:r>
            <a:r>
              <a:rPr lang="en-US" altLang="zh-TW" dirty="0" smtClean="0">
                <a:solidFill>
                  <a:srgbClr val="FF0000"/>
                </a:solidFill>
              </a:rPr>
              <a:t>.*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05436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421460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716016" y="5429572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method “</a:t>
            </a:r>
            <a:r>
              <a:rPr lang="en-US" altLang="zh-TW" sz="2800" dirty="0" err="1" smtClean="0"/>
              <a:t>findViewById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  <a:r>
              <a:rPr lang="en-US" altLang="zh-TW" sz="2800" dirty="0" smtClean="0"/>
              <a:t>)”</a:t>
            </a:r>
          </a:p>
          <a:p>
            <a:pPr lvl="1"/>
            <a:r>
              <a:rPr lang="en-US" altLang="zh-TW" sz="2400" smtClean="0">
                <a:sym typeface="Wingdings" pitchFamily="2" charset="2"/>
              </a:rPr>
              <a:t>Return </a:t>
            </a:r>
            <a:r>
              <a:rPr lang="en-US" altLang="zh-TW" sz="2400" smtClean="0">
                <a:solidFill>
                  <a:srgbClr val="0070C0"/>
                </a:solidFill>
                <a:sym typeface="Wingdings" pitchFamily="2" charset="2"/>
              </a:rPr>
              <a:t>View</a:t>
            </a:r>
            <a:r>
              <a:rPr lang="en-US" altLang="zh-TW" sz="2400" smtClean="0">
                <a:sym typeface="Wingdings" pitchFamily="2" charset="2"/>
              </a:rPr>
              <a:t> type, and cast it as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Click Listener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9"/>
            <a:ext cx="6624736" cy="295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Activity is an application component that provides a screen with which users can interact in order to do something, such as dial the phone, take a photo, send an email, or view a map. Each activity is given a window in which to draw its user interface.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Android?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Operating </a:t>
            </a:r>
            <a:r>
              <a:rPr lang="en-US" altLang="zh-TW" sz="2400" dirty="0" smtClean="0">
                <a:ea typeface="新細明體" pitchFamily="18" charset="-120"/>
              </a:rPr>
              <a:t>system  (Linux based)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Middleware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 </a:t>
            </a:r>
            <a:r>
              <a:rPr lang="en-US" altLang="zh-TW" sz="2400" dirty="0" smtClean="0">
                <a:ea typeface="新細明體" pitchFamily="18" charset="-120"/>
              </a:rPr>
              <a:t>Applications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81564"/>
            <a:ext cx="5112568" cy="36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the second activity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0276"/>
            <a:ext cx="8420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</a:t>
            </a:r>
            <a:r>
              <a:rPr lang="en-US" altLang="zh-TW" dirty="0" smtClean="0"/>
              <a:t>intent (</a:t>
            </a:r>
            <a:r>
              <a:rPr lang="zh-TW" altLang="en-US" dirty="0" smtClean="0"/>
              <a:t>顯性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/>
              <a:t>Implicit </a:t>
            </a:r>
            <a:r>
              <a:rPr lang="en-US" altLang="zh-TW" dirty="0" smtClean="0"/>
              <a:t>intent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隱性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Intent-filter</a:t>
            </a:r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987" y="4365105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1" y="3322315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98380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911752" y="56576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let Intent carry information to others.</a:t>
            </a:r>
          </a:p>
          <a:p>
            <a:pPr lvl="1"/>
            <a:r>
              <a:rPr lang="en-US" altLang="zh-TW" dirty="0" err="1" smtClean="0"/>
              <a:t>MainActivity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(“name”, “John”);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(“age”, 24);</a:t>
            </a:r>
          </a:p>
          <a:p>
            <a:pPr lvl="1"/>
            <a:r>
              <a:rPr lang="en-US" altLang="zh-TW" dirty="0" err="1" smtClean="0"/>
              <a:t>SecondActivity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String Name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getStringExtra</a:t>
            </a:r>
            <a:r>
              <a:rPr lang="en-US" altLang="zh-TW" dirty="0" smtClean="0"/>
              <a:t>(“name”);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Age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getIntExtra</a:t>
            </a:r>
            <a:r>
              <a:rPr lang="en-US" altLang="zh-TW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O </a:t>
            </a:r>
            <a:r>
              <a:rPr lang="en-US" altLang="zh-TW" dirty="0" smtClean="0"/>
              <a:t>to override: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466609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</a:t>
            </a:r>
            <a:r>
              <a:rPr lang="en-US" altLang="zh-TW" dirty="0" smtClean="0"/>
              <a:t>Studio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://developer.android.com/sdk/index.html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</a:t>
            </a:r>
            <a:r>
              <a:rPr lang="en-US" altLang="zh-TW" dirty="0" smtClean="0"/>
              <a:t>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smtClean="0"/>
              <a:t>e.g. Downloading, </a:t>
            </a:r>
            <a:r>
              <a:rPr lang="en-US" altLang="zh-TW" dirty="0" smtClean="0"/>
              <a:t>Database </a:t>
            </a:r>
            <a:r>
              <a:rPr lang="en-US" altLang="zh-TW" dirty="0"/>
              <a:t>read</a:t>
            </a:r>
            <a:r>
              <a:rPr lang="en-US" altLang="zh-TW" dirty="0" smtClean="0"/>
              <a:t>/write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other important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/>
              <a:t>Service</a:t>
            </a:r>
          </a:p>
          <a:p>
            <a:pPr lvl="1"/>
            <a:r>
              <a:rPr lang="en-US" altLang="zh-TW" sz="2000" dirty="0" smtClean="0"/>
              <a:t>No UI</a:t>
            </a:r>
          </a:p>
          <a:p>
            <a:pPr lvl="1"/>
            <a:r>
              <a:rPr lang="en-US" altLang="zh-TW" sz="2000" dirty="0" smtClean="0"/>
              <a:t>Always works in the background.</a:t>
            </a:r>
          </a:p>
          <a:p>
            <a:pPr lvl="1"/>
            <a:r>
              <a:rPr lang="en-US" altLang="zh-TW" sz="2000" dirty="0" smtClean="0"/>
              <a:t>Play music, or data download.</a:t>
            </a:r>
            <a:endParaRPr lang="en-US" altLang="zh-TW" sz="2000" dirty="0" smtClean="0"/>
          </a:p>
          <a:p>
            <a:r>
              <a:rPr lang="en-US" altLang="zh-TW" sz="2300" dirty="0" smtClean="0"/>
              <a:t>Broadcast </a:t>
            </a:r>
            <a:r>
              <a:rPr lang="en-US" altLang="zh-TW" sz="2300" dirty="0" smtClean="0"/>
              <a:t>receiver</a:t>
            </a:r>
          </a:p>
          <a:p>
            <a:r>
              <a:rPr lang="en-US" altLang="zh-TW" sz="2300" dirty="0" smtClean="0"/>
              <a:t>Content </a:t>
            </a:r>
            <a:r>
              <a:rPr lang="en-US" altLang="zh-TW" sz="2300" dirty="0" smtClean="0"/>
              <a:t>Provider</a:t>
            </a:r>
          </a:p>
          <a:p>
            <a:pPr lvl="1"/>
            <a:r>
              <a:rPr lang="en-US" altLang="zh-TW" sz="2000" dirty="0" smtClean="0"/>
              <a:t>Cross-process data exchange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-</a:t>
            </a:r>
            <a:r>
              <a:rPr lang="en-US" altLang="zh-TW" sz="2400" dirty="0" smtClean="0">
                <a:hlinkClick r:id="rId5"/>
              </a:rPr>
              <a:t>http</a:t>
            </a:r>
            <a:r>
              <a:rPr lang="en-US" altLang="zh-TW" sz="2400" dirty="0" smtClean="0">
                <a:hlinkClick r:id="rId5"/>
              </a:rPr>
              <a:t>://developer.android.com/reference/android/os/AsyncTask.html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Genymotion</a:t>
            </a:r>
            <a:r>
              <a:rPr lang="en-US" altLang="zh-TW" sz="2400" dirty="0" smtClean="0"/>
              <a:t> (3</a:t>
            </a:r>
            <a:r>
              <a:rPr lang="en-US" altLang="zh-TW" sz="2400" baseline="30000" dirty="0" smtClean="0"/>
              <a:t>rd</a:t>
            </a:r>
            <a:r>
              <a:rPr lang="en-US" altLang="zh-TW" sz="2400" dirty="0" smtClean="0"/>
              <a:t>-party Android Emulator)  -</a:t>
            </a:r>
          </a:p>
          <a:p>
            <a:pPr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smtClean="0">
                <a:hlinkClick r:id="rId6"/>
              </a:rPr>
              <a:t>https://www.genymotion.com</a:t>
            </a:r>
            <a:r>
              <a:rPr lang="en-US" altLang="zh-TW" sz="2400" dirty="0" smtClean="0">
                <a:hlinkClick r:id="rId6"/>
              </a:rPr>
              <a:t>/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/>
              <a:t>6. </a:t>
            </a:r>
            <a:r>
              <a:rPr lang="en-US" altLang="zh-TW" sz="2400" dirty="0" smtClean="0"/>
              <a:t>	  Android History - </a:t>
            </a:r>
            <a:r>
              <a:rPr lang="en-US" altLang="zh-TW" sz="2400" dirty="0" smtClean="0">
                <a:hlinkClick r:id="rId7"/>
              </a:rPr>
              <a:t>http</a:t>
            </a:r>
            <a:r>
              <a:rPr lang="en-US" altLang="zh-TW" sz="2400" dirty="0">
                <a:hlinkClick r:id="rId7"/>
              </a:rPr>
              <a:t>://www.xcubelabs.com/images/android-infograph-live.png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</a:t>
            </a:r>
            <a:r>
              <a:rPr lang="en-US" altLang="zh-TW" sz="3000" dirty="0" smtClean="0"/>
              <a:t>IDE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</a:t>
            </a:r>
            <a:r>
              <a:rPr lang="en-US" altLang="zh-TW" sz="3000" dirty="0" smtClean="0"/>
              <a:t>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3705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 &amp; SDK Platform-tools</a:t>
            </a:r>
          </a:p>
          <a:p>
            <a:r>
              <a:rPr lang="en-US" altLang="zh-TW" sz="2800" dirty="0" smtClean="0"/>
              <a:t>Install the Android API (4.0</a:t>
            </a:r>
            <a:r>
              <a:rPr lang="zh-TW" altLang="en-US" sz="2800" dirty="0" smtClean="0"/>
              <a:t>↑ </a:t>
            </a:r>
            <a:r>
              <a:rPr lang="en-US" altLang="zh-TW" sz="2800" dirty="0" smtClean="0"/>
              <a:t>recommended)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5219700" cy="542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43907"/>
            <a:ext cx="3216424" cy="43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58464"/>
            <a:ext cx="3312368" cy="31829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892" y="1268761"/>
            <a:ext cx="7360543" cy="55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18910</TotalTime>
  <Words>1079</Words>
  <Application>Microsoft Office PowerPoint</Application>
  <PresentationFormat>如螢幕大小 (4:3)</PresentationFormat>
  <Paragraphs>295</Paragraphs>
  <Slides>54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9" baseType="lpstr">
      <vt:lpstr>新細明體</vt:lpstr>
      <vt:lpstr>Arial</vt:lpstr>
      <vt:lpstr>Calibri</vt:lpstr>
      <vt:lpstr>Wingdings</vt:lpstr>
      <vt:lpstr>Office 佈景主題</vt:lpstr>
      <vt:lpstr>The introduction of Android Development </vt:lpstr>
      <vt:lpstr>Agenda</vt:lpstr>
      <vt:lpstr>Brief History</vt:lpstr>
      <vt:lpstr>What’s Android?</vt:lpstr>
      <vt:lpstr>Environment setup (1/4)</vt:lpstr>
      <vt:lpstr>Environment setup (2/4)</vt:lpstr>
      <vt:lpstr>Environment setup (3/4)</vt:lpstr>
      <vt:lpstr>Environment setup (4/4)</vt:lpstr>
      <vt:lpstr>Hello World (1/8)</vt:lpstr>
      <vt:lpstr>Hello World (2/8)</vt:lpstr>
      <vt:lpstr>Hello World (3/8)</vt:lpstr>
      <vt:lpstr>Hello World (4/8)</vt:lpstr>
      <vt:lpstr>Hello World (5/8)</vt:lpstr>
      <vt:lpstr>Hello World (6/8)</vt:lpstr>
      <vt:lpstr>Hello World (7/8)</vt:lpstr>
      <vt:lpstr>PowerPoint 簡報</vt:lpstr>
      <vt:lpstr>App Structure</vt:lpstr>
      <vt:lpstr>App Structure</vt:lpstr>
      <vt:lpstr>App Structure</vt:lpstr>
      <vt:lpstr>App Structure</vt:lpstr>
      <vt:lpstr>App Structure</vt:lpstr>
      <vt:lpstr>App Structure</vt:lpstr>
      <vt:lpstr>App Structure</vt:lpstr>
      <vt:lpstr>Structure</vt:lpstr>
      <vt:lpstr>App Structure</vt:lpstr>
      <vt:lpstr>App Structure</vt:lpstr>
      <vt:lpstr>App Structure</vt:lpstr>
      <vt:lpstr>App Structure</vt:lpstr>
      <vt:lpstr>Basic Component</vt:lpstr>
      <vt:lpstr>Basic Component</vt:lpstr>
      <vt:lpstr>PowerPoint 簡報</vt:lpstr>
      <vt:lpstr>PowerPoint 簡報</vt:lpstr>
      <vt:lpstr>Basic Component</vt:lpstr>
      <vt:lpstr>Basic Component</vt:lpstr>
      <vt:lpstr>Basic Component</vt:lpstr>
      <vt:lpstr>PowerPoint 簡報</vt:lpstr>
      <vt:lpstr>Activity</vt:lpstr>
      <vt:lpstr>PowerPoint 簡報</vt:lpstr>
      <vt:lpstr>PowerPoint 簡報</vt:lpstr>
      <vt:lpstr>PowerPoint 簡報</vt:lpstr>
      <vt:lpstr>Activity</vt:lpstr>
      <vt:lpstr>Activity</vt:lpstr>
      <vt:lpstr>Activity</vt:lpstr>
      <vt:lpstr>Activity</vt:lpstr>
      <vt:lpstr>Activity</vt:lpstr>
      <vt:lpstr>PowerPoint 簡報</vt:lpstr>
      <vt:lpstr>Activity</vt:lpstr>
      <vt:lpstr>Activity</vt:lpstr>
      <vt:lpstr>Function Demo</vt:lpstr>
      <vt:lpstr>Function Demo</vt:lpstr>
      <vt:lpstr>Function Demo</vt:lpstr>
      <vt:lpstr>Function Demo</vt:lpstr>
      <vt:lpstr>The other important component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911</cp:revision>
  <dcterms:created xsi:type="dcterms:W3CDTF">2015-01-19T01:53:04Z</dcterms:created>
  <dcterms:modified xsi:type="dcterms:W3CDTF">2015-03-23T14:24:28Z</dcterms:modified>
</cp:coreProperties>
</file>