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2" r:id="rId5"/>
    <p:sldId id="261" r:id="rId6"/>
    <p:sldId id="260" r:id="rId7"/>
    <p:sldId id="265" r:id="rId8"/>
    <p:sldId id="264" r:id="rId9"/>
    <p:sldId id="263" r:id="rId10"/>
    <p:sldId id="259" r:id="rId11"/>
    <p:sldId id="268" r:id="rId12"/>
    <p:sldId id="267" r:id="rId13"/>
    <p:sldId id="272" r:id="rId14"/>
    <p:sldId id="288" r:id="rId15"/>
    <p:sldId id="276" r:id="rId16"/>
    <p:sldId id="289" r:id="rId17"/>
    <p:sldId id="274" r:id="rId18"/>
    <p:sldId id="291" r:id="rId19"/>
    <p:sldId id="292" r:id="rId20"/>
    <p:sldId id="293" r:id="rId21"/>
    <p:sldId id="309" r:id="rId22"/>
    <p:sldId id="308" r:id="rId23"/>
    <p:sldId id="310" r:id="rId24"/>
    <p:sldId id="311" r:id="rId25"/>
    <p:sldId id="281" r:id="rId26"/>
    <p:sldId id="284" r:id="rId27"/>
    <p:sldId id="283" r:id="rId28"/>
    <p:sldId id="271" r:id="rId29"/>
    <p:sldId id="266" r:id="rId30"/>
    <p:sldId id="286" r:id="rId31"/>
    <p:sldId id="285" r:id="rId32"/>
    <p:sldId id="280" r:id="rId33"/>
    <p:sldId id="295" r:id="rId34"/>
    <p:sldId id="298" r:id="rId35"/>
    <p:sldId id="290" r:id="rId36"/>
    <p:sldId id="278" r:id="rId37"/>
    <p:sldId id="304" r:id="rId38"/>
    <p:sldId id="313" r:id="rId39"/>
    <p:sldId id="270" r:id="rId40"/>
    <p:sldId id="302" r:id="rId41"/>
    <p:sldId id="305" r:id="rId42"/>
    <p:sldId id="300" r:id="rId43"/>
    <p:sldId id="315" r:id="rId44"/>
    <p:sldId id="307" r:id="rId45"/>
    <p:sldId id="317" r:id="rId46"/>
    <p:sldId id="316" r:id="rId47"/>
    <p:sldId id="299" r:id="rId48"/>
    <p:sldId id="294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104" d="100"/>
          <a:sy n="104" d="100"/>
        </p:scale>
        <p:origin x="17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2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3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2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introduction of Android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Alex</a:t>
            </a:r>
          </a:p>
          <a:p>
            <a:r>
              <a:rPr lang="en-US" altLang="zh-TW" dirty="0" smtClean="0"/>
              <a:t>Date: 2015/03/1X</a:t>
            </a:r>
            <a:endParaRPr lang="zh-TW" altLang="en-US" dirty="0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268760"/>
            <a:ext cx="2232248" cy="109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dirty="0" smtClean="0"/>
              <a:t>Via AVD (Android Virtual Device)</a:t>
            </a:r>
          </a:p>
          <a:p>
            <a:pPr lvl="2"/>
            <a:r>
              <a:rPr lang="en-US" altLang="zh-TW" dirty="0" smtClean="0"/>
              <a:t>Tool-&gt;Android-&gt;AVD Manager-&gt;Create Virtual Device</a:t>
            </a:r>
          </a:p>
          <a:p>
            <a:pPr lvl="2"/>
            <a:r>
              <a:rPr lang="en-US" altLang="zh-TW" dirty="0" smtClean="0"/>
              <a:t>Flexible: You can setup the device on you own: Resolution, CPU architecture, RAM, SD Card, API…</a:t>
            </a:r>
          </a:p>
          <a:p>
            <a:pPr lvl="1"/>
            <a:r>
              <a:rPr lang="en-US" altLang="zh-TW" dirty="0" smtClean="0"/>
              <a:t>Via your android mobile phone</a:t>
            </a:r>
          </a:p>
          <a:p>
            <a:pPr lvl="2"/>
            <a:r>
              <a:rPr lang="en-US" altLang="zh-TW" dirty="0" smtClean="0"/>
              <a:t>Enable USB debugging. (Default is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0885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8" y="2879975"/>
            <a:ext cx="25431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3995936" y="3312023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b="1" dirty="0" smtClean="0"/>
              <a:t>manifests</a:t>
            </a:r>
            <a:r>
              <a:rPr lang="en-US" altLang="zh-TW" sz="2700" dirty="0" smtClean="0"/>
              <a:t> – AndroidManifest.xml</a:t>
            </a:r>
          </a:p>
          <a:p>
            <a:pPr lvl="1"/>
            <a:r>
              <a:rPr lang="en-US" altLang="zh-TW" sz="2400" dirty="0" smtClean="0"/>
              <a:t>Some information about this app (program entry point, permission, services…..)</a:t>
            </a:r>
            <a:endParaRPr lang="zh-TW" altLang="en-US" sz="2400" dirty="0" smtClean="0"/>
          </a:p>
          <a:p>
            <a:pPr lvl="1"/>
            <a:endParaRPr lang="en-US" altLang="zh-TW" sz="2300" dirty="0" smtClean="0"/>
          </a:p>
          <a:p>
            <a:r>
              <a:rPr lang="en-US" altLang="zh-TW" sz="2700" b="1" dirty="0" smtClean="0"/>
              <a:t>java</a:t>
            </a:r>
            <a:r>
              <a:rPr lang="en-US" altLang="zh-TW" sz="2700" dirty="0" smtClean="0"/>
              <a:t> – MainActivity.java</a:t>
            </a:r>
            <a:endParaRPr lang="zh-TW" altLang="en-US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636912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Pictures, App Icon with different resolutions</a:t>
            </a:r>
            <a:endParaRPr lang="zh-TW" altLang="en-US" sz="2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28" y="2636913"/>
            <a:ext cx="632518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0775" y="2708922"/>
            <a:ext cx="2537729" cy="405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Layout</a:t>
            </a:r>
            <a:endParaRPr lang="zh-TW" alt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2" y="4149082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4427984" y="4221089"/>
            <a:ext cx="1368152" cy="12241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39952" y="4149081"/>
            <a:ext cx="1080120" cy="28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Environment setup</a:t>
            </a:r>
          </a:p>
          <a:p>
            <a:r>
              <a:rPr lang="en-US" altLang="zh-TW" dirty="0" smtClean="0"/>
              <a:t>Create the first program: Hello World!</a:t>
            </a:r>
          </a:p>
          <a:p>
            <a:r>
              <a:rPr lang="en-US" altLang="zh-TW" dirty="0" smtClean="0"/>
              <a:t>Structure of an App</a:t>
            </a:r>
          </a:p>
          <a:p>
            <a:r>
              <a:rPr lang="en-US" altLang="zh-TW" dirty="0" smtClean="0"/>
              <a:t>Component Access</a:t>
            </a:r>
          </a:p>
          <a:p>
            <a:pPr lvl="1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Activity</a:t>
            </a:r>
          </a:p>
          <a:p>
            <a:pPr lvl="1"/>
            <a:r>
              <a:rPr lang="en-US" altLang="zh-TW" dirty="0" smtClean="0"/>
              <a:t>Life Cycle</a:t>
            </a:r>
          </a:p>
          <a:p>
            <a:pPr lvl="2"/>
            <a:r>
              <a:rPr lang="en-US" altLang="zh-TW" dirty="0" smtClean="0"/>
              <a:t>Activity switch (Intent,  </a:t>
            </a:r>
            <a:r>
              <a:rPr lang="en-US" altLang="zh-TW" dirty="0" err="1" smtClean="0"/>
              <a:t>putExtra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[Function Demo]</a:t>
            </a:r>
          </a:p>
          <a:p>
            <a:pPr lvl="1"/>
            <a:r>
              <a:rPr lang="en-US" altLang="zh-TW" sz="2600" dirty="0" smtClean="0"/>
              <a:t>Download image via Internet &amp; Save to SD card &amp; Display </a:t>
            </a:r>
          </a:p>
          <a:p>
            <a:r>
              <a:rPr lang="en-US" altLang="zh-TW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hard-coded pixel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32448" y="2915653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Menu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479" y="3861050"/>
            <a:ext cx="6175523" cy="14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132856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- </a:t>
            </a:r>
            <a:r>
              <a:rPr lang="en-US" altLang="zh-TW" sz="2700" dirty="0" smtClean="0"/>
              <a:t>strings</a:t>
            </a:r>
            <a:endParaRPr lang="zh-TW" altLang="en-US" sz="27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340" y="4077072"/>
            <a:ext cx="50319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557" y="2492896"/>
            <a:ext cx="42492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6132" y="5157192"/>
            <a:ext cx="18722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0148" y="2996952"/>
            <a:ext cx="14401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dimens.xml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139952" y="2267580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dirty="0" smtClean="0"/>
              <a:t>Try to add a button to change “Hello world!”</a:t>
            </a:r>
          </a:p>
          <a:p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7"/>
            <a:ext cx="8136904" cy="459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6381328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8" y="0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4" y="548681"/>
            <a:ext cx="1914525" cy="142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325" y="2636913"/>
            <a:ext cx="8039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右箭號 6"/>
          <p:cNvSpPr/>
          <p:nvPr/>
        </p:nvSpPr>
        <p:spPr>
          <a:xfrm>
            <a:off x="3275856" y="105273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6228184" y="2132857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012160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@string/</a:t>
            </a:r>
            <a:r>
              <a:rPr lang="en-US" altLang="zh-TW" b="1" dirty="0" smtClean="0">
                <a:solidFill>
                  <a:srgbClr val="FF0000"/>
                </a:solidFill>
              </a:rPr>
              <a:t>KEY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43808" y="148652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string into strings.xml 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6016" y="476673"/>
            <a:ext cx="4114800" cy="5361459"/>
          </a:xfrm>
        </p:spPr>
        <p:txBody>
          <a:bodyPr/>
          <a:lstStyle/>
          <a:p>
            <a:r>
              <a:rPr lang="en-US" altLang="zh-TW" dirty="0" smtClean="0"/>
              <a:t>Set ID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3" y="476673"/>
            <a:ext cx="4364609" cy="604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err="1" smtClean="0"/>
              <a:t>onCreate</a:t>
            </a:r>
            <a:r>
              <a:rPr lang="en-US" altLang="zh-TW" dirty="0" smtClean="0"/>
              <a:t>()  </a:t>
            </a:r>
            <a:r>
              <a:rPr lang="en-US" altLang="zh-TW" dirty="0" smtClean="0">
                <a:sym typeface="Wingdings" pitchFamily="2" charset="2"/>
              </a:rPr>
              <a:t>--- Entry point of the program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Initializing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04866"/>
            <a:ext cx="4464496" cy="459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</a:t>
            </a:r>
            <a:r>
              <a:rPr lang="en-US" altLang="zh-TW" dirty="0" err="1" smtClean="0"/>
              <a:t>TextView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err="1" smtClean="0"/>
              <a:t>TextView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Use method “</a:t>
            </a:r>
            <a:r>
              <a:rPr lang="en-US" altLang="zh-TW" dirty="0" err="1" smtClean="0"/>
              <a:t>findViewById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en-US" altLang="zh-TW" dirty="0" smtClean="0"/>
              <a:t>)”</a:t>
            </a:r>
          </a:p>
          <a:p>
            <a:pPr lvl="2"/>
            <a:r>
              <a:rPr lang="en-US" altLang="zh-TW" sz="2200" dirty="0" err="1" smtClean="0"/>
              <a:t>btnChangeValue</a:t>
            </a:r>
            <a:r>
              <a:rPr lang="en-US" altLang="zh-TW" sz="2200" dirty="0" smtClean="0"/>
              <a:t> = (Button)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R.id.changeValue</a:t>
            </a:r>
            <a:r>
              <a:rPr lang="en-US" altLang="zh-TW" sz="2200" dirty="0" smtClean="0"/>
              <a:t>)</a:t>
            </a:r>
          </a:p>
          <a:p>
            <a:pPr lvl="2"/>
            <a:r>
              <a:rPr lang="en-US" altLang="zh-TW" sz="2200" dirty="0" err="1" smtClean="0"/>
              <a:t>txtShowValue</a:t>
            </a:r>
            <a:r>
              <a:rPr lang="en-US" altLang="zh-TW" sz="2200" dirty="0" smtClean="0"/>
              <a:t>=(</a:t>
            </a:r>
            <a:r>
              <a:rPr lang="en-US" altLang="zh-TW" sz="2200" dirty="0" err="1" smtClean="0"/>
              <a:t>TextView</a:t>
            </a:r>
            <a:r>
              <a:rPr lang="en-US" altLang="zh-TW" sz="2200" dirty="0" smtClean="0"/>
              <a:t>)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R.id.showValue</a:t>
            </a:r>
            <a:r>
              <a:rPr lang="en-US" altLang="zh-TW" sz="2200" dirty="0" smtClean="0"/>
              <a:t>)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Studio (recommended)</a:t>
            </a:r>
          </a:p>
          <a:p>
            <a:pPr lvl="2"/>
            <a:r>
              <a:rPr lang="en-US" altLang="zh-TW" dirty="0" smtClean="0">
                <a:hlinkClick r:id="rId2"/>
              </a:rPr>
              <a:t>http://developer.android.com/sdk/index.html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JDK: Java Development Kit</a:t>
            </a:r>
          </a:p>
          <a:p>
            <a:pPr lvl="2"/>
            <a:r>
              <a:rPr lang="en-US" altLang="zh-TW" dirty="0" smtClean="0">
                <a:hlinkClick r:id="rId3"/>
              </a:rPr>
              <a:t>http://www.oracle.com/technetwork/java/javase/downloads/jdk8-downloads-2133151.html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Android SDK Manager</a:t>
            </a:r>
          </a:p>
          <a:p>
            <a:pPr lvl="2"/>
            <a:r>
              <a:rPr lang="en-US" altLang="zh-TW" dirty="0" smtClean="0"/>
              <a:t>Packed in the Android 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6" y="2024980"/>
            <a:ext cx="8791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the second activity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200276"/>
            <a:ext cx="84201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intent</a:t>
            </a:r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 smtClean="0"/>
              <a:t>Implicit intent</a:t>
            </a:r>
          </a:p>
          <a:p>
            <a:pPr lvl="3"/>
            <a:r>
              <a:rPr lang="en-US" altLang="zh-TW" dirty="0" smtClean="0"/>
              <a:t>Intent-filter</a:t>
            </a:r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987" y="4365105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1" y="3322315"/>
            <a:ext cx="4533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98380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911752" y="565767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let Intent carry information to others.</a:t>
            </a:r>
          </a:p>
          <a:p>
            <a:pPr lvl="1"/>
            <a:r>
              <a:rPr lang="en-US" altLang="zh-TW" dirty="0" err="1" smtClean="0"/>
              <a:t>MainActivity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(“name”, “John”);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(“age”, 24);</a:t>
            </a:r>
          </a:p>
          <a:p>
            <a:pPr lvl="1"/>
            <a:r>
              <a:rPr lang="en-US" altLang="zh-TW" dirty="0" err="1" smtClean="0"/>
              <a:t>SecondActivity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String Name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getStringExtra</a:t>
            </a:r>
            <a:r>
              <a:rPr lang="en-US" altLang="zh-TW" dirty="0" smtClean="0"/>
              <a:t>(“name”);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Age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getIntExtra</a:t>
            </a:r>
            <a:r>
              <a:rPr lang="en-US" altLang="zh-TW" dirty="0" smtClean="0"/>
              <a:t>(“age”);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</a:t>
            </a:r>
            <a:r>
              <a:rPr lang="en-US" altLang="zh-TW" dirty="0" smtClean="0">
                <a:solidFill>
                  <a:srgbClr val="FF0000"/>
                </a:solidFill>
              </a:rPr>
              <a:t>ctrl + O </a:t>
            </a:r>
            <a:r>
              <a:rPr lang="en-US" altLang="zh-TW" dirty="0" smtClean="0"/>
              <a:t>to override:</a:t>
            </a:r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8" y="1466609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IDE (Take </a:t>
            </a:r>
            <a:r>
              <a:rPr lang="en-US" altLang="zh-TW" sz="3000" u="sng" dirty="0" smtClean="0">
                <a:solidFill>
                  <a:srgbClr val="FF0000"/>
                </a:solidFill>
              </a:rPr>
              <a:t>Android Studio</a:t>
            </a:r>
            <a:r>
              <a:rPr lang="en-US" altLang="zh-TW" sz="3000" dirty="0" smtClean="0"/>
              <a:t> as example)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3705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/>
              <a:t>util.Log</a:t>
            </a:r>
            <a:r>
              <a:rPr lang="en-US" altLang="zh-TW" sz="2400" dirty="0" smtClean="0"/>
              <a:t> class to print the 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final String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err="1" smtClean="0"/>
              <a:t>Log.d</a:t>
            </a:r>
            <a:r>
              <a:rPr lang="en-US" altLang="zh-TW" sz="2000" dirty="0" smtClean="0"/>
              <a:t>(LOG_TAG, </a:t>
            </a:r>
            <a:r>
              <a:rPr lang="en-US" altLang="zh-TW" sz="2000" dirty="0" smtClean="0"/>
              <a:t>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en-US" altLang="zh-TW" sz="2000" dirty="0" smtClean="0"/>
              <a:t>”)</a:t>
            </a:r>
            <a:endParaRPr lang="en-US" altLang="zh-TW" sz="2000" dirty="0" smtClean="0"/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Use 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36216"/>
            <a:ext cx="3096344" cy="569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(e.g. Downloading, DB r/w)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149080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 smtClean="0"/>
              <a:t>Sub Thread 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sz="2500" dirty="0" err="1" smtClean="0"/>
              <a:t>AsyncTask</a:t>
            </a:r>
            <a:endParaRPr lang="en-US" altLang="zh-TW" sz="25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004" y="2412452"/>
            <a:ext cx="6578500" cy="35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Broadcast receiver</a:t>
            </a:r>
          </a:p>
          <a:p>
            <a:r>
              <a:rPr lang="en-US" altLang="zh-TW" dirty="0" smtClean="0"/>
              <a:t>Content Provider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- </a:t>
            </a:r>
            <a:r>
              <a:rPr lang="en-US" altLang="zh-TW" sz="2400" dirty="0" smtClean="0">
                <a:hlinkClick r:id="rId3"/>
              </a:rPr>
              <a:t>http://www.codedata.com.tw/mobile/android-tutorial-the-2nd-class-2-ui/</a:t>
            </a:r>
            <a:endParaRPr lang="en-US" altLang="zh-TW" sz="2400" dirty="0" smtClean="0"/>
          </a:p>
          <a:p>
            <a:r>
              <a:rPr lang="en-US" altLang="zh-TW" sz="2400" dirty="0" smtClean="0"/>
              <a:t>Implicit activity -</a:t>
            </a:r>
            <a:r>
              <a:rPr lang="en-US" altLang="zh-TW" sz="2400" dirty="0" smtClean="0">
                <a:hlinkClick r:id="rId4"/>
              </a:rPr>
              <a:t>http://blog.csdn.net/xln0130/article/details/6721561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–</a:t>
            </a:r>
            <a:r>
              <a:rPr lang="en-US" altLang="zh-TW" sz="2400" dirty="0" smtClean="0">
                <a:hlinkClick r:id="rId5"/>
              </a:rPr>
              <a:t>http://developer.android.com/reference/android/os/AsyncTask.html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Tools &amp; SDK Platform-tools</a:t>
            </a:r>
          </a:p>
          <a:p>
            <a:r>
              <a:rPr lang="en-US" altLang="zh-TW" sz="2800" dirty="0" smtClean="0"/>
              <a:t>Install the Android API (4.0</a:t>
            </a:r>
            <a:r>
              <a:rPr lang="zh-TW" altLang="en-US" sz="2800" dirty="0" smtClean="0"/>
              <a:t>↑ </a:t>
            </a:r>
            <a:r>
              <a:rPr lang="en-US" altLang="zh-TW" sz="2800" dirty="0" smtClean="0"/>
              <a:t>recommended)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5219700" cy="542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43907"/>
            <a:ext cx="3216424" cy="43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58464"/>
            <a:ext cx="3312368" cy="31829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892" y="1268761"/>
            <a:ext cx="7360543" cy="55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4127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" y="1268760"/>
            <a:ext cx="9075737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18133</TotalTime>
  <Words>799</Words>
  <Application>Microsoft Office PowerPoint</Application>
  <PresentationFormat>如螢幕大小 (4:3)</PresentationFormat>
  <Paragraphs>241</Paragraphs>
  <Slides>48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3" baseType="lpstr">
      <vt:lpstr>新細明體</vt:lpstr>
      <vt:lpstr>Arial</vt:lpstr>
      <vt:lpstr>Calibri</vt:lpstr>
      <vt:lpstr>Wingdings</vt:lpstr>
      <vt:lpstr>Office 佈景主題</vt:lpstr>
      <vt:lpstr>The introduction of Android </vt:lpstr>
      <vt:lpstr>Agenda</vt:lpstr>
      <vt:lpstr>Environment setup(1/4)</vt:lpstr>
      <vt:lpstr>Environment setup(2/4)</vt:lpstr>
      <vt:lpstr>Environment setup(3/4)</vt:lpstr>
      <vt:lpstr>Environment setup(4/4)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PowerPoint 簡報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Component Access</vt:lpstr>
      <vt:lpstr>PowerPoint 簡報</vt:lpstr>
      <vt:lpstr>PowerPoint 簡報</vt:lpstr>
      <vt:lpstr>PowerPoint 簡報</vt:lpstr>
      <vt:lpstr>Component Access</vt:lpstr>
      <vt:lpstr>Component Access</vt:lpstr>
      <vt:lpstr>PowerPoint 簡報</vt:lpstr>
      <vt:lpstr>PowerPoint 簡報</vt:lpstr>
      <vt:lpstr>PowerPoint 簡報</vt:lpstr>
      <vt:lpstr>PowerPoint 簡報</vt:lpstr>
      <vt:lpstr>Activity</vt:lpstr>
      <vt:lpstr>Activity</vt:lpstr>
      <vt:lpstr>Activity</vt:lpstr>
      <vt:lpstr>Activity</vt:lpstr>
      <vt:lpstr>Activity</vt:lpstr>
      <vt:lpstr>PowerPoint 簡報</vt:lpstr>
      <vt:lpstr>Activity</vt:lpstr>
      <vt:lpstr>Activity</vt:lpstr>
      <vt:lpstr>Function Demo</vt:lpstr>
      <vt:lpstr>Function Demo</vt:lpstr>
      <vt:lpstr>Function Demo</vt:lpstr>
      <vt:lpstr>Function Demo</vt:lpstr>
      <vt:lpstr>PowerPoint 簡報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821</cp:revision>
  <dcterms:created xsi:type="dcterms:W3CDTF">2015-01-19T01:53:04Z</dcterms:created>
  <dcterms:modified xsi:type="dcterms:W3CDTF">2015-02-22T16:00:57Z</dcterms:modified>
</cp:coreProperties>
</file>