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6"/>
  </p:notesMasterIdLst>
  <p:sldIdLst>
    <p:sldId id="256" r:id="rId2"/>
    <p:sldId id="257" r:id="rId3"/>
    <p:sldId id="325" r:id="rId4"/>
    <p:sldId id="323" r:id="rId5"/>
    <p:sldId id="258" r:id="rId6"/>
    <p:sldId id="262" r:id="rId7"/>
    <p:sldId id="261" r:id="rId8"/>
    <p:sldId id="260" r:id="rId9"/>
    <p:sldId id="265" r:id="rId10"/>
    <p:sldId id="264" r:id="rId11"/>
    <p:sldId id="263" r:id="rId12"/>
    <p:sldId id="259" r:id="rId13"/>
    <p:sldId id="268" r:id="rId14"/>
    <p:sldId id="267" r:id="rId15"/>
    <p:sldId id="272" r:id="rId16"/>
    <p:sldId id="288" r:id="rId17"/>
    <p:sldId id="276" r:id="rId18"/>
    <p:sldId id="320" r:id="rId19"/>
    <p:sldId id="289" r:id="rId20"/>
    <p:sldId id="321" r:id="rId21"/>
    <p:sldId id="274" r:id="rId22"/>
    <p:sldId id="291" r:id="rId23"/>
    <p:sldId id="292" r:id="rId24"/>
    <p:sldId id="293" r:id="rId25"/>
    <p:sldId id="309" r:id="rId26"/>
    <p:sldId id="308" r:id="rId27"/>
    <p:sldId id="310" r:id="rId28"/>
    <p:sldId id="311" r:id="rId29"/>
    <p:sldId id="281" r:id="rId30"/>
    <p:sldId id="324" r:id="rId31"/>
    <p:sldId id="283" r:id="rId32"/>
    <p:sldId id="271" r:id="rId33"/>
    <p:sldId id="266" r:id="rId34"/>
    <p:sldId id="319" r:id="rId35"/>
    <p:sldId id="318" r:id="rId36"/>
    <p:sldId id="285" r:id="rId37"/>
    <p:sldId id="326" r:id="rId38"/>
    <p:sldId id="280" r:id="rId39"/>
    <p:sldId id="295" r:id="rId40"/>
    <p:sldId id="298" r:id="rId41"/>
    <p:sldId id="290" r:id="rId42"/>
    <p:sldId id="278" r:id="rId43"/>
    <p:sldId id="304" r:id="rId44"/>
    <p:sldId id="313" r:id="rId45"/>
    <p:sldId id="270" r:id="rId46"/>
    <p:sldId id="302" r:id="rId47"/>
    <p:sldId id="305" r:id="rId48"/>
    <p:sldId id="300" r:id="rId49"/>
    <p:sldId id="315" r:id="rId50"/>
    <p:sldId id="307" r:id="rId51"/>
    <p:sldId id="317" r:id="rId52"/>
    <p:sldId id="316" r:id="rId53"/>
    <p:sldId id="299" r:id="rId54"/>
    <p:sldId id="294" r:id="rId5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00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50" autoAdjust="0"/>
    <p:restoredTop sz="88151" autoAdjust="0"/>
  </p:normalViewPr>
  <p:slideViewPr>
    <p:cSldViewPr>
      <p:cViewPr varScale="1">
        <p:scale>
          <a:sx n="68" d="100"/>
          <a:sy n="68" d="100"/>
        </p:scale>
        <p:origin x="-66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0D6729-D2F0-4F51-BF2D-6E78F4E0549D}" type="datetimeFigureOut">
              <a:rPr lang="zh-TW" altLang="en-US" smtClean="0"/>
              <a:pPr/>
              <a:t>2015/3/24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BF10C0-1992-4523-8699-5FE4AB7B6C4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683216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F10C0-1992-4523-8699-5FE4AB7B6C4E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780538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F10C0-1992-4523-8699-5FE4AB7B6C4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114691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每一個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都可以註冊一個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 listener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，當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框架收到「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」事件後，便回呼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 listener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callback method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。以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Button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類別（按鈕元件）為例，當我們想要處理使用者觸控按鈕的事件時，就要呼叫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Button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類別的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setOnClickListener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方法來註冊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listener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F10C0-1992-4523-8699-5FE4AB7B6C4E}" type="slidenum">
              <a:rPr lang="zh-TW" altLang="en-US" smtClean="0"/>
              <a:pPr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072290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F10C0-1992-4523-8699-5FE4AB7B6C4E}" type="slidenum">
              <a:rPr lang="zh-TW" altLang="en-US" smtClean="0"/>
              <a:pPr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063746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F10C0-1992-4523-8699-5FE4AB7B6C4E}" type="slidenum">
              <a:rPr lang="zh-TW" altLang="en-US" smtClean="0"/>
              <a:pPr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50867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ACF-AE19-4285-A341-3B60AE88A971}" type="datetime1">
              <a:rPr lang="zh-TW" altLang="en-US" smtClean="0"/>
              <a:pPr/>
              <a:t>2015/3/24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B9C2-099F-44F8-BE43-9C4AE7BB1F7C}" type="datetime1">
              <a:rPr lang="zh-TW" altLang="en-US" smtClean="0"/>
              <a:pPr/>
              <a:t>2015/3/24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B2B4-A37A-44F2-97EA-D2EE0FC525FD}" type="datetime1">
              <a:rPr lang="zh-TW" altLang="en-US" smtClean="0"/>
              <a:pPr/>
              <a:t>2015/3/24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E1A1-3B98-4D71-9244-5B7CB3DAF24D}" type="datetime1">
              <a:rPr lang="zh-TW" altLang="en-US" smtClean="0"/>
              <a:pPr/>
              <a:t>2015/3/24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E191A-7323-46FB-A0C7-38FCCB787B4A}" type="datetime1">
              <a:rPr lang="zh-TW" altLang="en-US" smtClean="0"/>
              <a:pPr/>
              <a:t>2015/3/24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4ED9-3834-4FF9-BA59-532244FAB420}" type="datetime1">
              <a:rPr lang="zh-TW" altLang="en-US" smtClean="0"/>
              <a:pPr/>
              <a:t>2015/3/24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BF8E-3D85-4270-906A-27D40E009BD5}" type="datetime1">
              <a:rPr lang="zh-TW" altLang="en-US" smtClean="0"/>
              <a:pPr/>
              <a:t>2015/3/24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160E-EB62-4A98-AA0A-074087B93006}" type="datetime1">
              <a:rPr lang="zh-TW" altLang="en-US" smtClean="0"/>
              <a:pPr/>
              <a:t>2015/3/24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97D8-85AA-40BD-861D-F5A0EC96D687}" type="datetime1">
              <a:rPr lang="zh-TW" altLang="en-US" smtClean="0"/>
              <a:pPr/>
              <a:t>2015/3/24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5F74-A159-4E61-9C04-83B01F6B07EB}" type="datetime1">
              <a:rPr lang="zh-TW" altLang="en-US" smtClean="0"/>
              <a:pPr/>
              <a:t>2015/3/24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EF2B-0365-4FD9-83E0-8C07BAF4A461}" type="datetime1">
              <a:rPr lang="zh-TW" altLang="en-US" smtClean="0"/>
              <a:pPr/>
              <a:t>2015/3/24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BC19A-0ADB-4CC5-B96B-60B8930FC291}" type="datetime1">
              <a:rPr lang="zh-TW" altLang="en-US" smtClean="0"/>
              <a:pPr/>
              <a:t>2015/3/24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9D09F-C6A3-454C-A042-D5DAFD4946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eveloper.android.com/training/basics/intents/sending.html" TargetMode="External"/><Relationship Id="rId4" Type="http://schemas.openxmlformats.org/officeDocument/2006/relationships/image" Target="../media/image6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downloads/jdk8-downloads-2133151.html" TargetMode="External"/><Relationship Id="rId2" Type="http://schemas.openxmlformats.org/officeDocument/2006/relationships/hyperlink" Target="http://developer.android.com/sdk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data.com.tw/mobile/android-tutorial-the-2nd-class-2-ui/" TargetMode="External"/><Relationship Id="rId7" Type="http://schemas.openxmlformats.org/officeDocument/2006/relationships/hyperlink" Target="http://www.xcubelabs.com/images/android-infograph-live.png" TargetMode="External"/><Relationship Id="rId2" Type="http://schemas.openxmlformats.org/officeDocument/2006/relationships/hyperlink" Target="http://developer.android.com/develop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nymotion.com/" TargetMode="External"/><Relationship Id="rId5" Type="http://schemas.openxmlformats.org/officeDocument/2006/relationships/hyperlink" Target="http://developer.android.com/reference/android/os/AsyncTask.html" TargetMode="External"/><Relationship Id="rId4" Type="http://schemas.openxmlformats.org/officeDocument/2006/relationships/hyperlink" Target="http://blog.csdn.net/xln0130/article/details/6721561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996952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TW" sz="3800" dirty="0" smtClean="0"/>
              <a:t>The introduction of Android Development </a:t>
            </a:r>
            <a:endParaRPr lang="zh-TW" altLang="en-US" sz="3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947664" y="5301208"/>
            <a:ext cx="5144616" cy="528464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Alex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1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1412776"/>
            <a:ext cx="2797565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Hello World (2/8)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5519" y="1412776"/>
            <a:ext cx="8314953" cy="5259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直線接點 6"/>
          <p:cNvCxnSpPr/>
          <p:nvPr/>
        </p:nvCxnSpPr>
        <p:spPr>
          <a:xfrm>
            <a:off x="1907704" y="4725144"/>
            <a:ext cx="2088232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Hello World (3/8)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412776"/>
            <a:ext cx="8612859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Hello World (4/8)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359666"/>
            <a:ext cx="8640960" cy="4877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Hello World (5/8)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688" y="1556793"/>
            <a:ext cx="8686800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Hello World (6/8)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270399"/>
            <a:ext cx="9144000" cy="561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Hello World (7/8)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68152"/>
            <a:ext cx="8229600" cy="568984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Run the program</a:t>
            </a:r>
          </a:p>
          <a:p>
            <a:pPr lvl="1"/>
            <a:r>
              <a:rPr lang="en-US" altLang="zh-TW" dirty="0" smtClean="0"/>
              <a:t>Android Virtual Device</a:t>
            </a:r>
          </a:p>
          <a:p>
            <a:pPr lvl="2"/>
            <a:r>
              <a:rPr lang="en-US" altLang="zh-TW" dirty="0" smtClean="0"/>
              <a:t>Tool-&gt;Android-&gt;AVD Manager-&gt;Create Virtual Device</a:t>
            </a:r>
          </a:p>
          <a:p>
            <a:pPr lvl="2"/>
            <a:r>
              <a:rPr lang="en-US" altLang="zh-TW" dirty="0" smtClean="0"/>
              <a:t>Flexible: You can setup the device on you own: Resolution, CPU architecture, RAM, SD Card, API…</a:t>
            </a:r>
          </a:p>
          <a:p>
            <a:pPr lvl="2"/>
            <a:r>
              <a:rPr lang="en-US" altLang="zh-TW" dirty="0" smtClean="0"/>
              <a:t>3</a:t>
            </a:r>
            <a:r>
              <a:rPr lang="en-US" altLang="zh-TW" baseline="30000" dirty="0" smtClean="0"/>
              <a:t>rd</a:t>
            </a:r>
            <a:r>
              <a:rPr lang="en-US" altLang="zh-TW" dirty="0" smtClean="0"/>
              <a:t> party emulator: </a:t>
            </a:r>
            <a:r>
              <a:rPr lang="en-US" altLang="zh-TW" dirty="0" err="1" smtClean="0"/>
              <a:t>Genymotion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(#5)</a:t>
            </a:r>
          </a:p>
          <a:p>
            <a:pPr lvl="1"/>
            <a:r>
              <a:rPr lang="en-US" altLang="zh-TW" dirty="0" smtClean="0"/>
              <a:t>Mobile Phone</a:t>
            </a:r>
          </a:p>
          <a:p>
            <a:pPr lvl="2"/>
            <a:r>
              <a:rPr lang="en-US" altLang="zh-TW" dirty="0" smtClean="0"/>
              <a:t>Enable USB debugging. (Default hidden)</a:t>
            </a:r>
          </a:p>
          <a:p>
            <a:pPr lvl="2"/>
            <a:r>
              <a:rPr lang="en-US" altLang="zh-TW" dirty="0" smtClean="0"/>
              <a:t>Settings -&gt; About Phone -&gt; Build number</a:t>
            </a:r>
          </a:p>
          <a:p>
            <a:pPr lvl="3"/>
            <a:r>
              <a:rPr lang="en-US" altLang="zh-TW" sz="2200" dirty="0" smtClean="0"/>
              <a:t>Tap 7 times to activate.</a:t>
            </a:r>
          </a:p>
          <a:p>
            <a:pPr lvl="2"/>
            <a:r>
              <a:rPr lang="en-US" altLang="zh-TW" dirty="0" smtClean="0"/>
              <a:t>Settings -&gt; Developer Options -&gt; USB debugging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8641"/>
            <a:ext cx="8229600" cy="5937523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Press </a:t>
            </a:r>
            <a:r>
              <a:rPr lang="en-US" altLang="zh-TW" sz="2400" dirty="0" smtClean="0">
                <a:solidFill>
                  <a:srgbClr val="FF0000"/>
                </a:solidFill>
              </a:rPr>
              <a:t>run</a:t>
            </a:r>
            <a:r>
              <a:rPr lang="en-US" altLang="zh-TW" sz="2400" dirty="0" smtClean="0"/>
              <a:t> button or </a:t>
            </a:r>
            <a:r>
              <a:rPr lang="en-US" altLang="zh-TW" sz="2400" dirty="0" smtClean="0">
                <a:solidFill>
                  <a:srgbClr val="FF0000"/>
                </a:solidFill>
              </a:rPr>
              <a:t>Shift +F10 </a:t>
            </a:r>
            <a:r>
              <a:rPr lang="en-US" altLang="zh-TW" sz="2400" dirty="0" smtClean="0"/>
              <a:t>to run program</a:t>
            </a:r>
          </a:p>
          <a:p>
            <a:endParaRPr lang="zh-TW" altLang="en-US" sz="2400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692696"/>
            <a:ext cx="3395572" cy="604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996952"/>
            <a:ext cx="298658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向右箭號 5"/>
          <p:cNvSpPr/>
          <p:nvPr/>
        </p:nvSpPr>
        <p:spPr>
          <a:xfrm>
            <a:off x="4067944" y="3356992"/>
            <a:ext cx="50405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 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manifests</a:t>
            </a:r>
            <a:r>
              <a:rPr lang="en-US" altLang="zh-TW" dirty="0" smtClean="0"/>
              <a:t> – AndroidManifest.xml</a:t>
            </a:r>
          </a:p>
          <a:p>
            <a:pPr lvl="1"/>
            <a:r>
              <a:rPr lang="en-US" altLang="zh-TW" sz="2700" dirty="0" smtClean="0"/>
              <a:t>Some information about this </a:t>
            </a:r>
            <a:r>
              <a:rPr lang="en-US" altLang="zh-TW" sz="2700" dirty="0" smtClean="0"/>
              <a:t>App </a:t>
            </a:r>
            <a:endParaRPr lang="en-US" altLang="zh-TW" sz="2700" dirty="0" smtClean="0"/>
          </a:p>
          <a:p>
            <a:pPr lvl="2"/>
            <a:r>
              <a:rPr lang="en-US" altLang="zh-TW" dirty="0" smtClean="0"/>
              <a:t>Activity</a:t>
            </a:r>
            <a:endParaRPr lang="en-US" altLang="zh-TW" sz="2400" dirty="0" smtClean="0"/>
          </a:p>
          <a:p>
            <a:pPr lvl="2"/>
            <a:r>
              <a:rPr lang="en-US" altLang="zh-TW" sz="2400" dirty="0" smtClean="0"/>
              <a:t>Permission</a:t>
            </a:r>
            <a:endParaRPr lang="en-US" altLang="zh-TW" sz="2400" dirty="0" smtClean="0"/>
          </a:p>
          <a:p>
            <a:pPr lvl="2"/>
            <a:r>
              <a:rPr lang="en-US" altLang="zh-TW" sz="2400" dirty="0" smtClean="0"/>
              <a:t>Services</a:t>
            </a:r>
            <a:endParaRPr lang="zh-TW" altLang="en-US" sz="2400" dirty="0" smtClean="0"/>
          </a:p>
          <a:p>
            <a:pPr lvl="2"/>
            <a:r>
              <a:rPr lang="en-US" altLang="zh-TW" sz="1900" dirty="0" smtClean="0"/>
              <a:t>…….</a:t>
            </a:r>
            <a:endParaRPr lang="en-US" altLang="zh-TW" sz="1900" dirty="0" smtClean="0"/>
          </a:p>
        </p:txBody>
      </p:sp>
      <p:sp>
        <p:nvSpPr>
          <p:cNvPr id="32" name="投影片編號版面配置區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4198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2636912"/>
            <a:ext cx="5486561" cy="4223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 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/>
              <a:t>java</a:t>
            </a:r>
            <a:r>
              <a:rPr lang="en-US" altLang="zh-TW" dirty="0" smtClean="0"/>
              <a:t> – ****.java</a:t>
            </a:r>
          </a:p>
          <a:p>
            <a:pPr lvl="1"/>
            <a:r>
              <a:rPr lang="en-US" altLang="zh-TW" dirty="0" smtClean="0"/>
              <a:t>Logic operation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708920"/>
            <a:ext cx="4392488" cy="3924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1259632" y="3717032"/>
            <a:ext cx="4104456" cy="86409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 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500" b="1" dirty="0" smtClean="0"/>
              <a:t>res - </a:t>
            </a:r>
            <a:r>
              <a:rPr lang="en-US" altLang="zh-TW" sz="2500" dirty="0" err="1" smtClean="0"/>
              <a:t>drawable</a:t>
            </a:r>
            <a:endParaRPr lang="en-US" altLang="zh-TW" sz="2500" dirty="0" smtClean="0"/>
          </a:p>
          <a:p>
            <a:pPr lvl="1"/>
            <a:r>
              <a:rPr lang="en-US" altLang="zh-TW" sz="2100" dirty="0" smtClean="0"/>
              <a:t>Bitmap </a:t>
            </a:r>
          </a:p>
          <a:p>
            <a:pPr lvl="1"/>
            <a:r>
              <a:rPr lang="en-US" altLang="zh-TW" sz="2100" dirty="0" smtClean="0"/>
              <a:t>App Icon  (</a:t>
            </a:r>
            <a:r>
              <a:rPr lang="en-US" altLang="zh-TW" sz="2100" dirty="0" smtClean="0">
                <a:solidFill>
                  <a:srgbClr val="FF0000"/>
                </a:solidFill>
              </a:rPr>
              <a:t>before Android Studio 1.1</a:t>
            </a:r>
            <a:r>
              <a:rPr lang="en-US" altLang="zh-TW" sz="2100" dirty="0" smtClean="0"/>
              <a:t>)</a:t>
            </a:r>
          </a:p>
          <a:p>
            <a:pPr lvl="1"/>
            <a:r>
              <a:rPr lang="en-US" altLang="zh-TW" sz="2100" dirty="0" smtClean="0"/>
              <a:t>Shape</a:t>
            </a:r>
            <a:r>
              <a:rPr lang="en-US" altLang="zh-TW" sz="2100" dirty="0" smtClean="0"/>
              <a:t>, Layer, Scale….</a:t>
            </a:r>
            <a:endParaRPr lang="zh-TW" altLang="en-US" sz="21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3305313"/>
            <a:ext cx="5421956" cy="3580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0192" y="2996952"/>
            <a:ext cx="2402648" cy="384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US" altLang="zh-TW" sz="2000" dirty="0"/>
              <a:t>Brief History</a:t>
            </a:r>
          </a:p>
          <a:p>
            <a:r>
              <a:rPr lang="en-US" altLang="zh-TW" sz="2000" dirty="0" smtClean="0"/>
              <a:t>What’s Android</a:t>
            </a:r>
          </a:p>
          <a:p>
            <a:r>
              <a:rPr lang="en-US" altLang="zh-TW" sz="2000" dirty="0" smtClean="0"/>
              <a:t>Environment setup</a:t>
            </a:r>
          </a:p>
          <a:p>
            <a:r>
              <a:rPr lang="en-US" altLang="zh-TW" sz="2000" dirty="0" smtClean="0"/>
              <a:t>Hello World</a:t>
            </a:r>
          </a:p>
          <a:p>
            <a:r>
              <a:rPr lang="en-US" altLang="zh-TW" sz="2000" dirty="0" smtClean="0"/>
              <a:t>Structure of an App</a:t>
            </a:r>
          </a:p>
          <a:p>
            <a:r>
              <a:rPr lang="en-US" altLang="zh-TW" sz="2000" dirty="0" smtClean="0"/>
              <a:t>Basic Component (Button, TextView)</a:t>
            </a:r>
          </a:p>
          <a:p>
            <a:r>
              <a:rPr lang="en-US" altLang="zh-TW" sz="2000" dirty="0" smtClean="0"/>
              <a:t>Activity</a:t>
            </a:r>
          </a:p>
          <a:p>
            <a:pPr lvl="1"/>
            <a:r>
              <a:rPr lang="en-US" altLang="zh-TW" sz="2000" dirty="0" smtClean="0"/>
              <a:t>Life Cycle</a:t>
            </a:r>
          </a:p>
          <a:p>
            <a:pPr lvl="1"/>
            <a:r>
              <a:rPr lang="en-US" altLang="zh-TW" sz="2000" dirty="0" smtClean="0"/>
              <a:t>Activity switch</a:t>
            </a:r>
          </a:p>
          <a:p>
            <a:r>
              <a:rPr lang="en-US" altLang="zh-TW" sz="2000" dirty="0" smtClean="0"/>
              <a:t>[APP </a:t>
            </a:r>
            <a:r>
              <a:rPr lang="en-US" altLang="zh-TW" sz="2000" dirty="0" smtClean="0"/>
              <a:t>Demo]</a:t>
            </a:r>
          </a:p>
          <a:p>
            <a:pPr lvl="1"/>
            <a:r>
              <a:rPr lang="en-US" altLang="zh-TW" sz="2000" dirty="0" smtClean="0"/>
              <a:t>Download image via Internet &amp; Save to SD card &amp; Display </a:t>
            </a:r>
          </a:p>
          <a:p>
            <a:r>
              <a:rPr lang="en-US" altLang="zh-TW" sz="2000" dirty="0" smtClean="0"/>
              <a:t>FAQ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 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000" b="1" dirty="0" smtClean="0"/>
              <a:t>res – </a:t>
            </a:r>
            <a:r>
              <a:rPr lang="en-US" altLang="zh-TW" sz="3000" dirty="0" err="1" smtClean="0"/>
              <a:t>mipmap</a:t>
            </a:r>
            <a:r>
              <a:rPr lang="en-US" altLang="zh-TW" sz="3000" dirty="0" smtClean="0"/>
              <a:t> (</a:t>
            </a:r>
            <a:r>
              <a:rPr lang="en-US" altLang="zh-TW" sz="3000" dirty="0" smtClean="0">
                <a:solidFill>
                  <a:srgbClr val="FF0000"/>
                </a:solidFill>
              </a:rPr>
              <a:t>updated!</a:t>
            </a:r>
            <a:r>
              <a:rPr lang="en-US" altLang="zh-TW" sz="3000" dirty="0" smtClean="0"/>
              <a:t> </a:t>
            </a:r>
            <a:r>
              <a:rPr lang="en-US" altLang="zh-TW" sz="3000" dirty="0" smtClean="0">
                <a:solidFill>
                  <a:srgbClr val="FF0000"/>
                </a:solidFill>
              </a:rPr>
              <a:t>Android  Studio 1.1</a:t>
            </a:r>
            <a:r>
              <a:rPr lang="en-US" altLang="zh-TW" sz="3000" dirty="0" smtClean="0"/>
              <a:t>)</a:t>
            </a:r>
          </a:p>
          <a:p>
            <a:pPr lvl="1"/>
            <a:r>
              <a:rPr lang="en-US" altLang="zh-TW" dirty="0" smtClean="0"/>
              <a:t>App Icon </a:t>
            </a:r>
            <a:r>
              <a:rPr lang="en-US" altLang="zh-TW" dirty="0" smtClean="0"/>
              <a:t>move to </a:t>
            </a:r>
            <a:r>
              <a:rPr lang="en-US" altLang="zh-TW" dirty="0" err="1" smtClean="0"/>
              <a:t>mipmap</a:t>
            </a:r>
            <a:r>
              <a:rPr lang="en-US" altLang="zh-TW" dirty="0" smtClean="0"/>
              <a:t> folder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429000"/>
            <a:ext cx="5472608" cy="2085919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152" y="3212976"/>
            <a:ext cx="2952328" cy="2548067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App 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2777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TW" b="1" dirty="0" smtClean="0"/>
              <a:t>res - </a:t>
            </a:r>
            <a:r>
              <a:rPr lang="en-US" altLang="zh-TW" dirty="0" smtClean="0"/>
              <a:t>Layout</a:t>
            </a:r>
            <a:endParaRPr lang="zh-TW" altLang="en-US" dirty="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11383"/>
            <a:ext cx="9144000" cy="462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4365104"/>
            <a:ext cx="3869701" cy="2016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App 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altLang="zh-TW" sz="2800" dirty="0" err="1" smtClean="0"/>
              <a:t>LinearLayout</a:t>
            </a:r>
            <a:r>
              <a:rPr lang="en-US" altLang="zh-TW" sz="2800" dirty="0" smtClean="0"/>
              <a:t> </a:t>
            </a:r>
          </a:p>
          <a:p>
            <a:pPr lvl="1"/>
            <a:r>
              <a:rPr lang="en-US" altLang="zh-TW" sz="2400" dirty="0" err="1" smtClean="0"/>
              <a:t>android:orientation</a:t>
            </a:r>
            <a:r>
              <a:rPr lang="en-US" altLang="zh-TW" sz="2400" dirty="0" smtClean="0"/>
              <a:t> = “vertical”</a:t>
            </a:r>
          </a:p>
          <a:p>
            <a:pPr lvl="1"/>
            <a:r>
              <a:rPr lang="en-US" altLang="zh-TW" sz="2400" dirty="0" err="1" smtClean="0"/>
              <a:t>android:orientation</a:t>
            </a:r>
            <a:r>
              <a:rPr lang="en-US" altLang="zh-TW" sz="2400" dirty="0" smtClean="0"/>
              <a:t> = “horizontal”</a:t>
            </a:r>
            <a:endParaRPr lang="en-US" altLang="zh-TW" sz="2800" dirty="0" smtClean="0"/>
          </a:p>
          <a:p>
            <a:r>
              <a:rPr lang="en-US" altLang="zh-TW" sz="2800" dirty="0" err="1" smtClean="0"/>
              <a:t>RelativeLayout</a:t>
            </a:r>
            <a:endParaRPr lang="en-US" altLang="zh-TW" sz="2800" dirty="0" smtClean="0"/>
          </a:p>
          <a:p>
            <a:pPr lvl="1"/>
            <a:r>
              <a:rPr lang="en-US" altLang="zh-TW" sz="2400" dirty="0" err="1" smtClean="0"/>
              <a:t>android:layout_above</a:t>
            </a:r>
            <a:endParaRPr lang="en-US" altLang="zh-TW" sz="2400" dirty="0" smtClean="0"/>
          </a:p>
          <a:p>
            <a:pPr lvl="1"/>
            <a:r>
              <a:rPr lang="en-US" altLang="zh-TW" sz="2400" dirty="0" err="1" smtClean="0"/>
              <a:t>android:layout_below</a:t>
            </a:r>
            <a:endParaRPr lang="en-US" altLang="zh-TW" sz="2400" dirty="0" smtClean="0"/>
          </a:p>
          <a:p>
            <a:pPr lvl="1"/>
            <a:r>
              <a:rPr lang="en-US" altLang="zh-TW" sz="2400" dirty="0" err="1" smtClean="0"/>
              <a:t>android:layout_toStartOf</a:t>
            </a:r>
            <a:endParaRPr lang="en-US" altLang="zh-TW" sz="2400" dirty="0" smtClean="0"/>
          </a:p>
          <a:p>
            <a:pPr lvl="1"/>
            <a:r>
              <a:rPr lang="en-US" altLang="zh-TW" sz="2400" dirty="0" err="1" smtClean="0"/>
              <a:t>android:layout_toEndOf</a:t>
            </a:r>
            <a:endParaRPr lang="en-US" altLang="zh-TW" sz="2400" dirty="0" smtClean="0"/>
          </a:p>
          <a:p>
            <a:pPr lvl="1"/>
            <a:r>
              <a:rPr lang="en-US" altLang="zh-TW" sz="2400" dirty="0" smtClean="0"/>
              <a:t>…</a:t>
            </a:r>
            <a:endParaRPr lang="en-US" altLang="zh-TW" sz="2800" dirty="0" smtClean="0"/>
          </a:p>
          <a:p>
            <a:r>
              <a:rPr lang="en-US" altLang="zh-TW" sz="2800" dirty="0" smtClean="0"/>
              <a:t>Others: </a:t>
            </a:r>
            <a:r>
              <a:rPr lang="en-US" altLang="zh-TW" sz="2800" dirty="0" err="1" smtClean="0"/>
              <a:t>FrameLayout</a:t>
            </a:r>
            <a:r>
              <a:rPr lang="en-US" altLang="zh-TW" sz="2800" dirty="0" smtClean="0"/>
              <a:t>, </a:t>
            </a:r>
            <a:r>
              <a:rPr lang="en-US" altLang="zh-TW" sz="2800" dirty="0" err="1" smtClean="0"/>
              <a:t>TableLayout</a:t>
            </a:r>
            <a:r>
              <a:rPr lang="en-US" altLang="zh-TW" sz="2800" dirty="0" smtClean="0"/>
              <a:t>, </a:t>
            </a:r>
            <a:r>
              <a:rPr lang="en-US" altLang="zh-TW" sz="2800" dirty="0" err="1" smtClean="0"/>
              <a:t>GridLayout</a:t>
            </a:r>
            <a:endParaRPr lang="en-US" altLang="zh-TW" sz="2800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0325" y="836712"/>
            <a:ext cx="3513675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24661" y="3199606"/>
            <a:ext cx="1971675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 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Also support nested form</a:t>
            </a:r>
            <a:endParaRPr lang="zh-TW" altLang="en-US" dirty="0" smtClean="0"/>
          </a:p>
          <a:p>
            <a:pPr>
              <a:buNone/>
            </a:pP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5" name="Picture 15" descr="AndroidTutorial_02_02_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9" y="2322365"/>
            <a:ext cx="6192687" cy="42029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4785395"/>
          </a:xfrm>
        </p:spPr>
        <p:txBody>
          <a:bodyPr/>
          <a:lstStyle/>
          <a:p>
            <a:r>
              <a:rPr lang="en-US" altLang="zh-TW" sz="2700" b="1" dirty="0" err="1" smtClean="0"/>
              <a:t>android:layout_width</a:t>
            </a:r>
            <a:r>
              <a:rPr lang="zh-TW" altLang="en-US" sz="2700" dirty="0" smtClean="0"/>
              <a:t>      </a:t>
            </a:r>
            <a:r>
              <a:rPr lang="en-US" altLang="zh-TW" sz="2700" b="1" dirty="0" err="1" smtClean="0"/>
              <a:t>android:layout_height</a:t>
            </a:r>
            <a:endParaRPr lang="en-US" altLang="zh-TW" sz="2700" b="1" dirty="0" smtClean="0"/>
          </a:p>
          <a:p>
            <a:r>
              <a:rPr lang="en-US" altLang="zh-TW" sz="2700" dirty="0" smtClean="0"/>
              <a:t>Property can be set with:</a:t>
            </a:r>
          </a:p>
          <a:p>
            <a:pPr lvl="1"/>
            <a:r>
              <a:rPr lang="en-US" altLang="zh-TW" sz="2300" dirty="0" smtClean="0"/>
              <a:t>Absolute value:  e.g. </a:t>
            </a:r>
            <a:r>
              <a:rPr lang="en-US" altLang="zh-TW" sz="2300" strike="sngStrike" dirty="0" smtClean="0"/>
              <a:t>200px</a:t>
            </a:r>
            <a:r>
              <a:rPr lang="en-US" altLang="zh-TW" sz="2300" dirty="0" smtClean="0"/>
              <a:t>  or 200dp (</a:t>
            </a:r>
            <a:r>
              <a:rPr lang="en-US" altLang="zh-TW" sz="2300" dirty="0" smtClean="0">
                <a:solidFill>
                  <a:srgbClr val="FF0000"/>
                </a:solidFill>
              </a:rPr>
              <a:t>Do not </a:t>
            </a:r>
            <a:r>
              <a:rPr lang="en-US" altLang="zh-TW" sz="2300" dirty="0" smtClean="0">
                <a:solidFill>
                  <a:srgbClr val="FF0000"/>
                </a:solidFill>
              </a:rPr>
              <a:t>hardcode </a:t>
            </a:r>
            <a:r>
              <a:rPr lang="zh-TW" altLang="en-US" sz="2300" dirty="0" smtClean="0"/>
              <a:t>∵</a:t>
            </a:r>
            <a:r>
              <a:rPr lang="en-US" altLang="zh-TW" sz="2300" dirty="0" smtClean="0">
                <a:solidFill>
                  <a:srgbClr val="FF0000"/>
                </a:solidFill>
              </a:rPr>
              <a:t>Different screen densities</a:t>
            </a:r>
            <a:r>
              <a:rPr lang="en-US" altLang="zh-TW" sz="2300" dirty="0" smtClean="0"/>
              <a:t>)</a:t>
            </a:r>
          </a:p>
          <a:p>
            <a:pPr lvl="1"/>
            <a:r>
              <a:rPr lang="en-US" altLang="zh-TW" sz="2300" dirty="0" err="1" smtClean="0"/>
              <a:t>wrap_content</a:t>
            </a:r>
            <a:endParaRPr lang="en-US" altLang="zh-TW" sz="2300" dirty="0" smtClean="0"/>
          </a:p>
          <a:p>
            <a:pPr lvl="1"/>
            <a:r>
              <a:rPr lang="en-US" altLang="zh-TW" sz="2300" dirty="0" err="1" smtClean="0"/>
              <a:t>match_parent</a:t>
            </a:r>
            <a:endParaRPr lang="en-US" altLang="zh-TW" sz="2300" dirty="0" smtClean="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48130" name="Picture 2" descr="AndroidTutorial_02_02_0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717032"/>
            <a:ext cx="7848872" cy="2564904"/>
          </a:xfrm>
          <a:prstGeom prst="rect">
            <a:avLst/>
          </a:prstGeom>
          <a:noFill/>
        </p:spPr>
      </p:pic>
      <p:sp>
        <p:nvSpPr>
          <p:cNvPr id="7" name="文字方塊 6"/>
          <p:cNvSpPr txBox="1"/>
          <p:nvPr/>
        </p:nvSpPr>
        <p:spPr>
          <a:xfrm>
            <a:off x="3816424" y="2915652"/>
            <a:ext cx="5004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Note:  For </a:t>
            </a:r>
            <a:r>
              <a:rPr lang="en-US" altLang="zh-TW" dirty="0" err="1" smtClean="0">
                <a:solidFill>
                  <a:srgbClr val="FF0000"/>
                </a:solidFill>
              </a:rPr>
              <a:t>android:textSize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sym typeface="Wingdings" pitchFamily="2" charset="2"/>
              </a:rPr>
              <a:t>  uses  “sp” instead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 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b="1" dirty="0" smtClean="0"/>
              <a:t>res </a:t>
            </a:r>
            <a:r>
              <a:rPr lang="en-US" altLang="zh-TW" sz="2800" b="1" dirty="0" smtClean="0"/>
              <a:t>– </a:t>
            </a:r>
            <a:r>
              <a:rPr lang="en-US" altLang="zh-TW" sz="2700" dirty="0" smtClean="0"/>
              <a:t>Menu</a:t>
            </a:r>
          </a:p>
          <a:p>
            <a:endParaRPr lang="en-US" altLang="zh-TW" sz="2700" dirty="0" smtClean="0"/>
          </a:p>
          <a:p>
            <a:r>
              <a:rPr lang="en-US" altLang="zh-TW" sz="2700" dirty="0" smtClean="0"/>
              <a:t>                              </a:t>
            </a:r>
            <a:endParaRPr lang="en-US" altLang="zh-TW" sz="1500" dirty="0" smtClean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204866"/>
            <a:ext cx="2448272" cy="4361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2411760" y="2420889"/>
            <a:ext cx="50405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816" y="4077072"/>
            <a:ext cx="6048672" cy="1391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91880" y="2492896"/>
            <a:ext cx="3312368" cy="998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 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b="1" dirty="0" smtClean="0"/>
              <a:t>res - </a:t>
            </a:r>
            <a:r>
              <a:rPr lang="en-US" altLang="zh-TW" sz="2700" b="1" dirty="0" smtClean="0"/>
              <a:t>Values – </a:t>
            </a:r>
            <a:r>
              <a:rPr lang="en-US" altLang="zh-TW" sz="2700" dirty="0" smtClean="0"/>
              <a:t>strings</a:t>
            </a:r>
          </a:p>
          <a:p>
            <a:pPr lvl="1"/>
            <a:r>
              <a:rPr lang="en-US" altLang="zh-TW" sz="2300" dirty="0" smtClean="0"/>
              <a:t>All of the words should be </a:t>
            </a:r>
            <a:r>
              <a:rPr lang="en-US" altLang="zh-TW" sz="2300" dirty="0" smtClean="0"/>
              <a:t>defined here</a:t>
            </a:r>
            <a:r>
              <a:rPr lang="en-US" altLang="zh-TW" sz="2300" dirty="0" smtClean="0"/>
              <a:t>.</a:t>
            </a:r>
          </a:p>
          <a:p>
            <a:pPr lvl="1"/>
            <a:r>
              <a:rPr lang="en-US" altLang="zh-TW" sz="2300" dirty="0" smtClean="0"/>
              <a:t>For m</a:t>
            </a:r>
            <a:r>
              <a:rPr lang="en-US" altLang="zh-TW" sz="2300" dirty="0" smtClean="0"/>
              <a:t>ulti-language</a:t>
            </a:r>
            <a:r>
              <a:rPr lang="en-US" altLang="zh-TW" sz="2300" dirty="0" smtClean="0"/>
              <a:t> purpose.</a:t>
            </a:r>
            <a:endParaRPr lang="en-US" altLang="zh-TW" sz="2300" dirty="0" smtClean="0"/>
          </a:p>
          <a:p>
            <a:pPr lvl="1"/>
            <a:endParaRPr lang="zh-TW" altLang="en-US" sz="23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26</a:t>
            </a:fld>
            <a:endParaRPr lang="zh-TW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573016"/>
            <a:ext cx="3869701" cy="2016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6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2780928"/>
            <a:ext cx="3390900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 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b="1" dirty="0" smtClean="0"/>
              <a:t>res - Values - </a:t>
            </a:r>
            <a:r>
              <a:rPr lang="en-US" altLang="zh-TW" sz="2800" dirty="0" err="1" smtClean="0"/>
              <a:t>dimens</a:t>
            </a:r>
            <a:endParaRPr lang="en-US" altLang="zh-TW" sz="2800" dirty="0" smtClean="0"/>
          </a:p>
          <a:p>
            <a:pPr lvl="1"/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27</a:t>
            </a:fld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7731" y="3923997"/>
            <a:ext cx="5198549" cy="252933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5757" y="2492896"/>
            <a:ext cx="4532547" cy="115212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pic>
      <p:sp>
        <p:nvSpPr>
          <p:cNvPr id="7" name="文字方塊 6"/>
          <p:cNvSpPr txBox="1"/>
          <p:nvPr/>
        </p:nvSpPr>
        <p:spPr>
          <a:xfrm>
            <a:off x="251520" y="5157192"/>
            <a:ext cx="2304256" cy="44627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300" dirty="0" smtClean="0"/>
              <a:t>activity_main.xml</a:t>
            </a:r>
            <a:endParaRPr lang="zh-TW" altLang="en-US" sz="23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395536" y="2852936"/>
            <a:ext cx="1872208" cy="44627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300" dirty="0" smtClean="0"/>
              <a:t>dimens.xml</a:t>
            </a:r>
            <a:endParaRPr lang="zh-TW" altLang="en-US" sz="2300" dirty="0"/>
          </a:p>
        </p:txBody>
      </p:sp>
      <p:sp>
        <p:nvSpPr>
          <p:cNvPr id="9" name="右大括弧 8"/>
          <p:cNvSpPr/>
          <p:nvPr/>
        </p:nvSpPr>
        <p:spPr>
          <a:xfrm>
            <a:off x="7092280" y="5085184"/>
            <a:ext cx="216024" cy="720080"/>
          </a:xfrm>
          <a:prstGeom prst="rightBrace">
            <a:avLst/>
          </a:prstGeom>
          <a:ln w="158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接點 15"/>
          <p:cNvCxnSpPr>
            <a:stCxn id="9" idx="1"/>
          </p:cNvCxnSpPr>
          <p:nvPr/>
        </p:nvCxnSpPr>
        <p:spPr>
          <a:xfrm>
            <a:off x="7308304" y="5445224"/>
            <a:ext cx="864096" cy="0"/>
          </a:xfrm>
          <a:prstGeom prst="line">
            <a:avLst/>
          </a:prstGeom>
          <a:ln w="158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 flipV="1">
            <a:off x="8172400" y="3068960"/>
            <a:ext cx="0" cy="2376264"/>
          </a:xfrm>
          <a:prstGeom prst="line">
            <a:avLst/>
          </a:prstGeom>
          <a:ln w="158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endCxn id="3075" idx="3"/>
          </p:cNvCxnSpPr>
          <p:nvPr/>
        </p:nvCxnSpPr>
        <p:spPr>
          <a:xfrm flipH="1">
            <a:off x="7308304" y="3068960"/>
            <a:ext cx="864096" cy="0"/>
          </a:xfrm>
          <a:prstGeom prst="straightConnector1">
            <a:avLst/>
          </a:prstGeom>
          <a:ln w="1587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 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b="1" dirty="0" smtClean="0"/>
              <a:t>res - </a:t>
            </a:r>
            <a:r>
              <a:rPr lang="en-US" altLang="zh-TW" sz="2700" b="1" dirty="0" smtClean="0"/>
              <a:t>Values – </a:t>
            </a:r>
            <a:r>
              <a:rPr lang="en-US" altLang="zh-TW" sz="2700" dirty="0" smtClean="0"/>
              <a:t>styles</a:t>
            </a:r>
          </a:p>
          <a:p>
            <a:pPr lvl="1"/>
            <a:r>
              <a:rPr lang="en-US" altLang="zh-TW" sz="2400" dirty="0" smtClean="0"/>
              <a:t>CSS-like</a:t>
            </a:r>
            <a:endParaRPr lang="zh-TW" altLang="en-US" sz="2400" dirty="0"/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28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938241"/>
            <a:ext cx="5191125" cy="2867025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3658321"/>
            <a:ext cx="5040560" cy="187283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683568" y="3429000"/>
            <a:ext cx="3240360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弧形接點 17"/>
          <p:cNvCxnSpPr>
            <a:stCxn id="6" idx="0"/>
            <a:endCxn id="1027" idx="0"/>
          </p:cNvCxnSpPr>
          <p:nvPr/>
        </p:nvCxnSpPr>
        <p:spPr>
          <a:xfrm rot="16200000" flipH="1">
            <a:off x="4367333" y="1365417"/>
            <a:ext cx="229319" cy="4356484"/>
          </a:xfrm>
          <a:prstGeom prst="curvedConnector3">
            <a:avLst>
              <a:gd name="adj1" fmla="val -36960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7560840" y="3347700"/>
            <a:ext cx="1187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styles.xml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144016" y="2627620"/>
            <a:ext cx="1979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activity_main.xml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Basic Component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96752"/>
            <a:ext cx="8686800" cy="4525963"/>
          </a:xfrm>
        </p:spPr>
        <p:txBody>
          <a:bodyPr/>
          <a:lstStyle/>
          <a:p>
            <a:r>
              <a:rPr lang="en-US" altLang="zh-TW" sz="2800" dirty="0" smtClean="0"/>
              <a:t>Give it a try!  </a:t>
            </a:r>
            <a:r>
              <a:rPr lang="en-US" altLang="zh-TW" sz="2800" dirty="0" smtClean="0"/>
              <a:t>Change </a:t>
            </a:r>
            <a:r>
              <a:rPr lang="en-US" altLang="zh-TW" sz="2800" dirty="0" smtClean="0"/>
              <a:t>“Hello world!” by pressing </a:t>
            </a:r>
            <a:r>
              <a:rPr lang="en-US" altLang="zh-TW" sz="2800" dirty="0" smtClean="0"/>
              <a:t>button.</a:t>
            </a:r>
            <a:endParaRPr lang="en-US" altLang="zh-TW" sz="2800" dirty="0" smtClean="0"/>
          </a:p>
          <a:p>
            <a:r>
              <a:rPr lang="en-US" altLang="zh-TW" sz="2800" dirty="0" smtClean="0"/>
              <a:t>Add button to the layout.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29</a:t>
            </a:fld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249714"/>
            <a:ext cx="8303369" cy="449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6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41193" y="2204864"/>
            <a:ext cx="4523296" cy="4501859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9" name="向左箭號 8"/>
          <p:cNvSpPr/>
          <p:nvPr/>
        </p:nvSpPr>
        <p:spPr>
          <a:xfrm rot="19896495">
            <a:off x="1289338" y="6237912"/>
            <a:ext cx="360040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1259632" y="5949280"/>
            <a:ext cx="675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Press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32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Brief History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Foundation</a:t>
            </a:r>
            <a:endParaRPr lang="en-US" altLang="zh-TW" sz="2400" dirty="0" smtClean="0"/>
          </a:p>
          <a:p>
            <a:pPr lvl="1"/>
            <a:r>
              <a:rPr lang="en-US" altLang="zh-TW" sz="2000" dirty="0" smtClean="0"/>
              <a:t>Android, Inc. was founded in Palo Alto, California, U.S.A. by Andy Rubin, Rich Miner, Nick Sears and Chris White</a:t>
            </a:r>
          </a:p>
          <a:p>
            <a:r>
              <a:rPr lang="en-US" altLang="zh-TW" sz="2400" dirty="0"/>
              <a:t>Acquisition by </a:t>
            </a:r>
            <a:r>
              <a:rPr lang="en-US" altLang="zh-TW" sz="2400" dirty="0" smtClean="0"/>
              <a:t>Google</a:t>
            </a:r>
          </a:p>
          <a:p>
            <a:pPr lvl="1"/>
            <a:r>
              <a:rPr lang="en-US" altLang="zh-TW" sz="2000" dirty="0" smtClean="0"/>
              <a:t>Google </a:t>
            </a:r>
            <a:r>
              <a:rPr lang="en-US" altLang="zh-TW" sz="2000" dirty="0"/>
              <a:t>acquired Android Inc. on August 17, </a:t>
            </a:r>
            <a:r>
              <a:rPr lang="en-US" altLang="zh-TW" sz="2000" dirty="0" smtClean="0"/>
              <a:t>2005</a:t>
            </a:r>
          </a:p>
          <a:p>
            <a:r>
              <a:rPr lang="en-US" altLang="zh-TW" sz="2400" dirty="0" smtClean="0"/>
              <a:t>HTC Dream  (T-Mobile G1)</a:t>
            </a:r>
          </a:p>
          <a:p>
            <a:pPr lvl="1"/>
            <a:r>
              <a:rPr lang="en-US" altLang="zh-TW" sz="2000" dirty="0" smtClean="0"/>
              <a:t>The first android mobile phone</a:t>
            </a:r>
          </a:p>
          <a:p>
            <a:pPr lvl="1"/>
            <a:r>
              <a:rPr lang="en-US" altLang="zh-TW" sz="2000" dirty="0" smtClean="0"/>
              <a:t>Released </a:t>
            </a:r>
            <a:r>
              <a:rPr lang="en-US" altLang="zh-TW" sz="2000" dirty="0"/>
              <a:t>in October </a:t>
            </a:r>
            <a:r>
              <a:rPr lang="en-US" altLang="zh-TW" sz="2000" dirty="0" smtClean="0"/>
              <a:t>2008</a:t>
            </a:r>
          </a:p>
          <a:p>
            <a:r>
              <a:rPr lang="en-US" altLang="zh-TW" sz="2400" dirty="0"/>
              <a:t>Android shipments in 2014 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/>
              <a:t> </a:t>
            </a:r>
            <a:r>
              <a:rPr lang="en-US" altLang="zh-TW" sz="2400" dirty="0" smtClean="0"/>
              <a:t>    exceed </a:t>
            </a:r>
            <a:r>
              <a:rPr lang="en-US" altLang="zh-TW" sz="2400" dirty="0"/>
              <a:t>1 billion for first time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pic>
        <p:nvPicPr>
          <p:cNvPr id="1026" name="Picture 2" descr="T-Mobile G1 launch event 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751054"/>
            <a:ext cx="3242642" cy="260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66716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Basic Component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30</a:t>
            </a:fld>
            <a:endParaRPr lang="zh-TW" altLang="en-US"/>
          </a:p>
        </p:txBody>
      </p:sp>
      <p:pic>
        <p:nvPicPr>
          <p:cNvPr id="7577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276872"/>
            <a:ext cx="49530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62549" y="3573016"/>
            <a:ext cx="3981451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圖案 11"/>
          <p:cNvCxnSpPr>
            <a:endCxn id="7" idx="0"/>
          </p:cNvCxnSpPr>
          <p:nvPr/>
        </p:nvCxnSpPr>
        <p:spPr>
          <a:xfrm>
            <a:off x="6084168" y="3212976"/>
            <a:ext cx="1069107" cy="3600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6300192" y="2843644"/>
            <a:ext cx="1761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Open strings.xml</a:t>
            </a:r>
            <a:endParaRPr lang="zh-TW" altLang="en-US" dirty="0"/>
          </a:p>
        </p:txBody>
      </p:sp>
      <p:pic>
        <p:nvPicPr>
          <p:cNvPr id="7578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91680" y="4797152"/>
            <a:ext cx="3360952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784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496" y="2574220"/>
            <a:ext cx="1259632" cy="510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785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5805264"/>
            <a:ext cx="1383683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" name="直線接點 23"/>
          <p:cNvCxnSpPr/>
          <p:nvPr/>
        </p:nvCxnSpPr>
        <p:spPr>
          <a:xfrm>
            <a:off x="1403648" y="1412776"/>
            <a:ext cx="0" cy="5445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0" y="141277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0" y="206084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251520" y="155679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Design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4860032" y="155679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Text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1008112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Set ID to each component</a:t>
            </a:r>
          </a:p>
          <a:p>
            <a:pPr>
              <a:buNone/>
            </a:pPr>
            <a:r>
              <a:rPr lang="en-US" altLang="zh-TW" dirty="0" smtClean="0"/>
              <a:t>	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31</a:t>
            </a:fld>
            <a:endParaRPr lang="zh-TW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8032" y="2060849"/>
            <a:ext cx="3419872" cy="4732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直線接點 4"/>
          <p:cNvCxnSpPr/>
          <p:nvPr/>
        </p:nvCxnSpPr>
        <p:spPr>
          <a:xfrm>
            <a:off x="3779912" y="1412776"/>
            <a:ext cx="0" cy="5445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0" y="141277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0" y="206084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1403648" y="155679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Design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6228184" y="155679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Text</a:t>
            </a:r>
            <a:endParaRPr lang="zh-TW" altLang="en-US" dirty="0"/>
          </a:p>
        </p:txBody>
      </p:sp>
      <p:pic>
        <p:nvPicPr>
          <p:cNvPr id="3072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912" y="2315294"/>
            <a:ext cx="5286375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620689"/>
            <a:ext cx="8229600" cy="5505475"/>
          </a:xfrm>
        </p:spPr>
        <p:txBody>
          <a:bodyPr/>
          <a:lstStyle/>
          <a:p>
            <a:r>
              <a:rPr lang="en-US" altLang="zh-TW" dirty="0" smtClean="0">
                <a:sym typeface="Wingdings" pitchFamily="2" charset="2"/>
              </a:rPr>
              <a:t>MainActivity.java</a:t>
            </a:r>
            <a:endParaRPr lang="en-US" altLang="zh-TW" dirty="0" smtClean="0">
              <a:sym typeface="Wingdings" pitchFamily="2" charset="2"/>
            </a:endParaRPr>
          </a:p>
          <a:p>
            <a:pPr lvl="1"/>
            <a:r>
              <a:rPr lang="en-US" altLang="zh-TW" dirty="0" err="1" smtClean="0">
                <a:sym typeface="Wingdings" pitchFamily="2" charset="2"/>
              </a:rPr>
              <a:t>onCreate</a:t>
            </a:r>
            <a:r>
              <a:rPr lang="en-US" altLang="zh-TW" dirty="0" smtClean="0">
                <a:sym typeface="Wingdings" pitchFamily="2" charset="2"/>
              </a:rPr>
              <a:t>() is the entry point of activity.</a:t>
            </a:r>
          </a:p>
          <a:p>
            <a:pPr lvl="1"/>
            <a:r>
              <a:rPr lang="en-US" altLang="zh-TW" dirty="0" err="1" smtClean="0"/>
              <a:t>setContentView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R.layout.activity_main</a:t>
            </a:r>
            <a:r>
              <a:rPr lang="en-US" altLang="zh-TW" dirty="0" smtClean="0"/>
              <a:t>) </a:t>
            </a:r>
          </a:p>
          <a:p>
            <a:pPr lvl="2"/>
            <a:r>
              <a:rPr lang="en-US" altLang="zh-TW" dirty="0" smtClean="0"/>
              <a:t>Initial layout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32</a:t>
            </a:fld>
            <a:endParaRPr lang="zh-TW" alt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0264" y="2636912"/>
            <a:ext cx="4599887" cy="4107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Basic Component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r>
              <a:rPr lang="en-US" altLang="zh-TW" dirty="0" smtClean="0"/>
              <a:t>To access component in the program.</a:t>
            </a:r>
          </a:p>
          <a:p>
            <a:pPr lvl="1"/>
            <a:r>
              <a:rPr lang="en-US" altLang="zh-TW" dirty="0" smtClean="0"/>
              <a:t>Create instance of Button and TextView</a:t>
            </a:r>
          </a:p>
          <a:p>
            <a:pPr lvl="2"/>
            <a:r>
              <a:rPr lang="en-US" altLang="zh-TW" dirty="0" smtClean="0"/>
              <a:t>Button </a:t>
            </a:r>
            <a:r>
              <a:rPr lang="en-US" altLang="zh-TW" dirty="0" err="1" smtClean="0"/>
              <a:t>btnChangeValue</a:t>
            </a:r>
            <a:r>
              <a:rPr lang="en-US" altLang="zh-TW" dirty="0" smtClean="0"/>
              <a:t>;</a:t>
            </a:r>
          </a:p>
          <a:p>
            <a:pPr lvl="2"/>
            <a:r>
              <a:rPr lang="en-US" altLang="zh-TW" dirty="0" smtClean="0"/>
              <a:t>TextView </a:t>
            </a:r>
            <a:r>
              <a:rPr lang="en-US" altLang="zh-TW" dirty="0" err="1" smtClean="0"/>
              <a:t>txtShowValue</a:t>
            </a:r>
            <a:r>
              <a:rPr lang="en-US" altLang="zh-TW" dirty="0" smtClean="0"/>
              <a:t>;</a:t>
            </a:r>
          </a:p>
          <a:p>
            <a:pPr lvl="1"/>
            <a:r>
              <a:rPr lang="en-US" altLang="zh-TW" dirty="0" smtClean="0"/>
              <a:t>Import </a:t>
            </a:r>
            <a:r>
              <a:rPr lang="en-US" altLang="zh-TW" dirty="0" err="1" smtClean="0">
                <a:solidFill>
                  <a:srgbClr val="FF0000"/>
                </a:solidFill>
              </a:rPr>
              <a:t>android.widget</a:t>
            </a:r>
            <a:r>
              <a:rPr lang="en-US" altLang="zh-TW" dirty="0" smtClean="0">
                <a:solidFill>
                  <a:srgbClr val="FF0000"/>
                </a:solidFill>
              </a:rPr>
              <a:t>.*</a:t>
            </a:r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33</a:t>
            </a:fld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205436"/>
            <a:ext cx="41910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4421460"/>
            <a:ext cx="3533775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向右箭號 7"/>
          <p:cNvSpPr/>
          <p:nvPr/>
        </p:nvSpPr>
        <p:spPr>
          <a:xfrm>
            <a:off x="4716016" y="5429572"/>
            <a:ext cx="432048" cy="28803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Basic Component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(Hint)</a:t>
            </a:r>
            <a:r>
              <a:rPr lang="en-US" altLang="zh-TW" dirty="0" smtClean="0"/>
              <a:t> Auto import</a:t>
            </a:r>
          </a:p>
          <a:p>
            <a:pPr lvl="1"/>
            <a:r>
              <a:rPr lang="en-US" altLang="zh-TW" dirty="0" smtClean="0"/>
              <a:t>File -&gt; Settings </a:t>
            </a:r>
            <a:r>
              <a:rPr lang="en-US" altLang="zh-TW" dirty="0" smtClean="0">
                <a:solidFill>
                  <a:srgbClr val="0070C0"/>
                </a:solidFill>
              </a:rPr>
              <a:t>or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Ctrl+Alt+S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34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924944"/>
            <a:ext cx="5829300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Basic Component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smtClean="0"/>
              <a:t>Use method “</a:t>
            </a:r>
            <a:r>
              <a:rPr lang="en-US" altLang="zh-TW" sz="2800" dirty="0" err="1" smtClean="0"/>
              <a:t>findViewById</a:t>
            </a:r>
            <a:r>
              <a:rPr lang="en-US" altLang="zh-TW" sz="2800" dirty="0" smtClean="0"/>
              <a:t>(</a:t>
            </a:r>
            <a:r>
              <a:rPr lang="en-US" altLang="zh-TW" sz="2800" dirty="0" smtClean="0">
                <a:solidFill>
                  <a:srgbClr val="FF0000"/>
                </a:solidFill>
              </a:rPr>
              <a:t>ID</a:t>
            </a:r>
            <a:r>
              <a:rPr lang="en-US" altLang="zh-TW" sz="2800" dirty="0" smtClean="0"/>
              <a:t>)”</a:t>
            </a:r>
          </a:p>
          <a:p>
            <a:pPr lvl="1"/>
            <a:r>
              <a:rPr lang="en-US" altLang="zh-TW" sz="2400" smtClean="0">
                <a:sym typeface="Wingdings" pitchFamily="2" charset="2"/>
              </a:rPr>
              <a:t>Return </a:t>
            </a:r>
            <a:r>
              <a:rPr lang="en-US" altLang="zh-TW" sz="2400" smtClean="0">
                <a:solidFill>
                  <a:srgbClr val="0070C0"/>
                </a:solidFill>
                <a:sym typeface="Wingdings" pitchFamily="2" charset="2"/>
              </a:rPr>
              <a:t>View</a:t>
            </a:r>
            <a:r>
              <a:rPr lang="en-US" altLang="zh-TW" sz="2400" smtClean="0">
                <a:sym typeface="Wingdings" pitchFamily="2" charset="2"/>
              </a:rPr>
              <a:t> type, and cast it as </a:t>
            </a:r>
            <a:endParaRPr lang="en-US" altLang="zh-TW" sz="2400" dirty="0" smtClean="0"/>
          </a:p>
          <a:p>
            <a:pPr lvl="1"/>
            <a:r>
              <a:rPr lang="en-US" altLang="zh-TW" sz="2400" dirty="0" err="1" smtClean="0"/>
              <a:t>btnChangeValue</a:t>
            </a:r>
            <a:r>
              <a:rPr lang="en-US" altLang="zh-TW" sz="2400" dirty="0" smtClean="0"/>
              <a:t> = (Button)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findViewById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R.id.changeValue</a:t>
            </a:r>
            <a:r>
              <a:rPr lang="en-US" altLang="zh-TW" sz="2400" dirty="0" smtClean="0"/>
              <a:t>)</a:t>
            </a:r>
          </a:p>
          <a:p>
            <a:pPr lvl="1"/>
            <a:r>
              <a:rPr lang="en-US" altLang="zh-TW" sz="2400" dirty="0" err="1" smtClean="0"/>
              <a:t>txtShowValue</a:t>
            </a:r>
            <a:r>
              <a:rPr lang="en-US" altLang="zh-TW" sz="2400" dirty="0" smtClean="0"/>
              <a:t>=(</a:t>
            </a:r>
            <a:r>
              <a:rPr lang="en-US" altLang="zh-TW" sz="2400" dirty="0" err="1" smtClean="0"/>
              <a:t>TextView</a:t>
            </a:r>
            <a:r>
              <a:rPr lang="en-US" altLang="zh-TW" sz="2400" dirty="0" smtClean="0"/>
              <a:t>)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findViewById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R.id.showValue</a:t>
            </a:r>
            <a:r>
              <a:rPr lang="en-US" altLang="zh-TW" sz="2400" dirty="0" smtClean="0"/>
              <a:t>)</a:t>
            </a:r>
          </a:p>
          <a:p>
            <a:r>
              <a:rPr lang="en-US" altLang="zh-TW" sz="2800" dirty="0" smtClean="0"/>
              <a:t>Click Listener</a:t>
            </a:r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35</a:t>
            </a:fld>
            <a:endParaRPr lang="zh-TW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3861049"/>
            <a:ext cx="6624736" cy="295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404665"/>
            <a:ext cx="8229600" cy="5721499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Register the Button’s event listener</a:t>
            </a:r>
          </a:p>
          <a:p>
            <a:pPr lvl="1"/>
            <a:endParaRPr lang="zh-TW" altLang="en-US" sz="23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36</a:t>
            </a:fld>
            <a:endParaRPr lang="zh-TW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00912" y="1052735"/>
            <a:ext cx="6755464" cy="5703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Activity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 Activity is an application component that provides a screen with which users can interact in order to do something, such as dial the phone, take a photo, send an email, or view a map. Each activity is given a window in which to draw its user interface.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07559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548681"/>
            <a:ext cx="3322712" cy="5937523"/>
          </a:xfrm>
        </p:spPr>
        <p:txBody>
          <a:bodyPr/>
          <a:lstStyle/>
          <a:p>
            <a:pPr>
              <a:buNone/>
            </a:pPr>
            <a:r>
              <a:rPr lang="en-US" altLang="zh-TW" b="1" dirty="0" smtClean="0"/>
              <a:t>Activity Life Cycle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38</a:t>
            </a:fld>
            <a:endParaRPr lang="zh-TW" altLang="en-US"/>
          </a:p>
        </p:txBody>
      </p:sp>
      <p:pic>
        <p:nvPicPr>
          <p:cNvPr id="6146" name="Picture 2" descr="https://raw.githubusercontent.com/wangkuiwu/android_applets/master/training/01_getting_started/04_activity_lifecycle/01_basic_cycle/pic/basic-lifecyc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2098702"/>
            <a:ext cx="8892480" cy="39626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/>
          <p:cNvSpPr txBox="1">
            <a:spLocks/>
          </p:cNvSpPr>
          <p:nvPr/>
        </p:nvSpPr>
        <p:spPr>
          <a:xfrm>
            <a:off x="323528" y="548681"/>
            <a:ext cx="3322712" cy="5937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Activity Life Cycle</a:t>
            </a:r>
          </a:p>
        </p:txBody>
      </p:sp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694058"/>
            <a:ext cx="6120680" cy="4399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39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What’s Android?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800" dirty="0" smtClean="0">
                <a:ea typeface="新細明體" pitchFamily="18" charset="-120"/>
              </a:rPr>
              <a:t>A software stack for mobile devices that includes</a:t>
            </a:r>
          </a:p>
          <a:p>
            <a:pPr lvl="1">
              <a:lnSpc>
                <a:spcPct val="80000"/>
              </a:lnSpc>
            </a:pPr>
            <a:r>
              <a:rPr lang="en-US" altLang="zh-TW" sz="2400" dirty="0" smtClean="0">
                <a:ea typeface="新細明體" pitchFamily="18" charset="-120"/>
              </a:rPr>
              <a:t>Operating system  (Linux based)</a:t>
            </a:r>
          </a:p>
          <a:p>
            <a:pPr lvl="1">
              <a:lnSpc>
                <a:spcPct val="80000"/>
              </a:lnSpc>
            </a:pPr>
            <a:r>
              <a:rPr lang="en-US" altLang="zh-TW" sz="2400" dirty="0" smtClean="0">
                <a:ea typeface="新細明體" pitchFamily="18" charset="-120"/>
              </a:rPr>
              <a:t>Middleware </a:t>
            </a:r>
          </a:p>
          <a:p>
            <a:pPr lvl="1">
              <a:lnSpc>
                <a:spcPct val="80000"/>
              </a:lnSpc>
            </a:pPr>
            <a:r>
              <a:rPr lang="en-US" altLang="zh-TW" sz="2400" dirty="0" smtClean="0">
                <a:ea typeface="新細明體" pitchFamily="18" charset="-120"/>
              </a:rPr>
              <a:t>Key Applications</a:t>
            </a:r>
          </a:p>
          <a:p>
            <a:pPr lvl="1">
              <a:lnSpc>
                <a:spcPct val="80000"/>
              </a:lnSpc>
            </a:pPr>
            <a:endParaRPr lang="en-US" altLang="zh-TW" sz="2400" dirty="0" smtClean="0">
              <a:ea typeface="新細明體" pitchFamily="18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5" name="Picture 2" descr="Android System Architectur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3081564"/>
            <a:ext cx="5112568" cy="367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/>
          <p:cNvSpPr txBox="1">
            <a:spLocks/>
          </p:cNvSpPr>
          <p:nvPr/>
        </p:nvSpPr>
        <p:spPr>
          <a:xfrm>
            <a:off x="323528" y="548681"/>
            <a:ext cx="3322712" cy="5937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Activity Life Cycle</a:t>
            </a:r>
          </a:p>
        </p:txBody>
      </p:sp>
      <p:pic>
        <p:nvPicPr>
          <p:cNvPr id="5324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492896"/>
            <a:ext cx="4283968" cy="2492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Android Example Sketch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1916833"/>
            <a:ext cx="4320480" cy="3326771"/>
          </a:xfrm>
          <a:prstGeom prst="rect">
            <a:avLst/>
          </a:prstGeom>
          <a:noFill/>
        </p:spPr>
      </p:pic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4172" y="4077074"/>
            <a:ext cx="14763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文字方塊 13"/>
          <p:cNvSpPr txBox="1"/>
          <p:nvPr/>
        </p:nvSpPr>
        <p:spPr>
          <a:xfrm>
            <a:off x="5868144" y="4499828"/>
            <a:ext cx="2046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Press “Back” button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40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Activity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/>
          <a:lstStyle/>
          <a:p>
            <a:r>
              <a:rPr lang="en-US" altLang="zh-TW" dirty="0" smtClean="0"/>
              <a:t>Give a try! Observe lifecycle of Activity.</a:t>
            </a:r>
          </a:p>
          <a:p>
            <a:r>
              <a:rPr lang="en-US" altLang="zh-TW" dirty="0" smtClean="0"/>
              <a:t>Create </a:t>
            </a:r>
            <a:r>
              <a:rPr lang="en-US" altLang="zh-TW" dirty="0" smtClean="0"/>
              <a:t>the second </a:t>
            </a:r>
            <a:r>
              <a:rPr lang="en-US" altLang="zh-TW" dirty="0" smtClean="0"/>
              <a:t>activity.</a:t>
            </a:r>
            <a:endParaRPr lang="en-US" altLang="zh-TW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41</a:t>
            </a:fld>
            <a:endParaRPr lang="zh-TW" altLang="en-US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0452" y="2636912"/>
            <a:ext cx="7339980" cy="406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Activity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42</a:t>
            </a:fld>
            <a:endParaRPr lang="zh-TW" altLang="en-US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016" y="1484784"/>
            <a:ext cx="8494728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Activity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4857403"/>
          </a:xfrm>
        </p:spPr>
        <p:txBody>
          <a:bodyPr/>
          <a:lstStyle/>
          <a:p>
            <a:r>
              <a:rPr lang="en-US" altLang="zh-TW" dirty="0" smtClean="0"/>
              <a:t>How to switch to another activity</a:t>
            </a:r>
          </a:p>
          <a:p>
            <a:pPr lvl="1"/>
            <a:r>
              <a:rPr lang="en-US" altLang="zh-TW" dirty="0" smtClean="0"/>
              <a:t>Intent class(</a:t>
            </a:r>
            <a:r>
              <a:rPr lang="zh-TW" altLang="en-US" dirty="0" smtClean="0"/>
              <a:t>意圖</a:t>
            </a:r>
            <a:r>
              <a:rPr lang="en-US" altLang="zh-TW" dirty="0" smtClean="0"/>
              <a:t>)</a:t>
            </a:r>
          </a:p>
          <a:p>
            <a:pPr lvl="2"/>
            <a:r>
              <a:rPr lang="en-US" altLang="zh-TW" dirty="0" smtClean="0"/>
              <a:t>Explicit intent (</a:t>
            </a:r>
            <a:r>
              <a:rPr lang="zh-TW" altLang="en-US" dirty="0" smtClean="0"/>
              <a:t>顯性</a:t>
            </a:r>
            <a:r>
              <a:rPr lang="en-US" altLang="zh-TW" dirty="0" smtClean="0"/>
              <a:t>)</a:t>
            </a:r>
          </a:p>
          <a:p>
            <a:pPr lvl="3"/>
            <a:r>
              <a:rPr lang="en-US" altLang="zh-TW" dirty="0" smtClean="0"/>
              <a:t>Intent it = new Intent(</a:t>
            </a:r>
            <a:r>
              <a:rPr lang="en-US" altLang="zh-TW" dirty="0" err="1" smtClean="0"/>
              <a:t>MainActivity.this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SecondActivity.class</a:t>
            </a:r>
            <a:r>
              <a:rPr lang="en-US" altLang="zh-TW" dirty="0" smtClean="0"/>
              <a:t>);</a:t>
            </a:r>
          </a:p>
          <a:p>
            <a:pPr lvl="3"/>
            <a:r>
              <a:rPr lang="en-US" altLang="zh-TW" dirty="0" err="1" smtClean="0"/>
              <a:t>StartActivity</a:t>
            </a:r>
            <a:r>
              <a:rPr lang="en-US" altLang="zh-TW" dirty="0" smtClean="0"/>
              <a:t>(it);</a:t>
            </a:r>
          </a:p>
          <a:p>
            <a:pPr lvl="2"/>
            <a:r>
              <a:rPr lang="en-US" altLang="zh-TW" dirty="0"/>
              <a:t>Implicit </a:t>
            </a:r>
            <a:r>
              <a:rPr lang="en-US" altLang="zh-TW" dirty="0" smtClean="0"/>
              <a:t>intent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隱性</a:t>
            </a:r>
            <a:r>
              <a:rPr lang="en-US" altLang="zh-TW" dirty="0" smtClean="0"/>
              <a:t>)</a:t>
            </a:r>
            <a:endParaRPr lang="en-US" altLang="zh-TW" dirty="0" smtClean="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43</a:t>
            </a:fld>
            <a:endParaRPr lang="zh-TW" altLang="en-US" dirty="0"/>
          </a:p>
        </p:txBody>
      </p:sp>
      <p:pic>
        <p:nvPicPr>
          <p:cNvPr id="58370" name="Picture 2" descr="http://developer.android.com/images/components/intent-filters@2x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943" y="4464496"/>
            <a:ext cx="5401273" cy="2492896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3933056"/>
            <a:ext cx="45339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36504" y="3933056"/>
            <a:ext cx="45720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字方塊 6"/>
          <p:cNvSpPr txBox="1"/>
          <p:nvPr/>
        </p:nvSpPr>
        <p:spPr>
          <a:xfrm>
            <a:off x="6480720" y="5877272"/>
            <a:ext cx="27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hlinkClick r:id="rId5"/>
              </a:rPr>
              <a:t>http://developer.android.com/training/basics/intents/sending.html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Activity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※Can </a:t>
            </a:r>
            <a:r>
              <a:rPr lang="en-US" altLang="zh-TW" dirty="0" smtClean="0"/>
              <a:t>let Intent carry information to others.</a:t>
            </a:r>
          </a:p>
          <a:p>
            <a:pPr lvl="1"/>
            <a:r>
              <a:rPr lang="en-US" altLang="zh-TW" sz="2500" dirty="0" err="1" smtClean="0"/>
              <a:t>MainActivity</a:t>
            </a:r>
            <a:r>
              <a:rPr lang="en-US" altLang="zh-TW" sz="2500" dirty="0" smtClean="0"/>
              <a:t>:</a:t>
            </a:r>
          </a:p>
          <a:p>
            <a:pPr lvl="2"/>
            <a:r>
              <a:rPr lang="en-US" altLang="zh-TW" sz="2200" dirty="0" smtClean="0"/>
              <a:t>Intent it = new Intent(</a:t>
            </a:r>
            <a:r>
              <a:rPr lang="en-US" altLang="zh-TW" sz="2200" dirty="0" err="1" smtClean="0"/>
              <a:t>MainActivity.this</a:t>
            </a:r>
            <a:r>
              <a:rPr lang="en-US" altLang="zh-TW" sz="2200" dirty="0" smtClean="0"/>
              <a:t>, </a:t>
            </a:r>
            <a:r>
              <a:rPr lang="en-US" altLang="zh-TW" sz="2200" dirty="0" err="1" smtClean="0"/>
              <a:t>SecondActivity.class</a:t>
            </a:r>
            <a:r>
              <a:rPr lang="en-US" altLang="zh-TW" sz="2200" dirty="0" smtClean="0"/>
              <a:t>);</a:t>
            </a:r>
          </a:p>
          <a:p>
            <a:pPr lvl="2"/>
            <a:r>
              <a:rPr lang="en-US" altLang="zh-TW" sz="2200" dirty="0" err="1" smtClean="0"/>
              <a:t>it.putExtra</a:t>
            </a:r>
            <a:r>
              <a:rPr lang="en-US" altLang="zh-TW" sz="2200" dirty="0" smtClean="0"/>
              <a:t>(“name”, “John”);</a:t>
            </a:r>
          </a:p>
          <a:p>
            <a:pPr lvl="2"/>
            <a:r>
              <a:rPr lang="en-US" altLang="zh-TW" sz="2200" dirty="0" err="1" smtClean="0"/>
              <a:t>it.putExtra</a:t>
            </a:r>
            <a:r>
              <a:rPr lang="en-US" altLang="zh-TW" sz="2200" dirty="0" smtClean="0"/>
              <a:t>(“age”, 24</a:t>
            </a:r>
            <a:r>
              <a:rPr lang="en-US" altLang="zh-TW" sz="2200" dirty="0" smtClean="0"/>
              <a:t>);</a:t>
            </a:r>
          </a:p>
          <a:p>
            <a:pPr lvl="2"/>
            <a:r>
              <a:rPr lang="en-US" altLang="zh-TW" sz="2200" dirty="0" err="1" smtClean="0"/>
              <a:t>startActivity</a:t>
            </a:r>
            <a:r>
              <a:rPr lang="en-US" altLang="zh-TW" sz="2200" dirty="0" smtClean="0"/>
              <a:t>(it);</a:t>
            </a:r>
            <a:endParaRPr lang="en-US" altLang="zh-TW" sz="2200" dirty="0" smtClean="0"/>
          </a:p>
          <a:p>
            <a:pPr lvl="1"/>
            <a:r>
              <a:rPr lang="en-US" altLang="zh-TW" sz="2500" dirty="0" err="1" smtClean="0"/>
              <a:t>SecondActivity</a:t>
            </a:r>
            <a:r>
              <a:rPr lang="en-US" altLang="zh-TW" sz="2500" dirty="0" smtClean="0"/>
              <a:t>:</a:t>
            </a:r>
          </a:p>
          <a:p>
            <a:pPr lvl="2"/>
            <a:r>
              <a:rPr lang="en-US" altLang="zh-TW" sz="2200" dirty="0" smtClean="0"/>
              <a:t>String Name = </a:t>
            </a:r>
            <a:r>
              <a:rPr lang="en-US" altLang="zh-TW" sz="2200" dirty="0" err="1" smtClean="0"/>
              <a:t>getIntent</a:t>
            </a:r>
            <a:r>
              <a:rPr lang="en-US" altLang="zh-TW" sz="2200" dirty="0" smtClean="0"/>
              <a:t>().</a:t>
            </a:r>
            <a:r>
              <a:rPr lang="en-US" altLang="zh-TW" sz="2200" dirty="0" err="1" smtClean="0"/>
              <a:t>getStringExtra</a:t>
            </a:r>
            <a:r>
              <a:rPr lang="en-US" altLang="zh-TW" sz="2200" dirty="0" smtClean="0"/>
              <a:t>(“name”);</a:t>
            </a:r>
          </a:p>
          <a:p>
            <a:pPr lvl="2"/>
            <a:r>
              <a:rPr lang="en-US" altLang="zh-TW" sz="2200" dirty="0" err="1" smtClean="0"/>
              <a:t>int</a:t>
            </a:r>
            <a:r>
              <a:rPr lang="en-US" altLang="zh-TW" sz="2200" dirty="0" smtClean="0"/>
              <a:t> Age = </a:t>
            </a:r>
            <a:r>
              <a:rPr lang="en-US" altLang="zh-TW" sz="2200" dirty="0" err="1" smtClean="0"/>
              <a:t>getIntent</a:t>
            </a:r>
            <a:r>
              <a:rPr lang="en-US" altLang="zh-TW" sz="2200" dirty="0" smtClean="0"/>
              <a:t>().</a:t>
            </a:r>
            <a:r>
              <a:rPr lang="en-US" altLang="zh-TW" sz="2200" dirty="0" err="1" smtClean="0"/>
              <a:t>getIntExtra</a:t>
            </a:r>
            <a:r>
              <a:rPr lang="en-US" altLang="zh-TW" sz="2200" dirty="0" smtClean="0"/>
              <a:t>(“age”);</a:t>
            </a:r>
          </a:p>
          <a:p>
            <a:pPr lvl="2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44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Activity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Override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baseclass</a:t>
            </a:r>
            <a:r>
              <a:rPr lang="en-US" altLang="zh-TW" dirty="0" smtClean="0"/>
              <a:t>’ method</a:t>
            </a:r>
            <a:endParaRPr lang="en-US" altLang="zh-TW" dirty="0" smtClean="0"/>
          </a:p>
          <a:p>
            <a:r>
              <a:rPr lang="en-US" altLang="zh-TW" dirty="0" smtClean="0"/>
              <a:t>Press </a:t>
            </a:r>
            <a:r>
              <a:rPr lang="en-US" altLang="zh-TW" dirty="0" smtClean="0">
                <a:solidFill>
                  <a:srgbClr val="FF0000"/>
                </a:solidFill>
              </a:rPr>
              <a:t>ctrl + </a:t>
            </a:r>
            <a:r>
              <a:rPr lang="en-US" altLang="zh-TW" dirty="0" smtClean="0">
                <a:solidFill>
                  <a:srgbClr val="FF0000"/>
                </a:solidFill>
              </a:rPr>
              <a:t>O</a:t>
            </a:r>
            <a:r>
              <a:rPr lang="en-US" altLang="zh-TW" dirty="0" smtClean="0"/>
              <a:t>: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onStop</a:t>
            </a:r>
            <a:r>
              <a:rPr lang="en-US" altLang="zh-TW" dirty="0" smtClean="0"/>
              <a:t>()</a:t>
            </a:r>
          </a:p>
          <a:p>
            <a:pPr lvl="1"/>
            <a:r>
              <a:rPr lang="en-US" altLang="zh-TW" dirty="0" err="1" smtClean="0"/>
              <a:t>onStart</a:t>
            </a:r>
            <a:r>
              <a:rPr lang="en-US" altLang="zh-TW" dirty="0" smtClean="0"/>
              <a:t>()</a:t>
            </a:r>
          </a:p>
          <a:p>
            <a:pPr lvl="1"/>
            <a:r>
              <a:rPr lang="en-US" altLang="zh-TW" dirty="0" err="1" smtClean="0"/>
              <a:t>onRestart</a:t>
            </a:r>
            <a:r>
              <a:rPr lang="en-US" altLang="zh-TW" dirty="0" smtClean="0"/>
              <a:t>()</a:t>
            </a:r>
          </a:p>
          <a:p>
            <a:pPr lvl="1"/>
            <a:r>
              <a:rPr lang="en-US" altLang="zh-TW" dirty="0" err="1" smtClean="0"/>
              <a:t>onPause</a:t>
            </a:r>
            <a:r>
              <a:rPr lang="en-US" altLang="zh-TW" dirty="0" smtClean="0"/>
              <a:t>()</a:t>
            </a:r>
          </a:p>
          <a:p>
            <a:pPr lvl="1"/>
            <a:r>
              <a:rPr lang="en-US" altLang="zh-TW" dirty="0" err="1" smtClean="0"/>
              <a:t>onResume</a:t>
            </a:r>
            <a:r>
              <a:rPr lang="en-US" altLang="zh-TW" dirty="0" smtClean="0"/>
              <a:t>()</a:t>
            </a:r>
          </a:p>
          <a:p>
            <a:pPr lvl="1"/>
            <a:r>
              <a:rPr lang="en-US" altLang="zh-TW" dirty="0" err="1" smtClean="0"/>
              <a:t>onDestroy</a:t>
            </a:r>
            <a:r>
              <a:rPr lang="en-US" altLang="zh-TW" dirty="0" smtClean="0"/>
              <a:t>()</a:t>
            </a:r>
          </a:p>
          <a:p>
            <a:pPr lvl="1"/>
            <a:endParaRPr lang="en-US" altLang="zh-TW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45</a:t>
            </a:fld>
            <a:endParaRPr lang="zh-TW" altLang="en-US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37771" y="1412776"/>
            <a:ext cx="3498725" cy="53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476672"/>
            <a:ext cx="3610744" cy="5832648"/>
          </a:xfrm>
        </p:spPr>
        <p:txBody>
          <a:bodyPr/>
          <a:lstStyle/>
          <a:p>
            <a:r>
              <a:rPr lang="en-US" altLang="zh-TW" sz="2400" dirty="0" smtClean="0"/>
              <a:t>We use </a:t>
            </a:r>
            <a:r>
              <a:rPr lang="en-US" altLang="zh-TW" sz="2400" dirty="0" err="1" smtClean="0"/>
              <a:t>util.Log</a:t>
            </a:r>
            <a:r>
              <a:rPr lang="en-US" altLang="zh-TW" sz="2400" dirty="0" smtClean="0"/>
              <a:t> class to print </a:t>
            </a:r>
            <a:r>
              <a:rPr lang="en-US" altLang="zh-TW" sz="2400" dirty="0" smtClean="0"/>
              <a:t> the </a:t>
            </a:r>
            <a:r>
              <a:rPr lang="en-US" altLang="zh-TW" sz="2400" dirty="0" smtClean="0"/>
              <a:t>runtime message (like </a:t>
            </a:r>
            <a:r>
              <a:rPr lang="en-US" altLang="zh-TW" sz="2400" dirty="0" err="1" smtClean="0"/>
              <a:t>printf</a:t>
            </a:r>
            <a:r>
              <a:rPr lang="en-US" altLang="zh-TW" sz="2400" dirty="0" smtClean="0"/>
              <a:t>)</a:t>
            </a:r>
          </a:p>
          <a:p>
            <a:pPr lvl="1"/>
            <a:r>
              <a:rPr lang="en-US" altLang="zh-TW" sz="2000" dirty="0" smtClean="0"/>
              <a:t>Declare a final String variable LOG_TAG = “##Tag##”</a:t>
            </a:r>
          </a:p>
          <a:p>
            <a:pPr lvl="1"/>
            <a:endParaRPr lang="en-US" altLang="zh-TW" sz="2000" dirty="0" smtClean="0"/>
          </a:p>
          <a:p>
            <a:r>
              <a:rPr lang="en-US" altLang="zh-TW" sz="2400" dirty="0" smtClean="0"/>
              <a:t>In each override method, add:</a:t>
            </a:r>
          </a:p>
          <a:p>
            <a:pPr>
              <a:buNone/>
            </a:pPr>
            <a:r>
              <a:rPr lang="en-US" altLang="zh-TW" sz="2400" dirty="0" smtClean="0"/>
              <a:t>	</a:t>
            </a:r>
            <a:r>
              <a:rPr lang="en-US" altLang="zh-TW" sz="2000" dirty="0" err="1" smtClean="0"/>
              <a:t>Log.d</a:t>
            </a:r>
            <a:r>
              <a:rPr lang="en-US" altLang="zh-TW" sz="2000" dirty="0" smtClean="0"/>
              <a:t>(LOG_TAG, ”</a:t>
            </a:r>
            <a:r>
              <a:rPr lang="en-US" altLang="zh-TW" sz="2000" dirty="0" smtClean="0">
                <a:solidFill>
                  <a:srgbClr val="FF0000"/>
                </a:solidFill>
              </a:rPr>
              <a:t>Message</a:t>
            </a:r>
            <a:r>
              <a:rPr lang="en-US" altLang="zh-TW" sz="2000" dirty="0" smtClean="0"/>
              <a:t>”)</a:t>
            </a:r>
          </a:p>
          <a:p>
            <a:pPr>
              <a:buNone/>
            </a:pPr>
            <a:endParaRPr lang="en-US" altLang="zh-TW" sz="2400" dirty="0" smtClean="0"/>
          </a:p>
          <a:p>
            <a:r>
              <a:rPr lang="en-US" altLang="zh-TW" sz="2400" dirty="0" smtClean="0"/>
              <a:t>Use debug tool (DDMS) to get the message</a:t>
            </a:r>
          </a:p>
          <a:p>
            <a:pPr>
              <a:buNone/>
            </a:pPr>
            <a:endParaRPr lang="en-US" altLang="zh-TW" sz="2400" dirty="0" smtClean="0"/>
          </a:p>
          <a:p>
            <a:pPr>
              <a:buNone/>
            </a:pP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46</a:t>
            </a:fld>
            <a:endParaRPr lang="zh-TW" altLang="en-US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49560" y="188640"/>
            <a:ext cx="4514928" cy="6467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Activity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47</a:t>
            </a:fld>
            <a:endParaRPr lang="zh-TW" alt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44824"/>
            <a:ext cx="9134475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Activity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Activity life cycle demo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48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 Demo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49</a:t>
            </a:fld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1136216"/>
            <a:ext cx="3096344" cy="569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Environment setup (1/4)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Prerequisite :</a:t>
            </a:r>
          </a:p>
          <a:p>
            <a:pPr lvl="1"/>
            <a:r>
              <a:rPr lang="en-US" altLang="zh-TW" dirty="0" smtClean="0"/>
              <a:t>IDE: Eclipse or Android Studio</a:t>
            </a:r>
          </a:p>
          <a:p>
            <a:pPr lvl="2"/>
            <a:r>
              <a:rPr lang="en-US" altLang="zh-TW" dirty="0" smtClean="0">
                <a:solidFill>
                  <a:schemeClr val="tx2"/>
                </a:solidFill>
                <a:hlinkClick r:id="rId2"/>
              </a:rPr>
              <a:t>http://</a:t>
            </a:r>
            <a:r>
              <a:rPr lang="en-US" altLang="zh-TW" dirty="0" smtClean="0">
                <a:solidFill>
                  <a:schemeClr val="tx2"/>
                </a:solidFill>
                <a:hlinkClick r:id="rId2"/>
              </a:rPr>
              <a:t>developer.android.com/sdk/index.html</a:t>
            </a:r>
            <a:endParaRPr lang="en-US" altLang="zh-TW" dirty="0" smtClean="0">
              <a:solidFill>
                <a:schemeClr val="tx2"/>
              </a:solidFill>
            </a:endParaRPr>
          </a:p>
          <a:p>
            <a:pPr lvl="2"/>
            <a:endParaRPr lang="en-US" altLang="zh-TW" dirty="0" smtClean="0">
              <a:solidFill>
                <a:schemeClr val="tx2"/>
              </a:solidFill>
            </a:endParaRPr>
          </a:p>
          <a:p>
            <a:pPr lvl="2"/>
            <a:endParaRPr lang="en-US" altLang="zh-TW" dirty="0" smtClean="0">
              <a:solidFill>
                <a:schemeClr val="tx2"/>
              </a:solidFill>
            </a:endParaRPr>
          </a:p>
          <a:p>
            <a:pPr lvl="2"/>
            <a:endParaRPr lang="en-US" altLang="zh-TW" dirty="0" smtClean="0">
              <a:solidFill>
                <a:schemeClr val="tx2"/>
              </a:solidFill>
            </a:endParaRPr>
          </a:p>
          <a:p>
            <a:pPr lvl="2"/>
            <a:endParaRPr lang="en-US" altLang="zh-TW" dirty="0" smtClean="0">
              <a:solidFill>
                <a:schemeClr val="tx2"/>
              </a:solidFill>
            </a:endParaRPr>
          </a:p>
          <a:p>
            <a:pPr lvl="2"/>
            <a:endParaRPr lang="en-US" altLang="zh-TW" dirty="0" smtClean="0">
              <a:solidFill>
                <a:schemeClr val="tx2"/>
              </a:solidFill>
            </a:endParaRPr>
          </a:p>
          <a:p>
            <a:pPr lvl="2"/>
            <a:endParaRPr lang="en-US" altLang="zh-TW" dirty="0" smtClean="0">
              <a:solidFill>
                <a:schemeClr val="tx2"/>
              </a:solidFill>
            </a:endParaRPr>
          </a:p>
          <a:p>
            <a:pPr lvl="1"/>
            <a:r>
              <a:rPr lang="en-US" altLang="zh-TW" dirty="0" smtClean="0"/>
              <a:t>JDK: Java Development Kit</a:t>
            </a:r>
          </a:p>
          <a:p>
            <a:pPr lvl="2"/>
            <a:r>
              <a:rPr lang="en-US" altLang="zh-TW" dirty="0" smtClean="0">
                <a:solidFill>
                  <a:schemeClr val="tx2"/>
                </a:solidFill>
                <a:hlinkClick r:id="rId3"/>
              </a:rPr>
              <a:t>http://www.oracle.com/technetwork/java/javase/downloads/jdk8-downloads-2133151.html</a:t>
            </a:r>
            <a:endParaRPr lang="en-US" altLang="zh-TW" dirty="0" smtClean="0">
              <a:solidFill>
                <a:schemeClr val="tx2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54274" name="Picture 2" descr="http://blog.teamtreehouse.com/wp-content/uploads/2013/05/studio_splash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4048" y="3068960"/>
            <a:ext cx="2684939" cy="2016224"/>
          </a:xfrm>
          <a:prstGeom prst="rect">
            <a:avLst/>
          </a:prstGeom>
          <a:noFill/>
        </p:spPr>
      </p:pic>
      <p:pic>
        <p:nvPicPr>
          <p:cNvPr id="54276" name="Picture 4" descr="https://raw.githubusercontent.com/yoshimov/chocolatey-packages/master/eclipse-java-juno/Eclipse_Icon_by_flosweb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75656" y="2852936"/>
            <a:ext cx="2381250" cy="2381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 Demo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Main Thread (UI Thread)</a:t>
            </a:r>
          </a:p>
          <a:p>
            <a:pPr lvl="1"/>
            <a:r>
              <a:rPr lang="en-US" altLang="zh-TW" dirty="0" smtClean="0"/>
              <a:t>Created when app starts.</a:t>
            </a:r>
          </a:p>
          <a:p>
            <a:pPr lvl="1"/>
            <a:r>
              <a:rPr lang="en-US" altLang="zh-TW" dirty="0" smtClean="0"/>
              <a:t>ANR(Android is not responding) issue</a:t>
            </a:r>
          </a:p>
          <a:p>
            <a:pPr lvl="2"/>
            <a:r>
              <a:rPr lang="en-US" altLang="zh-TW" dirty="0" smtClean="0"/>
              <a:t>Perform a time-consuming  task. </a:t>
            </a:r>
          </a:p>
          <a:p>
            <a:pPr lvl="2"/>
            <a:r>
              <a:rPr lang="en-US" altLang="zh-TW" dirty="0" smtClean="0"/>
              <a:t>(e.g. Downloading, Database </a:t>
            </a:r>
            <a:r>
              <a:rPr lang="en-US" altLang="zh-TW" dirty="0"/>
              <a:t>read</a:t>
            </a:r>
            <a:r>
              <a:rPr lang="en-US" altLang="zh-TW" dirty="0" smtClean="0"/>
              <a:t>/write)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50</a:t>
            </a:fld>
            <a:endParaRPr lang="zh-TW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1" y="4149080"/>
            <a:ext cx="3538629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 Demo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2500" dirty="0" smtClean="0"/>
              <a:t>Sub Thread (Worker Thread)</a:t>
            </a:r>
          </a:p>
          <a:p>
            <a:pPr lvl="1"/>
            <a:r>
              <a:rPr lang="en-US" altLang="zh-TW" sz="2300" dirty="0" smtClean="0"/>
              <a:t>Can’t access UI component directly.</a:t>
            </a:r>
          </a:p>
          <a:p>
            <a:pPr lvl="1"/>
            <a:r>
              <a:rPr lang="en-US" altLang="zh-TW" sz="2300" dirty="0" smtClean="0"/>
              <a:t>Handler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 </a:t>
            </a:r>
            <a:r>
              <a:rPr lang="en-US" altLang="zh-TW" sz="2500" dirty="0" err="1" smtClean="0"/>
              <a:t>AsyncTask</a:t>
            </a:r>
            <a:endParaRPr lang="en-US" altLang="zh-TW" sz="25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51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30004" y="2412452"/>
            <a:ext cx="6578500" cy="3536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 Demo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Permission setting</a:t>
            </a:r>
          </a:p>
          <a:p>
            <a:pPr lvl="1"/>
            <a:r>
              <a:rPr lang="en-US" altLang="zh-TW" dirty="0" smtClean="0"/>
              <a:t>AndroidManifest.xml</a:t>
            </a: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52</a:t>
            </a:fld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9238" y="2708920"/>
            <a:ext cx="6115050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other important component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300" dirty="0" smtClean="0"/>
              <a:t>Service</a:t>
            </a:r>
          </a:p>
          <a:p>
            <a:pPr lvl="1"/>
            <a:r>
              <a:rPr lang="en-US" altLang="zh-TW" sz="2000" dirty="0" smtClean="0"/>
              <a:t>No UI</a:t>
            </a:r>
          </a:p>
          <a:p>
            <a:pPr lvl="1"/>
            <a:r>
              <a:rPr lang="en-US" altLang="zh-TW" sz="2000" dirty="0" smtClean="0"/>
              <a:t>Always works in the background.</a:t>
            </a:r>
          </a:p>
          <a:p>
            <a:pPr lvl="1"/>
            <a:r>
              <a:rPr lang="en-US" altLang="zh-TW" sz="2000" dirty="0" smtClean="0"/>
              <a:t>Play music, or data download.</a:t>
            </a:r>
          </a:p>
          <a:p>
            <a:r>
              <a:rPr lang="en-US" altLang="zh-TW" sz="2300" dirty="0" smtClean="0"/>
              <a:t>Broadcast </a:t>
            </a:r>
            <a:r>
              <a:rPr lang="en-US" altLang="zh-TW" sz="2300" dirty="0" smtClean="0"/>
              <a:t>receiver</a:t>
            </a:r>
          </a:p>
          <a:p>
            <a:pPr lvl="1"/>
            <a:r>
              <a:rPr lang="en-US" altLang="zh-TW" sz="1900" dirty="0" smtClean="0"/>
              <a:t>System</a:t>
            </a:r>
            <a:endParaRPr lang="en-US" altLang="zh-TW" sz="1900" dirty="0" smtClean="0"/>
          </a:p>
          <a:p>
            <a:r>
              <a:rPr lang="en-US" altLang="zh-TW" sz="2300" dirty="0" smtClean="0"/>
              <a:t>Content Provider</a:t>
            </a:r>
          </a:p>
          <a:p>
            <a:pPr lvl="1"/>
            <a:r>
              <a:rPr lang="en-US" altLang="zh-TW" sz="2000" dirty="0" smtClean="0"/>
              <a:t>Cross-process data exchange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53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/>
              <a:t>Android Developer - </a:t>
            </a:r>
            <a:r>
              <a:rPr lang="en-US" altLang="zh-TW" sz="2400" dirty="0" smtClean="0">
                <a:hlinkClick r:id="rId2"/>
              </a:rPr>
              <a:t>http://developer.android.com/develop/index.html</a:t>
            </a:r>
            <a:endParaRPr lang="en-US" altLang="zh-TW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err="1" smtClean="0"/>
              <a:t>CodeData</a:t>
            </a:r>
            <a:r>
              <a:rPr lang="en-US" altLang="zh-TW" sz="2400" dirty="0" smtClean="0"/>
              <a:t> - </a:t>
            </a:r>
            <a:r>
              <a:rPr lang="en-US" altLang="zh-TW" sz="2400" dirty="0" smtClean="0">
                <a:hlinkClick r:id="rId3"/>
              </a:rPr>
              <a:t>http://www.codedata.com.tw/mobile/android-tutorial-the-2nd-class-2-ui/</a:t>
            </a:r>
            <a:endParaRPr lang="en-US" altLang="zh-TW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/>
              <a:t>Implicit activity -</a:t>
            </a:r>
            <a:r>
              <a:rPr lang="en-US" altLang="zh-TW" sz="2400" dirty="0" smtClean="0">
                <a:hlinkClick r:id="rId4"/>
              </a:rPr>
              <a:t>http://blog.csdn.net/xln0130/article/details/6721561</a:t>
            </a:r>
            <a:endParaRPr lang="en-US" altLang="zh-TW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err="1" smtClean="0"/>
              <a:t>AsyncTask</a:t>
            </a:r>
            <a:r>
              <a:rPr lang="en-US" altLang="zh-TW" sz="2400" dirty="0" smtClean="0"/>
              <a:t> -</a:t>
            </a:r>
            <a:r>
              <a:rPr lang="en-US" altLang="zh-TW" sz="2400" dirty="0" smtClean="0">
                <a:hlinkClick r:id="rId5"/>
              </a:rPr>
              <a:t>http://developer.android.com/reference/android/os/AsyncTask.html</a:t>
            </a:r>
            <a:endParaRPr lang="en-US" altLang="zh-TW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err="1" smtClean="0"/>
              <a:t>Genymotion</a:t>
            </a:r>
            <a:r>
              <a:rPr lang="en-US" altLang="zh-TW" sz="2400" dirty="0" smtClean="0"/>
              <a:t> (3</a:t>
            </a:r>
            <a:r>
              <a:rPr lang="en-US" altLang="zh-TW" sz="2400" baseline="30000" dirty="0" smtClean="0"/>
              <a:t>rd</a:t>
            </a:r>
            <a:r>
              <a:rPr lang="en-US" altLang="zh-TW" sz="2400" dirty="0" smtClean="0"/>
              <a:t>-party Android Emulator)  -</a:t>
            </a:r>
          </a:p>
          <a:p>
            <a:pPr>
              <a:buNone/>
            </a:pPr>
            <a:r>
              <a:rPr lang="en-US" altLang="zh-TW" sz="2400" dirty="0" smtClean="0"/>
              <a:t>     </a:t>
            </a:r>
            <a:r>
              <a:rPr lang="en-US" altLang="zh-TW" sz="2400" dirty="0" smtClean="0">
                <a:hlinkClick r:id="rId6"/>
              </a:rPr>
              <a:t>https://www.genymotion.com/</a:t>
            </a:r>
            <a:endParaRPr lang="en-US" altLang="zh-TW" sz="2400" dirty="0" smtClean="0"/>
          </a:p>
          <a:p>
            <a:pPr>
              <a:buNone/>
            </a:pPr>
            <a:r>
              <a:rPr lang="en-US" altLang="zh-TW" sz="2400" dirty="0"/>
              <a:t>6. </a:t>
            </a:r>
            <a:r>
              <a:rPr lang="en-US" altLang="zh-TW" sz="2400" dirty="0" smtClean="0"/>
              <a:t>	  Android History - </a:t>
            </a:r>
            <a:r>
              <a:rPr lang="en-US" altLang="zh-TW" sz="2400" dirty="0" smtClean="0">
                <a:hlinkClick r:id="rId7"/>
              </a:rPr>
              <a:t>http</a:t>
            </a:r>
            <a:r>
              <a:rPr lang="en-US" altLang="zh-TW" sz="2400" dirty="0">
                <a:hlinkClick r:id="rId7"/>
              </a:rPr>
              <a:t>://www.xcubelabs.com/images/android-infograph-live.png</a:t>
            </a:r>
            <a:endParaRPr lang="en-US" altLang="zh-TW" sz="2400" dirty="0" smtClean="0"/>
          </a:p>
          <a:p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54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Environment setup (2/4)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000" dirty="0" smtClean="0"/>
              <a:t>Install IDE</a:t>
            </a:r>
          </a:p>
          <a:p>
            <a:pPr lvl="1"/>
            <a:r>
              <a:rPr lang="en-US" altLang="zh-TW" dirty="0" smtClean="0"/>
              <a:t>Just press “Next” to finish the installation.</a:t>
            </a:r>
          </a:p>
          <a:p>
            <a:r>
              <a:rPr lang="en-US" altLang="zh-TW" sz="3000" dirty="0" smtClean="0"/>
              <a:t>Install Java Development Kit</a:t>
            </a:r>
          </a:p>
          <a:p>
            <a:pPr lvl="1"/>
            <a:r>
              <a:rPr lang="fr-FR" altLang="zh-TW" sz="2300" dirty="0" smtClean="0"/>
              <a:t>Add environment variable</a:t>
            </a:r>
          </a:p>
          <a:p>
            <a:pPr lvl="1"/>
            <a:r>
              <a:rPr lang="en-US" altLang="zh-TW" sz="2300" dirty="0" smtClean="0"/>
              <a:t>Variable name: </a:t>
            </a:r>
            <a:r>
              <a:rPr lang="fr-FR" altLang="zh-TW" sz="2300" b="1" dirty="0" smtClean="0"/>
              <a:t>JAVA_HOME</a:t>
            </a:r>
          </a:p>
          <a:p>
            <a:pPr lvl="1"/>
            <a:r>
              <a:rPr lang="fr-FR" altLang="zh-TW" sz="2300" dirty="0" smtClean="0"/>
              <a:t>Value: the root folder of JDK</a:t>
            </a:r>
            <a:endParaRPr lang="zh-TW" altLang="en-US" sz="23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4509120"/>
            <a:ext cx="5040560" cy="202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Environment setup (3/4)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Android SDK</a:t>
            </a:r>
          </a:p>
          <a:p>
            <a:pPr lvl="1"/>
            <a:r>
              <a:rPr lang="en-US" altLang="zh-TW" dirty="0" smtClean="0"/>
              <a:t>Configure -&gt; SDK Manager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005274"/>
            <a:ext cx="4499992" cy="34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45396" y="2996953"/>
            <a:ext cx="4491103" cy="3394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Environment setup (4/4)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Install SDK </a:t>
            </a:r>
            <a:r>
              <a:rPr lang="en-US" altLang="zh-TW" sz="2800" dirty="0" smtClean="0"/>
              <a:t>Tools, Platform-tools and Build-tools</a:t>
            </a:r>
          </a:p>
          <a:p>
            <a:endParaRPr lang="en-US" altLang="zh-TW" sz="2800" dirty="0" smtClean="0"/>
          </a:p>
          <a:p>
            <a:endParaRPr lang="en-US" altLang="zh-TW" sz="2800" dirty="0" smtClean="0"/>
          </a:p>
          <a:p>
            <a:r>
              <a:rPr lang="en-US" altLang="zh-TW" sz="2800" dirty="0" smtClean="0"/>
              <a:t>Install </a:t>
            </a:r>
            <a:r>
              <a:rPr lang="en-US" altLang="zh-TW" sz="2800" dirty="0" smtClean="0"/>
              <a:t>Android API</a:t>
            </a:r>
          </a:p>
          <a:p>
            <a:pPr lvl="1"/>
            <a:r>
              <a:rPr lang="en-US" altLang="zh-TW" sz="2400" dirty="0" smtClean="0"/>
              <a:t> Android 4.0(API 14) cover </a:t>
            </a:r>
            <a:r>
              <a:rPr lang="en-US" altLang="zh-TW" sz="2400" dirty="0" smtClean="0"/>
              <a:t>90%+ </a:t>
            </a:r>
            <a:endParaRPr lang="en-US" altLang="zh-TW" sz="2400" dirty="0" smtClean="0"/>
          </a:p>
          <a:p>
            <a:pPr lvl="1">
              <a:buNone/>
            </a:pPr>
            <a:r>
              <a:rPr lang="en-US" altLang="zh-TW" sz="2400" dirty="0" smtClean="0"/>
              <a:t> </a:t>
            </a:r>
            <a:r>
              <a:rPr lang="en-US" altLang="zh-TW" sz="2400" dirty="0" smtClean="0"/>
              <a:t>    of </a:t>
            </a:r>
            <a:r>
              <a:rPr lang="en-US" altLang="zh-TW" sz="2400" dirty="0" smtClean="0"/>
              <a:t>devices in use now</a:t>
            </a:r>
            <a:endParaRPr lang="zh-TW" altLang="en-US" sz="24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3091296"/>
            <a:ext cx="2808312" cy="3766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4437112"/>
            <a:ext cx="2519357" cy="242088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</p:pic>
      <p:pic>
        <p:nvPicPr>
          <p:cNvPr id="51201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2132857"/>
            <a:ext cx="5400600" cy="85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Hello World (1/8)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D09F-C6A3-454C-A042-D5DAFD494666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321436"/>
            <a:ext cx="7170026" cy="5419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19227</TotalTime>
  <Words>1113</Words>
  <Application>Microsoft Office PowerPoint</Application>
  <PresentationFormat>如螢幕大小 (4:3)</PresentationFormat>
  <Paragraphs>311</Paragraphs>
  <Slides>54</Slides>
  <Notes>5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54</vt:i4>
      </vt:variant>
    </vt:vector>
  </HeadingPairs>
  <TitlesOfParts>
    <vt:vector size="55" baseType="lpstr">
      <vt:lpstr>Office 佈景主題</vt:lpstr>
      <vt:lpstr>The introduction of Android Development </vt:lpstr>
      <vt:lpstr>Agenda</vt:lpstr>
      <vt:lpstr>Brief History</vt:lpstr>
      <vt:lpstr>What’s Android?</vt:lpstr>
      <vt:lpstr>Environment setup (1/4)</vt:lpstr>
      <vt:lpstr>Environment setup (2/4)</vt:lpstr>
      <vt:lpstr>Environment setup (3/4)</vt:lpstr>
      <vt:lpstr>Environment setup (4/4)</vt:lpstr>
      <vt:lpstr>Hello World (1/8)</vt:lpstr>
      <vt:lpstr>Hello World (2/8)</vt:lpstr>
      <vt:lpstr>Hello World (3/8)</vt:lpstr>
      <vt:lpstr>Hello World (4/8)</vt:lpstr>
      <vt:lpstr>Hello World (5/8)</vt:lpstr>
      <vt:lpstr>Hello World (6/8)</vt:lpstr>
      <vt:lpstr>Hello World (7/8)</vt:lpstr>
      <vt:lpstr>投影片 16</vt:lpstr>
      <vt:lpstr>App Structure</vt:lpstr>
      <vt:lpstr>App Structure</vt:lpstr>
      <vt:lpstr>App Structure</vt:lpstr>
      <vt:lpstr>App Structure</vt:lpstr>
      <vt:lpstr>App Structure</vt:lpstr>
      <vt:lpstr>App Structure</vt:lpstr>
      <vt:lpstr>App Structure</vt:lpstr>
      <vt:lpstr>Structure</vt:lpstr>
      <vt:lpstr>App Structure</vt:lpstr>
      <vt:lpstr>App Structure</vt:lpstr>
      <vt:lpstr>App Structure</vt:lpstr>
      <vt:lpstr>App Structure</vt:lpstr>
      <vt:lpstr>Basic Component</vt:lpstr>
      <vt:lpstr>Basic Component</vt:lpstr>
      <vt:lpstr>投影片 31</vt:lpstr>
      <vt:lpstr>投影片 32</vt:lpstr>
      <vt:lpstr>Basic Component</vt:lpstr>
      <vt:lpstr>Basic Component</vt:lpstr>
      <vt:lpstr>Basic Component</vt:lpstr>
      <vt:lpstr>投影片 36</vt:lpstr>
      <vt:lpstr>Activity</vt:lpstr>
      <vt:lpstr>投影片 38</vt:lpstr>
      <vt:lpstr>投影片 39</vt:lpstr>
      <vt:lpstr>投影片 40</vt:lpstr>
      <vt:lpstr>Activity</vt:lpstr>
      <vt:lpstr>Activity</vt:lpstr>
      <vt:lpstr>Activity</vt:lpstr>
      <vt:lpstr>Activity</vt:lpstr>
      <vt:lpstr>Activity</vt:lpstr>
      <vt:lpstr>投影片 46</vt:lpstr>
      <vt:lpstr>Activity</vt:lpstr>
      <vt:lpstr>Activity</vt:lpstr>
      <vt:lpstr>APP Demo</vt:lpstr>
      <vt:lpstr>APP Demo</vt:lpstr>
      <vt:lpstr>APP Demo</vt:lpstr>
      <vt:lpstr>APP Demo</vt:lpstr>
      <vt:lpstr>The other important component</vt:lpstr>
      <vt:lpstr>Reference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introduction of Android </dc:title>
  <dc:creator>Alex</dc:creator>
  <cp:lastModifiedBy>Alex</cp:lastModifiedBy>
  <cp:revision>951</cp:revision>
  <dcterms:created xsi:type="dcterms:W3CDTF">2015-01-19T01:53:04Z</dcterms:created>
  <dcterms:modified xsi:type="dcterms:W3CDTF">2015-03-24T06:17:20Z</dcterms:modified>
</cp:coreProperties>
</file>