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5F5-22BB-4C30-A15D-2999A4D5687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45E-64C4-4F61-B21E-C48D9D47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3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5F5-22BB-4C30-A15D-2999A4D5687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45E-64C4-4F61-B21E-C48D9D47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8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5F5-22BB-4C30-A15D-2999A4D5687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45E-64C4-4F61-B21E-C48D9D47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32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5F5-22BB-4C30-A15D-2999A4D5687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45E-64C4-4F61-B21E-C48D9D47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4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5F5-22BB-4C30-A15D-2999A4D5687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45E-64C4-4F61-B21E-C48D9D47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2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5F5-22BB-4C30-A15D-2999A4D5687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45E-64C4-4F61-B21E-C48D9D47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37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5F5-22BB-4C30-A15D-2999A4D5687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45E-64C4-4F61-B21E-C48D9D47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2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5F5-22BB-4C30-A15D-2999A4D5687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45E-64C4-4F61-B21E-C48D9D47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8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5F5-22BB-4C30-A15D-2999A4D5687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45E-64C4-4F61-B21E-C48D9D47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15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5F5-22BB-4C30-A15D-2999A4D5687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45E-64C4-4F61-B21E-C48D9D47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5F5-22BB-4C30-A15D-2999A4D5687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845E-64C4-4F61-B21E-C48D9D47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6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85F5-22BB-4C30-A15D-2999A4D5687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845E-64C4-4F61-B21E-C48D9D47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741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C0B4B-612B-4AD3-833C-3997CA4C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68438-56A4-4861-84E4-A68A770EA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指令语法</a:t>
            </a:r>
            <a:endParaRPr lang="en-US" altLang="zh-CN" dirty="0"/>
          </a:p>
          <a:p>
            <a:r>
              <a:rPr lang="zh-CN" altLang="en-US" dirty="0"/>
              <a:t>变量（含可变变量、预定义变量、静态变量）</a:t>
            </a:r>
            <a:endParaRPr lang="en-US" altLang="zh-CN" dirty="0"/>
          </a:p>
          <a:p>
            <a:r>
              <a:rPr lang="zh-CN" altLang="en-US" dirty="0"/>
              <a:t>常量（含预定义常量、魔术常量）</a:t>
            </a:r>
            <a:endParaRPr lang="en-US" altLang="zh-CN" dirty="0"/>
          </a:p>
          <a:p>
            <a:r>
              <a:rPr lang="zh-CN" altLang="en-US" dirty="0"/>
              <a:t>数据类型</a:t>
            </a:r>
          </a:p>
          <a:p>
            <a:r>
              <a:rPr lang="zh-CN" altLang="en-US" dirty="0"/>
              <a:t>运算符、表达式</a:t>
            </a:r>
          </a:p>
          <a:p>
            <a:r>
              <a:rPr lang="zh-CN" altLang="en-US" dirty="0"/>
              <a:t>程序流程控制语句（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foreach</a:t>
            </a:r>
            <a:r>
              <a:rPr lang="zh-CN" altLang="en-US" dirty="0"/>
              <a:t>、</a:t>
            </a:r>
            <a:r>
              <a:rPr lang="en-US" altLang="zh-CN" dirty="0"/>
              <a:t>die</a:t>
            </a:r>
            <a:r>
              <a:rPr lang="zh-CN" altLang="en-US" dirty="0"/>
              <a:t>和</a:t>
            </a:r>
            <a:r>
              <a:rPr lang="en-US" altLang="zh-CN" dirty="0"/>
              <a:t>exit</a:t>
            </a:r>
            <a:r>
              <a:rPr lang="zh-CN" altLang="en-US" dirty="0"/>
              <a:t>函数、</a:t>
            </a:r>
            <a:r>
              <a:rPr lang="en-US" altLang="zh-CN" dirty="0"/>
              <a:t> include</a:t>
            </a:r>
            <a:r>
              <a:rPr lang="zh-CN" altLang="en-US" dirty="0"/>
              <a:t>和</a:t>
            </a:r>
            <a:r>
              <a:rPr lang="en-US" altLang="zh-CN" dirty="0"/>
              <a:t>require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23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355D8-B765-4C3B-9DFF-F885E412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159B4-80C2-4F8A-BEE5-131058CA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算术运算符：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zh-CN" altLang="en-US" dirty="0"/>
              <a:t>（取模），**（求幂）</a:t>
            </a:r>
            <a:endParaRPr lang="en-US" altLang="zh-CN" dirty="0"/>
          </a:p>
          <a:p>
            <a:r>
              <a:rPr lang="zh-CN" altLang="en-US" dirty="0"/>
              <a:t>字符串运算符：</a:t>
            </a:r>
            <a:r>
              <a:rPr lang="en-US" altLang="zh-CN" dirty="0"/>
              <a:t>.</a:t>
            </a:r>
            <a:r>
              <a:rPr lang="zh-CN" altLang="en-US" dirty="0"/>
              <a:t>（点号）</a:t>
            </a:r>
            <a:endParaRPr lang="en-US" altLang="zh-CN" dirty="0"/>
          </a:p>
          <a:p>
            <a:r>
              <a:rPr lang="zh-CN" altLang="en-US" dirty="0"/>
              <a:t>赋值运算符：</a:t>
            </a: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+=</a:t>
            </a:r>
            <a:r>
              <a:rPr lang="zh-CN" altLang="en-US" dirty="0"/>
              <a:t>，</a:t>
            </a:r>
            <a:r>
              <a:rPr lang="en-US" altLang="zh-CN" dirty="0"/>
              <a:t>-=</a:t>
            </a:r>
            <a:r>
              <a:rPr lang="zh-CN" altLang="en-US" dirty="0"/>
              <a:t>，*</a:t>
            </a: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/=</a:t>
            </a:r>
            <a:r>
              <a:rPr lang="zh-CN" altLang="en-US" dirty="0"/>
              <a:t>，</a:t>
            </a:r>
            <a:r>
              <a:rPr lang="en-US" altLang="zh-CN" dirty="0"/>
              <a:t>%=</a:t>
            </a:r>
            <a:r>
              <a:rPr lang="zh-CN" altLang="en-US" dirty="0"/>
              <a:t>，</a:t>
            </a:r>
            <a:r>
              <a:rPr lang="en-US" altLang="zh-CN" dirty="0"/>
              <a:t>.=</a:t>
            </a:r>
          </a:p>
          <a:p>
            <a:r>
              <a:rPr lang="zh-CN" altLang="en-US" dirty="0"/>
              <a:t>位运算符：</a:t>
            </a:r>
            <a:r>
              <a:rPr lang="en-US" altLang="zh-CN" dirty="0"/>
              <a:t>&amp;</a:t>
            </a:r>
            <a:r>
              <a:rPr lang="zh-CN" altLang="en-US" dirty="0"/>
              <a:t>，</a:t>
            </a:r>
            <a:r>
              <a:rPr lang="en-US" altLang="zh-CN" dirty="0"/>
              <a:t>|</a:t>
            </a:r>
            <a:r>
              <a:rPr lang="zh-CN" altLang="en-US" dirty="0"/>
              <a:t>，</a:t>
            </a:r>
            <a:r>
              <a:rPr lang="en-US" altLang="zh-CN" dirty="0"/>
              <a:t>~</a:t>
            </a:r>
            <a:r>
              <a:rPr lang="zh-CN" altLang="en-US" dirty="0"/>
              <a:t>，</a:t>
            </a:r>
            <a:r>
              <a:rPr lang="en-US" altLang="zh-CN" dirty="0"/>
              <a:t>^</a:t>
            </a:r>
            <a:r>
              <a:rPr lang="zh-CN" altLang="en-US" dirty="0"/>
              <a:t>，</a:t>
            </a:r>
            <a:r>
              <a:rPr lang="en-US" altLang="zh-CN" dirty="0"/>
              <a:t>&lt;&lt;</a:t>
            </a:r>
            <a:r>
              <a:rPr lang="zh-CN" altLang="en-US" dirty="0"/>
              <a:t>，</a:t>
            </a:r>
            <a:r>
              <a:rPr lang="en-US" altLang="zh-CN" dirty="0"/>
              <a:t>&gt;&gt;</a:t>
            </a:r>
          </a:p>
          <a:p>
            <a:r>
              <a:rPr lang="zh-CN" altLang="en-US" dirty="0"/>
              <a:t>递增和递减运算符：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/>
              <a:t>--</a:t>
            </a:r>
          </a:p>
          <a:p>
            <a:r>
              <a:rPr lang="zh-CN" altLang="en-US" dirty="0"/>
              <a:t>逻辑运算符：</a:t>
            </a:r>
            <a:r>
              <a:rPr lang="en-US" altLang="zh-CN" dirty="0"/>
              <a:t>&amp;&amp; </a:t>
            </a:r>
            <a:r>
              <a:rPr lang="zh-CN" altLang="en-US" dirty="0"/>
              <a:t>或 </a:t>
            </a:r>
            <a:r>
              <a:rPr lang="en-US" altLang="zh-CN" dirty="0"/>
              <a:t>and</a:t>
            </a:r>
            <a:r>
              <a:rPr lang="zh-CN" altLang="en-US" dirty="0"/>
              <a:t>，</a:t>
            </a:r>
            <a:r>
              <a:rPr lang="en-US" altLang="zh-CN" dirty="0"/>
              <a:t>|| </a:t>
            </a:r>
            <a:r>
              <a:rPr lang="zh-CN" altLang="en-US" dirty="0"/>
              <a:t>或 </a:t>
            </a:r>
            <a:r>
              <a:rPr lang="en-US" altLang="zh-CN" dirty="0"/>
              <a:t>or</a:t>
            </a:r>
            <a:r>
              <a:rPr lang="zh-CN" altLang="en-US" dirty="0"/>
              <a:t>（逻辑或），</a:t>
            </a:r>
            <a:r>
              <a:rPr lang="en-US" altLang="zh-CN" dirty="0" err="1"/>
              <a:t>xor</a:t>
            </a:r>
            <a:r>
              <a:rPr lang="zh-CN" altLang="en-US" dirty="0"/>
              <a:t>，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比较运算符：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==</a:t>
            </a:r>
            <a:r>
              <a:rPr lang="zh-CN" altLang="en-US" dirty="0"/>
              <a:t>，</a:t>
            </a:r>
            <a:r>
              <a:rPr lang="en-US" altLang="zh-CN" dirty="0"/>
              <a:t>&gt;=</a:t>
            </a:r>
            <a:r>
              <a:rPr lang="zh-CN" altLang="en-US" dirty="0"/>
              <a:t> ， </a:t>
            </a:r>
            <a:r>
              <a:rPr lang="en-US" altLang="zh-CN" dirty="0"/>
              <a:t>&lt;=</a:t>
            </a:r>
            <a:r>
              <a:rPr lang="zh-CN" altLang="en-US" dirty="0"/>
              <a:t>，</a:t>
            </a:r>
            <a:r>
              <a:rPr lang="en-US" altLang="zh-CN" dirty="0"/>
              <a:t>!=</a:t>
            </a:r>
            <a:r>
              <a:rPr lang="zh-CN" altLang="en-US" dirty="0"/>
              <a:t>，</a:t>
            </a:r>
            <a:r>
              <a:rPr lang="en-US" altLang="zh-CN" dirty="0"/>
              <a:t>===</a:t>
            </a:r>
            <a:r>
              <a:rPr lang="zh-CN" altLang="en-US" dirty="0"/>
              <a:t>，</a:t>
            </a:r>
            <a:r>
              <a:rPr lang="en-US" altLang="zh-CN" dirty="0"/>
              <a:t>!==</a:t>
            </a:r>
          </a:p>
          <a:p>
            <a:r>
              <a:rPr lang="zh-CN" altLang="en-US" dirty="0"/>
              <a:t>三元运算符：表达式</a:t>
            </a:r>
            <a:r>
              <a:rPr lang="en-US" altLang="zh-CN" dirty="0"/>
              <a:t>1?</a:t>
            </a:r>
            <a:r>
              <a:rPr lang="zh-CN" altLang="en-US" dirty="0"/>
              <a:t>表达式</a:t>
            </a:r>
            <a:r>
              <a:rPr lang="en-US" altLang="zh-CN" dirty="0"/>
              <a:t>2:</a:t>
            </a:r>
            <a:r>
              <a:rPr lang="zh-CN" altLang="en-US" dirty="0"/>
              <a:t>表达式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46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460FC-00A3-4724-A29B-ACB583F6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EDE8E-E6C2-4ED6-9D25-F5415BFDA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26452" cy="4763711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var_dump</a:t>
            </a:r>
            <a:r>
              <a:rPr lang="en-US" altLang="zh-CN" dirty="0"/>
              <a:t>() </a:t>
            </a:r>
            <a:r>
              <a:rPr lang="zh-CN" altLang="en-US" dirty="0"/>
              <a:t>：打印参数的相关信息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基本类型：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zh-CN" altLang="en-US" dirty="0"/>
              <a:t>：</a:t>
            </a:r>
            <a:r>
              <a:rPr lang="en-US" altLang="zh-CN" dirty="0" err="1"/>
              <a:t>true,false</a:t>
            </a:r>
            <a:r>
              <a:rPr lang="en-US" altLang="zh-CN" dirty="0"/>
              <a:t>    (</a:t>
            </a:r>
            <a:r>
              <a:rPr lang="zh-CN" altLang="en-US" dirty="0"/>
              <a:t>不区分大小写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：</a:t>
            </a:r>
            <a:r>
              <a:rPr lang="en-US" altLang="zh-CN" dirty="0"/>
              <a:t>'</a:t>
            </a:r>
            <a:r>
              <a:rPr lang="en-US" altLang="zh-CN" dirty="0" err="1"/>
              <a:t>abc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"</a:t>
            </a:r>
            <a:r>
              <a:rPr lang="en-US" altLang="zh-CN" dirty="0" err="1"/>
              <a:t>abc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integer</a:t>
            </a:r>
            <a:r>
              <a:rPr lang="zh-CN" altLang="en-US" dirty="0"/>
              <a:t>：</a:t>
            </a:r>
            <a:r>
              <a:rPr lang="en-US" altLang="zh-CN" dirty="0"/>
              <a:t>123</a:t>
            </a:r>
            <a:r>
              <a:rPr lang="zh-CN" altLang="en-US" dirty="0"/>
              <a:t>，</a:t>
            </a:r>
            <a:r>
              <a:rPr lang="en-US" altLang="zh-CN" dirty="0"/>
              <a:t>0123-</a:t>
            </a:r>
            <a:r>
              <a:rPr lang="zh-CN" altLang="en-US" dirty="0"/>
              <a:t>八进制，</a:t>
            </a:r>
            <a:r>
              <a:rPr lang="en-US" altLang="zh-CN" dirty="0"/>
              <a:t>0b1110</a:t>
            </a:r>
            <a:r>
              <a:rPr lang="zh-CN" altLang="en-US" dirty="0"/>
              <a:t>二进制，</a:t>
            </a:r>
            <a:r>
              <a:rPr lang="en-US" altLang="zh-CN" dirty="0"/>
              <a:t>0x12A</a:t>
            </a:r>
            <a:r>
              <a:rPr lang="zh-CN" altLang="en-US" dirty="0"/>
              <a:t>十六进制</a:t>
            </a:r>
            <a:endParaRPr lang="en-US" altLang="zh-CN" dirty="0"/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</a:t>
            </a:r>
            <a:r>
              <a:rPr lang="en-US" altLang="zh-CN" dirty="0"/>
              <a:t>1.234</a:t>
            </a:r>
            <a:r>
              <a:rPr lang="zh-CN" altLang="en-US" dirty="0"/>
              <a:t>，</a:t>
            </a:r>
            <a:r>
              <a:rPr lang="en-US" altLang="zh-CN" dirty="0"/>
              <a:t>1.2e3</a:t>
            </a:r>
            <a:r>
              <a:rPr lang="zh-CN" altLang="en-US" dirty="0"/>
              <a:t>（</a:t>
            </a:r>
            <a:r>
              <a:rPr lang="en-US" altLang="zh-CN" dirty="0"/>
              <a:t>1200</a:t>
            </a:r>
            <a:r>
              <a:rPr lang="zh-CN" altLang="en-US" dirty="0"/>
              <a:t>），</a:t>
            </a:r>
            <a:r>
              <a:rPr lang="en-US" altLang="zh-CN" dirty="0"/>
              <a:t> 1.2E-3</a:t>
            </a:r>
            <a:r>
              <a:rPr lang="zh-CN" altLang="en-US" dirty="0"/>
              <a:t>（</a:t>
            </a:r>
            <a:r>
              <a:rPr lang="en-US" altLang="zh-CN" dirty="0"/>
              <a:t>0.0012</a:t>
            </a:r>
            <a:r>
              <a:rPr lang="zh-CN" altLang="en-US" dirty="0"/>
              <a:t>）， </a:t>
            </a:r>
            <a:r>
              <a:rPr lang="en-US" altLang="zh-CN" b="1" dirty="0">
                <a:solidFill>
                  <a:srgbClr val="FF0000"/>
                </a:solidFill>
              </a:rPr>
              <a:t>0.1+0.1+0.1-0.3</a:t>
            </a:r>
            <a:r>
              <a:rPr lang="zh-CN" altLang="en-US" b="1" dirty="0">
                <a:solidFill>
                  <a:srgbClr val="FF0000"/>
                </a:solidFill>
              </a:rPr>
              <a:t>不等于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复合数据类型：数组（</a:t>
            </a:r>
            <a:r>
              <a:rPr lang="en-US" altLang="zh-CN" dirty="0"/>
              <a:t>Array</a:t>
            </a:r>
            <a:r>
              <a:rPr lang="zh-CN" altLang="en-US" dirty="0"/>
              <a:t>）和对象（</a:t>
            </a:r>
            <a:r>
              <a:rPr lang="en-US" altLang="zh-CN" dirty="0"/>
              <a:t>Object</a:t>
            </a:r>
            <a:r>
              <a:rPr lang="zh-CN" altLang="en-US" dirty="0"/>
              <a:t>），</a:t>
            </a:r>
            <a:r>
              <a:rPr lang="zh-CN" altLang="en-US" i="1" dirty="0"/>
              <a:t>后面再介绍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288364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E19F2-8A61-45B4-A9EF-F0B98040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35E63-9725-4E2A-9CB2-3908D953D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582"/>
            <a:ext cx="10515600" cy="5307290"/>
          </a:xfrm>
        </p:spPr>
        <p:txBody>
          <a:bodyPr>
            <a:normAutofit/>
          </a:bodyPr>
          <a:lstStyle/>
          <a:p>
            <a:r>
              <a:rPr lang="zh-CN" altLang="en-US" dirty="0"/>
              <a:t>强制类型转换</a:t>
            </a:r>
            <a:endParaRPr lang="en-US" altLang="zh-CN" dirty="0"/>
          </a:p>
          <a:p>
            <a:pPr lvl="1"/>
            <a:r>
              <a:rPr lang="en-US" altLang="zh-CN" dirty="0"/>
              <a:t>(int)</a:t>
            </a:r>
            <a:r>
              <a:rPr lang="zh-CN" altLang="en-US" dirty="0"/>
              <a:t>或</a:t>
            </a:r>
            <a:r>
              <a:rPr lang="en-US" altLang="zh-CN" dirty="0"/>
              <a:t>(integer) - </a:t>
            </a:r>
            <a:r>
              <a:rPr lang="zh-CN" altLang="en-US" dirty="0"/>
              <a:t>转换为整形 </a:t>
            </a:r>
            <a:r>
              <a:rPr lang="en-US" altLang="zh-CN" dirty="0"/>
              <a:t>integer</a:t>
            </a:r>
            <a:r>
              <a:rPr lang="zh-CN" altLang="en-US" dirty="0"/>
              <a:t>，如 </a:t>
            </a:r>
            <a:r>
              <a:rPr lang="en-US" altLang="zh-CN" dirty="0"/>
              <a:t>(int)'1.23abc' </a:t>
            </a:r>
            <a:r>
              <a:rPr lang="zh-CN" altLang="en-US" dirty="0"/>
              <a:t>结果是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(bool)</a:t>
            </a:r>
            <a:r>
              <a:rPr lang="zh-CN" altLang="en-US" dirty="0"/>
              <a:t>或</a:t>
            </a:r>
            <a:r>
              <a:rPr lang="en-US" altLang="zh-CN" dirty="0"/>
              <a:t> (</a:t>
            </a:r>
            <a:r>
              <a:rPr lang="en-US" altLang="zh-CN" dirty="0" err="1"/>
              <a:t>boolean</a:t>
            </a:r>
            <a:r>
              <a:rPr lang="en-US" altLang="zh-CN" dirty="0"/>
              <a:t>) - </a:t>
            </a:r>
            <a:r>
              <a:rPr lang="zh-CN" altLang="en-US" dirty="0"/>
              <a:t>转换为布尔类型 </a:t>
            </a:r>
            <a:r>
              <a:rPr lang="en-US" altLang="zh-CN" dirty="0" err="1"/>
              <a:t>boolean</a:t>
            </a:r>
            <a:endParaRPr lang="en-US" altLang="zh-CN" dirty="0"/>
          </a:p>
          <a:p>
            <a:pPr lvl="1"/>
            <a:r>
              <a:rPr lang="en-US" altLang="zh-CN" dirty="0"/>
              <a:t>(float)</a:t>
            </a:r>
            <a:r>
              <a:rPr lang="zh-CN" altLang="en-US" dirty="0"/>
              <a:t>或</a:t>
            </a:r>
            <a:r>
              <a:rPr lang="en-US" altLang="zh-CN" dirty="0"/>
              <a:t>(double), (real) - </a:t>
            </a:r>
            <a:r>
              <a:rPr lang="zh-CN" altLang="en-US" dirty="0"/>
              <a:t>转换为浮点型 </a:t>
            </a:r>
            <a:r>
              <a:rPr lang="en-US" altLang="zh-CN" dirty="0"/>
              <a:t>float</a:t>
            </a:r>
          </a:p>
          <a:p>
            <a:pPr lvl="1"/>
            <a:r>
              <a:rPr lang="en-US" altLang="zh-CN" dirty="0"/>
              <a:t>(string) - </a:t>
            </a:r>
            <a:r>
              <a:rPr lang="zh-CN" altLang="en-US" dirty="0"/>
              <a:t>转换为字符串 </a:t>
            </a:r>
            <a:r>
              <a:rPr lang="en-US" altLang="zh-CN" dirty="0"/>
              <a:t>string</a:t>
            </a:r>
          </a:p>
          <a:p>
            <a:pPr lvl="1"/>
            <a:r>
              <a:rPr lang="en-US" altLang="zh-CN" dirty="0"/>
              <a:t>(array) - </a:t>
            </a:r>
            <a:r>
              <a:rPr lang="zh-CN" altLang="en-US" dirty="0"/>
              <a:t>转换为数组 </a:t>
            </a:r>
            <a:r>
              <a:rPr lang="en-US" altLang="zh-CN" dirty="0"/>
              <a:t>array</a:t>
            </a:r>
          </a:p>
          <a:p>
            <a:pPr lvl="1"/>
            <a:r>
              <a:rPr lang="en-US" altLang="zh-CN" dirty="0"/>
              <a:t>(object) - </a:t>
            </a:r>
            <a:r>
              <a:rPr lang="zh-CN" altLang="en-US" dirty="0"/>
              <a:t>转换为对象 </a:t>
            </a:r>
            <a:r>
              <a:rPr lang="en-US" altLang="zh-CN" dirty="0"/>
              <a:t>object</a:t>
            </a:r>
          </a:p>
          <a:p>
            <a:pPr lvl="1"/>
            <a:r>
              <a:rPr lang="en-US" altLang="zh-CN" dirty="0"/>
              <a:t>(unset) - </a:t>
            </a:r>
            <a:r>
              <a:rPr lang="zh-CN" altLang="en-US" dirty="0"/>
              <a:t>转换为 </a:t>
            </a:r>
            <a:r>
              <a:rPr lang="en-US" altLang="zh-CN" dirty="0"/>
              <a:t>NULL</a:t>
            </a:r>
          </a:p>
          <a:p>
            <a:r>
              <a:rPr lang="zh-CN" altLang="en-US" dirty="0"/>
              <a:t>转换函数</a:t>
            </a:r>
            <a:endParaRPr lang="en-US" altLang="zh-CN" dirty="0"/>
          </a:p>
          <a:p>
            <a:pPr lvl="1"/>
            <a:r>
              <a:rPr lang="en-US" altLang="zh-CN" dirty="0" err="1"/>
              <a:t>intval</a:t>
            </a:r>
            <a:r>
              <a:rPr lang="en-US" altLang="zh-CN" dirty="0"/>
              <a:t>()  </a:t>
            </a:r>
          </a:p>
          <a:p>
            <a:pPr lvl="1"/>
            <a:r>
              <a:rPr lang="en-US" altLang="zh-CN" dirty="0" err="1"/>
              <a:t>floatval</a:t>
            </a:r>
            <a:r>
              <a:rPr lang="en-US" altLang="zh-CN" dirty="0"/>
              <a:t>() </a:t>
            </a:r>
          </a:p>
          <a:p>
            <a:pPr lvl="1"/>
            <a:r>
              <a:rPr lang="en-US" altLang="zh-CN" dirty="0" err="1"/>
              <a:t>strval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settype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52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6F5C3-F686-4355-9E06-955F34B2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流程控制语句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D400F-1542-4B52-BD78-1C6D1F48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4414" cy="4351338"/>
          </a:xfrm>
        </p:spPr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：输出合乎时宜的问候语。</a:t>
            </a:r>
            <a:r>
              <a:rPr lang="zh-CN" altLang="en-US" i="1" dirty="0"/>
              <a:t>（获取当前时：</a:t>
            </a:r>
            <a:r>
              <a:rPr lang="en-US" altLang="zh-CN" i="1" dirty="0" err="1"/>
              <a:t>getdate</a:t>
            </a:r>
            <a:r>
              <a:rPr lang="en-US" altLang="zh-CN" i="1" dirty="0"/>
              <a:t>()['hours']</a:t>
            </a:r>
            <a:r>
              <a:rPr lang="zh-CN" altLang="en-US" i="1" dirty="0"/>
              <a:t>）</a:t>
            </a:r>
            <a:endParaRPr lang="en-US" altLang="zh-CN" i="1" dirty="0"/>
          </a:p>
          <a:p>
            <a:r>
              <a:rPr lang="zh-CN" altLang="en-US" dirty="0"/>
              <a:t>实例</a:t>
            </a:r>
            <a:r>
              <a:rPr lang="en-US" altLang="zh-CN" dirty="0"/>
              <a:t>2</a:t>
            </a:r>
            <a:r>
              <a:rPr lang="zh-CN" altLang="en-US" dirty="0"/>
              <a:t>：输出</a:t>
            </a:r>
            <a:r>
              <a:rPr lang="en-US" altLang="zh-CN" dirty="0"/>
              <a:t>1000</a:t>
            </a:r>
            <a:r>
              <a:rPr lang="zh-CN" altLang="en-US" dirty="0"/>
              <a:t>以为逢</a:t>
            </a:r>
            <a:r>
              <a:rPr lang="en-US" altLang="zh-CN" dirty="0"/>
              <a:t>7</a:t>
            </a:r>
            <a:r>
              <a:rPr lang="zh-CN" altLang="en-US" dirty="0"/>
              <a:t>或</a:t>
            </a:r>
            <a:r>
              <a:rPr lang="en-US" altLang="zh-CN" dirty="0"/>
              <a:t>7</a:t>
            </a:r>
            <a:r>
              <a:rPr lang="zh-CN" altLang="en-US" dirty="0"/>
              <a:t>的倍数的整数。</a:t>
            </a:r>
            <a:endParaRPr lang="en-US" altLang="zh-CN" dirty="0"/>
          </a:p>
          <a:p>
            <a:r>
              <a:rPr lang="zh-CN" altLang="en-US" dirty="0"/>
              <a:t>实例</a:t>
            </a:r>
            <a:r>
              <a:rPr lang="en-US" altLang="zh-CN" dirty="0"/>
              <a:t>3</a:t>
            </a:r>
            <a:r>
              <a:rPr lang="zh-CN" altLang="en-US" dirty="0"/>
              <a:t>：输出下列样式的九九乘法表。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88A68A-13E4-4499-AFB1-6986DEAA2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96" y="3595619"/>
            <a:ext cx="8350577" cy="25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5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36ECD-8F1A-4907-8F22-A20E057E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B2CB9-C8FA-44B8-8B4E-2E3E5E0E6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166"/>
            <a:ext cx="10832184" cy="4351338"/>
          </a:xfrm>
        </p:spPr>
        <p:txBody>
          <a:bodyPr/>
          <a:lstStyle/>
          <a:p>
            <a:r>
              <a:rPr lang="zh-CN" altLang="en-US" dirty="0"/>
              <a:t>开头：</a:t>
            </a:r>
            <a:r>
              <a:rPr lang="en-US" altLang="zh-CN" dirty="0"/>
              <a:t>&lt;?php </a:t>
            </a:r>
          </a:p>
          <a:p>
            <a:r>
              <a:rPr lang="zh-CN" altLang="en-US" dirty="0"/>
              <a:t>结尾：</a:t>
            </a:r>
            <a:r>
              <a:rPr lang="en-US" altLang="zh-CN" dirty="0"/>
              <a:t>?&gt;</a:t>
            </a:r>
          </a:p>
          <a:p>
            <a:r>
              <a:rPr lang="zh-CN" altLang="en-US" dirty="0"/>
              <a:t>注释：</a:t>
            </a:r>
            <a:r>
              <a:rPr lang="en-US" altLang="zh-CN" dirty="0"/>
              <a:t>/*</a:t>
            </a:r>
            <a:r>
              <a:rPr lang="zh-CN" altLang="en-US" dirty="0"/>
              <a:t>多行注释</a:t>
            </a:r>
            <a:r>
              <a:rPr lang="en-US" altLang="zh-CN" dirty="0"/>
              <a:t>*/</a:t>
            </a:r>
            <a:r>
              <a:rPr lang="zh-CN" altLang="en-US" dirty="0"/>
              <a:t>，</a:t>
            </a:r>
            <a:r>
              <a:rPr lang="en-US" altLang="zh-CN" dirty="0"/>
              <a:t>//</a:t>
            </a:r>
            <a:r>
              <a:rPr lang="zh-CN" altLang="en-US" dirty="0"/>
              <a:t>单行注释</a:t>
            </a:r>
            <a:endParaRPr lang="en-US" altLang="zh-CN" dirty="0"/>
          </a:p>
          <a:p>
            <a:r>
              <a:rPr lang="en-US" altLang="zh-CN" dirty="0"/>
              <a:t>php</a:t>
            </a:r>
            <a:r>
              <a:rPr lang="zh-CN" altLang="en-US" dirty="0"/>
              <a:t>可以使用</a:t>
            </a:r>
            <a:r>
              <a:rPr lang="en-US" altLang="zh-CN" dirty="0"/>
              <a:t>echo</a:t>
            </a:r>
            <a:r>
              <a:rPr lang="zh-CN" altLang="en-US" dirty="0"/>
              <a:t>输出，如：</a:t>
            </a:r>
            <a:r>
              <a:rPr lang="en-US" altLang="zh-CN" dirty="0"/>
              <a:t>&lt;?php echo 'hello','!','&lt;</a:t>
            </a:r>
            <a:r>
              <a:rPr lang="en-US" altLang="zh-CN" dirty="0" err="1"/>
              <a:t>hr</a:t>
            </a:r>
            <a:r>
              <a:rPr lang="en-US" altLang="zh-CN" dirty="0"/>
              <a:t>&gt;','</a:t>
            </a:r>
            <a:r>
              <a:rPr lang="zh-CN" altLang="en-US" dirty="0"/>
              <a:t>张三</a:t>
            </a:r>
            <a:r>
              <a:rPr lang="en-US" altLang="zh-CN" dirty="0"/>
              <a:t>',250 ?&gt;</a:t>
            </a:r>
          </a:p>
          <a:p>
            <a:r>
              <a:rPr lang="en-US" altLang="zh-CN" dirty="0"/>
              <a:t>&lt;?php echo</a:t>
            </a:r>
            <a:r>
              <a:rPr lang="zh-CN" altLang="en-US" dirty="0"/>
              <a:t>可简写为：</a:t>
            </a:r>
            <a:r>
              <a:rPr lang="en-US" altLang="zh-CN" dirty="0"/>
              <a:t>&lt;?=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开始和结束标记之外的内容会直接输出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E6977D-1410-44E2-9641-119162CB6A1C}"/>
              </a:ext>
            </a:extLst>
          </p:cNvPr>
          <p:cNvSpPr txBox="1"/>
          <p:nvPr/>
        </p:nvSpPr>
        <p:spPr>
          <a:xfrm>
            <a:off x="1385740" y="4690981"/>
            <a:ext cx="6372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effectLst/>
                <a:latin typeface="Fira Mono"/>
              </a:rPr>
              <a:t>&lt;?php if ($expression == true): ?&gt;</a:t>
            </a:r>
            <a:br>
              <a:rPr lang="en-US" altLang="zh-CN" sz="2400" b="0" i="0" dirty="0">
                <a:effectLst/>
                <a:latin typeface="Fira Mono"/>
              </a:rPr>
            </a:br>
            <a:r>
              <a:rPr lang="en-US" altLang="zh-CN" sz="2400" b="0" i="0" dirty="0">
                <a:effectLst/>
                <a:latin typeface="Fira Mono"/>
              </a:rPr>
              <a:t>  This will show if the expression is true.</a:t>
            </a:r>
            <a:br>
              <a:rPr lang="en-US" altLang="zh-CN" sz="2400" dirty="0"/>
            </a:br>
            <a:r>
              <a:rPr lang="en-US" altLang="zh-CN" sz="2400" b="0" i="0" dirty="0">
                <a:effectLst/>
                <a:latin typeface="Fira Mono"/>
              </a:rPr>
              <a:t>&lt;?php else: ?&gt;</a:t>
            </a:r>
            <a:br>
              <a:rPr lang="en-US" altLang="zh-CN" sz="2400" b="0" i="0" dirty="0">
                <a:effectLst/>
                <a:latin typeface="Fira Mono"/>
              </a:rPr>
            </a:br>
            <a:r>
              <a:rPr lang="en-US" altLang="zh-CN" sz="2400" b="0" i="0" dirty="0">
                <a:effectLst/>
                <a:latin typeface="Fira Mono"/>
              </a:rPr>
              <a:t>  Otherwise this will show.</a:t>
            </a:r>
            <a:br>
              <a:rPr lang="en-US" altLang="zh-CN" sz="2400" dirty="0"/>
            </a:br>
            <a:r>
              <a:rPr lang="en-US" altLang="zh-CN" sz="2400" b="0" i="0" dirty="0">
                <a:effectLst/>
                <a:latin typeface="Fira Mono"/>
              </a:rPr>
              <a:t>&lt;?php endif; ?&gt;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CFFD83-02B7-46B9-9C47-194E4596A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159" y="3644720"/>
            <a:ext cx="21812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2187F-07C5-4C37-9EF1-791BAEB3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60D1C-5EF5-4C1F-926D-124C7798F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912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弱类型：不用提前声明</a:t>
            </a:r>
            <a:endParaRPr lang="en-US" altLang="zh-CN" dirty="0"/>
          </a:p>
          <a:p>
            <a:r>
              <a:rPr lang="zh-CN" altLang="en-US" dirty="0"/>
              <a:t>以 </a:t>
            </a:r>
            <a:r>
              <a:rPr lang="en-US" altLang="zh-CN" dirty="0"/>
              <a:t>$ </a:t>
            </a:r>
            <a:r>
              <a:rPr lang="zh-CN" altLang="en-US" dirty="0"/>
              <a:t>符号开头，加变量名</a:t>
            </a:r>
            <a:endParaRPr lang="en-US" altLang="zh-CN" dirty="0"/>
          </a:p>
          <a:p>
            <a:r>
              <a:rPr lang="zh-CN" altLang="en-US" dirty="0"/>
              <a:t>变量名规则：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以字母或下划线开头；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只能包含字母、数字和下划线；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变量名是区分大小写的；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一些关键字也可以作为变量名，如 </a:t>
            </a:r>
            <a:r>
              <a:rPr lang="en-US" altLang="zh-CN" dirty="0"/>
              <a:t>$if</a:t>
            </a:r>
            <a:r>
              <a:rPr lang="zh-CN" altLang="en-US" dirty="0"/>
              <a:t>、</a:t>
            </a:r>
            <a:r>
              <a:rPr lang="en-US" altLang="zh-CN" dirty="0"/>
              <a:t>$echo</a:t>
            </a:r>
          </a:p>
          <a:p>
            <a:r>
              <a:rPr lang="zh-CN" altLang="en-US" dirty="0"/>
              <a:t>变量赋值（使用赋值运算符）</a:t>
            </a:r>
            <a:endParaRPr lang="en-US" altLang="zh-CN" dirty="0"/>
          </a:p>
          <a:p>
            <a:r>
              <a:rPr lang="en-US" altLang="zh-CN" dirty="0"/>
              <a:t>$this </a:t>
            </a:r>
            <a:r>
              <a:rPr lang="zh-CN" altLang="en-US" dirty="0"/>
              <a:t>是一个特殊的变量，它不能被赋值</a:t>
            </a:r>
            <a:endParaRPr lang="en-US" altLang="zh-CN" dirty="0"/>
          </a:p>
          <a:p>
            <a:r>
              <a:rPr lang="en-US" altLang="zh-CN" dirty="0"/>
              <a:t>unset($a)</a:t>
            </a:r>
            <a:r>
              <a:rPr lang="zh-CN" altLang="en-US" dirty="0"/>
              <a:t>删除变量</a:t>
            </a:r>
            <a:endParaRPr lang="en-US" altLang="zh-CN" dirty="0"/>
          </a:p>
          <a:p>
            <a:r>
              <a:rPr lang="en-US" altLang="zh-CN" dirty="0" err="1"/>
              <a:t>isset</a:t>
            </a:r>
            <a:r>
              <a:rPr lang="en-US" altLang="zh-CN" dirty="0"/>
              <a:t>($a)</a:t>
            </a:r>
            <a:r>
              <a:rPr lang="zh-CN" altLang="en-US" dirty="0"/>
              <a:t>检查变量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26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0AC58-2D0B-4D5D-9ECF-A9FD38B3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025AD-DB6D-474F-9CE7-60376C400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一个变量的变量名是另外一个变量的值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&lt;?php</a:t>
            </a:r>
          </a:p>
          <a:p>
            <a:pPr marL="0" indent="0">
              <a:buNone/>
            </a:pPr>
            <a:r>
              <a:rPr lang="en-US" altLang="zh-CN" dirty="0"/>
              <a:t>$name = '</a:t>
            </a:r>
            <a:r>
              <a:rPr lang="zh-CN" altLang="en-US" dirty="0"/>
              <a:t>张三</a:t>
            </a:r>
            <a:r>
              <a:rPr lang="en-US" altLang="zh-CN" dirty="0"/>
              <a:t>';</a:t>
            </a:r>
          </a:p>
          <a:p>
            <a:pPr marL="0" indent="0">
              <a:buNone/>
            </a:pPr>
            <a:r>
              <a:rPr lang="en-US" altLang="zh-CN" dirty="0"/>
              <a:t>$str = 'name';</a:t>
            </a:r>
          </a:p>
          <a:p>
            <a:pPr marL="0" indent="0">
              <a:buNone/>
            </a:pPr>
            <a:r>
              <a:rPr lang="en-US" altLang="zh-CN" dirty="0"/>
              <a:t>echo $$str;</a:t>
            </a:r>
          </a:p>
          <a:p>
            <a:pPr marL="0" indent="0">
              <a:buNone/>
            </a:pPr>
            <a:r>
              <a:rPr lang="en-US" altLang="zh-CN" dirty="0"/>
              <a:t>?&gt;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14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0696E-58D6-4A7F-AF14-50AD278B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预定义变量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7DC92-E00C-47A1-8727-BC36C845D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又叫超全局变量</a:t>
            </a:r>
            <a:endParaRPr lang="en-US" altLang="zh-CN" dirty="0"/>
          </a:p>
          <a:p>
            <a:r>
              <a:rPr lang="zh-CN" altLang="en-US" dirty="0"/>
              <a:t>都是数组</a:t>
            </a:r>
            <a:endParaRPr lang="en-US" altLang="zh-CN" dirty="0"/>
          </a:p>
          <a:p>
            <a:r>
              <a:rPr lang="zh-CN" altLang="en-US" dirty="0"/>
              <a:t>常用的预定义变量：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$GLOBALS</a:t>
            </a:r>
            <a:r>
              <a:rPr lang="zh-CN" altLang="en-US" dirty="0"/>
              <a:t>：所有全局变量；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$_SERVER</a:t>
            </a:r>
            <a:r>
              <a:rPr lang="zh-CN" altLang="en-US" dirty="0"/>
              <a:t>：服务器环境息；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$_REQUEST</a:t>
            </a:r>
            <a:r>
              <a:rPr lang="zh-CN" altLang="en-US" dirty="0"/>
              <a:t>：包含 </a:t>
            </a:r>
            <a:r>
              <a:rPr lang="en-US" altLang="zh-CN" dirty="0"/>
              <a:t>$_GET</a:t>
            </a:r>
            <a:r>
              <a:rPr lang="zh-CN" altLang="en-US" dirty="0"/>
              <a:t>，</a:t>
            </a:r>
            <a:r>
              <a:rPr lang="en-US" altLang="zh-CN" dirty="0"/>
              <a:t>$_POST </a:t>
            </a:r>
            <a:r>
              <a:rPr lang="zh-CN" altLang="en-US" dirty="0"/>
              <a:t>和 </a:t>
            </a:r>
            <a:r>
              <a:rPr lang="en-US" altLang="zh-CN" dirty="0"/>
              <a:t>$_COOKIE </a:t>
            </a:r>
            <a:r>
              <a:rPr lang="zh-CN" altLang="en-US" dirty="0"/>
              <a:t>；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$_POST</a:t>
            </a:r>
            <a:r>
              <a:rPr lang="zh-CN" altLang="en-US" dirty="0"/>
              <a:t>：通过 </a:t>
            </a:r>
            <a:r>
              <a:rPr lang="en-US" altLang="zh-CN" dirty="0"/>
              <a:t>POST </a:t>
            </a:r>
            <a:r>
              <a:rPr lang="zh-CN" altLang="en-US" dirty="0"/>
              <a:t>方法提交的数据；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$_GET</a:t>
            </a:r>
            <a:r>
              <a:rPr lang="zh-CN" altLang="en-US" dirty="0"/>
              <a:t>：通过 </a:t>
            </a:r>
            <a:r>
              <a:rPr lang="en-US" altLang="zh-CN" dirty="0"/>
              <a:t>GET </a:t>
            </a:r>
            <a:r>
              <a:rPr lang="zh-CN" altLang="en-US" dirty="0"/>
              <a:t>方法提交的数据；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$_FILES</a:t>
            </a:r>
            <a:r>
              <a:rPr lang="zh-CN" altLang="en-US" dirty="0"/>
              <a:t>：上传到服务器的文件；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$_ENV</a:t>
            </a:r>
            <a:r>
              <a:rPr lang="zh-CN" altLang="en-US" dirty="0"/>
              <a:t>：环境变量；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$_COOKIE</a:t>
            </a:r>
            <a:r>
              <a:rPr lang="zh-CN" altLang="en-US" dirty="0"/>
              <a:t>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$_SESSION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68337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51B1D-D13B-449C-98C5-20B33D3D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F9ACD-6602-4AF1-BD29-F6F8DF73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210175"/>
          </a:xfrm>
        </p:spPr>
        <p:txBody>
          <a:bodyPr>
            <a:normAutofit/>
          </a:bodyPr>
          <a:lstStyle/>
          <a:p>
            <a:r>
              <a:rPr lang="zh-CN" altLang="en-US" dirty="0"/>
              <a:t>在程序运行阶段静态变量不会消失</a:t>
            </a:r>
            <a:endParaRPr lang="en-US" altLang="zh-CN" dirty="0"/>
          </a:p>
          <a:p>
            <a:r>
              <a:rPr lang="zh-CN" altLang="en-US" dirty="0"/>
              <a:t>只能在函数内部使用</a:t>
            </a:r>
            <a:endParaRPr lang="en-US" altLang="zh-CN" dirty="0"/>
          </a:p>
          <a:p>
            <a:r>
              <a:rPr lang="zh-CN" altLang="en-US" dirty="0"/>
              <a:t>语法示例：</a:t>
            </a:r>
            <a:r>
              <a:rPr lang="en-US" altLang="zh-CN" dirty="0"/>
              <a:t>static $a=1</a:t>
            </a:r>
          </a:p>
          <a:p>
            <a:r>
              <a:rPr lang="zh-CN" altLang="en-US" dirty="0"/>
              <a:t>用法示例：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23F1D1-354B-4A96-A444-BA25F99358CE}"/>
              </a:ext>
            </a:extLst>
          </p:cNvPr>
          <p:cNvSpPr txBox="1"/>
          <p:nvPr/>
        </p:nvSpPr>
        <p:spPr>
          <a:xfrm>
            <a:off x="6694995" y="2418935"/>
            <a:ext cx="5019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&lt;?php</a:t>
            </a:r>
          </a:p>
          <a:p>
            <a:pPr marL="0" indent="0">
              <a:buNone/>
            </a:pPr>
            <a:r>
              <a:rPr lang="en-US" altLang="zh-CN" sz="2400" dirty="0"/>
              <a:t>	function demo(){</a:t>
            </a:r>
          </a:p>
          <a:p>
            <a:pPr marL="0" indent="0">
              <a:buNone/>
            </a:pPr>
            <a:r>
              <a:rPr lang="en-US" altLang="zh-CN" sz="2400" dirty="0"/>
              <a:t>		static $a;</a:t>
            </a:r>
          </a:p>
          <a:p>
            <a:pPr marL="0" indent="0">
              <a:buNone/>
            </a:pPr>
            <a:r>
              <a:rPr lang="en-US" altLang="zh-CN" sz="2400" dirty="0"/>
              <a:t>		$b = 0;</a:t>
            </a:r>
          </a:p>
          <a:p>
            <a:pPr marL="0" indent="0">
              <a:buNone/>
            </a:pPr>
            <a:r>
              <a:rPr lang="en-US" altLang="zh-CN" sz="2400" dirty="0"/>
              <a:t>		$a++;</a:t>
            </a:r>
          </a:p>
          <a:p>
            <a:pPr marL="0" indent="0">
              <a:buNone/>
            </a:pPr>
            <a:r>
              <a:rPr lang="en-US" altLang="zh-CN" sz="2400" dirty="0"/>
              <a:t>		$b++;</a:t>
            </a:r>
          </a:p>
          <a:p>
            <a:pPr marL="0" indent="0">
              <a:buNone/>
            </a:pPr>
            <a:r>
              <a:rPr lang="en-US" altLang="zh-CN" sz="2400" dirty="0"/>
              <a:t>		echo $</a:t>
            </a:r>
            <a:r>
              <a:rPr lang="en-US" altLang="zh-CN" sz="2400" dirty="0" err="1"/>
              <a:t>a,',',$b</a:t>
            </a:r>
            <a:r>
              <a:rPr lang="en-US" altLang="zh-CN" sz="2400" dirty="0"/>
              <a:t>,'&lt;</a:t>
            </a:r>
            <a:r>
              <a:rPr lang="en-US" altLang="zh-CN" sz="2400" dirty="0" err="1"/>
              <a:t>br</a:t>
            </a:r>
            <a:r>
              <a:rPr lang="en-US" altLang="zh-CN" sz="2400" dirty="0"/>
              <a:t>&gt;';</a:t>
            </a:r>
          </a:p>
          <a:p>
            <a:pPr marL="0" indent="0">
              <a:buNone/>
            </a:pPr>
            <a:r>
              <a:rPr lang="en-US" altLang="zh-CN" sz="2400" dirty="0"/>
              <a:t>	}</a:t>
            </a:r>
          </a:p>
          <a:p>
            <a:pPr marL="0" indent="0">
              <a:buNone/>
            </a:pPr>
            <a:r>
              <a:rPr lang="en-US" altLang="zh-CN" sz="2400" dirty="0"/>
              <a:t>	demo();</a:t>
            </a:r>
          </a:p>
          <a:p>
            <a:pPr marL="0" indent="0">
              <a:buNone/>
            </a:pPr>
            <a:r>
              <a:rPr lang="en-US" altLang="zh-CN" sz="2400" dirty="0"/>
              <a:t>	demo();</a:t>
            </a:r>
          </a:p>
          <a:p>
            <a:pPr marL="0" indent="0">
              <a:buNone/>
            </a:pPr>
            <a:r>
              <a:rPr lang="en-US" altLang="zh-CN" sz="2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56897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A3C07-1252-4568-8BB8-D710D72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196FF-76DF-48DE-A8AB-127032C7A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83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不能被修改或取消的量</a:t>
            </a:r>
            <a:endParaRPr lang="en-US" altLang="zh-CN" dirty="0"/>
          </a:p>
          <a:p>
            <a:r>
              <a:rPr lang="zh-CN" altLang="en-US" dirty="0"/>
              <a:t>只能是基本变量</a:t>
            </a:r>
            <a:endParaRPr lang="en-US" altLang="zh-CN" dirty="0"/>
          </a:p>
          <a:p>
            <a:r>
              <a:rPr lang="zh-CN" altLang="en-US" dirty="0"/>
              <a:t>在程序任何地方定义和访问</a:t>
            </a:r>
            <a:endParaRPr lang="en-US" altLang="zh-CN" dirty="0"/>
          </a:p>
          <a:p>
            <a:r>
              <a:rPr lang="zh-CN" altLang="en-US" dirty="0"/>
              <a:t>常量前面没有美元符号</a:t>
            </a:r>
            <a:r>
              <a:rPr lang="en-US" altLang="zh-CN" dirty="0"/>
              <a:t>$</a:t>
            </a:r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&lt;?php</a:t>
            </a:r>
          </a:p>
          <a:p>
            <a:pPr marL="0" indent="0">
              <a:buNone/>
            </a:pPr>
            <a:r>
              <a:rPr lang="en-US" altLang="zh-CN" dirty="0"/>
              <a:t>    define('Name', '</a:t>
            </a:r>
            <a:r>
              <a:rPr lang="zh-CN" altLang="en-US" dirty="0"/>
              <a:t>小明</a:t>
            </a:r>
            <a:r>
              <a:rPr lang="en-US" altLang="zh-CN" dirty="0"/>
              <a:t>');</a:t>
            </a:r>
          </a:p>
          <a:p>
            <a:pPr marL="0" indent="0">
              <a:buNone/>
            </a:pPr>
            <a:r>
              <a:rPr lang="en-US" altLang="zh-CN" dirty="0"/>
              <a:t>    const nick= '</a:t>
            </a:r>
            <a:r>
              <a:rPr lang="zh-CN" altLang="en-US" dirty="0"/>
              <a:t>猪仔</a:t>
            </a:r>
            <a:r>
              <a:rPr lang="en-US" altLang="zh-CN" dirty="0"/>
              <a:t>';</a:t>
            </a:r>
          </a:p>
          <a:p>
            <a:pPr marL="0" indent="0">
              <a:buNone/>
            </a:pPr>
            <a:r>
              <a:rPr lang="en-US" altLang="zh-CN" dirty="0"/>
              <a:t>    echo </a:t>
            </a:r>
            <a:r>
              <a:rPr lang="en-US" altLang="zh-CN" dirty="0" err="1"/>
              <a:t>Name,nick</a:t>
            </a:r>
            <a:r>
              <a:rPr lang="en-US" altLang="zh-CN" dirty="0"/>
              <a:t>,'&lt;</a:t>
            </a:r>
            <a:r>
              <a:rPr lang="en-US" altLang="zh-CN" dirty="0" err="1"/>
              <a:t>br</a:t>
            </a:r>
            <a:r>
              <a:rPr lang="en-US" altLang="zh-CN" dirty="0"/>
              <a:t>&gt;';</a:t>
            </a:r>
          </a:p>
          <a:p>
            <a:pPr marL="0" indent="0">
              <a:buNone/>
            </a:pPr>
            <a:r>
              <a:rPr lang="en-US" altLang="zh-CN" dirty="0"/>
              <a:t>?&gt;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1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7DDAA-0E44-412F-985B-01E87674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预定义常量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52F3C-7A0D-4F11-B735-11366E2E9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4602"/>
          </a:xfrm>
        </p:spPr>
        <p:txBody>
          <a:bodyPr>
            <a:normAutofit/>
          </a:bodyPr>
          <a:lstStyle/>
          <a:p>
            <a:r>
              <a:rPr lang="en-US" altLang="zh-CN" dirty="0"/>
              <a:t>PHP_VERSION</a:t>
            </a:r>
            <a:r>
              <a:rPr lang="zh-CN" altLang="en-US" dirty="0"/>
              <a:t>：当前</a:t>
            </a:r>
            <a:r>
              <a:rPr lang="en-US" altLang="zh-CN" dirty="0"/>
              <a:t>PHP</a:t>
            </a:r>
            <a:r>
              <a:rPr lang="zh-CN" altLang="en-US" dirty="0"/>
              <a:t>版本号</a:t>
            </a:r>
          </a:p>
          <a:p>
            <a:r>
              <a:rPr lang="en-US" altLang="zh-CN" dirty="0"/>
              <a:t>PHP_OS</a:t>
            </a:r>
            <a:r>
              <a:rPr lang="zh-CN" altLang="en-US" dirty="0"/>
              <a:t>：当前操作系统名称</a:t>
            </a:r>
          </a:p>
          <a:p>
            <a:r>
              <a:rPr lang="en-US" altLang="zh-CN" dirty="0"/>
              <a:t>PHP_EOL</a:t>
            </a:r>
            <a:r>
              <a:rPr lang="zh-CN" altLang="en-US" dirty="0"/>
              <a:t>：系统换行符</a:t>
            </a:r>
          </a:p>
          <a:p>
            <a:r>
              <a:rPr lang="en-US" altLang="zh-CN" dirty="0"/>
              <a:t>PHP_INT_MAX</a:t>
            </a:r>
            <a:r>
              <a:rPr lang="zh-CN" altLang="en-US" dirty="0"/>
              <a:t>：支持的最大整数</a:t>
            </a:r>
          </a:p>
          <a:p>
            <a:r>
              <a:rPr lang="en-US" altLang="zh-CN" dirty="0"/>
              <a:t>PHP_INT_MIN</a:t>
            </a:r>
            <a:r>
              <a:rPr lang="zh-CN" altLang="en-US" dirty="0"/>
              <a:t>：支持的最小整数</a:t>
            </a:r>
          </a:p>
          <a:p>
            <a:r>
              <a:rPr lang="en-US" altLang="zh-CN" dirty="0"/>
              <a:t>PHP_EXTENSION_DIR</a:t>
            </a:r>
            <a:r>
              <a:rPr lang="zh-CN" altLang="en-US" dirty="0"/>
              <a:t>：扩展目录</a:t>
            </a:r>
          </a:p>
          <a:p>
            <a:r>
              <a:rPr lang="en-US" altLang="zh-CN" dirty="0"/>
              <a:t>TRUE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FALSE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NULL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77369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0A05B-03B5-478C-BC3F-930327C3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魔术常量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DF459-60D2-4BB9-9DFB-62929ABC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__LINE__ </a:t>
            </a:r>
            <a:r>
              <a:rPr lang="zh-CN" altLang="en-US" dirty="0"/>
              <a:t>：当前行号，</a:t>
            </a:r>
            <a:r>
              <a:rPr lang="zh-CN" altLang="en-US" b="1" i="1" dirty="0">
                <a:solidFill>
                  <a:srgbClr val="FF0000"/>
                </a:solidFill>
              </a:rPr>
              <a:t>前后各两个英文下划线</a:t>
            </a:r>
            <a:r>
              <a:rPr lang="en-US" altLang="zh-CN" b="1" i="1" dirty="0">
                <a:solidFill>
                  <a:srgbClr val="FF0000"/>
                </a:solidFill>
              </a:rPr>
              <a:t>_</a:t>
            </a:r>
            <a:endParaRPr lang="zh-CN" altLang="en-US" b="1" i="1" dirty="0">
              <a:solidFill>
                <a:srgbClr val="FF0000"/>
              </a:solidFill>
            </a:endParaRPr>
          </a:p>
          <a:p>
            <a:r>
              <a:rPr lang="en-US" altLang="zh-CN" dirty="0"/>
              <a:t>__FILE__</a:t>
            </a:r>
            <a:r>
              <a:rPr lang="zh-CN" altLang="en-US" dirty="0"/>
              <a:t>：当前文件的绝对路径</a:t>
            </a:r>
          </a:p>
          <a:p>
            <a:r>
              <a:rPr lang="en-US" altLang="zh-CN" dirty="0"/>
              <a:t>__DIR__</a:t>
            </a:r>
            <a:r>
              <a:rPr lang="zh-CN" altLang="en-US" dirty="0"/>
              <a:t>：当前文件的绝对目录路径</a:t>
            </a:r>
            <a:endParaRPr lang="en-US" altLang="zh-CN" dirty="0"/>
          </a:p>
          <a:p>
            <a:r>
              <a:rPr lang="en-US" altLang="zh-CN" dirty="0"/>
              <a:t>__FUNCTION__</a:t>
            </a:r>
            <a:r>
              <a:rPr lang="zh-CN" altLang="en-US" dirty="0"/>
              <a:t>：当前函数名</a:t>
            </a:r>
          </a:p>
          <a:p>
            <a:r>
              <a:rPr lang="en-US" altLang="zh-CN" dirty="0"/>
              <a:t>__CLASS__</a:t>
            </a:r>
            <a:r>
              <a:rPr lang="zh-CN" altLang="en-US" dirty="0"/>
              <a:t>：当前的类名命</a:t>
            </a:r>
          </a:p>
          <a:p>
            <a:r>
              <a:rPr lang="en-US" altLang="zh-CN" dirty="0"/>
              <a:t>__METHOD__</a:t>
            </a:r>
            <a:r>
              <a:rPr lang="zh-CN" altLang="en-US" dirty="0"/>
              <a:t>：方法名</a:t>
            </a:r>
          </a:p>
          <a:p>
            <a:r>
              <a:rPr lang="en-US" altLang="zh-CN" dirty="0"/>
              <a:t>__NAMESPACE__</a:t>
            </a:r>
            <a:r>
              <a:rPr lang="zh-CN" altLang="en-US" dirty="0"/>
              <a:t>：命名空间的名称</a:t>
            </a:r>
          </a:p>
        </p:txBody>
      </p:sp>
    </p:spTree>
    <p:extLst>
      <p:ext uri="{BB962C8B-B14F-4D97-AF65-F5344CB8AC3E}">
        <p14:creationId xmlns:p14="http://schemas.microsoft.com/office/powerpoint/2010/main" val="16580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942</Words>
  <Application>Microsoft Office PowerPoint</Application>
  <PresentationFormat>宽屏</PresentationFormat>
  <Paragraphs>128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Fira Mono</vt:lpstr>
      <vt:lpstr>Arial</vt:lpstr>
      <vt:lpstr>Calibri</vt:lpstr>
      <vt:lpstr>Calibri Light</vt:lpstr>
      <vt:lpstr>Office Theme</vt:lpstr>
      <vt:lpstr>本周目标</vt:lpstr>
      <vt:lpstr>PHP指令</vt:lpstr>
      <vt:lpstr>变量</vt:lpstr>
      <vt:lpstr>可变变量</vt:lpstr>
      <vt:lpstr>预定义变量</vt:lpstr>
      <vt:lpstr>静态变量</vt:lpstr>
      <vt:lpstr>常量</vt:lpstr>
      <vt:lpstr>预定义常量</vt:lpstr>
      <vt:lpstr>魔术常量</vt:lpstr>
      <vt:lpstr>运算符</vt:lpstr>
      <vt:lpstr>数据类型</vt:lpstr>
      <vt:lpstr>类型转换</vt:lpstr>
      <vt:lpstr>流程控制语句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hushun</dc:creator>
  <cp:lastModifiedBy>hushun</cp:lastModifiedBy>
  <cp:revision>164</cp:revision>
  <dcterms:created xsi:type="dcterms:W3CDTF">2021-03-19T11:49:41Z</dcterms:created>
  <dcterms:modified xsi:type="dcterms:W3CDTF">2021-04-12T00:45:29Z</dcterms:modified>
</cp:coreProperties>
</file>