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9" r:id="rId2"/>
    <p:sldId id="270" r:id="rId3"/>
    <p:sldId id="271" r:id="rId4"/>
    <p:sldId id="272" r:id="rId5"/>
    <p:sldId id="273" r:id="rId6"/>
    <p:sldId id="274" r:id="rId7"/>
    <p:sldId id="275" r:id="rId8"/>
    <p:sldId id="276" r:id="rId9"/>
    <p:sldId id="277" r:id="rId10"/>
    <p:sldId id="279" r:id="rId11"/>
    <p:sldId id="278" r:id="rId12"/>
    <p:sldId id="281" r:id="rId13"/>
    <p:sldId id="284" r:id="rId14"/>
    <p:sldId id="283" r:id="rId15"/>
    <p:sldId id="282" r:id="rId16"/>
    <p:sldId id="285" r:id="rId17"/>
    <p:sldId id="286" r:id="rId18"/>
    <p:sldId id="280"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75" autoAdjust="0"/>
  </p:normalViewPr>
  <p:slideViewPr>
    <p:cSldViewPr snapToGrid="0">
      <p:cViewPr varScale="1">
        <p:scale>
          <a:sx n="60" d="100"/>
          <a:sy n="60" d="100"/>
        </p:scale>
        <p:origin x="4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F05B4-35BD-4178-8B24-B4CCC59C771B}" type="datetimeFigureOut">
              <a:rPr lang="zh-CN" altLang="en-US" smtClean="0"/>
              <a:t>2021/4/12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A897D-C76B-4C4D-AB12-C79F1D6C142C}" type="slidenum">
              <a:rPr lang="zh-CN" altLang="en-US" smtClean="0"/>
              <a:t>‹#›</a:t>
            </a:fld>
            <a:endParaRPr lang="zh-CN" altLang="en-US"/>
          </a:p>
        </p:txBody>
      </p:sp>
    </p:spTree>
    <p:extLst>
      <p:ext uri="{BB962C8B-B14F-4D97-AF65-F5344CB8AC3E}">
        <p14:creationId xmlns:p14="http://schemas.microsoft.com/office/powerpoint/2010/main" val="94968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6" Type="http://schemas.openxmlformats.org/officeDocument/2006/relationships/hyperlink" Target="https://www.php.net/manual/zh/function.implode.php" TargetMode="External"/><Relationship Id="rId21" Type="http://schemas.openxmlformats.org/officeDocument/2006/relationships/hyperlink" Target="https://www.php.net/manual/zh/function.hex2bin.php" TargetMode="External"/><Relationship Id="rId42" Type="http://schemas.openxmlformats.org/officeDocument/2006/relationships/hyperlink" Target="https://www.php.net/manual/zh/function.printf.php" TargetMode="External"/><Relationship Id="rId47" Type="http://schemas.openxmlformats.org/officeDocument/2006/relationships/hyperlink" Target="https://www.php.net/manual/zh/function.setlocale.php" TargetMode="External"/><Relationship Id="rId63" Type="http://schemas.openxmlformats.org/officeDocument/2006/relationships/hyperlink" Target="https://www.php.net/manual/zh/function.str-split.php" TargetMode="External"/><Relationship Id="rId68" Type="http://schemas.openxmlformats.org/officeDocument/2006/relationships/hyperlink" Target="https://www.php.net/manual/zh/function.strcmp.php" TargetMode="External"/><Relationship Id="rId84" Type="http://schemas.openxmlformats.org/officeDocument/2006/relationships/hyperlink" Target="https://www.php.net/manual/zh/function.strrev.php" TargetMode="External"/><Relationship Id="rId89" Type="http://schemas.openxmlformats.org/officeDocument/2006/relationships/hyperlink" Target="https://www.php.net/manual/zh/function.strtok.php" TargetMode="External"/><Relationship Id="rId7" Type="http://schemas.openxmlformats.org/officeDocument/2006/relationships/hyperlink" Target="https://www.php.net/manual/zh/function.chr.php" TargetMode="External"/><Relationship Id="rId71" Type="http://schemas.openxmlformats.org/officeDocument/2006/relationships/hyperlink" Target="https://www.php.net/manual/zh/function.strip-tags.php" TargetMode="External"/><Relationship Id="rId92" Type="http://schemas.openxmlformats.org/officeDocument/2006/relationships/hyperlink" Target="https://www.php.net/manual/zh/function.strtr.php" TargetMode="External"/><Relationship Id="rId2" Type="http://schemas.openxmlformats.org/officeDocument/2006/relationships/slide" Target="../slides/slide6.xml"/><Relationship Id="rId16" Type="http://schemas.openxmlformats.org/officeDocument/2006/relationships/hyperlink" Target="https://www.php.net/manual/zh/function.explode.php" TargetMode="External"/><Relationship Id="rId29" Type="http://schemas.openxmlformats.org/officeDocument/2006/relationships/hyperlink" Target="https://www.php.net/manual/zh/function.levenshtein.php" TargetMode="External"/><Relationship Id="rId11" Type="http://schemas.openxmlformats.org/officeDocument/2006/relationships/hyperlink" Target="https://www.php.net/manual/zh/function.convert-uuencode.php" TargetMode="External"/><Relationship Id="rId24" Type="http://schemas.openxmlformats.org/officeDocument/2006/relationships/hyperlink" Target="https://www.php.net/manual/zh/function.htmlspecialchars-decode.php" TargetMode="External"/><Relationship Id="rId32" Type="http://schemas.openxmlformats.org/officeDocument/2006/relationships/hyperlink" Target="https://www.php.net/manual/zh/function.md5-file.php" TargetMode="External"/><Relationship Id="rId37" Type="http://schemas.openxmlformats.org/officeDocument/2006/relationships/hyperlink" Target="https://www.php.net/manual/zh/function.nl2br.php" TargetMode="External"/><Relationship Id="rId40" Type="http://schemas.openxmlformats.org/officeDocument/2006/relationships/hyperlink" Target="https://www.php.net/manual/zh/function.parse-str.php" TargetMode="External"/><Relationship Id="rId45" Type="http://schemas.openxmlformats.org/officeDocument/2006/relationships/hyperlink" Target="https://www.php.net/manual/zh/function.quotemeta.php" TargetMode="External"/><Relationship Id="rId53" Type="http://schemas.openxmlformats.org/officeDocument/2006/relationships/hyperlink" Target="https://www.php.net/manual/zh/function.sscanf.php" TargetMode="External"/><Relationship Id="rId58" Type="http://schemas.openxmlformats.org/officeDocument/2006/relationships/hyperlink" Target="https://www.php.net/manual/zh/function.str-pad.php" TargetMode="External"/><Relationship Id="rId66" Type="http://schemas.openxmlformats.org/officeDocument/2006/relationships/hyperlink" Target="https://www.php.net/manual/zh/function.strcasecmp.php" TargetMode="External"/><Relationship Id="rId74" Type="http://schemas.openxmlformats.org/officeDocument/2006/relationships/hyperlink" Target="https://www.php.net/manual/zh/function.stripslashes.php" TargetMode="External"/><Relationship Id="rId79" Type="http://schemas.openxmlformats.org/officeDocument/2006/relationships/hyperlink" Target="https://www.php.net/manual/zh/function.strncasecmp.php" TargetMode="External"/><Relationship Id="rId87" Type="http://schemas.openxmlformats.org/officeDocument/2006/relationships/hyperlink" Target="https://www.php.net/manual/zh/function.strspn.php" TargetMode="External"/><Relationship Id="rId102" Type="http://schemas.openxmlformats.org/officeDocument/2006/relationships/hyperlink" Target="https://www.php.net/manual/zh/function.vsprintf.php" TargetMode="External"/><Relationship Id="rId5" Type="http://schemas.openxmlformats.org/officeDocument/2006/relationships/hyperlink" Target="https://www.php.net/manual/zh/function.bin2hex.php" TargetMode="External"/><Relationship Id="rId61" Type="http://schemas.openxmlformats.org/officeDocument/2006/relationships/hyperlink" Target="https://www.php.net/manual/zh/function.str-rot13.php" TargetMode="External"/><Relationship Id="rId82" Type="http://schemas.openxmlformats.org/officeDocument/2006/relationships/hyperlink" Target="https://www.php.net/manual/zh/function.strpos.php" TargetMode="External"/><Relationship Id="rId90" Type="http://schemas.openxmlformats.org/officeDocument/2006/relationships/hyperlink" Target="https://www.php.net/manual/zh/function.strtolower.php" TargetMode="External"/><Relationship Id="rId95" Type="http://schemas.openxmlformats.org/officeDocument/2006/relationships/hyperlink" Target="https://www.php.net/manual/zh/function.substr-replace.php" TargetMode="External"/><Relationship Id="rId19" Type="http://schemas.openxmlformats.org/officeDocument/2006/relationships/hyperlink" Target="https://www.php.net/manual/zh/function.hebrev.php" TargetMode="External"/><Relationship Id="rId14" Type="http://schemas.openxmlformats.org/officeDocument/2006/relationships/hyperlink" Target="https://www.php.net/manual/zh/function.crypt.php" TargetMode="External"/><Relationship Id="rId22" Type="http://schemas.openxmlformats.org/officeDocument/2006/relationships/hyperlink" Target="https://www.php.net/manual/zh/function.html-entity-decode.php" TargetMode="External"/><Relationship Id="rId27" Type="http://schemas.openxmlformats.org/officeDocument/2006/relationships/hyperlink" Target="https://www.php.net/manual/zh/function.join.php" TargetMode="External"/><Relationship Id="rId30" Type="http://schemas.openxmlformats.org/officeDocument/2006/relationships/hyperlink" Target="https://www.php.net/manual/zh/function.localeconv.php" TargetMode="External"/><Relationship Id="rId35" Type="http://schemas.openxmlformats.org/officeDocument/2006/relationships/hyperlink" Target="https://www.php.net/manual/zh/function.money-format.php" TargetMode="External"/><Relationship Id="rId43" Type="http://schemas.openxmlformats.org/officeDocument/2006/relationships/hyperlink" Target="https://www.php.net/manual/zh/function.quoted-printable-decode.php" TargetMode="External"/><Relationship Id="rId48" Type="http://schemas.openxmlformats.org/officeDocument/2006/relationships/hyperlink" Target="https://www.php.net/manual/zh/function.sha1-file.php" TargetMode="External"/><Relationship Id="rId56" Type="http://schemas.openxmlformats.org/officeDocument/2006/relationships/hyperlink" Target="https://www.php.net/manual/zh/function.str-getcsv.php" TargetMode="External"/><Relationship Id="rId64" Type="http://schemas.openxmlformats.org/officeDocument/2006/relationships/hyperlink" Target="https://www.php.net/manual/zh/function.str-starts-with.php" TargetMode="External"/><Relationship Id="rId69" Type="http://schemas.openxmlformats.org/officeDocument/2006/relationships/hyperlink" Target="https://www.php.net/manual/zh/function.strcoll.php" TargetMode="External"/><Relationship Id="rId77" Type="http://schemas.openxmlformats.org/officeDocument/2006/relationships/hyperlink" Target="https://www.php.net/manual/zh/function.strnatcasecmp.php" TargetMode="External"/><Relationship Id="rId100" Type="http://schemas.openxmlformats.org/officeDocument/2006/relationships/hyperlink" Target="https://www.php.net/manual/zh/function.vfprintf.php" TargetMode="External"/><Relationship Id="rId8" Type="http://schemas.openxmlformats.org/officeDocument/2006/relationships/hyperlink" Target="https://www.php.net/manual/zh/function.chunk-split.php" TargetMode="External"/><Relationship Id="rId51" Type="http://schemas.openxmlformats.org/officeDocument/2006/relationships/hyperlink" Target="https://www.php.net/manual/zh/function.soundex.php" TargetMode="External"/><Relationship Id="rId72" Type="http://schemas.openxmlformats.org/officeDocument/2006/relationships/hyperlink" Target="https://www.php.net/manual/zh/function.stripcslashes.php" TargetMode="External"/><Relationship Id="rId80" Type="http://schemas.openxmlformats.org/officeDocument/2006/relationships/hyperlink" Target="https://www.php.net/manual/zh/function.strncmp.php" TargetMode="External"/><Relationship Id="rId85" Type="http://schemas.openxmlformats.org/officeDocument/2006/relationships/hyperlink" Target="https://www.php.net/manual/zh/function.strripos.php" TargetMode="External"/><Relationship Id="rId93" Type="http://schemas.openxmlformats.org/officeDocument/2006/relationships/hyperlink" Target="https://www.php.net/manual/zh/function.substr-compare.php" TargetMode="External"/><Relationship Id="rId98" Type="http://schemas.openxmlformats.org/officeDocument/2006/relationships/hyperlink" Target="https://www.php.net/manual/zh/function.ucfirst.php" TargetMode="External"/><Relationship Id="rId3" Type="http://schemas.openxmlformats.org/officeDocument/2006/relationships/hyperlink" Target="https://www.php.net/manual/zh/function.addcslashes.php" TargetMode="External"/><Relationship Id="rId12" Type="http://schemas.openxmlformats.org/officeDocument/2006/relationships/hyperlink" Target="https://www.php.net/manual/zh/function.count-chars.php" TargetMode="External"/><Relationship Id="rId17" Type="http://schemas.openxmlformats.org/officeDocument/2006/relationships/hyperlink" Target="https://www.php.net/manual/zh/function.fprintf.php" TargetMode="External"/><Relationship Id="rId25" Type="http://schemas.openxmlformats.org/officeDocument/2006/relationships/hyperlink" Target="https://www.php.net/manual/zh/function.htmlspecialchars.php" TargetMode="External"/><Relationship Id="rId33" Type="http://schemas.openxmlformats.org/officeDocument/2006/relationships/hyperlink" Target="https://www.php.net/manual/zh/function.md5.php" TargetMode="External"/><Relationship Id="rId38" Type="http://schemas.openxmlformats.org/officeDocument/2006/relationships/hyperlink" Target="https://www.php.net/manual/zh/function.number-format.php" TargetMode="External"/><Relationship Id="rId46" Type="http://schemas.openxmlformats.org/officeDocument/2006/relationships/hyperlink" Target="https://www.php.net/manual/zh/function.rtrim.php" TargetMode="External"/><Relationship Id="rId59" Type="http://schemas.openxmlformats.org/officeDocument/2006/relationships/hyperlink" Target="https://www.php.net/manual/zh/function.str-repeat.php" TargetMode="External"/><Relationship Id="rId67" Type="http://schemas.openxmlformats.org/officeDocument/2006/relationships/hyperlink" Target="https://www.php.net/manual/zh/function.strchr.php" TargetMode="External"/><Relationship Id="rId103" Type="http://schemas.openxmlformats.org/officeDocument/2006/relationships/hyperlink" Target="https://www.php.net/manual/zh/function.wordwrap.php" TargetMode="External"/><Relationship Id="rId20" Type="http://schemas.openxmlformats.org/officeDocument/2006/relationships/hyperlink" Target="https://www.php.net/manual/zh/function.hebrevc.php" TargetMode="External"/><Relationship Id="rId41" Type="http://schemas.openxmlformats.org/officeDocument/2006/relationships/hyperlink" Target="https://www.php.net/manual/zh/function.print.php" TargetMode="External"/><Relationship Id="rId54" Type="http://schemas.openxmlformats.org/officeDocument/2006/relationships/hyperlink" Target="https://www.php.net/manual/zh/function.str-contains.php" TargetMode="External"/><Relationship Id="rId62" Type="http://schemas.openxmlformats.org/officeDocument/2006/relationships/hyperlink" Target="https://www.php.net/manual/zh/function.str-shuffle.php" TargetMode="External"/><Relationship Id="rId70" Type="http://schemas.openxmlformats.org/officeDocument/2006/relationships/hyperlink" Target="https://www.php.net/manual/zh/function.strcspn.php" TargetMode="External"/><Relationship Id="rId75" Type="http://schemas.openxmlformats.org/officeDocument/2006/relationships/hyperlink" Target="https://www.php.net/manual/zh/function.stristr.php" TargetMode="External"/><Relationship Id="rId83" Type="http://schemas.openxmlformats.org/officeDocument/2006/relationships/hyperlink" Target="https://www.php.net/manual/zh/function.strrchr.php" TargetMode="External"/><Relationship Id="rId88" Type="http://schemas.openxmlformats.org/officeDocument/2006/relationships/hyperlink" Target="https://www.php.net/manual/zh/function.strstr.php" TargetMode="External"/><Relationship Id="rId91" Type="http://schemas.openxmlformats.org/officeDocument/2006/relationships/hyperlink" Target="https://www.php.net/manual/zh/function.strtoupper.php" TargetMode="External"/><Relationship Id="rId96" Type="http://schemas.openxmlformats.org/officeDocument/2006/relationships/hyperlink" Target="https://www.php.net/manual/zh/function.substr.php" TargetMode="External"/><Relationship Id="rId1" Type="http://schemas.openxmlformats.org/officeDocument/2006/relationships/notesMaster" Target="../notesMasters/notesMaster1.xml"/><Relationship Id="rId6" Type="http://schemas.openxmlformats.org/officeDocument/2006/relationships/hyperlink" Target="https://www.php.net/manual/zh/function.chop.php" TargetMode="External"/><Relationship Id="rId15" Type="http://schemas.openxmlformats.org/officeDocument/2006/relationships/hyperlink" Target="https://www.php.net/manual/zh/function.echo.php" TargetMode="External"/><Relationship Id="rId23" Type="http://schemas.openxmlformats.org/officeDocument/2006/relationships/hyperlink" Target="https://www.php.net/manual/zh/function.htmlentities.php" TargetMode="External"/><Relationship Id="rId28" Type="http://schemas.openxmlformats.org/officeDocument/2006/relationships/hyperlink" Target="https://www.php.net/manual/zh/function.lcfirst.php" TargetMode="External"/><Relationship Id="rId36" Type="http://schemas.openxmlformats.org/officeDocument/2006/relationships/hyperlink" Target="https://www.php.net/manual/zh/function.nl-langinfo.php" TargetMode="External"/><Relationship Id="rId49" Type="http://schemas.openxmlformats.org/officeDocument/2006/relationships/hyperlink" Target="https://www.php.net/manual/zh/function.sha1.php" TargetMode="External"/><Relationship Id="rId57" Type="http://schemas.openxmlformats.org/officeDocument/2006/relationships/hyperlink" Target="https://www.php.net/manual/zh/function.str-ireplace.php" TargetMode="External"/><Relationship Id="rId10" Type="http://schemas.openxmlformats.org/officeDocument/2006/relationships/hyperlink" Target="https://www.php.net/manual/zh/function.convert-uudecode.php" TargetMode="External"/><Relationship Id="rId31" Type="http://schemas.openxmlformats.org/officeDocument/2006/relationships/hyperlink" Target="https://www.php.net/manual/zh/function.ltrim.php" TargetMode="External"/><Relationship Id="rId44" Type="http://schemas.openxmlformats.org/officeDocument/2006/relationships/hyperlink" Target="https://www.php.net/manual/zh/function.quoted-printable-encode.php" TargetMode="External"/><Relationship Id="rId52" Type="http://schemas.openxmlformats.org/officeDocument/2006/relationships/hyperlink" Target="https://www.php.net/manual/zh/function.sprintf.php" TargetMode="External"/><Relationship Id="rId60" Type="http://schemas.openxmlformats.org/officeDocument/2006/relationships/hyperlink" Target="https://www.php.net/manual/zh/function.str-replace.php" TargetMode="External"/><Relationship Id="rId65" Type="http://schemas.openxmlformats.org/officeDocument/2006/relationships/hyperlink" Target="https://www.php.net/manual/zh/function.str-word-count.php" TargetMode="External"/><Relationship Id="rId73" Type="http://schemas.openxmlformats.org/officeDocument/2006/relationships/hyperlink" Target="https://www.php.net/manual/zh/function.stripos.php" TargetMode="External"/><Relationship Id="rId78" Type="http://schemas.openxmlformats.org/officeDocument/2006/relationships/hyperlink" Target="https://www.php.net/manual/zh/function.strnatcmp.php" TargetMode="External"/><Relationship Id="rId81" Type="http://schemas.openxmlformats.org/officeDocument/2006/relationships/hyperlink" Target="https://www.php.net/manual/zh/function.strpbrk.php" TargetMode="External"/><Relationship Id="rId86" Type="http://schemas.openxmlformats.org/officeDocument/2006/relationships/hyperlink" Target="https://www.php.net/manual/zh/function.strrpos.php" TargetMode="External"/><Relationship Id="rId94" Type="http://schemas.openxmlformats.org/officeDocument/2006/relationships/hyperlink" Target="https://www.php.net/manual/zh/function.substr-count.php" TargetMode="External"/><Relationship Id="rId99" Type="http://schemas.openxmlformats.org/officeDocument/2006/relationships/hyperlink" Target="https://www.php.net/manual/zh/function.ucwords.php" TargetMode="External"/><Relationship Id="rId101" Type="http://schemas.openxmlformats.org/officeDocument/2006/relationships/hyperlink" Target="https://www.php.net/manual/zh/function.vprintf.php" TargetMode="External"/><Relationship Id="rId4" Type="http://schemas.openxmlformats.org/officeDocument/2006/relationships/hyperlink" Target="https://www.php.net/manual/zh/function.addslashes.php" TargetMode="External"/><Relationship Id="rId9" Type="http://schemas.openxmlformats.org/officeDocument/2006/relationships/hyperlink" Target="https://www.php.net/manual/zh/function.convert-cyr-string.php" TargetMode="External"/><Relationship Id="rId13" Type="http://schemas.openxmlformats.org/officeDocument/2006/relationships/hyperlink" Target="https://www.php.net/manual/zh/function.crc32.php" TargetMode="External"/><Relationship Id="rId18" Type="http://schemas.openxmlformats.org/officeDocument/2006/relationships/hyperlink" Target="https://www.php.net/manual/zh/function.get-html-translation-table.php" TargetMode="External"/><Relationship Id="rId39" Type="http://schemas.openxmlformats.org/officeDocument/2006/relationships/hyperlink" Target="https://www.php.net/manual/zh/function.ord.php" TargetMode="External"/><Relationship Id="rId34" Type="http://schemas.openxmlformats.org/officeDocument/2006/relationships/hyperlink" Target="https://www.php.net/manual/zh/function.metaphone.php" TargetMode="External"/><Relationship Id="rId50" Type="http://schemas.openxmlformats.org/officeDocument/2006/relationships/hyperlink" Target="https://www.php.net/manual/zh/function.similar-text.php" TargetMode="External"/><Relationship Id="rId55" Type="http://schemas.openxmlformats.org/officeDocument/2006/relationships/hyperlink" Target="https://www.php.net/manual/zh/function.str-ends-with.php" TargetMode="External"/><Relationship Id="rId76" Type="http://schemas.openxmlformats.org/officeDocument/2006/relationships/hyperlink" Target="https://www.php.net/manual/zh/function.strlen.php" TargetMode="External"/><Relationship Id="rId97" Type="http://schemas.openxmlformats.org/officeDocument/2006/relationships/hyperlink" Target="https://www.php.net/manual/zh/function.trim.ph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3" Type="http://schemas.openxmlformats.org/officeDocument/2006/relationships/hyperlink" Target="https://www.php.net/manual/zh/function.array-diff.php" TargetMode="External"/><Relationship Id="rId18" Type="http://schemas.openxmlformats.org/officeDocument/2006/relationships/hyperlink" Target="https://www.php.net/manual/zh/function.array-intersect-assoc.php" TargetMode="External"/><Relationship Id="rId26" Type="http://schemas.openxmlformats.org/officeDocument/2006/relationships/hyperlink" Target="https://www.php.net/manual/zh/function.array-keys.php" TargetMode="External"/><Relationship Id="rId39" Type="http://schemas.openxmlformats.org/officeDocument/2006/relationships/hyperlink" Target="https://www.php.net/manual/zh/function.array-reverse.php" TargetMode="External"/><Relationship Id="rId21" Type="http://schemas.openxmlformats.org/officeDocument/2006/relationships/hyperlink" Target="https://www.php.net/manual/zh/function.array-intersect-ukey.php" TargetMode="External"/><Relationship Id="rId34" Type="http://schemas.openxmlformats.org/officeDocument/2006/relationships/hyperlink" Target="https://www.php.net/manual/zh/function.array-push.php" TargetMode="External"/><Relationship Id="rId42" Type="http://schemas.openxmlformats.org/officeDocument/2006/relationships/hyperlink" Target="https://www.php.net/manual/zh/function.array-slice.php" TargetMode="External"/><Relationship Id="rId47" Type="http://schemas.openxmlformats.org/officeDocument/2006/relationships/hyperlink" Target="https://www.php.net/manual/zh/function.array-udiff.php" TargetMode="External"/><Relationship Id="rId50" Type="http://schemas.openxmlformats.org/officeDocument/2006/relationships/hyperlink" Target="https://www.php.net/manual/zh/function.array-uintersect.php" TargetMode="External"/><Relationship Id="rId55" Type="http://schemas.openxmlformats.org/officeDocument/2006/relationships/hyperlink" Target="https://www.php.net/manual/zh/function.array-walk.php" TargetMode="External"/><Relationship Id="rId63" Type="http://schemas.openxmlformats.org/officeDocument/2006/relationships/hyperlink" Target="https://www.php.net/manual/zh/function.end.php" TargetMode="External"/><Relationship Id="rId68" Type="http://schemas.openxmlformats.org/officeDocument/2006/relationships/hyperlink" Target="https://www.php.net/manual/zh/function.krsort.php" TargetMode="External"/><Relationship Id="rId76" Type="http://schemas.openxmlformats.org/officeDocument/2006/relationships/hyperlink" Target="https://www.php.net/manual/zh/function.range.php" TargetMode="External"/><Relationship Id="rId84" Type="http://schemas.openxmlformats.org/officeDocument/2006/relationships/hyperlink" Target="https://www.php.net/manual/zh/function.usort.php" TargetMode="External"/><Relationship Id="rId7" Type="http://schemas.openxmlformats.org/officeDocument/2006/relationships/hyperlink" Target="https://www.php.net/manual/zh/function.array-combine.php" TargetMode="External"/><Relationship Id="rId71" Type="http://schemas.openxmlformats.org/officeDocument/2006/relationships/hyperlink" Target="https://www.php.net/manual/zh/function.natcasesort.php" TargetMode="External"/><Relationship Id="rId2" Type="http://schemas.openxmlformats.org/officeDocument/2006/relationships/slide" Target="../slides/slide15.xml"/><Relationship Id="rId16" Type="http://schemas.openxmlformats.org/officeDocument/2006/relationships/hyperlink" Target="https://www.php.net/manual/zh/function.array-filter.php" TargetMode="External"/><Relationship Id="rId29" Type="http://schemas.openxmlformats.org/officeDocument/2006/relationships/hyperlink" Target="https://www.php.net/manual/zh/function.array-merge.php" TargetMode="External"/><Relationship Id="rId11" Type="http://schemas.openxmlformats.org/officeDocument/2006/relationships/hyperlink" Target="https://www.php.net/manual/zh/function.array-diff-uassoc.php" TargetMode="External"/><Relationship Id="rId24" Type="http://schemas.openxmlformats.org/officeDocument/2006/relationships/hyperlink" Target="https://www.php.net/manual/zh/function.array-key-first.php" TargetMode="External"/><Relationship Id="rId32" Type="http://schemas.openxmlformats.org/officeDocument/2006/relationships/hyperlink" Target="https://www.php.net/manual/zh/function.array-pop.php" TargetMode="External"/><Relationship Id="rId37" Type="http://schemas.openxmlformats.org/officeDocument/2006/relationships/hyperlink" Target="https://www.php.net/manual/zh/function.array-replace-recursive.php" TargetMode="External"/><Relationship Id="rId40" Type="http://schemas.openxmlformats.org/officeDocument/2006/relationships/hyperlink" Target="https://www.php.net/manual/zh/function.array-search.php" TargetMode="External"/><Relationship Id="rId45" Type="http://schemas.openxmlformats.org/officeDocument/2006/relationships/hyperlink" Target="https://www.php.net/manual/zh/function.array-udiff-assoc.php" TargetMode="External"/><Relationship Id="rId53" Type="http://schemas.openxmlformats.org/officeDocument/2006/relationships/hyperlink" Target="https://www.php.net/manual/zh/function.array-values.php" TargetMode="External"/><Relationship Id="rId58" Type="http://schemas.openxmlformats.org/officeDocument/2006/relationships/hyperlink" Target="https://www.php.net/manual/zh/function.asort.php" TargetMode="External"/><Relationship Id="rId66" Type="http://schemas.openxmlformats.org/officeDocument/2006/relationships/hyperlink" Target="https://www.php.net/manual/zh/function.key-exists.php" TargetMode="External"/><Relationship Id="rId74" Type="http://schemas.openxmlformats.org/officeDocument/2006/relationships/hyperlink" Target="https://www.php.net/manual/zh/function.pos.php" TargetMode="External"/><Relationship Id="rId79" Type="http://schemas.openxmlformats.org/officeDocument/2006/relationships/hyperlink" Target="https://www.php.net/manual/zh/function.shuffle.php" TargetMode="External"/><Relationship Id="rId5" Type="http://schemas.openxmlformats.org/officeDocument/2006/relationships/hyperlink" Target="https://www.php.net/manual/zh/function.array-chunk.php" TargetMode="External"/><Relationship Id="rId61" Type="http://schemas.openxmlformats.org/officeDocument/2006/relationships/hyperlink" Target="https://www.php.net/manual/zh/function.current.php" TargetMode="External"/><Relationship Id="rId82" Type="http://schemas.openxmlformats.org/officeDocument/2006/relationships/hyperlink" Target="https://www.php.net/manual/zh/function.uasort.php" TargetMode="External"/><Relationship Id="rId10" Type="http://schemas.openxmlformats.org/officeDocument/2006/relationships/hyperlink" Target="https://www.php.net/manual/zh/function.array-diff-key.php" TargetMode="External"/><Relationship Id="rId19" Type="http://schemas.openxmlformats.org/officeDocument/2006/relationships/hyperlink" Target="https://www.php.net/manual/zh/function.array-intersect-key.php" TargetMode="External"/><Relationship Id="rId31" Type="http://schemas.openxmlformats.org/officeDocument/2006/relationships/hyperlink" Target="https://www.php.net/manual/zh/function.array-pad.php" TargetMode="External"/><Relationship Id="rId44" Type="http://schemas.openxmlformats.org/officeDocument/2006/relationships/hyperlink" Target="https://www.php.net/manual/zh/function.array-sum.php" TargetMode="External"/><Relationship Id="rId52" Type="http://schemas.openxmlformats.org/officeDocument/2006/relationships/hyperlink" Target="https://www.php.net/manual/zh/function.array-unshift.php" TargetMode="External"/><Relationship Id="rId60" Type="http://schemas.openxmlformats.org/officeDocument/2006/relationships/hyperlink" Target="https://www.php.net/manual/zh/function.count.php" TargetMode="External"/><Relationship Id="rId65" Type="http://schemas.openxmlformats.org/officeDocument/2006/relationships/hyperlink" Target="https://www.php.net/manual/zh/function.in-array.php" TargetMode="External"/><Relationship Id="rId73" Type="http://schemas.openxmlformats.org/officeDocument/2006/relationships/hyperlink" Target="https://www.php.net/manual/zh/function.next.php" TargetMode="External"/><Relationship Id="rId78" Type="http://schemas.openxmlformats.org/officeDocument/2006/relationships/hyperlink" Target="https://www.php.net/manual/zh/function.rsort.php" TargetMode="External"/><Relationship Id="rId81" Type="http://schemas.openxmlformats.org/officeDocument/2006/relationships/hyperlink" Target="https://www.php.net/manual/zh/function.sort.php" TargetMode="External"/><Relationship Id="rId4" Type="http://schemas.openxmlformats.org/officeDocument/2006/relationships/hyperlink" Target="https://www.php.net/manual/zh/function.array-change-key-case.php" TargetMode="External"/><Relationship Id="rId9" Type="http://schemas.openxmlformats.org/officeDocument/2006/relationships/hyperlink" Target="https://www.php.net/manual/zh/function.array-diff-assoc.php" TargetMode="External"/><Relationship Id="rId14" Type="http://schemas.openxmlformats.org/officeDocument/2006/relationships/hyperlink" Target="https://www.php.net/manual/zh/function.array-fill-keys.php" TargetMode="External"/><Relationship Id="rId22" Type="http://schemas.openxmlformats.org/officeDocument/2006/relationships/hyperlink" Target="https://www.php.net/manual/zh/function.array-intersect.php" TargetMode="External"/><Relationship Id="rId27" Type="http://schemas.openxmlformats.org/officeDocument/2006/relationships/hyperlink" Target="https://www.php.net/manual/zh/function.array-map.php" TargetMode="External"/><Relationship Id="rId30" Type="http://schemas.openxmlformats.org/officeDocument/2006/relationships/hyperlink" Target="https://www.php.net/manual/zh/function.array-multisort.php" TargetMode="External"/><Relationship Id="rId35" Type="http://schemas.openxmlformats.org/officeDocument/2006/relationships/hyperlink" Target="https://www.php.net/manual/zh/function.array-rand.php" TargetMode="External"/><Relationship Id="rId43" Type="http://schemas.openxmlformats.org/officeDocument/2006/relationships/hyperlink" Target="https://www.php.net/manual/zh/function.array-splice.php" TargetMode="External"/><Relationship Id="rId48" Type="http://schemas.openxmlformats.org/officeDocument/2006/relationships/hyperlink" Target="https://www.php.net/manual/zh/function.array-uintersect-assoc.php" TargetMode="External"/><Relationship Id="rId56" Type="http://schemas.openxmlformats.org/officeDocument/2006/relationships/hyperlink" Target="https://www.php.net/manual/zh/function.array.php" TargetMode="External"/><Relationship Id="rId64" Type="http://schemas.openxmlformats.org/officeDocument/2006/relationships/hyperlink" Target="https://www.php.net/manual/zh/function.extract.php" TargetMode="External"/><Relationship Id="rId69" Type="http://schemas.openxmlformats.org/officeDocument/2006/relationships/hyperlink" Target="https://www.php.net/manual/zh/function.ksort.php" TargetMode="External"/><Relationship Id="rId77" Type="http://schemas.openxmlformats.org/officeDocument/2006/relationships/hyperlink" Target="https://www.php.net/manual/zh/function.reset.php" TargetMode="External"/><Relationship Id="rId8" Type="http://schemas.openxmlformats.org/officeDocument/2006/relationships/hyperlink" Target="https://www.php.net/manual/zh/function.array-count-values.php" TargetMode="External"/><Relationship Id="rId51" Type="http://schemas.openxmlformats.org/officeDocument/2006/relationships/hyperlink" Target="https://www.php.net/manual/zh/function.array-unique.php" TargetMode="External"/><Relationship Id="rId72" Type="http://schemas.openxmlformats.org/officeDocument/2006/relationships/hyperlink" Target="https://www.php.net/manual/zh/function.natsort.php" TargetMode="External"/><Relationship Id="rId80" Type="http://schemas.openxmlformats.org/officeDocument/2006/relationships/hyperlink" Target="https://www.php.net/manual/zh/function.sizeof.php" TargetMode="External"/><Relationship Id="rId3" Type="http://schemas.openxmlformats.org/officeDocument/2006/relationships/hyperlink" Target="https://www.php.net/manual/zh/ref.array.php" TargetMode="External"/><Relationship Id="rId12" Type="http://schemas.openxmlformats.org/officeDocument/2006/relationships/hyperlink" Target="https://www.php.net/manual/zh/function.array-diff-ukey.php" TargetMode="External"/><Relationship Id="rId17" Type="http://schemas.openxmlformats.org/officeDocument/2006/relationships/hyperlink" Target="https://www.php.net/manual/zh/function.array-flip.php" TargetMode="External"/><Relationship Id="rId25" Type="http://schemas.openxmlformats.org/officeDocument/2006/relationships/hyperlink" Target="https://www.php.net/manual/zh/function.array-key-last.php" TargetMode="External"/><Relationship Id="rId33" Type="http://schemas.openxmlformats.org/officeDocument/2006/relationships/hyperlink" Target="https://www.php.net/manual/zh/function.array-product.php" TargetMode="External"/><Relationship Id="rId38" Type="http://schemas.openxmlformats.org/officeDocument/2006/relationships/hyperlink" Target="https://www.php.net/manual/zh/function.array-replace.php" TargetMode="External"/><Relationship Id="rId46" Type="http://schemas.openxmlformats.org/officeDocument/2006/relationships/hyperlink" Target="https://www.php.net/manual/zh/function.array-udiff-uassoc.php" TargetMode="External"/><Relationship Id="rId59" Type="http://schemas.openxmlformats.org/officeDocument/2006/relationships/hyperlink" Target="https://www.php.net/manual/zh/function.compact.php" TargetMode="External"/><Relationship Id="rId67" Type="http://schemas.openxmlformats.org/officeDocument/2006/relationships/hyperlink" Target="https://www.php.net/manual/zh/function.key.php" TargetMode="External"/><Relationship Id="rId20" Type="http://schemas.openxmlformats.org/officeDocument/2006/relationships/hyperlink" Target="https://www.php.net/manual/zh/function.array-intersect-uassoc.php" TargetMode="External"/><Relationship Id="rId41" Type="http://schemas.openxmlformats.org/officeDocument/2006/relationships/hyperlink" Target="https://www.php.net/manual/zh/function.array-shift.php" TargetMode="External"/><Relationship Id="rId54" Type="http://schemas.openxmlformats.org/officeDocument/2006/relationships/hyperlink" Target="https://www.php.net/manual/zh/function.array-walk-recursive.php" TargetMode="External"/><Relationship Id="rId62" Type="http://schemas.openxmlformats.org/officeDocument/2006/relationships/hyperlink" Target="https://www.php.net/manual/zh/function.each.php" TargetMode="External"/><Relationship Id="rId70" Type="http://schemas.openxmlformats.org/officeDocument/2006/relationships/hyperlink" Target="https://www.php.net/manual/zh/function.list.php" TargetMode="External"/><Relationship Id="rId75" Type="http://schemas.openxmlformats.org/officeDocument/2006/relationships/hyperlink" Target="https://www.php.net/manual/zh/function.prev.php" TargetMode="External"/><Relationship Id="rId83" Type="http://schemas.openxmlformats.org/officeDocument/2006/relationships/hyperlink" Target="https://www.php.net/manual/zh/function.uksort.php" TargetMode="External"/><Relationship Id="rId1" Type="http://schemas.openxmlformats.org/officeDocument/2006/relationships/notesMaster" Target="../notesMasters/notesMaster1.xml"/><Relationship Id="rId6" Type="http://schemas.openxmlformats.org/officeDocument/2006/relationships/hyperlink" Target="https://www.php.net/manual/zh/function.array-column.php" TargetMode="External"/><Relationship Id="rId15" Type="http://schemas.openxmlformats.org/officeDocument/2006/relationships/hyperlink" Target="https://www.php.net/manual/zh/function.array-fill.php" TargetMode="External"/><Relationship Id="rId23" Type="http://schemas.openxmlformats.org/officeDocument/2006/relationships/hyperlink" Target="https://www.php.net/manual/zh/function.array-key-exists.php" TargetMode="External"/><Relationship Id="rId28" Type="http://schemas.openxmlformats.org/officeDocument/2006/relationships/hyperlink" Target="https://www.php.net/manual/zh/function.array-merge-recursive.php" TargetMode="External"/><Relationship Id="rId36" Type="http://schemas.openxmlformats.org/officeDocument/2006/relationships/hyperlink" Target="https://www.php.net/manual/zh/function.array-reduce.php" TargetMode="External"/><Relationship Id="rId49" Type="http://schemas.openxmlformats.org/officeDocument/2006/relationships/hyperlink" Target="https://www.php.net/manual/zh/function.array-uintersect-uassoc.php" TargetMode="External"/><Relationship Id="rId57" Type="http://schemas.openxmlformats.org/officeDocument/2006/relationships/hyperlink" Target="https://www.php.net/manual/zh/function.arsort.php"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2BA897D-C76B-4C4D-AB12-C79F1D6C142C}" type="slidenum">
              <a:rPr lang="zh-CN" altLang="en-US" smtClean="0"/>
              <a:t>1</a:t>
            </a:fld>
            <a:endParaRPr lang="zh-CN" altLang="en-US"/>
          </a:p>
        </p:txBody>
      </p:sp>
    </p:spTree>
    <p:extLst>
      <p:ext uri="{BB962C8B-B14F-4D97-AF65-F5344CB8AC3E}">
        <p14:creationId xmlns:p14="http://schemas.microsoft.com/office/powerpoint/2010/main" val="1463913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Fira Sans"/>
              </a:rPr>
              <a:t>目录</a:t>
            </a:r>
          </a:p>
          <a:p>
            <a:pPr algn="l">
              <a:buFont typeface="+mj-lt"/>
              <a:buAutoNum type="arabicPeriod"/>
            </a:pPr>
            <a:r>
              <a:rPr lang="en-US" altLang="zh-CN" b="0" i="0" u="none" strike="noStrike" dirty="0" err="1">
                <a:solidFill>
                  <a:srgbClr val="336699"/>
                </a:solidFill>
                <a:effectLst/>
                <a:latin typeface="Fira Sans"/>
                <a:hlinkClick r:id="rId3"/>
              </a:rPr>
              <a:t>addcslashes</a:t>
            </a:r>
            <a:r>
              <a:rPr lang="en-US" altLang="zh-CN" b="0" i="0" dirty="0">
                <a:solidFill>
                  <a:srgbClr val="333333"/>
                </a:solidFill>
                <a:effectLst/>
                <a:latin typeface="Fira Sans"/>
              </a:rPr>
              <a:t> — </a:t>
            </a:r>
            <a:r>
              <a:rPr lang="zh-CN" altLang="en-US" b="0" i="0" dirty="0">
                <a:solidFill>
                  <a:srgbClr val="333333"/>
                </a:solidFill>
                <a:effectLst/>
                <a:latin typeface="Fira Sans"/>
              </a:rPr>
              <a:t>以 </a:t>
            </a:r>
            <a:r>
              <a:rPr lang="en-US" altLang="zh-CN" b="0" i="0" dirty="0">
                <a:solidFill>
                  <a:srgbClr val="333333"/>
                </a:solidFill>
                <a:effectLst/>
                <a:latin typeface="Fira Sans"/>
              </a:rPr>
              <a:t>C </a:t>
            </a:r>
            <a:r>
              <a:rPr lang="zh-CN" altLang="en-US" b="0" i="0" dirty="0">
                <a:solidFill>
                  <a:srgbClr val="333333"/>
                </a:solidFill>
                <a:effectLst/>
                <a:latin typeface="Fira Sans"/>
              </a:rPr>
              <a:t>语言风格使用反斜线转义字符串中的字符</a:t>
            </a:r>
          </a:p>
          <a:p>
            <a:pPr algn="l">
              <a:buFont typeface="+mj-lt"/>
              <a:buAutoNum type="arabicPeriod"/>
            </a:pPr>
            <a:r>
              <a:rPr lang="en-US" altLang="zh-CN" b="0" i="0" u="none" strike="noStrike" dirty="0" err="1">
                <a:solidFill>
                  <a:srgbClr val="336699"/>
                </a:solidFill>
                <a:effectLst/>
                <a:latin typeface="Fira Sans"/>
                <a:hlinkClick r:id="rId4"/>
              </a:rPr>
              <a:t>addslashes</a:t>
            </a:r>
            <a:r>
              <a:rPr lang="en-US" altLang="zh-CN" b="0" i="0" dirty="0">
                <a:solidFill>
                  <a:srgbClr val="333333"/>
                </a:solidFill>
                <a:effectLst/>
                <a:latin typeface="Fira Sans"/>
              </a:rPr>
              <a:t> — </a:t>
            </a:r>
            <a:r>
              <a:rPr lang="zh-CN" altLang="en-US" b="0" i="0" dirty="0">
                <a:solidFill>
                  <a:srgbClr val="333333"/>
                </a:solidFill>
                <a:effectLst/>
                <a:latin typeface="Fira Sans"/>
              </a:rPr>
              <a:t>使用反斜线引用字符串</a:t>
            </a:r>
          </a:p>
          <a:p>
            <a:pPr algn="l">
              <a:buFont typeface="+mj-lt"/>
              <a:buAutoNum type="arabicPeriod"/>
            </a:pPr>
            <a:r>
              <a:rPr lang="en-US" altLang="zh-CN" b="0" i="0" u="none" strike="noStrike" dirty="0">
                <a:solidFill>
                  <a:srgbClr val="336699"/>
                </a:solidFill>
                <a:effectLst/>
                <a:latin typeface="Fira Sans"/>
                <a:hlinkClick r:id="rId5"/>
              </a:rPr>
              <a:t>bin2hex</a:t>
            </a:r>
            <a:r>
              <a:rPr lang="en-US" altLang="zh-CN" b="0" i="0" dirty="0">
                <a:solidFill>
                  <a:srgbClr val="333333"/>
                </a:solidFill>
                <a:effectLst/>
                <a:latin typeface="Fira Sans"/>
              </a:rPr>
              <a:t> — </a:t>
            </a:r>
            <a:r>
              <a:rPr lang="zh-CN" altLang="en-US" b="0" i="0" dirty="0">
                <a:solidFill>
                  <a:srgbClr val="333333"/>
                </a:solidFill>
                <a:effectLst/>
                <a:latin typeface="Fira Sans"/>
              </a:rPr>
              <a:t>函数把包含数据的二进制字符串转换为十六进制值</a:t>
            </a:r>
          </a:p>
          <a:p>
            <a:pPr algn="l">
              <a:buFont typeface="+mj-lt"/>
              <a:buAutoNum type="arabicPeriod"/>
            </a:pPr>
            <a:r>
              <a:rPr lang="en-US" altLang="zh-CN" b="0" i="0" u="none" strike="noStrike" dirty="0">
                <a:solidFill>
                  <a:srgbClr val="336699"/>
                </a:solidFill>
                <a:effectLst/>
                <a:latin typeface="Fira Sans"/>
                <a:hlinkClick r:id="rId6"/>
              </a:rPr>
              <a:t>chop</a:t>
            </a:r>
            <a:r>
              <a:rPr lang="en-US" altLang="zh-CN" b="0" i="0" dirty="0">
                <a:solidFill>
                  <a:srgbClr val="333333"/>
                </a:solidFill>
                <a:effectLst/>
                <a:latin typeface="Fira Sans"/>
              </a:rPr>
              <a:t> — </a:t>
            </a:r>
            <a:r>
              <a:rPr lang="en-US" altLang="zh-CN" b="0" i="0" dirty="0" err="1">
                <a:solidFill>
                  <a:srgbClr val="333333"/>
                </a:solidFill>
                <a:effectLst/>
                <a:latin typeface="Fira Sans"/>
              </a:rPr>
              <a:t>rtrim</a:t>
            </a:r>
            <a:r>
              <a:rPr lang="en-US" altLang="zh-CN" b="0" i="0" dirty="0">
                <a:solidFill>
                  <a:srgbClr val="333333"/>
                </a:solidFill>
                <a:effectLst/>
                <a:latin typeface="Fira Sans"/>
              </a:rPr>
              <a:t> </a:t>
            </a:r>
            <a:r>
              <a:rPr lang="zh-CN" altLang="en-US" b="0" i="0" dirty="0">
                <a:solidFill>
                  <a:srgbClr val="333333"/>
                </a:solidFill>
                <a:effectLst/>
                <a:latin typeface="Fira Sans"/>
              </a:rPr>
              <a:t>的别名</a:t>
            </a:r>
          </a:p>
          <a:p>
            <a:pPr algn="l">
              <a:buFont typeface="+mj-lt"/>
              <a:buAutoNum type="arabicPeriod"/>
            </a:pPr>
            <a:r>
              <a:rPr lang="en-US" altLang="zh-CN" b="0" i="0" u="none" strike="noStrike" dirty="0" err="1">
                <a:solidFill>
                  <a:srgbClr val="336699"/>
                </a:solidFill>
                <a:effectLst/>
                <a:latin typeface="Fira Sans"/>
                <a:hlinkClick r:id="rId7"/>
              </a:rPr>
              <a:t>chr</a:t>
            </a:r>
            <a:r>
              <a:rPr lang="en-US" altLang="zh-CN" b="0" i="0" dirty="0">
                <a:solidFill>
                  <a:srgbClr val="333333"/>
                </a:solidFill>
                <a:effectLst/>
                <a:latin typeface="Fira Sans"/>
              </a:rPr>
              <a:t> — </a:t>
            </a:r>
            <a:r>
              <a:rPr lang="zh-CN" altLang="en-US" b="0" i="0" dirty="0">
                <a:solidFill>
                  <a:srgbClr val="333333"/>
                </a:solidFill>
                <a:effectLst/>
                <a:latin typeface="Fira Sans"/>
              </a:rPr>
              <a:t>返回指定的字符</a:t>
            </a:r>
          </a:p>
          <a:p>
            <a:pPr algn="l">
              <a:buFont typeface="+mj-lt"/>
              <a:buAutoNum type="arabicPeriod"/>
            </a:pPr>
            <a:r>
              <a:rPr lang="en-US" altLang="zh-CN" b="0" i="0" u="none" strike="noStrike" dirty="0" err="1">
                <a:solidFill>
                  <a:srgbClr val="336699"/>
                </a:solidFill>
                <a:effectLst/>
                <a:latin typeface="Fira Sans"/>
                <a:hlinkClick r:id="rId8"/>
              </a:rPr>
              <a:t>chunk_split</a:t>
            </a:r>
            <a:r>
              <a:rPr lang="en-US" altLang="zh-CN" b="0" i="0" dirty="0">
                <a:solidFill>
                  <a:srgbClr val="333333"/>
                </a:solidFill>
                <a:effectLst/>
                <a:latin typeface="Fira Sans"/>
              </a:rPr>
              <a:t> — </a:t>
            </a:r>
            <a:r>
              <a:rPr lang="zh-CN" altLang="en-US" b="0" i="0" dirty="0">
                <a:solidFill>
                  <a:srgbClr val="333333"/>
                </a:solidFill>
                <a:effectLst/>
                <a:latin typeface="Fira Sans"/>
              </a:rPr>
              <a:t>将字符串分割成小块</a:t>
            </a:r>
          </a:p>
          <a:p>
            <a:pPr algn="l">
              <a:buFont typeface="+mj-lt"/>
              <a:buAutoNum type="arabicPeriod"/>
            </a:pPr>
            <a:r>
              <a:rPr lang="en-US" altLang="zh-CN" b="0" i="0" u="none" strike="noStrike" dirty="0" err="1">
                <a:solidFill>
                  <a:srgbClr val="336699"/>
                </a:solidFill>
                <a:effectLst/>
                <a:latin typeface="Fira Sans"/>
                <a:hlinkClick r:id="rId9"/>
              </a:rPr>
              <a:t>convert_cyr_string</a:t>
            </a:r>
            <a:r>
              <a:rPr lang="en-US" altLang="zh-CN" b="0" i="0" dirty="0">
                <a:solidFill>
                  <a:srgbClr val="333333"/>
                </a:solidFill>
                <a:effectLst/>
                <a:latin typeface="Fira Sans"/>
              </a:rPr>
              <a:t> — </a:t>
            </a:r>
            <a:r>
              <a:rPr lang="zh-CN" altLang="en-US" b="0" i="0" dirty="0">
                <a:solidFill>
                  <a:srgbClr val="333333"/>
                </a:solidFill>
                <a:effectLst/>
                <a:latin typeface="Fira Sans"/>
              </a:rPr>
              <a:t>将字符由一种 </a:t>
            </a:r>
            <a:r>
              <a:rPr lang="en-US" altLang="zh-CN" b="0" i="0" dirty="0">
                <a:solidFill>
                  <a:srgbClr val="333333"/>
                </a:solidFill>
                <a:effectLst/>
                <a:latin typeface="Fira Sans"/>
              </a:rPr>
              <a:t>Cyrillic </a:t>
            </a:r>
            <a:r>
              <a:rPr lang="zh-CN" altLang="en-US" b="0" i="0" dirty="0">
                <a:solidFill>
                  <a:srgbClr val="333333"/>
                </a:solidFill>
                <a:effectLst/>
                <a:latin typeface="Fira Sans"/>
              </a:rPr>
              <a:t>字符转换成另一种</a:t>
            </a:r>
          </a:p>
          <a:p>
            <a:pPr algn="l">
              <a:buFont typeface="+mj-lt"/>
              <a:buAutoNum type="arabicPeriod"/>
            </a:pPr>
            <a:r>
              <a:rPr lang="en-US" altLang="zh-CN" b="0" i="0" u="none" strike="noStrike" dirty="0" err="1">
                <a:solidFill>
                  <a:srgbClr val="336699"/>
                </a:solidFill>
                <a:effectLst/>
                <a:latin typeface="Fira Sans"/>
                <a:hlinkClick r:id="rId10"/>
              </a:rPr>
              <a:t>convert_uudecode</a:t>
            </a:r>
            <a:r>
              <a:rPr lang="en-US" altLang="zh-CN" b="0" i="0" dirty="0">
                <a:solidFill>
                  <a:srgbClr val="333333"/>
                </a:solidFill>
                <a:effectLst/>
                <a:latin typeface="Fira Sans"/>
              </a:rPr>
              <a:t> — </a:t>
            </a:r>
            <a:r>
              <a:rPr lang="zh-CN" altLang="en-US" b="0" i="0" dirty="0">
                <a:solidFill>
                  <a:srgbClr val="333333"/>
                </a:solidFill>
                <a:effectLst/>
                <a:latin typeface="Fira Sans"/>
              </a:rPr>
              <a:t>解码一个 </a:t>
            </a:r>
            <a:r>
              <a:rPr lang="en-US" altLang="zh-CN" b="0" i="0" dirty="0">
                <a:solidFill>
                  <a:srgbClr val="333333"/>
                </a:solidFill>
                <a:effectLst/>
                <a:latin typeface="Fira Sans"/>
              </a:rPr>
              <a:t>uuencode </a:t>
            </a:r>
            <a:r>
              <a:rPr lang="zh-CN" altLang="en-US" b="0" i="0" dirty="0">
                <a:solidFill>
                  <a:srgbClr val="333333"/>
                </a:solidFill>
                <a:effectLst/>
                <a:latin typeface="Fira Sans"/>
              </a:rPr>
              <a:t>编码的字符串</a:t>
            </a:r>
          </a:p>
          <a:p>
            <a:pPr algn="l">
              <a:buFont typeface="+mj-lt"/>
              <a:buAutoNum type="arabicPeriod"/>
            </a:pPr>
            <a:r>
              <a:rPr lang="en-US" altLang="zh-CN" b="0" i="0" u="none" strike="noStrike" dirty="0" err="1">
                <a:solidFill>
                  <a:srgbClr val="336699"/>
                </a:solidFill>
                <a:effectLst/>
                <a:latin typeface="Fira Sans"/>
                <a:hlinkClick r:id="rId11"/>
              </a:rPr>
              <a:t>convert_uuencode</a:t>
            </a:r>
            <a:r>
              <a:rPr lang="en-US" altLang="zh-CN" b="0" i="0" dirty="0">
                <a:solidFill>
                  <a:srgbClr val="333333"/>
                </a:solidFill>
                <a:effectLst/>
                <a:latin typeface="Fira Sans"/>
              </a:rPr>
              <a:t> — </a:t>
            </a:r>
            <a:r>
              <a:rPr lang="zh-CN" altLang="en-US" b="0" i="0" dirty="0">
                <a:solidFill>
                  <a:srgbClr val="333333"/>
                </a:solidFill>
                <a:effectLst/>
                <a:latin typeface="Fira Sans"/>
              </a:rPr>
              <a:t>使用 </a:t>
            </a:r>
            <a:r>
              <a:rPr lang="en-US" altLang="zh-CN" b="0" i="0" dirty="0">
                <a:solidFill>
                  <a:srgbClr val="333333"/>
                </a:solidFill>
                <a:effectLst/>
                <a:latin typeface="Fira Sans"/>
              </a:rPr>
              <a:t>uuencode </a:t>
            </a:r>
            <a:r>
              <a:rPr lang="zh-CN" altLang="en-US" b="0" i="0" dirty="0">
                <a:solidFill>
                  <a:srgbClr val="333333"/>
                </a:solidFill>
                <a:effectLst/>
                <a:latin typeface="Fira Sans"/>
              </a:rPr>
              <a:t>编码一个字符串</a:t>
            </a:r>
          </a:p>
          <a:p>
            <a:pPr algn="l">
              <a:buFont typeface="+mj-lt"/>
              <a:buAutoNum type="arabicPeriod"/>
            </a:pPr>
            <a:r>
              <a:rPr lang="en-US" altLang="zh-CN" b="0" i="0" u="none" strike="noStrike" dirty="0" err="1">
                <a:solidFill>
                  <a:srgbClr val="336699"/>
                </a:solidFill>
                <a:effectLst/>
                <a:latin typeface="Fira Sans"/>
                <a:hlinkClick r:id="rId12"/>
              </a:rPr>
              <a:t>count_chars</a:t>
            </a:r>
            <a:r>
              <a:rPr lang="en-US" altLang="zh-CN" b="0" i="0" dirty="0">
                <a:solidFill>
                  <a:srgbClr val="333333"/>
                </a:solidFill>
                <a:effectLst/>
                <a:latin typeface="Fira Sans"/>
              </a:rPr>
              <a:t> — </a:t>
            </a:r>
            <a:r>
              <a:rPr lang="zh-CN" altLang="en-US" b="0" i="0" dirty="0">
                <a:solidFill>
                  <a:srgbClr val="333333"/>
                </a:solidFill>
                <a:effectLst/>
                <a:latin typeface="Fira Sans"/>
              </a:rPr>
              <a:t>返回字符串所用字符的信息</a:t>
            </a:r>
          </a:p>
          <a:p>
            <a:pPr algn="l">
              <a:buFont typeface="+mj-lt"/>
              <a:buAutoNum type="arabicPeriod"/>
            </a:pPr>
            <a:r>
              <a:rPr lang="en-US" altLang="zh-CN" b="0" i="0" u="none" strike="noStrike" dirty="0">
                <a:solidFill>
                  <a:srgbClr val="336699"/>
                </a:solidFill>
                <a:effectLst/>
                <a:latin typeface="Fira Sans"/>
                <a:hlinkClick r:id="rId13"/>
              </a:rPr>
              <a:t>crc32</a:t>
            </a:r>
            <a:r>
              <a:rPr lang="en-US" altLang="zh-CN" b="0" i="0" dirty="0">
                <a:solidFill>
                  <a:srgbClr val="333333"/>
                </a:solidFill>
                <a:effectLst/>
                <a:latin typeface="Fira Sans"/>
              </a:rPr>
              <a:t> — </a:t>
            </a:r>
            <a:r>
              <a:rPr lang="zh-CN" altLang="en-US" b="0" i="0" dirty="0">
                <a:solidFill>
                  <a:srgbClr val="333333"/>
                </a:solidFill>
                <a:effectLst/>
                <a:latin typeface="Fira Sans"/>
              </a:rPr>
              <a:t>计算一个字符串的 </a:t>
            </a:r>
            <a:r>
              <a:rPr lang="en-US" altLang="zh-CN" b="0" i="0" dirty="0">
                <a:solidFill>
                  <a:srgbClr val="333333"/>
                </a:solidFill>
                <a:effectLst/>
                <a:latin typeface="Fira Sans"/>
              </a:rPr>
              <a:t>crc32 </a:t>
            </a:r>
            <a:r>
              <a:rPr lang="zh-CN" altLang="en-US" b="0" i="0" dirty="0">
                <a:solidFill>
                  <a:srgbClr val="333333"/>
                </a:solidFill>
                <a:effectLst/>
                <a:latin typeface="Fira Sans"/>
              </a:rPr>
              <a:t>多项式</a:t>
            </a:r>
          </a:p>
          <a:p>
            <a:pPr algn="l">
              <a:buFont typeface="+mj-lt"/>
              <a:buAutoNum type="arabicPeriod"/>
            </a:pPr>
            <a:r>
              <a:rPr lang="en-US" altLang="zh-CN" b="0" i="0" u="none" strike="noStrike" dirty="0">
                <a:solidFill>
                  <a:srgbClr val="336699"/>
                </a:solidFill>
                <a:effectLst/>
                <a:latin typeface="Fira Sans"/>
                <a:hlinkClick r:id="rId14"/>
              </a:rPr>
              <a:t>crypt</a:t>
            </a:r>
            <a:r>
              <a:rPr lang="en-US" altLang="zh-CN" b="0" i="0" dirty="0">
                <a:solidFill>
                  <a:srgbClr val="333333"/>
                </a:solidFill>
                <a:effectLst/>
                <a:latin typeface="Fira Sans"/>
              </a:rPr>
              <a:t> — </a:t>
            </a:r>
            <a:r>
              <a:rPr lang="zh-CN" altLang="en-US" b="0" i="0" dirty="0">
                <a:solidFill>
                  <a:srgbClr val="333333"/>
                </a:solidFill>
                <a:effectLst/>
                <a:latin typeface="Fira Sans"/>
              </a:rPr>
              <a:t>单向字符串散列</a:t>
            </a:r>
          </a:p>
          <a:p>
            <a:pPr algn="l">
              <a:buFont typeface="+mj-lt"/>
              <a:buAutoNum type="arabicPeriod"/>
            </a:pPr>
            <a:r>
              <a:rPr lang="en-US" altLang="zh-CN" b="0" i="0" u="none" strike="noStrike" dirty="0">
                <a:solidFill>
                  <a:srgbClr val="336699"/>
                </a:solidFill>
                <a:effectLst/>
                <a:latin typeface="Fira Sans"/>
                <a:hlinkClick r:id="rId15"/>
              </a:rPr>
              <a:t>echo</a:t>
            </a:r>
            <a:r>
              <a:rPr lang="en-US" altLang="zh-CN" b="0" i="0" dirty="0">
                <a:solidFill>
                  <a:srgbClr val="333333"/>
                </a:solidFill>
                <a:effectLst/>
                <a:latin typeface="Fira Sans"/>
              </a:rPr>
              <a:t> — </a:t>
            </a:r>
            <a:r>
              <a:rPr lang="zh-CN" altLang="en-US" b="0" i="0" dirty="0">
                <a:solidFill>
                  <a:srgbClr val="333333"/>
                </a:solidFill>
                <a:effectLst/>
                <a:latin typeface="Fira Sans"/>
              </a:rPr>
              <a:t>输出一个或多个字符串</a:t>
            </a:r>
          </a:p>
          <a:p>
            <a:pPr algn="l">
              <a:buFont typeface="+mj-lt"/>
              <a:buAutoNum type="arabicPeriod"/>
            </a:pPr>
            <a:r>
              <a:rPr lang="en-US" altLang="zh-CN" b="0" i="0" u="none" strike="noStrike" dirty="0">
                <a:solidFill>
                  <a:srgbClr val="336699"/>
                </a:solidFill>
                <a:effectLst/>
                <a:latin typeface="Fira Sans"/>
                <a:hlinkClick r:id="rId16"/>
              </a:rPr>
              <a:t>explode</a:t>
            </a:r>
            <a:r>
              <a:rPr lang="en-US" altLang="zh-CN" b="0" i="0" dirty="0">
                <a:solidFill>
                  <a:srgbClr val="333333"/>
                </a:solidFill>
                <a:effectLst/>
                <a:latin typeface="Fira Sans"/>
              </a:rPr>
              <a:t> — </a:t>
            </a:r>
            <a:r>
              <a:rPr lang="zh-CN" altLang="en-US" b="0" i="0" dirty="0">
                <a:solidFill>
                  <a:srgbClr val="333333"/>
                </a:solidFill>
                <a:effectLst/>
                <a:latin typeface="Fira Sans"/>
              </a:rPr>
              <a:t>使用一个字符串分割另一个字符串</a:t>
            </a:r>
          </a:p>
          <a:p>
            <a:pPr algn="l">
              <a:buFont typeface="+mj-lt"/>
              <a:buAutoNum type="arabicPeriod"/>
            </a:pPr>
            <a:r>
              <a:rPr lang="en-US" altLang="zh-CN" b="0" i="0" u="none" strike="noStrike" dirty="0" err="1">
                <a:solidFill>
                  <a:srgbClr val="336699"/>
                </a:solidFill>
                <a:effectLst/>
                <a:latin typeface="Fira Sans"/>
                <a:hlinkClick r:id="rId17"/>
              </a:rPr>
              <a:t>fprintf</a:t>
            </a:r>
            <a:r>
              <a:rPr lang="en-US" altLang="zh-CN" b="0" i="0" dirty="0">
                <a:solidFill>
                  <a:srgbClr val="333333"/>
                </a:solidFill>
                <a:effectLst/>
                <a:latin typeface="Fira Sans"/>
              </a:rPr>
              <a:t> — </a:t>
            </a:r>
            <a:r>
              <a:rPr lang="zh-CN" altLang="en-US" b="0" i="0" dirty="0">
                <a:solidFill>
                  <a:srgbClr val="333333"/>
                </a:solidFill>
                <a:effectLst/>
                <a:latin typeface="Fira Sans"/>
              </a:rPr>
              <a:t>将格式化后的字符串写入到流</a:t>
            </a:r>
          </a:p>
          <a:p>
            <a:pPr algn="l">
              <a:buFont typeface="+mj-lt"/>
              <a:buAutoNum type="arabicPeriod"/>
            </a:pPr>
            <a:r>
              <a:rPr lang="en-US" altLang="zh-CN" b="0" i="0" u="none" strike="noStrike" dirty="0" err="1">
                <a:solidFill>
                  <a:srgbClr val="336699"/>
                </a:solidFill>
                <a:effectLst/>
                <a:latin typeface="Fira Sans"/>
                <a:hlinkClick r:id="rId18"/>
              </a:rPr>
              <a:t>get_html_translation_table</a:t>
            </a:r>
            <a:r>
              <a:rPr lang="en-US" altLang="zh-CN" b="0" i="0" dirty="0">
                <a:solidFill>
                  <a:srgbClr val="333333"/>
                </a:solidFill>
                <a:effectLst/>
                <a:latin typeface="Fira Sans"/>
              </a:rPr>
              <a:t> — </a:t>
            </a:r>
            <a:r>
              <a:rPr lang="zh-CN" altLang="en-US" b="0" i="0" dirty="0">
                <a:solidFill>
                  <a:srgbClr val="333333"/>
                </a:solidFill>
                <a:effectLst/>
                <a:latin typeface="Fira Sans"/>
              </a:rPr>
              <a:t>返回使用 </a:t>
            </a:r>
            <a:r>
              <a:rPr lang="en-US" altLang="zh-CN" b="0" i="0" dirty="0" err="1">
                <a:solidFill>
                  <a:srgbClr val="333333"/>
                </a:solidFill>
                <a:effectLst/>
                <a:latin typeface="Fira Sans"/>
              </a:rPr>
              <a:t>htmlspecialchars</a:t>
            </a:r>
            <a:r>
              <a:rPr lang="en-US" altLang="zh-CN" b="0" i="0" dirty="0">
                <a:solidFill>
                  <a:srgbClr val="333333"/>
                </a:solidFill>
                <a:effectLst/>
                <a:latin typeface="Fira Sans"/>
              </a:rPr>
              <a:t> </a:t>
            </a:r>
            <a:r>
              <a:rPr lang="zh-CN" altLang="en-US" b="0" i="0" dirty="0">
                <a:solidFill>
                  <a:srgbClr val="333333"/>
                </a:solidFill>
                <a:effectLst/>
                <a:latin typeface="Fira Sans"/>
              </a:rPr>
              <a:t>和 </a:t>
            </a:r>
            <a:r>
              <a:rPr lang="en-US" altLang="zh-CN" b="0" i="0" dirty="0" err="1">
                <a:solidFill>
                  <a:srgbClr val="333333"/>
                </a:solidFill>
                <a:effectLst/>
                <a:latin typeface="Fira Sans"/>
              </a:rPr>
              <a:t>htmlentities</a:t>
            </a:r>
            <a:r>
              <a:rPr lang="en-US" altLang="zh-CN" b="0" i="0" dirty="0">
                <a:solidFill>
                  <a:srgbClr val="333333"/>
                </a:solidFill>
                <a:effectLst/>
                <a:latin typeface="Fira Sans"/>
              </a:rPr>
              <a:t> </a:t>
            </a:r>
            <a:r>
              <a:rPr lang="zh-CN" altLang="en-US" b="0" i="0" dirty="0">
                <a:solidFill>
                  <a:srgbClr val="333333"/>
                </a:solidFill>
                <a:effectLst/>
                <a:latin typeface="Fira Sans"/>
              </a:rPr>
              <a:t>后的转换表</a:t>
            </a:r>
          </a:p>
          <a:p>
            <a:pPr algn="l">
              <a:buFont typeface="+mj-lt"/>
              <a:buAutoNum type="arabicPeriod"/>
            </a:pPr>
            <a:r>
              <a:rPr lang="en-US" altLang="zh-CN" b="0" i="0" u="none" strike="noStrike" dirty="0" err="1">
                <a:solidFill>
                  <a:srgbClr val="336699"/>
                </a:solidFill>
                <a:effectLst/>
                <a:latin typeface="Fira Sans"/>
                <a:hlinkClick r:id="rId19"/>
              </a:rPr>
              <a:t>hebrev</a:t>
            </a:r>
            <a:r>
              <a:rPr lang="en-US" altLang="zh-CN" b="0" i="0" dirty="0">
                <a:solidFill>
                  <a:srgbClr val="333333"/>
                </a:solidFill>
                <a:effectLst/>
                <a:latin typeface="Fira Sans"/>
              </a:rPr>
              <a:t> — </a:t>
            </a:r>
            <a:r>
              <a:rPr lang="zh-CN" altLang="en-US" b="0" i="0" dirty="0">
                <a:solidFill>
                  <a:srgbClr val="333333"/>
                </a:solidFill>
                <a:effectLst/>
                <a:latin typeface="Fira Sans"/>
              </a:rPr>
              <a:t>将逻辑顺序希伯来文（</a:t>
            </a:r>
            <a:r>
              <a:rPr lang="en-US" altLang="zh-CN" b="0" i="0" dirty="0">
                <a:solidFill>
                  <a:srgbClr val="333333"/>
                </a:solidFill>
                <a:effectLst/>
                <a:latin typeface="Fira Sans"/>
              </a:rPr>
              <a:t>logical-Hebrew</a:t>
            </a:r>
            <a:r>
              <a:rPr lang="zh-CN" altLang="en-US" b="0" i="0" dirty="0">
                <a:solidFill>
                  <a:srgbClr val="333333"/>
                </a:solidFill>
                <a:effectLst/>
                <a:latin typeface="Fira Sans"/>
              </a:rPr>
              <a:t>）转换为视觉顺序希伯来文（</a:t>
            </a:r>
            <a:r>
              <a:rPr lang="en-US" altLang="zh-CN" b="0" i="0" dirty="0">
                <a:solidFill>
                  <a:srgbClr val="333333"/>
                </a:solidFill>
                <a:effectLst/>
                <a:latin typeface="Fira Sans"/>
              </a:rPr>
              <a:t>visual-Hebrew</a:t>
            </a:r>
            <a:r>
              <a:rPr lang="zh-CN" altLang="en-US" b="0" i="0" dirty="0">
                <a:solidFill>
                  <a:srgbClr val="333333"/>
                </a:solidFill>
                <a:effectLst/>
                <a:latin typeface="Fira Sans"/>
              </a:rPr>
              <a:t>）</a:t>
            </a:r>
          </a:p>
          <a:p>
            <a:pPr algn="l">
              <a:buFont typeface="+mj-lt"/>
              <a:buAutoNum type="arabicPeriod"/>
            </a:pPr>
            <a:r>
              <a:rPr lang="en-US" altLang="zh-CN" b="0" i="0" u="none" strike="noStrike" dirty="0" err="1">
                <a:solidFill>
                  <a:srgbClr val="336699"/>
                </a:solidFill>
                <a:effectLst/>
                <a:latin typeface="Fira Sans"/>
                <a:hlinkClick r:id="rId20"/>
              </a:rPr>
              <a:t>hebrevc</a:t>
            </a:r>
            <a:r>
              <a:rPr lang="en-US" altLang="zh-CN" b="0" i="0" dirty="0">
                <a:solidFill>
                  <a:srgbClr val="333333"/>
                </a:solidFill>
                <a:effectLst/>
                <a:latin typeface="Fira Sans"/>
              </a:rPr>
              <a:t> — </a:t>
            </a:r>
            <a:r>
              <a:rPr lang="zh-CN" altLang="en-US" b="0" i="0" dirty="0">
                <a:solidFill>
                  <a:srgbClr val="333333"/>
                </a:solidFill>
                <a:effectLst/>
                <a:latin typeface="Fira Sans"/>
              </a:rPr>
              <a:t>将逻辑顺序希伯来文（</a:t>
            </a:r>
            <a:r>
              <a:rPr lang="en-US" altLang="zh-CN" b="0" i="0" dirty="0">
                <a:solidFill>
                  <a:srgbClr val="333333"/>
                </a:solidFill>
                <a:effectLst/>
                <a:latin typeface="Fira Sans"/>
              </a:rPr>
              <a:t>logical-Hebrew</a:t>
            </a:r>
            <a:r>
              <a:rPr lang="zh-CN" altLang="en-US" b="0" i="0" dirty="0">
                <a:solidFill>
                  <a:srgbClr val="333333"/>
                </a:solidFill>
                <a:effectLst/>
                <a:latin typeface="Fira Sans"/>
              </a:rPr>
              <a:t>）转换为视觉顺序希伯来文（</a:t>
            </a:r>
            <a:r>
              <a:rPr lang="en-US" altLang="zh-CN" b="0" i="0" dirty="0">
                <a:solidFill>
                  <a:srgbClr val="333333"/>
                </a:solidFill>
                <a:effectLst/>
                <a:latin typeface="Fira Sans"/>
              </a:rPr>
              <a:t>visual-Hebrew</a:t>
            </a:r>
            <a:r>
              <a:rPr lang="zh-CN" altLang="en-US" b="0" i="0" dirty="0">
                <a:solidFill>
                  <a:srgbClr val="333333"/>
                </a:solidFill>
                <a:effectLst/>
                <a:latin typeface="Fira Sans"/>
              </a:rPr>
              <a:t>），并且转换换行符</a:t>
            </a:r>
          </a:p>
          <a:p>
            <a:pPr algn="l">
              <a:buFont typeface="+mj-lt"/>
              <a:buAutoNum type="arabicPeriod"/>
            </a:pPr>
            <a:r>
              <a:rPr lang="en-US" altLang="zh-CN" b="0" i="0" u="none" strike="noStrike" dirty="0">
                <a:solidFill>
                  <a:srgbClr val="336699"/>
                </a:solidFill>
                <a:effectLst/>
                <a:latin typeface="Fira Sans"/>
                <a:hlinkClick r:id="rId21"/>
              </a:rPr>
              <a:t>hex2bin</a:t>
            </a:r>
            <a:r>
              <a:rPr lang="en-US" altLang="zh-CN" b="0" i="0" dirty="0">
                <a:solidFill>
                  <a:srgbClr val="333333"/>
                </a:solidFill>
                <a:effectLst/>
                <a:latin typeface="Fira Sans"/>
              </a:rPr>
              <a:t> — </a:t>
            </a:r>
            <a:r>
              <a:rPr lang="zh-CN" altLang="en-US" b="0" i="0" dirty="0">
                <a:solidFill>
                  <a:srgbClr val="333333"/>
                </a:solidFill>
                <a:effectLst/>
                <a:latin typeface="Fira Sans"/>
              </a:rPr>
              <a:t>转换十六进制字符串为二进制字符串</a:t>
            </a:r>
          </a:p>
          <a:p>
            <a:pPr algn="l">
              <a:buFont typeface="+mj-lt"/>
              <a:buAutoNum type="arabicPeriod"/>
            </a:pPr>
            <a:r>
              <a:rPr lang="en-US" altLang="zh-CN" b="0" i="0" u="none" strike="noStrike" dirty="0" err="1">
                <a:solidFill>
                  <a:srgbClr val="336699"/>
                </a:solidFill>
                <a:effectLst/>
                <a:latin typeface="Fira Sans"/>
                <a:hlinkClick r:id="rId22"/>
              </a:rPr>
              <a:t>html_entity_decode</a:t>
            </a:r>
            <a:r>
              <a:rPr lang="en-US" altLang="zh-CN" b="0" i="0" dirty="0">
                <a:solidFill>
                  <a:srgbClr val="333333"/>
                </a:solidFill>
                <a:effectLst/>
                <a:latin typeface="Fira Sans"/>
              </a:rPr>
              <a:t> — Convert HTML entities to their corresponding characters</a:t>
            </a:r>
          </a:p>
          <a:p>
            <a:pPr algn="l">
              <a:buFont typeface="+mj-lt"/>
              <a:buAutoNum type="arabicPeriod"/>
            </a:pPr>
            <a:r>
              <a:rPr lang="en-US" altLang="zh-CN" b="0" i="0" u="none" strike="noStrike" dirty="0" err="1">
                <a:solidFill>
                  <a:srgbClr val="336699"/>
                </a:solidFill>
                <a:effectLst/>
                <a:latin typeface="Fira Sans"/>
                <a:hlinkClick r:id="rId23"/>
              </a:rPr>
              <a:t>htmlentities</a:t>
            </a:r>
            <a:r>
              <a:rPr lang="en-US" altLang="zh-CN" b="0" i="0" dirty="0">
                <a:solidFill>
                  <a:srgbClr val="333333"/>
                </a:solidFill>
                <a:effectLst/>
                <a:latin typeface="Fira Sans"/>
              </a:rPr>
              <a:t> — </a:t>
            </a:r>
            <a:r>
              <a:rPr lang="zh-CN" altLang="en-US" b="0" i="0" dirty="0">
                <a:solidFill>
                  <a:srgbClr val="333333"/>
                </a:solidFill>
                <a:effectLst/>
                <a:latin typeface="Fira Sans"/>
              </a:rPr>
              <a:t>将字符转换为 </a:t>
            </a:r>
            <a:r>
              <a:rPr lang="en-US" altLang="zh-CN" b="0" i="0" dirty="0">
                <a:solidFill>
                  <a:srgbClr val="333333"/>
                </a:solidFill>
                <a:effectLst/>
                <a:latin typeface="Fira Sans"/>
              </a:rPr>
              <a:t>HTML </a:t>
            </a:r>
            <a:r>
              <a:rPr lang="zh-CN" altLang="en-US" b="0" i="0" dirty="0">
                <a:solidFill>
                  <a:srgbClr val="333333"/>
                </a:solidFill>
                <a:effectLst/>
                <a:latin typeface="Fira Sans"/>
              </a:rPr>
              <a:t>转义字符</a:t>
            </a:r>
          </a:p>
          <a:p>
            <a:pPr algn="l">
              <a:buFont typeface="+mj-lt"/>
              <a:buAutoNum type="arabicPeriod"/>
            </a:pPr>
            <a:r>
              <a:rPr lang="en-US" altLang="zh-CN" b="0" i="0" u="none" strike="noStrike" dirty="0" err="1">
                <a:solidFill>
                  <a:srgbClr val="336699"/>
                </a:solidFill>
                <a:effectLst/>
                <a:latin typeface="Fira Sans"/>
                <a:hlinkClick r:id="rId24"/>
              </a:rPr>
              <a:t>htmlspecialchars_decode</a:t>
            </a:r>
            <a:r>
              <a:rPr lang="en-US" altLang="zh-CN" b="0" i="0" dirty="0">
                <a:solidFill>
                  <a:srgbClr val="333333"/>
                </a:solidFill>
                <a:effectLst/>
                <a:latin typeface="Fira Sans"/>
              </a:rPr>
              <a:t> — </a:t>
            </a:r>
            <a:r>
              <a:rPr lang="zh-CN" altLang="en-US" b="0" i="0" dirty="0">
                <a:solidFill>
                  <a:srgbClr val="333333"/>
                </a:solidFill>
                <a:effectLst/>
                <a:latin typeface="Fira Sans"/>
              </a:rPr>
              <a:t>将特殊的 </a:t>
            </a:r>
            <a:r>
              <a:rPr lang="en-US" altLang="zh-CN" b="0" i="0" dirty="0">
                <a:solidFill>
                  <a:srgbClr val="333333"/>
                </a:solidFill>
                <a:effectLst/>
                <a:latin typeface="Fira Sans"/>
              </a:rPr>
              <a:t>HTML </a:t>
            </a:r>
            <a:r>
              <a:rPr lang="zh-CN" altLang="en-US" b="0" i="0" dirty="0">
                <a:solidFill>
                  <a:srgbClr val="333333"/>
                </a:solidFill>
                <a:effectLst/>
                <a:latin typeface="Fira Sans"/>
              </a:rPr>
              <a:t>实体转换回普通字符</a:t>
            </a:r>
          </a:p>
          <a:p>
            <a:pPr algn="l">
              <a:buFont typeface="+mj-lt"/>
              <a:buAutoNum type="arabicPeriod"/>
            </a:pPr>
            <a:r>
              <a:rPr lang="en-US" altLang="zh-CN" b="0" i="0" u="none" strike="noStrike" dirty="0" err="1">
                <a:solidFill>
                  <a:srgbClr val="336699"/>
                </a:solidFill>
                <a:effectLst/>
                <a:latin typeface="Fira Sans"/>
                <a:hlinkClick r:id="rId25"/>
              </a:rPr>
              <a:t>htmlspecialchars</a:t>
            </a:r>
            <a:r>
              <a:rPr lang="en-US" altLang="zh-CN" b="0" i="0" dirty="0">
                <a:solidFill>
                  <a:srgbClr val="333333"/>
                </a:solidFill>
                <a:effectLst/>
                <a:latin typeface="Fira Sans"/>
              </a:rPr>
              <a:t> — </a:t>
            </a:r>
            <a:r>
              <a:rPr lang="zh-CN" altLang="en-US" b="0" i="0" dirty="0">
                <a:solidFill>
                  <a:srgbClr val="333333"/>
                </a:solidFill>
                <a:effectLst/>
                <a:latin typeface="Fira Sans"/>
              </a:rPr>
              <a:t>将特殊字符转换为 </a:t>
            </a:r>
            <a:r>
              <a:rPr lang="en-US" altLang="zh-CN" b="0" i="0" dirty="0">
                <a:solidFill>
                  <a:srgbClr val="333333"/>
                </a:solidFill>
                <a:effectLst/>
                <a:latin typeface="Fira Sans"/>
              </a:rPr>
              <a:t>HTML </a:t>
            </a:r>
            <a:r>
              <a:rPr lang="zh-CN" altLang="en-US" b="0" i="0" dirty="0">
                <a:solidFill>
                  <a:srgbClr val="333333"/>
                </a:solidFill>
                <a:effectLst/>
                <a:latin typeface="Fira Sans"/>
              </a:rPr>
              <a:t>实体</a:t>
            </a:r>
          </a:p>
          <a:p>
            <a:pPr algn="l">
              <a:buFont typeface="+mj-lt"/>
              <a:buAutoNum type="arabicPeriod"/>
            </a:pPr>
            <a:r>
              <a:rPr lang="en-US" altLang="zh-CN" b="0" i="0" u="none" strike="noStrike" dirty="0">
                <a:solidFill>
                  <a:srgbClr val="336699"/>
                </a:solidFill>
                <a:effectLst/>
                <a:latin typeface="Fira Sans"/>
                <a:hlinkClick r:id="rId26"/>
              </a:rPr>
              <a:t>implode</a:t>
            </a:r>
            <a:r>
              <a:rPr lang="en-US" altLang="zh-CN" b="0" i="0" dirty="0">
                <a:solidFill>
                  <a:srgbClr val="333333"/>
                </a:solidFill>
                <a:effectLst/>
                <a:latin typeface="Fira Sans"/>
              </a:rPr>
              <a:t> — </a:t>
            </a:r>
            <a:r>
              <a:rPr lang="zh-CN" altLang="en-US" b="0" i="0" dirty="0">
                <a:solidFill>
                  <a:srgbClr val="333333"/>
                </a:solidFill>
                <a:effectLst/>
                <a:latin typeface="Fira Sans"/>
              </a:rPr>
              <a:t>将一个一维数组的值转化为字符串</a:t>
            </a:r>
          </a:p>
          <a:p>
            <a:pPr algn="l">
              <a:buFont typeface="+mj-lt"/>
              <a:buAutoNum type="arabicPeriod"/>
            </a:pPr>
            <a:r>
              <a:rPr lang="en-US" altLang="zh-CN" b="0" i="0" u="none" strike="noStrike" dirty="0">
                <a:solidFill>
                  <a:srgbClr val="336699"/>
                </a:solidFill>
                <a:effectLst/>
                <a:latin typeface="Fira Sans"/>
                <a:hlinkClick r:id="rId27"/>
              </a:rPr>
              <a:t>join</a:t>
            </a:r>
            <a:r>
              <a:rPr lang="en-US" altLang="zh-CN" b="0" i="0" dirty="0">
                <a:solidFill>
                  <a:srgbClr val="333333"/>
                </a:solidFill>
                <a:effectLst/>
                <a:latin typeface="Fira Sans"/>
              </a:rPr>
              <a:t> — </a:t>
            </a:r>
            <a:r>
              <a:rPr lang="zh-CN" altLang="en-US" b="0" i="0" dirty="0">
                <a:solidFill>
                  <a:srgbClr val="333333"/>
                </a:solidFill>
                <a:effectLst/>
                <a:latin typeface="Fira Sans"/>
              </a:rPr>
              <a:t>别名 </a:t>
            </a:r>
            <a:r>
              <a:rPr lang="en-US" altLang="zh-CN" b="0" i="0" dirty="0">
                <a:solidFill>
                  <a:srgbClr val="333333"/>
                </a:solidFill>
                <a:effectLst/>
                <a:latin typeface="Fira Sans"/>
              </a:rPr>
              <a:t>implode</a:t>
            </a:r>
          </a:p>
          <a:p>
            <a:pPr algn="l">
              <a:buFont typeface="+mj-lt"/>
              <a:buAutoNum type="arabicPeriod"/>
            </a:pPr>
            <a:r>
              <a:rPr lang="en-US" altLang="zh-CN" b="0" i="0" u="none" strike="noStrike" dirty="0" err="1">
                <a:solidFill>
                  <a:srgbClr val="336699"/>
                </a:solidFill>
                <a:effectLst/>
                <a:latin typeface="Fira Sans"/>
                <a:hlinkClick r:id="rId28"/>
              </a:rPr>
              <a:t>lcfirst</a:t>
            </a:r>
            <a:r>
              <a:rPr lang="en-US" altLang="zh-CN" b="0" i="0" dirty="0">
                <a:solidFill>
                  <a:srgbClr val="333333"/>
                </a:solidFill>
                <a:effectLst/>
                <a:latin typeface="Fira Sans"/>
              </a:rPr>
              <a:t> — </a:t>
            </a:r>
            <a:r>
              <a:rPr lang="zh-CN" altLang="en-US" b="0" i="0" dirty="0">
                <a:solidFill>
                  <a:srgbClr val="333333"/>
                </a:solidFill>
                <a:effectLst/>
                <a:latin typeface="Fira Sans"/>
              </a:rPr>
              <a:t>使一个字符串的第一个字符小写</a:t>
            </a:r>
          </a:p>
          <a:p>
            <a:pPr algn="l">
              <a:buFont typeface="+mj-lt"/>
              <a:buAutoNum type="arabicPeriod"/>
            </a:pPr>
            <a:r>
              <a:rPr lang="en-US" altLang="zh-CN" b="0" i="0" u="none" strike="noStrike" dirty="0" err="1">
                <a:solidFill>
                  <a:srgbClr val="336699"/>
                </a:solidFill>
                <a:effectLst/>
                <a:latin typeface="Fira Sans"/>
                <a:hlinkClick r:id="rId29"/>
              </a:rPr>
              <a:t>levenshtein</a:t>
            </a:r>
            <a:r>
              <a:rPr lang="en-US" altLang="zh-CN" b="0" i="0" dirty="0">
                <a:solidFill>
                  <a:srgbClr val="333333"/>
                </a:solidFill>
                <a:effectLst/>
                <a:latin typeface="Fira Sans"/>
              </a:rPr>
              <a:t> — </a:t>
            </a:r>
            <a:r>
              <a:rPr lang="zh-CN" altLang="en-US" b="0" i="0" dirty="0">
                <a:solidFill>
                  <a:srgbClr val="333333"/>
                </a:solidFill>
                <a:effectLst/>
                <a:latin typeface="Fira Sans"/>
              </a:rPr>
              <a:t>计算两个字符串之间的编辑距离</a:t>
            </a:r>
          </a:p>
          <a:p>
            <a:pPr algn="l">
              <a:buFont typeface="+mj-lt"/>
              <a:buAutoNum type="arabicPeriod"/>
            </a:pPr>
            <a:r>
              <a:rPr lang="en-US" altLang="zh-CN" b="0" i="0" u="none" strike="noStrike" dirty="0" err="1">
                <a:solidFill>
                  <a:srgbClr val="336699"/>
                </a:solidFill>
                <a:effectLst/>
                <a:latin typeface="Fira Sans"/>
                <a:hlinkClick r:id="rId30"/>
              </a:rPr>
              <a:t>localeconv</a:t>
            </a:r>
            <a:r>
              <a:rPr lang="en-US" altLang="zh-CN" b="0" i="0" dirty="0">
                <a:solidFill>
                  <a:srgbClr val="333333"/>
                </a:solidFill>
                <a:effectLst/>
                <a:latin typeface="Fira Sans"/>
              </a:rPr>
              <a:t> — Get numeric formatting information</a:t>
            </a:r>
          </a:p>
          <a:p>
            <a:pPr algn="l">
              <a:buFont typeface="+mj-lt"/>
              <a:buAutoNum type="arabicPeriod"/>
            </a:pPr>
            <a:r>
              <a:rPr lang="en-US" altLang="zh-CN" b="0" i="0" u="none" strike="noStrike" dirty="0" err="1">
                <a:solidFill>
                  <a:srgbClr val="336699"/>
                </a:solidFill>
                <a:effectLst/>
                <a:latin typeface="Fira Sans"/>
                <a:hlinkClick r:id="rId31"/>
              </a:rPr>
              <a:t>ltrim</a:t>
            </a:r>
            <a:r>
              <a:rPr lang="en-US" altLang="zh-CN" b="0" i="0" dirty="0">
                <a:solidFill>
                  <a:srgbClr val="333333"/>
                </a:solidFill>
                <a:effectLst/>
                <a:latin typeface="Fira Sans"/>
              </a:rPr>
              <a:t> — </a:t>
            </a:r>
            <a:r>
              <a:rPr lang="zh-CN" altLang="en-US" b="0" i="0" dirty="0">
                <a:solidFill>
                  <a:srgbClr val="333333"/>
                </a:solidFill>
                <a:effectLst/>
                <a:latin typeface="Fira Sans"/>
              </a:rPr>
              <a:t>删除字符串开头的空白字符（或其他字符）</a:t>
            </a:r>
          </a:p>
          <a:p>
            <a:pPr algn="l">
              <a:buFont typeface="+mj-lt"/>
              <a:buAutoNum type="arabicPeriod"/>
            </a:pPr>
            <a:r>
              <a:rPr lang="en-US" altLang="zh-CN" b="0" i="0" u="none" strike="noStrike" dirty="0">
                <a:solidFill>
                  <a:srgbClr val="336699"/>
                </a:solidFill>
                <a:effectLst/>
                <a:latin typeface="Fira Sans"/>
                <a:hlinkClick r:id="rId32"/>
              </a:rPr>
              <a:t>md5_file</a:t>
            </a:r>
            <a:r>
              <a:rPr lang="en-US" altLang="zh-CN" b="0" i="0" dirty="0">
                <a:solidFill>
                  <a:srgbClr val="333333"/>
                </a:solidFill>
                <a:effectLst/>
                <a:latin typeface="Fira Sans"/>
              </a:rPr>
              <a:t> — </a:t>
            </a:r>
            <a:r>
              <a:rPr lang="zh-CN" altLang="en-US" b="0" i="0" dirty="0">
                <a:solidFill>
                  <a:srgbClr val="333333"/>
                </a:solidFill>
                <a:effectLst/>
                <a:latin typeface="Fira Sans"/>
              </a:rPr>
              <a:t>计算指定文件的 </a:t>
            </a:r>
            <a:r>
              <a:rPr lang="en-US" altLang="zh-CN" b="0" i="0" dirty="0">
                <a:solidFill>
                  <a:srgbClr val="333333"/>
                </a:solidFill>
                <a:effectLst/>
                <a:latin typeface="Fira Sans"/>
              </a:rPr>
              <a:t>MD5 </a:t>
            </a:r>
            <a:r>
              <a:rPr lang="zh-CN" altLang="en-US" b="0" i="0" dirty="0">
                <a:solidFill>
                  <a:srgbClr val="333333"/>
                </a:solidFill>
                <a:effectLst/>
                <a:latin typeface="Fira Sans"/>
              </a:rPr>
              <a:t>散列值</a:t>
            </a:r>
          </a:p>
          <a:p>
            <a:pPr algn="l">
              <a:buFont typeface="+mj-lt"/>
              <a:buAutoNum type="arabicPeriod"/>
            </a:pPr>
            <a:r>
              <a:rPr lang="en-US" altLang="zh-CN" b="0" i="0" u="none" strike="noStrike" dirty="0">
                <a:solidFill>
                  <a:srgbClr val="336699"/>
                </a:solidFill>
                <a:effectLst/>
                <a:latin typeface="Fira Sans"/>
                <a:hlinkClick r:id="rId33"/>
              </a:rPr>
              <a:t>md5</a:t>
            </a:r>
            <a:r>
              <a:rPr lang="en-US" altLang="zh-CN" b="0" i="0" dirty="0">
                <a:solidFill>
                  <a:srgbClr val="333333"/>
                </a:solidFill>
                <a:effectLst/>
                <a:latin typeface="Fira Sans"/>
              </a:rPr>
              <a:t> — </a:t>
            </a:r>
            <a:r>
              <a:rPr lang="zh-CN" altLang="en-US" b="0" i="0" dirty="0">
                <a:solidFill>
                  <a:srgbClr val="333333"/>
                </a:solidFill>
                <a:effectLst/>
                <a:latin typeface="Fira Sans"/>
              </a:rPr>
              <a:t>计算字符串的 </a:t>
            </a:r>
            <a:r>
              <a:rPr lang="en-US" altLang="zh-CN" b="0" i="0" dirty="0">
                <a:solidFill>
                  <a:srgbClr val="333333"/>
                </a:solidFill>
                <a:effectLst/>
                <a:latin typeface="Fira Sans"/>
              </a:rPr>
              <a:t>MD5 </a:t>
            </a:r>
            <a:r>
              <a:rPr lang="zh-CN" altLang="en-US" b="0" i="0" dirty="0">
                <a:solidFill>
                  <a:srgbClr val="333333"/>
                </a:solidFill>
                <a:effectLst/>
                <a:latin typeface="Fira Sans"/>
              </a:rPr>
              <a:t>散列值</a:t>
            </a:r>
          </a:p>
          <a:p>
            <a:pPr algn="l">
              <a:buFont typeface="+mj-lt"/>
              <a:buAutoNum type="arabicPeriod"/>
            </a:pPr>
            <a:r>
              <a:rPr lang="en-US" altLang="zh-CN" b="0" i="0" u="none" strike="noStrike" dirty="0">
                <a:solidFill>
                  <a:srgbClr val="336699"/>
                </a:solidFill>
                <a:effectLst/>
                <a:latin typeface="Fira Sans"/>
                <a:hlinkClick r:id="rId34"/>
              </a:rPr>
              <a:t>metaphone</a:t>
            </a:r>
            <a:r>
              <a:rPr lang="en-US" altLang="zh-CN" b="0" i="0" dirty="0">
                <a:solidFill>
                  <a:srgbClr val="333333"/>
                </a:solidFill>
                <a:effectLst/>
                <a:latin typeface="Fira Sans"/>
              </a:rPr>
              <a:t> — Calculate the metaphone key of a string</a:t>
            </a:r>
          </a:p>
          <a:p>
            <a:pPr algn="l">
              <a:buFont typeface="+mj-lt"/>
              <a:buAutoNum type="arabicPeriod"/>
            </a:pPr>
            <a:r>
              <a:rPr lang="en-US" altLang="zh-CN" b="0" i="0" u="none" strike="noStrike" dirty="0" err="1">
                <a:solidFill>
                  <a:srgbClr val="336699"/>
                </a:solidFill>
                <a:effectLst/>
                <a:latin typeface="Fira Sans"/>
                <a:hlinkClick r:id="rId35"/>
              </a:rPr>
              <a:t>money_format</a:t>
            </a:r>
            <a:r>
              <a:rPr lang="en-US" altLang="zh-CN" b="0" i="0" dirty="0">
                <a:solidFill>
                  <a:srgbClr val="333333"/>
                </a:solidFill>
                <a:effectLst/>
                <a:latin typeface="Fira Sans"/>
              </a:rPr>
              <a:t> — </a:t>
            </a:r>
            <a:r>
              <a:rPr lang="zh-CN" altLang="en-US" b="0" i="0" dirty="0">
                <a:solidFill>
                  <a:srgbClr val="333333"/>
                </a:solidFill>
                <a:effectLst/>
                <a:latin typeface="Fira Sans"/>
              </a:rPr>
              <a:t>将数字格式化成货币字符串</a:t>
            </a:r>
          </a:p>
          <a:p>
            <a:pPr algn="l">
              <a:buFont typeface="+mj-lt"/>
              <a:buAutoNum type="arabicPeriod"/>
            </a:pPr>
            <a:r>
              <a:rPr lang="en-US" altLang="zh-CN" b="0" i="0" u="none" strike="noStrike" dirty="0" err="1">
                <a:solidFill>
                  <a:srgbClr val="336699"/>
                </a:solidFill>
                <a:effectLst/>
                <a:latin typeface="Fira Sans"/>
                <a:hlinkClick r:id="rId36"/>
              </a:rPr>
              <a:t>nl_langinfo</a:t>
            </a:r>
            <a:r>
              <a:rPr lang="en-US" altLang="zh-CN" b="0" i="0" dirty="0">
                <a:solidFill>
                  <a:srgbClr val="333333"/>
                </a:solidFill>
                <a:effectLst/>
                <a:latin typeface="Fira Sans"/>
              </a:rPr>
              <a:t> — Query language and locale information</a:t>
            </a:r>
          </a:p>
          <a:p>
            <a:pPr algn="l">
              <a:buFont typeface="+mj-lt"/>
              <a:buAutoNum type="arabicPeriod"/>
            </a:pPr>
            <a:r>
              <a:rPr lang="en-US" altLang="zh-CN" b="0" i="0" u="none" strike="noStrike" dirty="0">
                <a:solidFill>
                  <a:srgbClr val="336699"/>
                </a:solidFill>
                <a:effectLst/>
                <a:latin typeface="Fira Sans"/>
                <a:hlinkClick r:id="rId37"/>
              </a:rPr>
              <a:t>nl2br</a:t>
            </a:r>
            <a:r>
              <a:rPr lang="en-US" altLang="zh-CN" b="0" i="0" dirty="0">
                <a:solidFill>
                  <a:srgbClr val="333333"/>
                </a:solidFill>
                <a:effectLst/>
                <a:latin typeface="Fira Sans"/>
              </a:rPr>
              <a:t> — </a:t>
            </a:r>
            <a:r>
              <a:rPr lang="zh-CN" altLang="en-US" b="0" i="0" dirty="0">
                <a:solidFill>
                  <a:srgbClr val="333333"/>
                </a:solidFill>
                <a:effectLst/>
                <a:latin typeface="Fira Sans"/>
              </a:rPr>
              <a:t>在字符串所有新行之前插入 </a:t>
            </a:r>
            <a:r>
              <a:rPr lang="en-US" altLang="zh-CN" b="0" i="0" dirty="0">
                <a:solidFill>
                  <a:srgbClr val="333333"/>
                </a:solidFill>
                <a:effectLst/>
                <a:latin typeface="Fira Sans"/>
              </a:rPr>
              <a:t>HTML </a:t>
            </a:r>
            <a:r>
              <a:rPr lang="zh-CN" altLang="en-US" b="0" i="0" dirty="0">
                <a:solidFill>
                  <a:srgbClr val="333333"/>
                </a:solidFill>
                <a:effectLst/>
                <a:latin typeface="Fira Sans"/>
              </a:rPr>
              <a:t>换行标记</a:t>
            </a:r>
          </a:p>
          <a:p>
            <a:pPr algn="l">
              <a:buFont typeface="+mj-lt"/>
              <a:buAutoNum type="arabicPeriod"/>
            </a:pPr>
            <a:r>
              <a:rPr lang="en-US" altLang="zh-CN" b="0" i="0" u="none" strike="noStrike" dirty="0" err="1">
                <a:solidFill>
                  <a:srgbClr val="336699"/>
                </a:solidFill>
                <a:effectLst/>
                <a:latin typeface="Fira Sans"/>
                <a:hlinkClick r:id="rId38"/>
              </a:rPr>
              <a:t>number_format</a:t>
            </a:r>
            <a:r>
              <a:rPr lang="en-US" altLang="zh-CN" b="0" i="0" dirty="0">
                <a:solidFill>
                  <a:srgbClr val="333333"/>
                </a:solidFill>
                <a:effectLst/>
                <a:latin typeface="Fira Sans"/>
              </a:rPr>
              <a:t> — </a:t>
            </a:r>
            <a:r>
              <a:rPr lang="zh-CN" altLang="en-US" b="0" i="0" dirty="0">
                <a:solidFill>
                  <a:srgbClr val="333333"/>
                </a:solidFill>
                <a:effectLst/>
                <a:latin typeface="Fira Sans"/>
              </a:rPr>
              <a:t>以千位分隔符方式格式化一个数字</a:t>
            </a:r>
          </a:p>
          <a:p>
            <a:pPr algn="l">
              <a:buFont typeface="+mj-lt"/>
              <a:buAutoNum type="arabicPeriod"/>
            </a:pPr>
            <a:r>
              <a:rPr lang="en-US" altLang="zh-CN" b="0" i="0" u="none" strike="noStrike" dirty="0" err="1">
                <a:solidFill>
                  <a:srgbClr val="336699"/>
                </a:solidFill>
                <a:effectLst/>
                <a:latin typeface="Fira Sans"/>
                <a:hlinkClick r:id="rId39"/>
              </a:rPr>
              <a:t>ord</a:t>
            </a:r>
            <a:r>
              <a:rPr lang="en-US" altLang="zh-CN" b="0" i="0" dirty="0">
                <a:solidFill>
                  <a:srgbClr val="333333"/>
                </a:solidFill>
                <a:effectLst/>
                <a:latin typeface="Fira Sans"/>
              </a:rPr>
              <a:t> — </a:t>
            </a:r>
            <a:r>
              <a:rPr lang="zh-CN" altLang="en-US" b="0" i="0" dirty="0">
                <a:solidFill>
                  <a:srgbClr val="333333"/>
                </a:solidFill>
                <a:effectLst/>
                <a:latin typeface="Fira Sans"/>
              </a:rPr>
              <a:t>转换字符串第一个字节为 </a:t>
            </a:r>
            <a:r>
              <a:rPr lang="en-US" altLang="zh-CN" b="0" i="0" dirty="0">
                <a:solidFill>
                  <a:srgbClr val="333333"/>
                </a:solidFill>
                <a:effectLst/>
                <a:latin typeface="Fira Sans"/>
              </a:rPr>
              <a:t>0-255 </a:t>
            </a:r>
            <a:r>
              <a:rPr lang="zh-CN" altLang="en-US" b="0" i="0" dirty="0">
                <a:solidFill>
                  <a:srgbClr val="333333"/>
                </a:solidFill>
                <a:effectLst/>
                <a:latin typeface="Fira Sans"/>
              </a:rPr>
              <a:t>之间的值</a:t>
            </a:r>
          </a:p>
          <a:p>
            <a:pPr algn="l">
              <a:buFont typeface="+mj-lt"/>
              <a:buAutoNum type="arabicPeriod"/>
            </a:pPr>
            <a:r>
              <a:rPr lang="en-US" altLang="zh-CN" b="0" i="0" u="none" strike="noStrike" dirty="0" err="1">
                <a:solidFill>
                  <a:srgbClr val="336699"/>
                </a:solidFill>
                <a:effectLst/>
                <a:latin typeface="Fira Sans"/>
                <a:hlinkClick r:id="rId40"/>
              </a:rPr>
              <a:t>parse_str</a:t>
            </a:r>
            <a:r>
              <a:rPr lang="en-US" altLang="zh-CN" b="0" i="0" dirty="0">
                <a:solidFill>
                  <a:srgbClr val="333333"/>
                </a:solidFill>
                <a:effectLst/>
                <a:latin typeface="Fira Sans"/>
              </a:rPr>
              <a:t> — </a:t>
            </a:r>
            <a:r>
              <a:rPr lang="zh-CN" altLang="en-US" b="0" i="0" dirty="0">
                <a:solidFill>
                  <a:srgbClr val="333333"/>
                </a:solidFill>
                <a:effectLst/>
                <a:latin typeface="Fira Sans"/>
              </a:rPr>
              <a:t>将字符串解析成多个变量</a:t>
            </a:r>
          </a:p>
          <a:p>
            <a:pPr algn="l">
              <a:buFont typeface="+mj-lt"/>
              <a:buAutoNum type="arabicPeriod"/>
            </a:pPr>
            <a:r>
              <a:rPr lang="en-US" altLang="zh-CN" b="0" i="0" u="none" strike="noStrike" dirty="0">
                <a:solidFill>
                  <a:srgbClr val="336699"/>
                </a:solidFill>
                <a:effectLst/>
                <a:latin typeface="Fira Sans"/>
                <a:hlinkClick r:id="rId41"/>
              </a:rPr>
              <a:t>print</a:t>
            </a:r>
            <a:r>
              <a:rPr lang="en-US" altLang="zh-CN" b="0" i="0" dirty="0">
                <a:solidFill>
                  <a:srgbClr val="333333"/>
                </a:solidFill>
                <a:effectLst/>
                <a:latin typeface="Fira Sans"/>
              </a:rPr>
              <a:t> — </a:t>
            </a:r>
            <a:r>
              <a:rPr lang="zh-CN" altLang="en-US" b="0" i="0" dirty="0">
                <a:solidFill>
                  <a:srgbClr val="333333"/>
                </a:solidFill>
                <a:effectLst/>
                <a:latin typeface="Fira Sans"/>
              </a:rPr>
              <a:t>输出字符串</a:t>
            </a:r>
          </a:p>
          <a:p>
            <a:pPr algn="l">
              <a:buFont typeface="+mj-lt"/>
              <a:buAutoNum type="arabicPeriod"/>
            </a:pPr>
            <a:r>
              <a:rPr lang="en-US" altLang="zh-CN" b="0" i="0" u="none" strike="noStrike" dirty="0" err="1">
                <a:solidFill>
                  <a:srgbClr val="336699"/>
                </a:solidFill>
                <a:effectLst/>
                <a:latin typeface="Fira Sans"/>
                <a:hlinkClick r:id="rId42"/>
              </a:rPr>
              <a:t>printf</a:t>
            </a:r>
            <a:r>
              <a:rPr lang="en-US" altLang="zh-CN" b="0" i="0" dirty="0">
                <a:solidFill>
                  <a:srgbClr val="333333"/>
                </a:solidFill>
                <a:effectLst/>
                <a:latin typeface="Fira Sans"/>
              </a:rPr>
              <a:t> — </a:t>
            </a:r>
            <a:r>
              <a:rPr lang="zh-CN" altLang="en-US" b="0" i="0" dirty="0">
                <a:solidFill>
                  <a:srgbClr val="333333"/>
                </a:solidFill>
                <a:effectLst/>
                <a:latin typeface="Fira Sans"/>
              </a:rPr>
              <a:t>输出格式化字符串</a:t>
            </a:r>
          </a:p>
          <a:p>
            <a:pPr algn="l">
              <a:buFont typeface="+mj-lt"/>
              <a:buAutoNum type="arabicPeriod"/>
            </a:pPr>
            <a:r>
              <a:rPr lang="en-US" altLang="zh-CN" b="0" i="0" u="none" strike="noStrike" dirty="0" err="1">
                <a:solidFill>
                  <a:srgbClr val="336699"/>
                </a:solidFill>
                <a:effectLst/>
                <a:latin typeface="Fira Sans"/>
                <a:hlinkClick r:id="rId43"/>
              </a:rPr>
              <a:t>quoted_printable_decode</a:t>
            </a:r>
            <a:r>
              <a:rPr lang="en-US" altLang="zh-CN" b="0" i="0" dirty="0">
                <a:solidFill>
                  <a:srgbClr val="333333"/>
                </a:solidFill>
                <a:effectLst/>
                <a:latin typeface="Fira Sans"/>
              </a:rPr>
              <a:t> — </a:t>
            </a:r>
            <a:r>
              <a:rPr lang="zh-CN" altLang="en-US" b="0" i="0" dirty="0">
                <a:solidFill>
                  <a:srgbClr val="333333"/>
                </a:solidFill>
                <a:effectLst/>
                <a:latin typeface="Fira Sans"/>
              </a:rPr>
              <a:t>将 </a:t>
            </a:r>
            <a:r>
              <a:rPr lang="en-US" altLang="zh-CN" b="0" i="0" dirty="0">
                <a:solidFill>
                  <a:srgbClr val="333333"/>
                </a:solidFill>
                <a:effectLst/>
                <a:latin typeface="Fira Sans"/>
              </a:rPr>
              <a:t>quoted-printable </a:t>
            </a:r>
            <a:r>
              <a:rPr lang="zh-CN" altLang="en-US" b="0" i="0" dirty="0">
                <a:solidFill>
                  <a:srgbClr val="333333"/>
                </a:solidFill>
                <a:effectLst/>
                <a:latin typeface="Fira Sans"/>
              </a:rPr>
              <a:t>字符串转换为 </a:t>
            </a:r>
            <a:r>
              <a:rPr lang="en-US" altLang="zh-CN" b="0" i="0" dirty="0">
                <a:solidFill>
                  <a:srgbClr val="333333"/>
                </a:solidFill>
                <a:effectLst/>
                <a:latin typeface="Fira Sans"/>
              </a:rPr>
              <a:t>8-bit </a:t>
            </a:r>
            <a:r>
              <a:rPr lang="zh-CN" altLang="en-US" b="0" i="0" dirty="0">
                <a:solidFill>
                  <a:srgbClr val="333333"/>
                </a:solidFill>
                <a:effectLst/>
                <a:latin typeface="Fira Sans"/>
              </a:rPr>
              <a:t>字符串</a:t>
            </a:r>
          </a:p>
          <a:p>
            <a:pPr algn="l">
              <a:buFont typeface="+mj-lt"/>
              <a:buAutoNum type="arabicPeriod"/>
            </a:pPr>
            <a:r>
              <a:rPr lang="en-US" altLang="zh-CN" b="0" i="0" u="none" strike="noStrike" dirty="0" err="1">
                <a:solidFill>
                  <a:srgbClr val="336699"/>
                </a:solidFill>
                <a:effectLst/>
                <a:latin typeface="Fira Sans"/>
                <a:hlinkClick r:id="rId44"/>
              </a:rPr>
              <a:t>quoted_printable_encode</a:t>
            </a:r>
            <a:r>
              <a:rPr lang="en-US" altLang="zh-CN" b="0" i="0" dirty="0">
                <a:solidFill>
                  <a:srgbClr val="333333"/>
                </a:solidFill>
                <a:effectLst/>
                <a:latin typeface="Fira Sans"/>
              </a:rPr>
              <a:t> — </a:t>
            </a:r>
            <a:r>
              <a:rPr lang="zh-CN" altLang="en-US" b="0" i="0" dirty="0">
                <a:solidFill>
                  <a:srgbClr val="333333"/>
                </a:solidFill>
                <a:effectLst/>
                <a:latin typeface="Fira Sans"/>
              </a:rPr>
              <a:t>将 </a:t>
            </a:r>
            <a:r>
              <a:rPr lang="en-US" altLang="zh-CN" b="0" i="0" dirty="0">
                <a:solidFill>
                  <a:srgbClr val="333333"/>
                </a:solidFill>
                <a:effectLst/>
                <a:latin typeface="Fira Sans"/>
              </a:rPr>
              <a:t>8-bit </a:t>
            </a:r>
            <a:r>
              <a:rPr lang="zh-CN" altLang="en-US" b="0" i="0" dirty="0">
                <a:solidFill>
                  <a:srgbClr val="333333"/>
                </a:solidFill>
                <a:effectLst/>
                <a:latin typeface="Fira Sans"/>
              </a:rPr>
              <a:t>字符串转换成 </a:t>
            </a:r>
            <a:r>
              <a:rPr lang="en-US" altLang="zh-CN" b="0" i="0" dirty="0">
                <a:solidFill>
                  <a:srgbClr val="333333"/>
                </a:solidFill>
                <a:effectLst/>
                <a:latin typeface="Fira Sans"/>
              </a:rPr>
              <a:t>quoted-printable </a:t>
            </a:r>
            <a:r>
              <a:rPr lang="zh-CN" altLang="en-US" b="0" i="0" dirty="0">
                <a:solidFill>
                  <a:srgbClr val="333333"/>
                </a:solidFill>
                <a:effectLst/>
                <a:latin typeface="Fira Sans"/>
              </a:rPr>
              <a:t>字符串</a:t>
            </a:r>
          </a:p>
          <a:p>
            <a:pPr algn="l">
              <a:buFont typeface="+mj-lt"/>
              <a:buAutoNum type="arabicPeriod"/>
            </a:pPr>
            <a:r>
              <a:rPr lang="en-US" altLang="zh-CN" b="0" i="0" u="none" strike="noStrike" dirty="0" err="1">
                <a:solidFill>
                  <a:srgbClr val="336699"/>
                </a:solidFill>
                <a:effectLst/>
                <a:latin typeface="Fira Sans"/>
                <a:hlinkClick r:id="rId45"/>
              </a:rPr>
              <a:t>quotemeta</a:t>
            </a:r>
            <a:r>
              <a:rPr lang="en-US" altLang="zh-CN" b="0" i="0" dirty="0">
                <a:solidFill>
                  <a:srgbClr val="333333"/>
                </a:solidFill>
                <a:effectLst/>
                <a:latin typeface="Fira Sans"/>
              </a:rPr>
              <a:t> — </a:t>
            </a:r>
            <a:r>
              <a:rPr lang="zh-CN" altLang="en-US" b="0" i="0" dirty="0">
                <a:solidFill>
                  <a:srgbClr val="333333"/>
                </a:solidFill>
                <a:effectLst/>
                <a:latin typeface="Fira Sans"/>
              </a:rPr>
              <a:t>转义元字符集</a:t>
            </a:r>
          </a:p>
          <a:p>
            <a:pPr algn="l">
              <a:buFont typeface="+mj-lt"/>
              <a:buAutoNum type="arabicPeriod"/>
            </a:pPr>
            <a:r>
              <a:rPr lang="en-US" altLang="zh-CN" b="0" i="0" u="none" strike="noStrike" dirty="0" err="1">
                <a:solidFill>
                  <a:srgbClr val="336699"/>
                </a:solidFill>
                <a:effectLst/>
                <a:latin typeface="Fira Sans"/>
                <a:hlinkClick r:id="rId46"/>
              </a:rPr>
              <a:t>rtrim</a:t>
            </a:r>
            <a:r>
              <a:rPr lang="en-US" altLang="zh-CN" b="0" i="0" dirty="0">
                <a:solidFill>
                  <a:srgbClr val="333333"/>
                </a:solidFill>
                <a:effectLst/>
                <a:latin typeface="Fira Sans"/>
              </a:rPr>
              <a:t> — </a:t>
            </a:r>
            <a:r>
              <a:rPr lang="zh-CN" altLang="en-US" b="0" i="0" dirty="0">
                <a:solidFill>
                  <a:srgbClr val="333333"/>
                </a:solidFill>
                <a:effectLst/>
                <a:latin typeface="Fira Sans"/>
              </a:rPr>
              <a:t>删除字符串末端的空白字符（或者其他字符）</a:t>
            </a:r>
          </a:p>
          <a:p>
            <a:pPr algn="l">
              <a:buFont typeface="+mj-lt"/>
              <a:buAutoNum type="arabicPeriod"/>
            </a:pPr>
            <a:r>
              <a:rPr lang="en-US" altLang="zh-CN" b="0" i="0" u="none" strike="noStrike" dirty="0" err="1">
                <a:solidFill>
                  <a:srgbClr val="336699"/>
                </a:solidFill>
                <a:effectLst/>
                <a:latin typeface="Fira Sans"/>
                <a:hlinkClick r:id="rId47"/>
              </a:rPr>
              <a:t>setlocale</a:t>
            </a:r>
            <a:r>
              <a:rPr lang="en-US" altLang="zh-CN" b="0" i="0" dirty="0">
                <a:solidFill>
                  <a:srgbClr val="333333"/>
                </a:solidFill>
                <a:effectLst/>
                <a:latin typeface="Fira Sans"/>
              </a:rPr>
              <a:t> — </a:t>
            </a:r>
            <a:r>
              <a:rPr lang="zh-CN" altLang="en-US" b="0" i="0" dirty="0">
                <a:solidFill>
                  <a:srgbClr val="333333"/>
                </a:solidFill>
                <a:effectLst/>
                <a:latin typeface="Fira Sans"/>
              </a:rPr>
              <a:t>设置地区信息</a:t>
            </a:r>
          </a:p>
          <a:p>
            <a:pPr algn="l">
              <a:buFont typeface="+mj-lt"/>
              <a:buAutoNum type="arabicPeriod"/>
            </a:pPr>
            <a:r>
              <a:rPr lang="en-US" altLang="zh-CN" b="0" i="0" u="none" strike="noStrike" dirty="0">
                <a:solidFill>
                  <a:srgbClr val="336699"/>
                </a:solidFill>
                <a:effectLst/>
                <a:latin typeface="Fira Sans"/>
                <a:hlinkClick r:id="rId48"/>
              </a:rPr>
              <a:t>sha1_file</a:t>
            </a:r>
            <a:r>
              <a:rPr lang="en-US" altLang="zh-CN" b="0" i="0" dirty="0">
                <a:solidFill>
                  <a:srgbClr val="333333"/>
                </a:solidFill>
                <a:effectLst/>
                <a:latin typeface="Fira Sans"/>
              </a:rPr>
              <a:t> — </a:t>
            </a:r>
            <a:r>
              <a:rPr lang="zh-CN" altLang="en-US" b="0" i="0" dirty="0">
                <a:solidFill>
                  <a:srgbClr val="333333"/>
                </a:solidFill>
                <a:effectLst/>
                <a:latin typeface="Fira Sans"/>
              </a:rPr>
              <a:t>计算文件的 </a:t>
            </a:r>
            <a:r>
              <a:rPr lang="en-US" altLang="zh-CN" b="0" i="0" dirty="0">
                <a:solidFill>
                  <a:srgbClr val="333333"/>
                </a:solidFill>
                <a:effectLst/>
                <a:latin typeface="Fira Sans"/>
              </a:rPr>
              <a:t>sha1 </a:t>
            </a:r>
            <a:r>
              <a:rPr lang="zh-CN" altLang="en-US" b="0" i="0" dirty="0">
                <a:solidFill>
                  <a:srgbClr val="333333"/>
                </a:solidFill>
                <a:effectLst/>
                <a:latin typeface="Fira Sans"/>
              </a:rPr>
              <a:t>散列值</a:t>
            </a:r>
          </a:p>
          <a:p>
            <a:pPr algn="l">
              <a:buFont typeface="+mj-lt"/>
              <a:buAutoNum type="arabicPeriod"/>
            </a:pPr>
            <a:r>
              <a:rPr lang="en-US" altLang="zh-CN" b="0" i="0" u="none" strike="noStrike" dirty="0">
                <a:solidFill>
                  <a:srgbClr val="336699"/>
                </a:solidFill>
                <a:effectLst/>
                <a:latin typeface="Fira Sans"/>
                <a:hlinkClick r:id="rId49"/>
              </a:rPr>
              <a:t>sha1</a:t>
            </a:r>
            <a:r>
              <a:rPr lang="en-US" altLang="zh-CN" b="0" i="0" dirty="0">
                <a:solidFill>
                  <a:srgbClr val="333333"/>
                </a:solidFill>
                <a:effectLst/>
                <a:latin typeface="Fira Sans"/>
              </a:rPr>
              <a:t> — </a:t>
            </a:r>
            <a:r>
              <a:rPr lang="zh-CN" altLang="en-US" b="0" i="0" dirty="0">
                <a:solidFill>
                  <a:srgbClr val="333333"/>
                </a:solidFill>
                <a:effectLst/>
                <a:latin typeface="Fira Sans"/>
              </a:rPr>
              <a:t>计算字符串的 </a:t>
            </a:r>
            <a:r>
              <a:rPr lang="en-US" altLang="zh-CN" b="0" i="0" dirty="0">
                <a:solidFill>
                  <a:srgbClr val="333333"/>
                </a:solidFill>
                <a:effectLst/>
                <a:latin typeface="Fira Sans"/>
              </a:rPr>
              <a:t>sha1 </a:t>
            </a:r>
            <a:r>
              <a:rPr lang="zh-CN" altLang="en-US" b="0" i="0" dirty="0">
                <a:solidFill>
                  <a:srgbClr val="333333"/>
                </a:solidFill>
                <a:effectLst/>
                <a:latin typeface="Fira Sans"/>
              </a:rPr>
              <a:t>散列值</a:t>
            </a:r>
          </a:p>
          <a:p>
            <a:pPr algn="l">
              <a:buFont typeface="+mj-lt"/>
              <a:buAutoNum type="arabicPeriod"/>
            </a:pPr>
            <a:r>
              <a:rPr lang="en-US" altLang="zh-CN" b="0" i="0" u="none" strike="noStrike" dirty="0" err="1">
                <a:solidFill>
                  <a:srgbClr val="336699"/>
                </a:solidFill>
                <a:effectLst/>
                <a:latin typeface="Fira Sans"/>
                <a:hlinkClick r:id="rId50"/>
              </a:rPr>
              <a:t>similar_text</a:t>
            </a:r>
            <a:r>
              <a:rPr lang="en-US" altLang="zh-CN" b="0" i="0" dirty="0">
                <a:solidFill>
                  <a:srgbClr val="333333"/>
                </a:solidFill>
                <a:effectLst/>
                <a:latin typeface="Fira Sans"/>
              </a:rPr>
              <a:t> — </a:t>
            </a:r>
            <a:r>
              <a:rPr lang="zh-CN" altLang="en-US" b="0" i="0" dirty="0">
                <a:solidFill>
                  <a:srgbClr val="333333"/>
                </a:solidFill>
                <a:effectLst/>
                <a:latin typeface="Fira Sans"/>
              </a:rPr>
              <a:t>计算两个字符串的相似度</a:t>
            </a:r>
          </a:p>
          <a:p>
            <a:pPr algn="l">
              <a:buFont typeface="+mj-lt"/>
              <a:buAutoNum type="arabicPeriod"/>
            </a:pPr>
            <a:r>
              <a:rPr lang="en-US" altLang="zh-CN" b="0" i="0" u="none" strike="noStrike" dirty="0" err="1">
                <a:solidFill>
                  <a:srgbClr val="336699"/>
                </a:solidFill>
                <a:effectLst/>
                <a:latin typeface="Fira Sans"/>
                <a:hlinkClick r:id="rId51"/>
              </a:rPr>
              <a:t>soundex</a:t>
            </a:r>
            <a:r>
              <a:rPr lang="en-US" altLang="zh-CN" b="0" i="0" dirty="0">
                <a:solidFill>
                  <a:srgbClr val="333333"/>
                </a:solidFill>
                <a:effectLst/>
                <a:latin typeface="Fira Sans"/>
              </a:rPr>
              <a:t> — Calculate the </a:t>
            </a:r>
            <a:r>
              <a:rPr lang="en-US" altLang="zh-CN" b="0" i="0" dirty="0" err="1">
                <a:solidFill>
                  <a:srgbClr val="333333"/>
                </a:solidFill>
                <a:effectLst/>
                <a:latin typeface="Fira Sans"/>
              </a:rPr>
              <a:t>soundex</a:t>
            </a:r>
            <a:r>
              <a:rPr lang="en-US" altLang="zh-CN" b="0" i="0" dirty="0">
                <a:solidFill>
                  <a:srgbClr val="333333"/>
                </a:solidFill>
                <a:effectLst/>
                <a:latin typeface="Fira Sans"/>
              </a:rPr>
              <a:t> key of a string</a:t>
            </a:r>
          </a:p>
          <a:p>
            <a:pPr algn="l">
              <a:buFont typeface="+mj-lt"/>
              <a:buAutoNum type="arabicPeriod"/>
            </a:pPr>
            <a:r>
              <a:rPr lang="en-US" altLang="zh-CN" b="0" i="0" u="none" strike="noStrike" dirty="0" err="1">
                <a:solidFill>
                  <a:srgbClr val="336699"/>
                </a:solidFill>
                <a:effectLst/>
                <a:latin typeface="Fira Sans"/>
                <a:hlinkClick r:id="rId52"/>
              </a:rPr>
              <a:t>sprintf</a:t>
            </a:r>
            <a:r>
              <a:rPr lang="en-US" altLang="zh-CN" b="0" i="0" dirty="0">
                <a:solidFill>
                  <a:srgbClr val="333333"/>
                </a:solidFill>
                <a:effectLst/>
                <a:latin typeface="Fira Sans"/>
              </a:rPr>
              <a:t> — Return a formatted string</a:t>
            </a:r>
          </a:p>
          <a:p>
            <a:pPr algn="l">
              <a:buFont typeface="+mj-lt"/>
              <a:buAutoNum type="arabicPeriod"/>
            </a:pPr>
            <a:r>
              <a:rPr lang="en-US" altLang="zh-CN" b="0" i="0" u="none" strike="noStrike" dirty="0" err="1">
                <a:solidFill>
                  <a:srgbClr val="336699"/>
                </a:solidFill>
                <a:effectLst/>
                <a:latin typeface="Fira Sans"/>
                <a:hlinkClick r:id="rId53"/>
              </a:rPr>
              <a:t>sscanf</a:t>
            </a:r>
            <a:r>
              <a:rPr lang="en-US" altLang="zh-CN" b="0" i="0" dirty="0">
                <a:solidFill>
                  <a:srgbClr val="333333"/>
                </a:solidFill>
                <a:effectLst/>
                <a:latin typeface="Fira Sans"/>
              </a:rPr>
              <a:t> — </a:t>
            </a:r>
            <a:r>
              <a:rPr lang="zh-CN" altLang="en-US" b="0" i="0" dirty="0">
                <a:solidFill>
                  <a:srgbClr val="333333"/>
                </a:solidFill>
                <a:effectLst/>
                <a:latin typeface="Fira Sans"/>
              </a:rPr>
              <a:t>根据指定格式解析输入的字符</a:t>
            </a:r>
          </a:p>
          <a:p>
            <a:pPr algn="l">
              <a:buFont typeface="+mj-lt"/>
              <a:buAutoNum type="arabicPeriod"/>
            </a:pPr>
            <a:r>
              <a:rPr lang="en-US" altLang="zh-CN" b="0" i="0" u="none" strike="noStrike" dirty="0" err="1">
                <a:solidFill>
                  <a:srgbClr val="336699"/>
                </a:solidFill>
                <a:effectLst/>
                <a:latin typeface="Fira Sans"/>
                <a:hlinkClick r:id="rId54"/>
              </a:rPr>
              <a:t>str_contains</a:t>
            </a:r>
            <a:r>
              <a:rPr lang="en-US" altLang="zh-CN" b="0" i="0" dirty="0">
                <a:solidFill>
                  <a:srgbClr val="333333"/>
                </a:solidFill>
                <a:effectLst/>
                <a:latin typeface="Fira Sans"/>
              </a:rPr>
              <a:t> — Determine if a string contains a given substring</a:t>
            </a:r>
          </a:p>
          <a:p>
            <a:pPr algn="l">
              <a:buFont typeface="+mj-lt"/>
              <a:buAutoNum type="arabicPeriod"/>
            </a:pPr>
            <a:r>
              <a:rPr lang="en-US" altLang="zh-CN" b="0" i="0" u="none" strike="noStrike" dirty="0" err="1">
                <a:solidFill>
                  <a:srgbClr val="336699"/>
                </a:solidFill>
                <a:effectLst/>
                <a:latin typeface="Fira Sans"/>
                <a:hlinkClick r:id="rId55"/>
              </a:rPr>
              <a:t>str_ends_with</a:t>
            </a:r>
            <a:r>
              <a:rPr lang="en-US" altLang="zh-CN" b="0" i="0" dirty="0">
                <a:solidFill>
                  <a:srgbClr val="333333"/>
                </a:solidFill>
                <a:effectLst/>
                <a:latin typeface="Fira Sans"/>
              </a:rPr>
              <a:t> — Checks if a string ends with a given substring</a:t>
            </a:r>
          </a:p>
          <a:p>
            <a:pPr algn="l">
              <a:buFont typeface="+mj-lt"/>
              <a:buAutoNum type="arabicPeriod"/>
            </a:pPr>
            <a:r>
              <a:rPr lang="en-US" altLang="zh-CN" b="0" i="0" u="none" strike="noStrike" dirty="0" err="1">
                <a:solidFill>
                  <a:srgbClr val="336699"/>
                </a:solidFill>
                <a:effectLst/>
                <a:latin typeface="Fira Sans"/>
                <a:hlinkClick r:id="rId56"/>
              </a:rPr>
              <a:t>str_getcsv</a:t>
            </a:r>
            <a:r>
              <a:rPr lang="en-US" altLang="zh-CN" b="0" i="0" dirty="0">
                <a:solidFill>
                  <a:srgbClr val="333333"/>
                </a:solidFill>
                <a:effectLst/>
                <a:latin typeface="Fira Sans"/>
              </a:rPr>
              <a:t> — </a:t>
            </a:r>
            <a:r>
              <a:rPr lang="zh-CN" altLang="en-US" b="0" i="0" dirty="0">
                <a:solidFill>
                  <a:srgbClr val="333333"/>
                </a:solidFill>
                <a:effectLst/>
                <a:latin typeface="Fira Sans"/>
              </a:rPr>
              <a:t>解析 </a:t>
            </a:r>
            <a:r>
              <a:rPr lang="en-US" altLang="zh-CN" b="0" i="0" dirty="0">
                <a:solidFill>
                  <a:srgbClr val="333333"/>
                </a:solidFill>
                <a:effectLst/>
                <a:latin typeface="Fira Sans"/>
              </a:rPr>
              <a:t>CSV </a:t>
            </a:r>
            <a:r>
              <a:rPr lang="zh-CN" altLang="en-US" b="0" i="0" dirty="0">
                <a:solidFill>
                  <a:srgbClr val="333333"/>
                </a:solidFill>
                <a:effectLst/>
                <a:latin typeface="Fira Sans"/>
              </a:rPr>
              <a:t>字符串为一个数组</a:t>
            </a:r>
          </a:p>
          <a:p>
            <a:pPr algn="l">
              <a:buFont typeface="+mj-lt"/>
              <a:buAutoNum type="arabicPeriod"/>
            </a:pPr>
            <a:r>
              <a:rPr lang="en-US" altLang="zh-CN" b="0" i="0" u="none" strike="noStrike" dirty="0" err="1">
                <a:solidFill>
                  <a:srgbClr val="336699"/>
                </a:solidFill>
                <a:effectLst/>
                <a:latin typeface="Fira Sans"/>
                <a:hlinkClick r:id="rId57"/>
              </a:rPr>
              <a:t>str_ireplace</a:t>
            </a:r>
            <a:r>
              <a:rPr lang="en-US" altLang="zh-CN" b="0" i="0" dirty="0">
                <a:solidFill>
                  <a:srgbClr val="333333"/>
                </a:solidFill>
                <a:effectLst/>
                <a:latin typeface="Fira Sans"/>
              </a:rPr>
              <a:t> — </a:t>
            </a:r>
            <a:r>
              <a:rPr lang="en-US" altLang="zh-CN" b="0" i="0" dirty="0" err="1">
                <a:solidFill>
                  <a:srgbClr val="333333"/>
                </a:solidFill>
                <a:effectLst/>
                <a:latin typeface="Fira Sans"/>
              </a:rPr>
              <a:t>str_replace</a:t>
            </a:r>
            <a:r>
              <a:rPr lang="en-US" altLang="zh-CN" b="0" i="0" dirty="0">
                <a:solidFill>
                  <a:srgbClr val="333333"/>
                </a:solidFill>
                <a:effectLst/>
                <a:latin typeface="Fira Sans"/>
              </a:rPr>
              <a:t> </a:t>
            </a:r>
            <a:r>
              <a:rPr lang="zh-CN" altLang="en-US" b="0" i="0" dirty="0">
                <a:solidFill>
                  <a:srgbClr val="333333"/>
                </a:solidFill>
                <a:effectLst/>
                <a:latin typeface="Fira Sans"/>
              </a:rPr>
              <a:t>的忽略大小写版本</a:t>
            </a:r>
          </a:p>
          <a:p>
            <a:pPr algn="l">
              <a:buFont typeface="+mj-lt"/>
              <a:buAutoNum type="arabicPeriod"/>
            </a:pPr>
            <a:r>
              <a:rPr lang="en-US" altLang="zh-CN" b="0" i="0" u="none" strike="noStrike" dirty="0" err="1">
                <a:solidFill>
                  <a:srgbClr val="336699"/>
                </a:solidFill>
                <a:effectLst/>
                <a:latin typeface="Fira Sans"/>
                <a:hlinkClick r:id="rId58"/>
              </a:rPr>
              <a:t>str_pad</a:t>
            </a:r>
            <a:r>
              <a:rPr lang="en-US" altLang="zh-CN" b="0" i="0" dirty="0">
                <a:solidFill>
                  <a:srgbClr val="333333"/>
                </a:solidFill>
                <a:effectLst/>
                <a:latin typeface="Fira Sans"/>
              </a:rPr>
              <a:t> — </a:t>
            </a:r>
            <a:r>
              <a:rPr lang="zh-CN" altLang="en-US" b="0" i="0" dirty="0">
                <a:solidFill>
                  <a:srgbClr val="333333"/>
                </a:solidFill>
                <a:effectLst/>
                <a:latin typeface="Fira Sans"/>
              </a:rPr>
              <a:t>使用另一个字符串填充字符串为指定长度</a:t>
            </a:r>
          </a:p>
          <a:p>
            <a:pPr algn="l">
              <a:buFont typeface="+mj-lt"/>
              <a:buAutoNum type="arabicPeriod"/>
            </a:pPr>
            <a:r>
              <a:rPr lang="en-US" altLang="zh-CN" b="0" i="0" u="none" strike="noStrike" dirty="0" err="1">
                <a:solidFill>
                  <a:srgbClr val="336699"/>
                </a:solidFill>
                <a:effectLst/>
                <a:latin typeface="Fira Sans"/>
                <a:hlinkClick r:id="rId59"/>
              </a:rPr>
              <a:t>str_repeat</a:t>
            </a:r>
            <a:r>
              <a:rPr lang="en-US" altLang="zh-CN" b="0" i="0" dirty="0">
                <a:solidFill>
                  <a:srgbClr val="333333"/>
                </a:solidFill>
                <a:effectLst/>
                <a:latin typeface="Fira Sans"/>
              </a:rPr>
              <a:t> — </a:t>
            </a:r>
            <a:r>
              <a:rPr lang="zh-CN" altLang="en-US" b="0" i="0" dirty="0">
                <a:solidFill>
                  <a:srgbClr val="333333"/>
                </a:solidFill>
                <a:effectLst/>
                <a:latin typeface="Fira Sans"/>
              </a:rPr>
              <a:t>重复一个字符串</a:t>
            </a:r>
          </a:p>
          <a:p>
            <a:pPr algn="l">
              <a:buFont typeface="+mj-lt"/>
              <a:buAutoNum type="arabicPeriod"/>
            </a:pPr>
            <a:r>
              <a:rPr lang="en-US" altLang="zh-CN" b="0" i="0" u="none" strike="noStrike" dirty="0" err="1">
                <a:solidFill>
                  <a:srgbClr val="336699"/>
                </a:solidFill>
                <a:effectLst/>
                <a:latin typeface="Fira Sans"/>
                <a:hlinkClick r:id="rId60"/>
              </a:rPr>
              <a:t>str_replace</a:t>
            </a:r>
            <a:r>
              <a:rPr lang="en-US" altLang="zh-CN" b="0" i="0" dirty="0">
                <a:solidFill>
                  <a:srgbClr val="333333"/>
                </a:solidFill>
                <a:effectLst/>
                <a:latin typeface="Fira Sans"/>
              </a:rPr>
              <a:t> — </a:t>
            </a:r>
            <a:r>
              <a:rPr lang="zh-CN" altLang="en-US" b="0" i="0" dirty="0">
                <a:solidFill>
                  <a:srgbClr val="333333"/>
                </a:solidFill>
                <a:effectLst/>
                <a:latin typeface="Fira Sans"/>
              </a:rPr>
              <a:t>子字符串替换</a:t>
            </a:r>
          </a:p>
          <a:p>
            <a:pPr algn="l">
              <a:buFont typeface="+mj-lt"/>
              <a:buAutoNum type="arabicPeriod"/>
            </a:pPr>
            <a:r>
              <a:rPr lang="en-US" altLang="zh-CN" b="0" i="0" u="none" strike="noStrike" dirty="0">
                <a:solidFill>
                  <a:srgbClr val="336699"/>
                </a:solidFill>
                <a:effectLst/>
                <a:latin typeface="Fira Sans"/>
                <a:hlinkClick r:id="rId61"/>
              </a:rPr>
              <a:t>str_rot13</a:t>
            </a:r>
            <a:r>
              <a:rPr lang="en-US" altLang="zh-CN" b="0" i="0" dirty="0">
                <a:solidFill>
                  <a:srgbClr val="333333"/>
                </a:solidFill>
                <a:effectLst/>
                <a:latin typeface="Fira Sans"/>
              </a:rPr>
              <a:t> — </a:t>
            </a:r>
            <a:r>
              <a:rPr lang="zh-CN" altLang="en-US" b="0" i="0" dirty="0">
                <a:solidFill>
                  <a:srgbClr val="333333"/>
                </a:solidFill>
                <a:effectLst/>
                <a:latin typeface="Fira Sans"/>
              </a:rPr>
              <a:t>对字符串执行 </a:t>
            </a:r>
            <a:r>
              <a:rPr lang="en-US" altLang="zh-CN" b="0" i="0" dirty="0">
                <a:solidFill>
                  <a:srgbClr val="333333"/>
                </a:solidFill>
                <a:effectLst/>
                <a:latin typeface="Fira Sans"/>
              </a:rPr>
              <a:t>ROT13 </a:t>
            </a:r>
            <a:r>
              <a:rPr lang="zh-CN" altLang="en-US" b="0" i="0" dirty="0">
                <a:solidFill>
                  <a:srgbClr val="333333"/>
                </a:solidFill>
                <a:effectLst/>
                <a:latin typeface="Fira Sans"/>
              </a:rPr>
              <a:t>转换</a:t>
            </a:r>
          </a:p>
          <a:p>
            <a:pPr algn="l">
              <a:buFont typeface="+mj-lt"/>
              <a:buAutoNum type="arabicPeriod"/>
            </a:pPr>
            <a:r>
              <a:rPr lang="en-US" altLang="zh-CN" b="0" i="0" u="none" strike="noStrike" dirty="0" err="1">
                <a:solidFill>
                  <a:srgbClr val="336699"/>
                </a:solidFill>
                <a:effectLst/>
                <a:latin typeface="Fira Sans"/>
                <a:hlinkClick r:id="rId62"/>
              </a:rPr>
              <a:t>str_shuffle</a:t>
            </a:r>
            <a:r>
              <a:rPr lang="en-US" altLang="zh-CN" b="0" i="0" dirty="0">
                <a:solidFill>
                  <a:srgbClr val="333333"/>
                </a:solidFill>
                <a:effectLst/>
                <a:latin typeface="Fira Sans"/>
              </a:rPr>
              <a:t> — </a:t>
            </a:r>
            <a:r>
              <a:rPr lang="zh-CN" altLang="en-US" b="0" i="0" dirty="0">
                <a:solidFill>
                  <a:srgbClr val="333333"/>
                </a:solidFill>
                <a:effectLst/>
                <a:latin typeface="Fira Sans"/>
              </a:rPr>
              <a:t>随机打乱一个字符串</a:t>
            </a:r>
          </a:p>
          <a:p>
            <a:pPr algn="l">
              <a:buFont typeface="+mj-lt"/>
              <a:buAutoNum type="arabicPeriod"/>
            </a:pPr>
            <a:r>
              <a:rPr lang="en-US" altLang="zh-CN" b="0" i="0" u="none" strike="noStrike" dirty="0" err="1">
                <a:solidFill>
                  <a:srgbClr val="336699"/>
                </a:solidFill>
                <a:effectLst/>
                <a:latin typeface="Fira Sans"/>
                <a:hlinkClick r:id="rId63"/>
              </a:rPr>
              <a:t>str_split</a:t>
            </a:r>
            <a:r>
              <a:rPr lang="en-US" altLang="zh-CN" b="0" i="0" dirty="0">
                <a:solidFill>
                  <a:srgbClr val="333333"/>
                </a:solidFill>
                <a:effectLst/>
                <a:latin typeface="Fira Sans"/>
              </a:rPr>
              <a:t> — </a:t>
            </a:r>
            <a:r>
              <a:rPr lang="zh-CN" altLang="en-US" b="0" i="0" dirty="0">
                <a:solidFill>
                  <a:srgbClr val="333333"/>
                </a:solidFill>
                <a:effectLst/>
                <a:latin typeface="Fira Sans"/>
              </a:rPr>
              <a:t>将字符串转换为数组</a:t>
            </a:r>
          </a:p>
          <a:p>
            <a:pPr algn="l">
              <a:buFont typeface="+mj-lt"/>
              <a:buAutoNum type="arabicPeriod"/>
            </a:pPr>
            <a:r>
              <a:rPr lang="en-US" altLang="zh-CN" b="0" i="0" u="none" strike="noStrike" dirty="0" err="1">
                <a:solidFill>
                  <a:srgbClr val="336699"/>
                </a:solidFill>
                <a:effectLst/>
                <a:latin typeface="Fira Sans"/>
                <a:hlinkClick r:id="rId64"/>
              </a:rPr>
              <a:t>str_starts_with</a:t>
            </a:r>
            <a:r>
              <a:rPr lang="en-US" altLang="zh-CN" b="0" i="0" dirty="0">
                <a:solidFill>
                  <a:srgbClr val="333333"/>
                </a:solidFill>
                <a:effectLst/>
                <a:latin typeface="Fira Sans"/>
              </a:rPr>
              <a:t> — Checks if a string starts with a given substring</a:t>
            </a:r>
          </a:p>
          <a:p>
            <a:pPr algn="l">
              <a:buFont typeface="+mj-lt"/>
              <a:buAutoNum type="arabicPeriod"/>
            </a:pPr>
            <a:r>
              <a:rPr lang="en-US" altLang="zh-CN" b="0" i="0" u="none" strike="noStrike" dirty="0" err="1">
                <a:solidFill>
                  <a:srgbClr val="336699"/>
                </a:solidFill>
                <a:effectLst/>
                <a:latin typeface="Fira Sans"/>
                <a:hlinkClick r:id="rId65"/>
              </a:rPr>
              <a:t>str_word_count</a:t>
            </a:r>
            <a:r>
              <a:rPr lang="en-US" altLang="zh-CN" b="0" i="0" dirty="0">
                <a:solidFill>
                  <a:srgbClr val="333333"/>
                </a:solidFill>
                <a:effectLst/>
                <a:latin typeface="Fira Sans"/>
              </a:rPr>
              <a:t> — </a:t>
            </a:r>
            <a:r>
              <a:rPr lang="zh-CN" altLang="en-US" b="0" i="0" dirty="0">
                <a:solidFill>
                  <a:srgbClr val="333333"/>
                </a:solidFill>
                <a:effectLst/>
                <a:latin typeface="Fira Sans"/>
              </a:rPr>
              <a:t>返回字符串中单词的使用情况</a:t>
            </a:r>
          </a:p>
          <a:p>
            <a:pPr algn="l">
              <a:buFont typeface="+mj-lt"/>
              <a:buAutoNum type="arabicPeriod"/>
            </a:pPr>
            <a:r>
              <a:rPr lang="en-US" altLang="zh-CN" b="0" i="0" u="none" strike="noStrike" dirty="0" err="1">
                <a:solidFill>
                  <a:srgbClr val="336699"/>
                </a:solidFill>
                <a:effectLst/>
                <a:latin typeface="Fira Sans"/>
                <a:hlinkClick r:id="rId66"/>
              </a:rPr>
              <a:t>strcasecmp</a:t>
            </a:r>
            <a:r>
              <a:rPr lang="en-US" altLang="zh-CN" b="0" i="0" dirty="0">
                <a:solidFill>
                  <a:srgbClr val="333333"/>
                </a:solidFill>
                <a:effectLst/>
                <a:latin typeface="Fira Sans"/>
              </a:rPr>
              <a:t> — </a:t>
            </a:r>
            <a:r>
              <a:rPr lang="zh-CN" altLang="en-US" b="0" i="0" dirty="0">
                <a:solidFill>
                  <a:srgbClr val="333333"/>
                </a:solidFill>
                <a:effectLst/>
                <a:latin typeface="Fira Sans"/>
              </a:rPr>
              <a:t>二进制安全比较字符串（不区分大小写）</a:t>
            </a:r>
          </a:p>
          <a:p>
            <a:pPr algn="l">
              <a:buFont typeface="+mj-lt"/>
              <a:buAutoNum type="arabicPeriod"/>
            </a:pPr>
            <a:r>
              <a:rPr lang="en-US" altLang="zh-CN" b="0" i="0" u="none" strike="noStrike" dirty="0" err="1">
                <a:solidFill>
                  <a:srgbClr val="336699"/>
                </a:solidFill>
                <a:effectLst/>
                <a:latin typeface="Fira Sans"/>
                <a:hlinkClick r:id="rId67"/>
              </a:rPr>
              <a:t>strchr</a:t>
            </a:r>
            <a:r>
              <a:rPr lang="en-US" altLang="zh-CN" b="0" i="0" dirty="0">
                <a:solidFill>
                  <a:srgbClr val="333333"/>
                </a:solidFill>
                <a:effectLst/>
                <a:latin typeface="Fira Sans"/>
              </a:rPr>
              <a:t> — </a:t>
            </a:r>
            <a:r>
              <a:rPr lang="zh-CN" altLang="en-US" b="0" i="0" dirty="0">
                <a:solidFill>
                  <a:srgbClr val="333333"/>
                </a:solidFill>
                <a:effectLst/>
                <a:latin typeface="Fira Sans"/>
              </a:rPr>
              <a:t>别名 </a:t>
            </a:r>
            <a:r>
              <a:rPr lang="en-US" altLang="zh-CN" b="0" i="0" dirty="0" err="1">
                <a:solidFill>
                  <a:srgbClr val="333333"/>
                </a:solidFill>
                <a:effectLst/>
                <a:latin typeface="Fira Sans"/>
              </a:rPr>
              <a:t>strstr</a:t>
            </a:r>
            <a:endParaRPr lang="en-US" altLang="zh-CN" b="0" i="0" dirty="0">
              <a:solidFill>
                <a:srgbClr val="333333"/>
              </a:solidFill>
              <a:effectLst/>
              <a:latin typeface="Fira Sans"/>
            </a:endParaRPr>
          </a:p>
          <a:p>
            <a:pPr algn="l">
              <a:buFont typeface="+mj-lt"/>
              <a:buAutoNum type="arabicPeriod"/>
            </a:pPr>
            <a:r>
              <a:rPr lang="en-US" altLang="zh-CN" b="0" i="0" u="none" strike="noStrike" dirty="0" err="1">
                <a:solidFill>
                  <a:srgbClr val="336699"/>
                </a:solidFill>
                <a:effectLst/>
                <a:latin typeface="Fira Sans"/>
                <a:hlinkClick r:id="rId68"/>
              </a:rPr>
              <a:t>strcmp</a:t>
            </a:r>
            <a:r>
              <a:rPr lang="en-US" altLang="zh-CN" b="0" i="0" dirty="0">
                <a:solidFill>
                  <a:srgbClr val="333333"/>
                </a:solidFill>
                <a:effectLst/>
                <a:latin typeface="Fira Sans"/>
              </a:rPr>
              <a:t> — </a:t>
            </a:r>
            <a:r>
              <a:rPr lang="zh-CN" altLang="en-US" b="0" i="0" dirty="0">
                <a:solidFill>
                  <a:srgbClr val="333333"/>
                </a:solidFill>
                <a:effectLst/>
                <a:latin typeface="Fira Sans"/>
              </a:rPr>
              <a:t>二进制安全字符串比较</a:t>
            </a:r>
          </a:p>
          <a:p>
            <a:pPr algn="l">
              <a:buFont typeface="+mj-lt"/>
              <a:buAutoNum type="arabicPeriod"/>
            </a:pPr>
            <a:r>
              <a:rPr lang="en-US" altLang="zh-CN" b="0" i="0" u="none" strike="noStrike" dirty="0" err="1">
                <a:solidFill>
                  <a:srgbClr val="336699"/>
                </a:solidFill>
                <a:effectLst/>
                <a:latin typeface="Fira Sans"/>
                <a:hlinkClick r:id="rId69"/>
              </a:rPr>
              <a:t>strcoll</a:t>
            </a:r>
            <a:r>
              <a:rPr lang="en-US" altLang="zh-CN" b="0" i="0" dirty="0">
                <a:solidFill>
                  <a:srgbClr val="333333"/>
                </a:solidFill>
                <a:effectLst/>
                <a:latin typeface="Fira Sans"/>
              </a:rPr>
              <a:t> — </a:t>
            </a:r>
            <a:r>
              <a:rPr lang="zh-CN" altLang="en-US" b="0" i="0" dirty="0">
                <a:solidFill>
                  <a:srgbClr val="333333"/>
                </a:solidFill>
                <a:effectLst/>
                <a:latin typeface="Fira Sans"/>
              </a:rPr>
              <a:t>基于区域设置的字符串比较</a:t>
            </a:r>
          </a:p>
          <a:p>
            <a:pPr algn="l">
              <a:buFont typeface="+mj-lt"/>
              <a:buAutoNum type="arabicPeriod"/>
            </a:pPr>
            <a:r>
              <a:rPr lang="en-US" altLang="zh-CN" b="0" i="0" u="none" strike="noStrike" dirty="0" err="1">
                <a:solidFill>
                  <a:srgbClr val="336699"/>
                </a:solidFill>
                <a:effectLst/>
                <a:latin typeface="Fira Sans"/>
                <a:hlinkClick r:id="rId70"/>
              </a:rPr>
              <a:t>strcspn</a:t>
            </a:r>
            <a:r>
              <a:rPr lang="en-US" altLang="zh-CN" b="0" i="0" dirty="0">
                <a:solidFill>
                  <a:srgbClr val="333333"/>
                </a:solidFill>
                <a:effectLst/>
                <a:latin typeface="Fira Sans"/>
              </a:rPr>
              <a:t> — </a:t>
            </a:r>
            <a:r>
              <a:rPr lang="zh-CN" altLang="en-US" b="0" i="0" dirty="0">
                <a:solidFill>
                  <a:srgbClr val="333333"/>
                </a:solidFill>
                <a:effectLst/>
                <a:latin typeface="Fira Sans"/>
              </a:rPr>
              <a:t>获取不匹配遮罩的起始子字符串的长度</a:t>
            </a:r>
          </a:p>
          <a:p>
            <a:pPr algn="l">
              <a:buFont typeface="+mj-lt"/>
              <a:buAutoNum type="arabicPeriod"/>
            </a:pPr>
            <a:r>
              <a:rPr lang="en-US" altLang="zh-CN" b="0" i="0" u="none" strike="noStrike" dirty="0" err="1">
                <a:solidFill>
                  <a:srgbClr val="336699"/>
                </a:solidFill>
                <a:effectLst/>
                <a:latin typeface="Fira Sans"/>
                <a:hlinkClick r:id="rId71"/>
              </a:rPr>
              <a:t>strip_tags</a:t>
            </a:r>
            <a:r>
              <a:rPr lang="en-US" altLang="zh-CN" b="0" i="0" dirty="0">
                <a:solidFill>
                  <a:srgbClr val="333333"/>
                </a:solidFill>
                <a:effectLst/>
                <a:latin typeface="Fira Sans"/>
              </a:rPr>
              <a:t> — </a:t>
            </a:r>
            <a:r>
              <a:rPr lang="zh-CN" altLang="en-US" b="0" i="0" dirty="0">
                <a:solidFill>
                  <a:srgbClr val="333333"/>
                </a:solidFill>
                <a:effectLst/>
                <a:latin typeface="Fira Sans"/>
              </a:rPr>
              <a:t>从字符串中去除 </a:t>
            </a:r>
            <a:r>
              <a:rPr lang="en-US" altLang="zh-CN" b="0" i="0" dirty="0">
                <a:solidFill>
                  <a:srgbClr val="333333"/>
                </a:solidFill>
                <a:effectLst/>
                <a:latin typeface="Fira Sans"/>
              </a:rPr>
              <a:t>HTML </a:t>
            </a:r>
            <a:r>
              <a:rPr lang="zh-CN" altLang="en-US" b="0" i="0" dirty="0">
                <a:solidFill>
                  <a:srgbClr val="333333"/>
                </a:solidFill>
                <a:effectLst/>
                <a:latin typeface="Fira Sans"/>
              </a:rPr>
              <a:t>和 </a:t>
            </a:r>
            <a:r>
              <a:rPr lang="en-US" altLang="zh-CN" b="0" i="0" dirty="0">
                <a:solidFill>
                  <a:srgbClr val="333333"/>
                </a:solidFill>
                <a:effectLst/>
                <a:latin typeface="Fira Sans"/>
              </a:rPr>
              <a:t>PHP </a:t>
            </a:r>
            <a:r>
              <a:rPr lang="zh-CN" altLang="en-US" b="0" i="0" dirty="0">
                <a:solidFill>
                  <a:srgbClr val="333333"/>
                </a:solidFill>
                <a:effectLst/>
                <a:latin typeface="Fira Sans"/>
              </a:rPr>
              <a:t>标记</a:t>
            </a:r>
          </a:p>
          <a:p>
            <a:pPr algn="l">
              <a:buFont typeface="+mj-lt"/>
              <a:buAutoNum type="arabicPeriod"/>
            </a:pPr>
            <a:r>
              <a:rPr lang="en-US" altLang="zh-CN" b="0" i="0" u="none" strike="noStrike" dirty="0" err="1">
                <a:solidFill>
                  <a:srgbClr val="336699"/>
                </a:solidFill>
                <a:effectLst/>
                <a:latin typeface="Fira Sans"/>
                <a:hlinkClick r:id="rId72"/>
              </a:rPr>
              <a:t>stripcslashes</a:t>
            </a:r>
            <a:r>
              <a:rPr lang="en-US" altLang="zh-CN" b="0" i="0" dirty="0">
                <a:solidFill>
                  <a:srgbClr val="333333"/>
                </a:solidFill>
                <a:effectLst/>
                <a:latin typeface="Fira Sans"/>
              </a:rPr>
              <a:t> — </a:t>
            </a:r>
            <a:r>
              <a:rPr lang="zh-CN" altLang="en-US" b="0" i="0" dirty="0">
                <a:solidFill>
                  <a:srgbClr val="333333"/>
                </a:solidFill>
                <a:effectLst/>
                <a:latin typeface="Fira Sans"/>
              </a:rPr>
              <a:t>反引用一个使用 </a:t>
            </a:r>
            <a:r>
              <a:rPr lang="en-US" altLang="zh-CN" b="0" i="0" dirty="0" err="1">
                <a:solidFill>
                  <a:srgbClr val="333333"/>
                </a:solidFill>
                <a:effectLst/>
                <a:latin typeface="Fira Sans"/>
              </a:rPr>
              <a:t>addcslashes</a:t>
            </a:r>
            <a:r>
              <a:rPr lang="en-US" altLang="zh-CN" b="0" i="0" dirty="0">
                <a:solidFill>
                  <a:srgbClr val="333333"/>
                </a:solidFill>
                <a:effectLst/>
                <a:latin typeface="Fira Sans"/>
              </a:rPr>
              <a:t> </a:t>
            </a:r>
            <a:r>
              <a:rPr lang="zh-CN" altLang="en-US" b="0" i="0" dirty="0">
                <a:solidFill>
                  <a:srgbClr val="333333"/>
                </a:solidFill>
                <a:effectLst/>
                <a:latin typeface="Fira Sans"/>
              </a:rPr>
              <a:t>转义的字符串</a:t>
            </a:r>
          </a:p>
          <a:p>
            <a:pPr algn="l">
              <a:buFont typeface="+mj-lt"/>
              <a:buAutoNum type="arabicPeriod"/>
            </a:pPr>
            <a:r>
              <a:rPr lang="en-US" altLang="zh-CN" b="0" i="0" u="none" strike="noStrike" dirty="0" err="1">
                <a:solidFill>
                  <a:srgbClr val="336699"/>
                </a:solidFill>
                <a:effectLst/>
                <a:latin typeface="Fira Sans"/>
                <a:hlinkClick r:id="rId73"/>
              </a:rPr>
              <a:t>stripos</a:t>
            </a:r>
            <a:r>
              <a:rPr lang="en-US" altLang="zh-CN" b="0" i="0" dirty="0">
                <a:solidFill>
                  <a:srgbClr val="333333"/>
                </a:solidFill>
                <a:effectLst/>
                <a:latin typeface="Fira Sans"/>
              </a:rPr>
              <a:t> — </a:t>
            </a:r>
            <a:r>
              <a:rPr lang="zh-CN" altLang="en-US" b="0" i="0" dirty="0">
                <a:solidFill>
                  <a:srgbClr val="333333"/>
                </a:solidFill>
                <a:effectLst/>
                <a:latin typeface="Fira Sans"/>
              </a:rPr>
              <a:t>查找字符串首次出现的位置（不区分大小写）</a:t>
            </a:r>
          </a:p>
          <a:p>
            <a:pPr algn="l">
              <a:buFont typeface="+mj-lt"/>
              <a:buAutoNum type="arabicPeriod"/>
            </a:pPr>
            <a:r>
              <a:rPr lang="en-US" altLang="zh-CN" b="0" i="0" u="none" strike="noStrike" dirty="0" err="1">
                <a:solidFill>
                  <a:srgbClr val="336699"/>
                </a:solidFill>
                <a:effectLst/>
                <a:latin typeface="Fira Sans"/>
                <a:hlinkClick r:id="rId74"/>
              </a:rPr>
              <a:t>stripslashes</a:t>
            </a:r>
            <a:r>
              <a:rPr lang="en-US" altLang="zh-CN" b="0" i="0" dirty="0">
                <a:solidFill>
                  <a:srgbClr val="333333"/>
                </a:solidFill>
                <a:effectLst/>
                <a:latin typeface="Fira Sans"/>
              </a:rPr>
              <a:t> — </a:t>
            </a:r>
            <a:r>
              <a:rPr lang="zh-CN" altLang="en-US" b="0" i="0" dirty="0">
                <a:solidFill>
                  <a:srgbClr val="333333"/>
                </a:solidFill>
                <a:effectLst/>
                <a:latin typeface="Fira Sans"/>
              </a:rPr>
              <a:t>反引用一个引用字符串</a:t>
            </a:r>
          </a:p>
          <a:p>
            <a:pPr algn="l">
              <a:buFont typeface="+mj-lt"/>
              <a:buAutoNum type="arabicPeriod"/>
            </a:pPr>
            <a:r>
              <a:rPr lang="en-US" altLang="zh-CN" b="0" i="0" u="none" strike="noStrike" dirty="0" err="1">
                <a:solidFill>
                  <a:srgbClr val="336699"/>
                </a:solidFill>
                <a:effectLst/>
                <a:latin typeface="Fira Sans"/>
                <a:hlinkClick r:id="rId75"/>
              </a:rPr>
              <a:t>stristr</a:t>
            </a:r>
            <a:r>
              <a:rPr lang="en-US" altLang="zh-CN" b="0" i="0" dirty="0">
                <a:solidFill>
                  <a:srgbClr val="333333"/>
                </a:solidFill>
                <a:effectLst/>
                <a:latin typeface="Fira Sans"/>
              </a:rPr>
              <a:t> — </a:t>
            </a:r>
            <a:r>
              <a:rPr lang="en-US" altLang="zh-CN" b="0" i="0" dirty="0" err="1">
                <a:solidFill>
                  <a:srgbClr val="333333"/>
                </a:solidFill>
                <a:effectLst/>
                <a:latin typeface="Fira Sans"/>
              </a:rPr>
              <a:t>strstr</a:t>
            </a:r>
            <a:r>
              <a:rPr lang="en-US" altLang="zh-CN" b="0" i="0" dirty="0">
                <a:solidFill>
                  <a:srgbClr val="333333"/>
                </a:solidFill>
                <a:effectLst/>
                <a:latin typeface="Fira Sans"/>
              </a:rPr>
              <a:t> </a:t>
            </a:r>
            <a:r>
              <a:rPr lang="zh-CN" altLang="en-US" b="0" i="0" dirty="0">
                <a:solidFill>
                  <a:srgbClr val="333333"/>
                </a:solidFill>
                <a:effectLst/>
                <a:latin typeface="Fira Sans"/>
              </a:rPr>
              <a:t>函数的忽略大小写版本</a:t>
            </a:r>
          </a:p>
          <a:p>
            <a:pPr algn="l">
              <a:buFont typeface="+mj-lt"/>
              <a:buAutoNum type="arabicPeriod"/>
            </a:pPr>
            <a:r>
              <a:rPr lang="en-US" altLang="zh-CN" b="0" i="0" u="none" strike="noStrike" dirty="0" err="1">
                <a:solidFill>
                  <a:srgbClr val="336699"/>
                </a:solidFill>
                <a:effectLst/>
                <a:latin typeface="Fira Sans"/>
                <a:hlinkClick r:id="rId76"/>
              </a:rPr>
              <a:t>strlen</a:t>
            </a:r>
            <a:r>
              <a:rPr lang="en-US" altLang="zh-CN" b="0" i="0" dirty="0">
                <a:solidFill>
                  <a:srgbClr val="333333"/>
                </a:solidFill>
                <a:effectLst/>
                <a:latin typeface="Fira Sans"/>
              </a:rPr>
              <a:t> — </a:t>
            </a:r>
            <a:r>
              <a:rPr lang="zh-CN" altLang="en-US" b="0" i="0" dirty="0">
                <a:solidFill>
                  <a:srgbClr val="333333"/>
                </a:solidFill>
                <a:effectLst/>
                <a:latin typeface="Fira Sans"/>
              </a:rPr>
              <a:t>获取字符串长度</a:t>
            </a:r>
          </a:p>
          <a:p>
            <a:pPr algn="l">
              <a:buFont typeface="+mj-lt"/>
              <a:buAutoNum type="arabicPeriod"/>
            </a:pPr>
            <a:r>
              <a:rPr lang="en-US" altLang="zh-CN" b="0" i="0" u="none" strike="noStrike" dirty="0" err="1">
                <a:solidFill>
                  <a:srgbClr val="336699"/>
                </a:solidFill>
                <a:effectLst/>
                <a:latin typeface="Fira Sans"/>
                <a:hlinkClick r:id="rId77"/>
              </a:rPr>
              <a:t>strnatcasecmp</a:t>
            </a:r>
            <a:r>
              <a:rPr lang="en-US" altLang="zh-CN" b="0" i="0" dirty="0">
                <a:solidFill>
                  <a:srgbClr val="333333"/>
                </a:solidFill>
                <a:effectLst/>
                <a:latin typeface="Fira Sans"/>
              </a:rPr>
              <a:t> — </a:t>
            </a:r>
            <a:r>
              <a:rPr lang="zh-CN" altLang="en-US" b="0" i="0" dirty="0">
                <a:solidFill>
                  <a:srgbClr val="333333"/>
                </a:solidFill>
                <a:effectLst/>
                <a:latin typeface="Fira Sans"/>
              </a:rPr>
              <a:t>使用“自然顺序”算法比较字符串（不区分大小写）</a:t>
            </a:r>
          </a:p>
          <a:p>
            <a:pPr algn="l">
              <a:buFont typeface="+mj-lt"/>
              <a:buAutoNum type="arabicPeriod"/>
            </a:pPr>
            <a:r>
              <a:rPr lang="en-US" altLang="zh-CN" b="0" i="0" u="none" strike="noStrike" dirty="0" err="1">
                <a:solidFill>
                  <a:srgbClr val="336699"/>
                </a:solidFill>
                <a:effectLst/>
                <a:latin typeface="Fira Sans"/>
                <a:hlinkClick r:id="rId78"/>
              </a:rPr>
              <a:t>strnatcmp</a:t>
            </a:r>
            <a:r>
              <a:rPr lang="en-US" altLang="zh-CN" b="0" i="0" dirty="0">
                <a:solidFill>
                  <a:srgbClr val="333333"/>
                </a:solidFill>
                <a:effectLst/>
                <a:latin typeface="Fira Sans"/>
              </a:rPr>
              <a:t> — </a:t>
            </a:r>
            <a:r>
              <a:rPr lang="zh-CN" altLang="en-US" b="0" i="0" dirty="0">
                <a:solidFill>
                  <a:srgbClr val="333333"/>
                </a:solidFill>
                <a:effectLst/>
                <a:latin typeface="Fira Sans"/>
              </a:rPr>
              <a:t>使用自然排序算法比较字符串</a:t>
            </a:r>
          </a:p>
          <a:p>
            <a:pPr algn="l">
              <a:buFont typeface="+mj-lt"/>
              <a:buAutoNum type="arabicPeriod"/>
            </a:pPr>
            <a:r>
              <a:rPr lang="en-US" altLang="zh-CN" b="0" i="0" u="none" strike="noStrike" dirty="0" err="1">
                <a:solidFill>
                  <a:srgbClr val="336699"/>
                </a:solidFill>
                <a:effectLst/>
                <a:latin typeface="Fira Sans"/>
                <a:hlinkClick r:id="rId79"/>
              </a:rPr>
              <a:t>strncasecmp</a:t>
            </a:r>
            <a:r>
              <a:rPr lang="en-US" altLang="zh-CN" b="0" i="0" dirty="0">
                <a:solidFill>
                  <a:srgbClr val="333333"/>
                </a:solidFill>
                <a:effectLst/>
                <a:latin typeface="Fira Sans"/>
              </a:rPr>
              <a:t> — </a:t>
            </a:r>
            <a:r>
              <a:rPr lang="zh-CN" altLang="en-US" b="0" i="0" dirty="0">
                <a:solidFill>
                  <a:srgbClr val="333333"/>
                </a:solidFill>
                <a:effectLst/>
                <a:latin typeface="Fira Sans"/>
              </a:rPr>
              <a:t>二进制安全比较字符串开头的若干个字符（不区分大小写）</a:t>
            </a:r>
          </a:p>
          <a:p>
            <a:pPr algn="l">
              <a:buFont typeface="+mj-lt"/>
              <a:buAutoNum type="arabicPeriod"/>
            </a:pPr>
            <a:r>
              <a:rPr lang="en-US" altLang="zh-CN" b="0" i="0" u="none" strike="noStrike" dirty="0" err="1">
                <a:solidFill>
                  <a:srgbClr val="336699"/>
                </a:solidFill>
                <a:effectLst/>
                <a:latin typeface="Fira Sans"/>
                <a:hlinkClick r:id="rId80"/>
              </a:rPr>
              <a:t>strncmp</a:t>
            </a:r>
            <a:r>
              <a:rPr lang="en-US" altLang="zh-CN" b="0" i="0" dirty="0">
                <a:solidFill>
                  <a:srgbClr val="333333"/>
                </a:solidFill>
                <a:effectLst/>
                <a:latin typeface="Fira Sans"/>
              </a:rPr>
              <a:t> — </a:t>
            </a:r>
            <a:r>
              <a:rPr lang="zh-CN" altLang="en-US" b="0" i="0" dirty="0">
                <a:solidFill>
                  <a:srgbClr val="333333"/>
                </a:solidFill>
                <a:effectLst/>
                <a:latin typeface="Fira Sans"/>
              </a:rPr>
              <a:t>二进制安全比较字符串开头的若干个字符</a:t>
            </a:r>
          </a:p>
          <a:p>
            <a:pPr algn="l">
              <a:buFont typeface="+mj-lt"/>
              <a:buAutoNum type="arabicPeriod"/>
            </a:pPr>
            <a:r>
              <a:rPr lang="en-US" altLang="zh-CN" b="0" i="0" u="none" strike="noStrike" dirty="0" err="1">
                <a:solidFill>
                  <a:srgbClr val="336699"/>
                </a:solidFill>
                <a:effectLst/>
                <a:latin typeface="Fira Sans"/>
                <a:hlinkClick r:id="rId81"/>
              </a:rPr>
              <a:t>strpbrk</a:t>
            </a:r>
            <a:r>
              <a:rPr lang="en-US" altLang="zh-CN" b="0" i="0" dirty="0">
                <a:solidFill>
                  <a:srgbClr val="333333"/>
                </a:solidFill>
                <a:effectLst/>
                <a:latin typeface="Fira Sans"/>
              </a:rPr>
              <a:t> — </a:t>
            </a:r>
            <a:r>
              <a:rPr lang="zh-CN" altLang="en-US" b="0" i="0" dirty="0">
                <a:solidFill>
                  <a:srgbClr val="333333"/>
                </a:solidFill>
                <a:effectLst/>
                <a:latin typeface="Fira Sans"/>
              </a:rPr>
              <a:t>在字符串中查找一组字符的任何一个字符</a:t>
            </a:r>
          </a:p>
          <a:p>
            <a:pPr algn="l">
              <a:buFont typeface="+mj-lt"/>
              <a:buAutoNum type="arabicPeriod"/>
            </a:pPr>
            <a:r>
              <a:rPr lang="en-US" altLang="zh-CN" b="0" i="0" u="none" strike="noStrike" dirty="0" err="1">
                <a:solidFill>
                  <a:srgbClr val="336699"/>
                </a:solidFill>
                <a:effectLst/>
                <a:latin typeface="Fira Sans"/>
                <a:hlinkClick r:id="rId82"/>
              </a:rPr>
              <a:t>strpos</a:t>
            </a:r>
            <a:r>
              <a:rPr lang="en-US" altLang="zh-CN" b="0" i="0" dirty="0">
                <a:solidFill>
                  <a:srgbClr val="333333"/>
                </a:solidFill>
                <a:effectLst/>
                <a:latin typeface="Fira Sans"/>
              </a:rPr>
              <a:t> — </a:t>
            </a:r>
            <a:r>
              <a:rPr lang="zh-CN" altLang="en-US" b="0" i="0" dirty="0">
                <a:solidFill>
                  <a:srgbClr val="333333"/>
                </a:solidFill>
                <a:effectLst/>
                <a:latin typeface="Fira Sans"/>
              </a:rPr>
              <a:t>查找字符串首次出现的位置</a:t>
            </a:r>
          </a:p>
          <a:p>
            <a:pPr algn="l">
              <a:buFont typeface="+mj-lt"/>
              <a:buAutoNum type="arabicPeriod"/>
            </a:pPr>
            <a:r>
              <a:rPr lang="en-US" altLang="zh-CN" b="0" i="0" u="none" strike="noStrike" dirty="0" err="1">
                <a:solidFill>
                  <a:srgbClr val="336699"/>
                </a:solidFill>
                <a:effectLst/>
                <a:latin typeface="Fira Sans"/>
                <a:hlinkClick r:id="rId83"/>
              </a:rPr>
              <a:t>strrchr</a:t>
            </a:r>
            <a:r>
              <a:rPr lang="en-US" altLang="zh-CN" b="0" i="0" dirty="0">
                <a:solidFill>
                  <a:srgbClr val="333333"/>
                </a:solidFill>
                <a:effectLst/>
                <a:latin typeface="Fira Sans"/>
              </a:rPr>
              <a:t> — </a:t>
            </a:r>
            <a:r>
              <a:rPr lang="zh-CN" altLang="en-US" b="0" i="0" dirty="0">
                <a:solidFill>
                  <a:srgbClr val="333333"/>
                </a:solidFill>
                <a:effectLst/>
                <a:latin typeface="Fira Sans"/>
              </a:rPr>
              <a:t>查找指定字符在字符串中的最后一次出现</a:t>
            </a:r>
          </a:p>
          <a:p>
            <a:pPr algn="l">
              <a:buFont typeface="+mj-lt"/>
              <a:buAutoNum type="arabicPeriod"/>
            </a:pPr>
            <a:r>
              <a:rPr lang="en-US" altLang="zh-CN" b="0" i="0" u="none" strike="noStrike" dirty="0" err="1">
                <a:solidFill>
                  <a:srgbClr val="336699"/>
                </a:solidFill>
                <a:effectLst/>
                <a:latin typeface="Fira Sans"/>
                <a:hlinkClick r:id="rId84"/>
              </a:rPr>
              <a:t>strrev</a:t>
            </a:r>
            <a:r>
              <a:rPr lang="en-US" altLang="zh-CN" b="0" i="0" dirty="0">
                <a:solidFill>
                  <a:srgbClr val="333333"/>
                </a:solidFill>
                <a:effectLst/>
                <a:latin typeface="Fira Sans"/>
              </a:rPr>
              <a:t> — </a:t>
            </a:r>
            <a:r>
              <a:rPr lang="zh-CN" altLang="en-US" b="0" i="0" dirty="0">
                <a:solidFill>
                  <a:srgbClr val="333333"/>
                </a:solidFill>
                <a:effectLst/>
                <a:latin typeface="Fira Sans"/>
              </a:rPr>
              <a:t>反转字符串</a:t>
            </a:r>
          </a:p>
          <a:p>
            <a:pPr algn="l">
              <a:buFont typeface="+mj-lt"/>
              <a:buAutoNum type="arabicPeriod"/>
            </a:pPr>
            <a:r>
              <a:rPr lang="en-US" altLang="zh-CN" b="0" i="0" u="none" strike="noStrike" dirty="0" err="1">
                <a:solidFill>
                  <a:srgbClr val="336699"/>
                </a:solidFill>
                <a:effectLst/>
                <a:latin typeface="Fira Sans"/>
                <a:hlinkClick r:id="rId85"/>
              </a:rPr>
              <a:t>strripos</a:t>
            </a:r>
            <a:r>
              <a:rPr lang="en-US" altLang="zh-CN" b="0" i="0" dirty="0">
                <a:solidFill>
                  <a:srgbClr val="333333"/>
                </a:solidFill>
                <a:effectLst/>
                <a:latin typeface="Fira Sans"/>
              </a:rPr>
              <a:t> — </a:t>
            </a:r>
            <a:r>
              <a:rPr lang="zh-CN" altLang="en-US" b="0" i="0" dirty="0">
                <a:solidFill>
                  <a:srgbClr val="333333"/>
                </a:solidFill>
                <a:effectLst/>
                <a:latin typeface="Fira Sans"/>
              </a:rPr>
              <a:t>计算指定字符串在目标字符串中最后一次出现的位置（不区分大小写）</a:t>
            </a:r>
          </a:p>
          <a:p>
            <a:pPr algn="l">
              <a:buFont typeface="+mj-lt"/>
              <a:buAutoNum type="arabicPeriod"/>
            </a:pPr>
            <a:r>
              <a:rPr lang="en-US" altLang="zh-CN" b="0" i="0" u="none" strike="noStrike" dirty="0" err="1">
                <a:solidFill>
                  <a:srgbClr val="336699"/>
                </a:solidFill>
                <a:effectLst/>
                <a:latin typeface="Fira Sans"/>
                <a:hlinkClick r:id="rId86"/>
              </a:rPr>
              <a:t>strrpos</a:t>
            </a:r>
            <a:r>
              <a:rPr lang="en-US" altLang="zh-CN" b="0" i="0" dirty="0">
                <a:solidFill>
                  <a:srgbClr val="333333"/>
                </a:solidFill>
                <a:effectLst/>
                <a:latin typeface="Fira Sans"/>
              </a:rPr>
              <a:t> — </a:t>
            </a:r>
            <a:r>
              <a:rPr lang="zh-CN" altLang="en-US" b="0" i="0" dirty="0">
                <a:solidFill>
                  <a:srgbClr val="333333"/>
                </a:solidFill>
                <a:effectLst/>
                <a:latin typeface="Fira Sans"/>
              </a:rPr>
              <a:t>计算指定字符串在目标字符串中最后一次出现的位置</a:t>
            </a:r>
          </a:p>
          <a:p>
            <a:pPr algn="l">
              <a:buFont typeface="+mj-lt"/>
              <a:buAutoNum type="arabicPeriod"/>
            </a:pPr>
            <a:r>
              <a:rPr lang="en-US" altLang="zh-CN" b="0" i="0" u="none" strike="noStrike" dirty="0" err="1">
                <a:solidFill>
                  <a:srgbClr val="336699"/>
                </a:solidFill>
                <a:effectLst/>
                <a:latin typeface="Fira Sans"/>
                <a:hlinkClick r:id="rId87"/>
              </a:rPr>
              <a:t>strspn</a:t>
            </a:r>
            <a:r>
              <a:rPr lang="en-US" altLang="zh-CN" b="0" i="0" dirty="0">
                <a:solidFill>
                  <a:srgbClr val="333333"/>
                </a:solidFill>
                <a:effectLst/>
                <a:latin typeface="Fira Sans"/>
              </a:rPr>
              <a:t> — </a:t>
            </a:r>
            <a:r>
              <a:rPr lang="zh-CN" altLang="en-US" b="0" i="0" dirty="0">
                <a:solidFill>
                  <a:srgbClr val="333333"/>
                </a:solidFill>
                <a:effectLst/>
                <a:latin typeface="Fira Sans"/>
              </a:rPr>
              <a:t>计算字符串中全部字符都存在于指定字符集合中的第一段子串的长度。</a:t>
            </a:r>
          </a:p>
          <a:p>
            <a:pPr algn="l">
              <a:buFont typeface="+mj-lt"/>
              <a:buAutoNum type="arabicPeriod"/>
            </a:pPr>
            <a:r>
              <a:rPr lang="en-US" altLang="zh-CN" b="0" i="0" u="none" strike="noStrike" dirty="0" err="1">
                <a:solidFill>
                  <a:srgbClr val="336699"/>
                </a:solidFill>
                <a:effectLst/>
                <a:latin typeface="Fira Sans"/>
                <a:hlinkClick r:id="rId88"/>
              </a:rPr>
              <a:t>strstr</a:t>
            </a:r>
            <a:r>
              <a:rPr lang="en-US" altLang="zh-CN" b="0" i="0" dirty="0">
                <a:solidFill>
                  <a:srgbClr val="333333"/>
                </a:solidFill>
                <a:effectLst/>
                <a:latin typeface="Fira Sans"/>
              </a:rPr>
              <a:t> — </a:t>
            </a:r>
            <a:r>
              <a:rPr lang="zh-CN" altLang="en-US" b="0" i="0" dirty="0">
                <a:solidFill>
                  <a:srgbClr val="333333"/>
                </a:solidFill>
                <a:effectLst/>
                <a:latin typeface="Fira Sans"/>
              </a:rPr>
              <a:t>查找字符串的首次出现</a:t>
            </a:r>
          </a:p>
          <a:p>
            <a:pPr algn="l">
              <a:buFont typeface="+mj-lt"/>
              <a:buAutoNum type="arabicPeriod"/>
            </a:pPr>
            <a:r>
              <a:rPr lang="en-US" altLang="zh-CN" b="0" i="0" u="none" strike="noStrike" dirty="0" err="1">
                <a:solidFill>
                  <a:srgbClr val="336699"/>
                </a:solidFill>
                <a:effectLst/>
                <a:latin typeface="Fira Sans"/>
                <a:hlinkClick r:id="rId89"/>
              </a:rPr>
              <a:t>strtok</a:t>
            </a:r>
            <a:r>
              <a:rPr lang="en-US" altLang="zh-CN" b="0" i="0" dirty="0">
                <a:solidFill>
                  <a:srgbClr val="333333"/>
                </a:solidFill>
                <a:effectLst/>
                <a:latin typeface="Fira Sans"/>
              </a:rPr>
              <a:t> — </a:t>
            </a:r>
            <a:r>
              <a:rPr lang="zh-CN" altLang="en-US" b="0" i="0" dirty="0">
                <a:solidFill>
                  <a:srgbClr val="333333"/>
                </a:solidFill>
                <a:effectLst/>
                <a:latin typeface="Fira Sans"/>
              </a:rPr>
              <a:t>标记分割字符串</a:t>
            </a:r>
          </a:p>
          <a:p>
            <a:pPr algn="l">
              <a:buFont typeface="+mj-lt"/>
              <a:buAutoNum type="arabicPeriod"/>
            </a:pPr>
            <a:r>
              <a:rPr lang="en-US" altLang="zh-CN" b="0" i="0" u="none" strike="noStrike" dirty="0" err="1">
                <a:solidFill>
                  <a:srgbClr val="336699"/>
                </a:solidFill>
                <a:effectLst/>
                <a:latin typeface="Fira Sans"/>
                <a:hlinkClick r:id="rId90"/>
              </a:rPr>
              <a:t>strtolower</a:t>
            </a:r>
            <a:r>
              <a:rPr lang="en-US" altLang="zh-CN" b="0" i="0" dirty="0">
                <a:solidFill>
                  <a:srgbClr val="333333"/>
                </a:solidFill>
                <a:effectLst/>
                <a:latin typeface="Fira Sans"/>
              </a:rPr>
              <a:t> — </a:t>
            </a:r>
            <a:r>
              <a:rPr lang="zh-CN" altLang="en-US" b="0" i="0" dirty="0">
                <a:solidFill>
                  <a:srgbClr val="333333"/>
                </a:solidFill>
                <a:effectLst/>
                <a:latin typeface="Fira Sans"/>
              </a:rPr>
              <a:t>将字符串转化为小写</a:t>
            </a:r>
          </a:p>
          <a:p>
            <a:pPr algn="l">
              <a:buFont typeface="+mj-lt"/>
              <a:buAutoNum type="arabicPeriod"/>
            </a:pPr>
            <a:r>
              <a:rPr lang="en-US" altLang="zh-CN" b="0" i="0" u="none" strike="noStrike" dirty="0" err="1">
                <a:solidFill>
                  <a:srgbClr val="336699"/>
                </a:solidFill>
                <a:effectLst/>
                <a:latin typeface="Fira Sans"/>
                <a:hlinkClick r:id="rId91"/>
              </a:rPr>
              <a:t>strtoupper</a:t>
            </a:r>
            <a:r>
              <a:rPr lang="en-US" altLang="zh-CN" b="0" i="0" dirty="0">
                <a:solidFill>
                  <a:srgbClr val="333333"/>
                </a:solidFill>
                <a:effectLst/>
                <a:latin typeface="Fira Sans"/>
              </a:rPr>
              <a:t> — </a:t>
            </a:r>
            <a:r>
              <a:rPr lang="zh-CN" altLang="en-US" b="0" i="0" dirty="0">
                <a:solidFill>
                  <a:srgbClr val="333333"/>
                </a:solidFill>
                <a:effectLst/>
                <a:latin typeface="Fira Sans"/>
              </a:rPr>
              <a:t>将字符串转化为大写</a:t>
            </a:r>
          </a:p>
          <a:p>
            <a:pPr algn="l">
              <a:buFont typeface="+mj-lt"/>
              <a:buAutoNum type="arabicPeriod"/>
            </a:pPr>
            <a:r>
              <a:rPr lang="en-US" altLang="zh-CN" b="0" i="0" u="none" strike="noStrike" dirty="0" err="1">
                <a:solidFill>
                  <a:srgbClr val="336699"/>
                </a:solidFill>
                <a:effectLst/>
                <a:latin typeface="Fira Sans"/>
                <a:hlinkClick r:id="rId92"/>
              </a:rPr>
              <a:t>strtr</a:t>
            </a:r>
            <a:r>
              <a:rPr lang="en-US" altLang="zh-CN" b="0" i="0" dirty="0">
                <a:solidFill>
                  <a:srgbClr val="333333"/>
                </a:solidFill>
                <a:effectLst/>
                <a:latin typeface="Fira Sans"/>
              </a:rPr>
              <a:t> — </a:t>
            </a:r>
            <a:r>
              <a:rPr lang="zh-CN" altLang="en-US" b="0" i="0" dirty="0">
                <a:solidFill>
                  <a:srgbClr val="333333"/>
                </a:solidFill>
                <a:effectLst/>
                <a:latin typeface="Fira Sans"/>
              </a:rPr>
              <a:t>转换指定字符</a:t>
            </a:r>
          </a:p>
          <a:p>
            <a:pPr algn="l">
              <a:buFont typeface="+mj-lt"/>
              <a:buAutoNum type="arabicPeriod"/>
            </a:pPr>
            <a:r>
              <a:rPr lang="en-US" altLang="zh-CN" b="0" i="0" u="none" strike="noStrike" dirty="0" err="1">
                <a:solidFill>
                  <a:srgbClr val="336699"/>
                </a:solidFill>
                <a:effectLst/>
                <a:latin typeface="Fira Sans"/>
                <a:hlinkClick r:id="rId93"/>
              </a:rPr>
              <a:t>substr_compare</a:t>
            </a:r>
            <a:r>
              <a:rPr lang="en-US" altLang="zh-CN" b="0" i="0" dirty="0">
                <a:solidFill>
                  <a:srgbClr val="333333"/>
                </a:solidFill>
                <a:effectLst/>
                <a:latin typeface="Fira Sans"/>
              </a:rPr>
              <a:t> — </a:t>
            </a:r>
            <a:r>
              <a:rPr lang="zh-CN" altLang="en-US" b="0" i="0" dirty="0">
                <a:solidFill>
                  <a:srgbClr val="333333"/>
                </a:solidFill>
                <a:effectLst/>
                <a:latin typeface="Fira Sans"/>
              </a:rPr>
              <a:t>二进制安全比较字符串（从偏移位置比较指定长度）</a:t>
            </a:r>
          </a:p>
          <a:p>
            <a:pPr algn="l">
              <a:buFont typeface="+mj-lt"/>
              <a:buAutoNum type="arabicPeriod"/>
            </a:pPr>
            <a:r>
              <a:rPr lang="en-US" altLang="zh-CN" b="0" i="0" u="none" strike="noStrike" dirty="0" err="1">
                <a:solidFill>
                  <a:srgbClr val="336699"/>
                </a:solidFill>
                <a:effectLst/>
                <a:latin typeface="Fira Sans"/>
                <a:hlinkClick r:id="rId94"/>
              </a:rPr>
              <a:t>substr_count</a:t>
            </a:r>
            <a:r>
              <a:rPr lang="en-US" altLang="zh-CN" b="0" i="0" dirty="0">
                <a:solidFill>
                  <a:srgbClr val="333333"/>
                </a:solidFill>
                <a:effectLst/>
                <a:latin typeface="Fira Sans"/>
              </a:rPr>
              <a:t> — </a:t>
            </a:r>
            <a:r>
              <a:rPr lang="zh-CN" altLang="en-US" b="0" i="0" dirty="0">
                <a:solidFill>
                  <a:srgbClr val="333333"/>
                </a:solidFill>
                <a:effectLst/>
                <a:latin typeface="Fira Sans"/>
              </a:rPr>
              <a:t>计算字串出现的次数</a:t>
            </a:r>
          </a:p>
          <a:p>
            <a:pPr algn="l">
              <a:buFont typeface="+mj-lt"/>
              <a:buAutoNum type="arabicPeriod"/>
            </a:pPr>
            <a:r>
              <a:rPr lang="en-US" altLang="zh-CN" b="0" i="0" u="none" strike="noStrike" dirty="0" err="1">
                <a:solidFill>
                  <a:srgbClr val="336699"/>
                </a:solidFill>
                <a:effectLst/>
                <a:latin typeface="Fira Sans"/>
                <a:hlinkClick r:id="rId95"/>
              </a:rPr>
              <a:t>substr_replace</a:t>
            </a:r>
            <a:r>
              <a:rPr lang="en-US" altLang="zh-CN" b="0" i="0" dirty="0">
                <a:solidFill>
                  <a:srgbClr val="333333"/>
                </a:solidFill>
                <a:effectLst/>
                <a:latin typeface="Fira Sans"/>
              </a:rPr>
              <a:t> — </a:t>
            </a:r>
            <a:r>
              <a:rPr lang="zh-CN" altLang="en-US" b="0" i="0" dirty="0">
                <a:solidFill>
                  <a:srgbClr val="333333"/>
                </a:solidFill>
                <a:effectLst/>
                <a:latin typeface="Fira Sans"/>
              </a:rPr>
              <a:t>替换字符串的子串</a:t>
            </a:r>
          </a:p>
          <a:p>
            <a:pPr algn="l">
              <a:buFont typeface="+mj-lt"/>
              <a:buAutoNum type="arabicPeriod"/>
            </a:pPr>
            <a:r>
              <a:rPr lang="en-US" altLang="zh-CN" b="0" i="0" u="none" strike="noStrike" dirty="0" err="1">
                <a:solidFill>
                  <a:srgbClr val="336699"/>
                </a:solidFill>
                <a:effectLst/>
                <a:latin typeface="Fira Sans"/>
                <a:hlinkClick r:id="rId96"/>
              </a:rPr>
              <a:t>substr</a:t>
            </a:r>
            <a:r>
              <a:rPr lang="en-US" altLang="zh-CN" b="0" i="0" dirty="0">
                <a:solidFill>
                  <a:srgbClr val="333333"/>
                </a:solidFill>
                <a:effectLst/>
                <a:latin typeface="Fira Sans"/>
              </a:rPr>
              <a:t> — </a:t>
            </a:r>
            <a:r>
              <a:rPr lang="zh-CN" altLang="en-US" b="0" i="0" dirty="0">
                <a:solidFill>
                  <a:srgbClr val="333333"/>
                </a:solidFill>
                <a:effectLst/>
                <a:latin typeface="Fira Sans"/>
              </a:rPr>
              <a:t>返回字符串的子串</a:t>
            </a:r>
          </a:p>
          <a:p>
            <a:pPr algn="l">
              <a:buFont typeface="+mj-lt"/>
              <a:buAutoNum type="arabicPeriod"/>
            </a:pPr>
            <a:r>
              <a:rPr lang="en-US" altLang="zh-CN" b="0" i="0" u="none" strike="noStrike" dirty="0">
                <a:solidFill>
                  <a:srgbClr val="336699"/>
                </a:solidFill>
                <a:effectLst/>
                <a:latin typeface="Fira Sans"/>
                <a:hlinkClick r:id="rId97"/>
              </a:rPr>
              <a:t>trim</a:t>
            </a:r>
            <a:r>
              <a:rPr lang="en-US" altLang="zh-CN" b="0" i="0" dirty="0">
                <a:solidFill>
                  <a:srgbClr val="333333"/>
                </a:solidFill>
                <a:effectLst/>
                <a:latin typeface="Fira Sans"/>
              </a:rPr>
              <a:t> — </a:t>
            </a:r>
            <a:r>
              <a:rPr lang="zh-CN" altLang="en-US" b="0" i="0" dirty="0">
                <a:solidFill>
                  <a:srgbClr val="333333"/>
                </a:solidFill>
                <a:effectLst/>
                <a:latin typeface="Fira Sans"/>
              </a:rPr>
              <a:t>去除字符串首尾处的空白字符（或者其他字符）</a:t>
            </a:r>
          </a:p>
          <a:p>
            <a:pPr algn="l">
              <a:buFont typeface="+mj-lt"/>
              <a:buAutoNum type="arabicPeriod"/>
            </a:pPr>
            <a:r>
              <a:rPr lang="en-US" altLang="zh-CN" b="0" i="0" u="none" strike="noStrike" dirty="0" err="1">
                <a:solidFill>
                  <a:srgbClr val="336699"/>
                </a:solidFill>
                <a:effectLst/>
                <a:latin typeface="Fira Sans"/>
                <a:hlinkClick r:id="rId98"/>
              </a:rPr>
              <a:t>ucfirst</a:t>
            </a:r>
            <a:r>
              <a:rPr lang="en-US" altLang="zh-CN" b="0" i="0" dirty="0">
                <a:solidFill>
                  <a:srgbClr val="333333"/>
                </a:solidFill>
                <a:effectLst/>
                <a:latin typeface="Fira Sans"/>
              </a:rPr>
              <a:t> — </a:t>
            </a:r>
            <a:r>
              <a:rPr lang="zh-CN" altLang="en-US" b="0" i="0" dirty="0">
                <a:solidFill>
                  <a:srgbClr val="333333"/>
                </a:solidFill>
                <a:effectLst/>
                <a:latin typeface="Fira Sans"/>
              </a:rPr>
              <a:t>将字符串的首字母转换为大写</a:t>
            </a:r>
          </a:p>
          <a:p>
            <a:pPr algn="l">
              <a:buFont typeface="+mj-lt"/>
              <a:buAutoNum type="arabicPeriod"/>
            </a:pPr>
            <a:r>
              <a:rPr lang="en-US" altLang="zh-CN" b="0" i="0" u="none" strike="noStrike" dirty="0" err="1">
                <a:solidFill>
                  <a:srgbClr val="336699"/>
                </a:solidFill>
                <a:effectLst/>
                <a:latin typeface="Fira Sans"/>
                <a:hlinkClick r:id="rId99"/>
              </a:rPr>
              <a:t>ucwords</a:t>
            </a:r>
            <a:r>
              <a:rPr lang="en-US" altLang="zh-CN" b="0" i="0" dirty="0">
                <a:solidFill>
                  <a:srgbClr val="333333"/>
                </a:solidFill>
                <a:effectLst/>
                <a:latin typeface="Fira Sans"/>
              </a:rPr>
              <a:t> — </a:t>
            </a:r>
            <a:r>
              <a:rPr lang="zh-CN" altLang="en-US" b="0" i="0" dirty="0">
                <a:solidFill>
                  <a:srgbClr val="333333"/>
                </a:solidFill>
                <a:effectLst/>
                <a:latin typeface="Fira Sans"/>
              </a:rPr>
              <a:t>将字符串中每个单词的首字母转换为大写</a:t>
            </a:r>
          </a:p>
          <a:p>
            <a:pPr algn="l">
              <a:buFont typeface="+mj-lt"/>
              <a:buAutoNum type="arabicPeriod"/>
            </a:pPr>
            <a:r>
              <a:rPr lang="en-US" altLang="zh-CN" b="0" i="0" u="none" strike="noStrike" dirty="0" err="1">
                <a:solidFill>
                  <a:srgbClr val="336699"/>
                </a:solidFill>
                <a:effectLst/>
                <a:latin typeface="Fira Sans"/>
                <a:hlinkClick r:id="rId100"/>
              </a:rPr>
              <a:t>vfprintf</a:t>
            </a:r>
            <a:r>
              <a:rPr lang="en-US" altLang="zh-CN" b="0" i="0" dirty="0">
                <a:solidFill>
                  <a:srgbClr val="333333"/>
                </a:solidFill>
                <a:effectLst/>
                <a:latin typeface="Fira Sans"/>
              </a:rPr>
              <a:t> — </a:t>
            </a:r>
            <a:r>
              <a:rPr lang="zh-CN" altLang="en-US" b="0" i="0" dirty="0">
                <a:solidFill>
                  <a:srgbClr val="333333"/>
                </a:solidFill>
                <a:effectLst/>
                <a:latin typeface="Fira Sans"/>
              </a:rPr>
              <a:t>将格式化字符串写入流</a:t>
            </a:r>
          </a:p>
          <a:p>
            <a:pPr algn="l">
              <a:buFont typeface="+mj-lt"/>
              <a:buAutoNum type="arabicPeriod"/>
            </a:pPr>
            <a:r>
              <a:rPr lang="en-US" altLang="zh-CN" b="0" i="0" u="none" strike="noStrike" dirty="0" err="1">
                <a:solidFill>
                  <a:srgbClr val="336699"/>
                </a:solidFill>
                <a:effectLst/>
                <a:latin typeface="Fira Sans"/>
                <a:hlinkClick r:id="rId101"/>
              </a:rPr>
              <a:t>vprintf</a:t>
            </a:r>
            <a:r>
              <a:rPr lang="en-US" altLang="zh-CN" b="0" i="0" dirty="0">
                <a:solidFill>
                  <a:srgbClr val="333333"/>
                </a:solidFill>
                <a:effectLst/>
                <a:latin typeface="Fira Sans"/>
              </a:rPr>
              <a:t> — </a:t>
            </a:r>
            <a:r>
              <a:rPr lang="zh-CN" altLang="en-US" b="0" i="0" dirty="0">
                <a:solidFill>
                  <a:srgbClr val="333333"/>
                </a:solidFill>
                <a:effectLst/>
                <a:latin typeface="Fira Sans"/>
              </a:rPr>
              <a:t>输出格式化字符串</a:t>
            </a:r>
          </a:p>
          <a:p>
            <a:pPr algn="l">
              <a:buFont typeface="+mj-lt"/>
              <a:buAutoNum type="arabicPeriod"/>
            </a:pPr>
            <a:r>
              <a:rPr lang="en-US" altLang="zh-CN" b="0" i="0" u="none" strike="noStrike" dirty="0" err="1">
                <a:solidFill>
                  <a:srgbClr val="336699"/>
                </a:solidFill>
                <a:effectLst/>
                <a:latin typeface="Fira Sans"/>
                <a:hlinkClick r:id="rId102"/>
              </a:rPr>
              <a:t>vsprintf</a:t>
            </a:r>
            <a:r>
              <a:rPr lang="en-US" altLang="zh-CN" b="0" i="0" dirty="0">
                <a:solidFill>
                  <a:srgbClr val="333333"/>
                </a:solidFill>
                <a:effectLst/>
                <a:latin typeface="Fira Sans"/>
              </a:rPr>
              <a:t> — </a:t>
            </a:r>
            <a:r>
              <a:rPr lang="zh-CN" altLang="en-US" b="0" i="0" dirty="0">
                <a:solidFill>
                  <a:srgbClr val="333333"/>
                </a:solidFill>
                <a:effectLst/>
                <a:latin typeface="Fira Sans"/>
              </a:rPr>
              <a:t>返回格式化字符串</a:t>
            </a:r>
          </a:p>
          <a:p>
            <a:pPr algn="l">
              <a:buFont typeface="+mj-lt"/>
              <a:buAutoNum type="arabicPeriod"/>
            </a:pPr>
            <a:r>
              <a:rPr lang="en-US" altLang="zh-CN" b="0" i="0" u="none" strike="noStrike" dirty="0" err="1">
                <a:solidFill>
                  <a:srgbClr val="336699"/>
                </a:solidFill>
                <a:effectLst/>
                <a:latin typeface="Fira Sans"/>
                <a:hlinkClick r:id="rId103"/>
              </a:rPr>
              <a:t>wordwrap</a:t>
            </a:r>
            <a:r>
              <a:rPr lang="en-US" altLang="zh-CN" b="0" i="0" dirty="0">
                <a:solidFill>
                  <a:srgbClr val="333333"/>
                </a:solidFill>
                <a:effectLst/>
                <a:latin typeface="Fira Sans"/>
              </a:rPr>
              <a:t> — </a:t>
            </a:r>
            <a:r>
              <a:rPr lang="zh-CN" altLang="en-US" b="0" i="0" dirty="0">
                <a:solidFill>
                  <a:srgbClr val="333333"/>
                </a:solidFill>
                <a:effectLst/>
                <a:latin typeface="Fira Sans"/>
              </a:rPr>
              <a:t>打断字符串为指定数量的字串</a:t>
            </a:r>
          </a:p>
          <a:p>
            <a:endParaRPr lang="zh-CN" altLang="en-US" dirty="0"/>
          </a:p>
        </p:txBody>
      </p:sp>
      <p:sp>
        <p:nvSpPr>
          <p:cNvPr id="4" name="灯片编号占位符 3"/>
          <p:cNvSpPr>
            <a:spLocks noGrp="1"/>
          </p:cNvSpPr>
          <p:nvPr>
            <p:ph type="sldNum" sz="quarter" idx="5"/>
          </p:nvPr>
        </p:nvSpPr>
        <p:spPr/>
        <p:txBody>
          <a:bodyPr/>
          <a:lstStyle/>
          <a:p>
            <a:fld id="{12BA897D-C76B-4C4D-AB12-C79F1D6C142C}" type="slidenum">
              <a:rPr lang="zh-CN" altLang="en-US" smtClean="0"/>
              <a:t>6</a:t>
            </a:fld>
            <a:endParaRPr lang="zh-CN" altLang="en-US"/>
          </a:p>
        </p:txBody>
      </p:sp>
    </p:spTree>
    <p:extLst>
      <p:ext uri="{BB962C8B-B14F-4D97-AF65-F5344CB8AC3E}">
        <p14:creationId xmlns:p14="http://schemas.microsoft.com/office/powerpoint/2010/main" val="3774309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&lt;?php</a:t>
            </a:r>
          </a:p>
          <a:p>
            <a:r>
              <a:rPr lang="en-US" altLang="zh-CN" dirty="0"/>
              <a:t>$a = array(1, 2, 3, 17);</a:t>
            </a:r>
          </a:p>
          <a:p>
            <a:r>
              <a:rPr lang="en-US" altLang="zh-CN" dirty="0"/>
              <a:t>for($</a:t>
            </a:r>
            <a:r>
              <a:rPr lang="en-US" altLang="zh-CN" dirty="0" err="1"/>
              <a:t>i</a:t>
            </a:r>
            <a:r>
              <a:rPr lang="en-US" altLang="zh-CN" dirty="0"/>
              <a:t>=0;$</a:t>
            </a:r>
            <a:r>
              <a:rPr lang="en-US" altLang="zh-CN" dirty="0" err="1"/>
              <a:t>i</a:t>
            </a:r>
            <a:r>
              <a:rPr lang="en-US" altLang="zh-CN" dirty="0"/>
              <a:t>&lt;count($a);$</a:t>
            </a:r>
            <a:r>
              <a:rPr lang="en-US" altLang="zh-CN" dirty="0" err="1"/>
              <a:t>i</a:t>
            </a:r>
            <a:r>
              <a:rPr lang="en-US" altLang="zh-CN" dirty="0"/>
              <a:t>++){</a:t>
            </a:r>
          </a:p>
          <a:p>
            <a:r>
              <a:rPr lang="en-US" altLang="zh-CN" dirty="0"/>
              <a:t>    echo "Current value of \$a: $a[$</a:t>
            </a:r>
            <a:r>
              <a:rPr lang="en-US" altLang="zh-CN" dirty="0" err="1"/>
              <a:t>i</a:t>
            </a:r>
            <a:r>
              <a:rPr lang="en-US" altLang="zh-CN" dirty="0"/>
              <a:t>].\n";</a:t>
            </a:r>
          </a:p>
          <a:p>
            <a:r>
              <a:rPr lang="en-US" altLang="zh-CN" dirty="0"/>
              <a:t>}</a:t>
            </a:r>
          </a:p>
          <a:p>
            <a:endParaRPr lang="en-US" altLang="zh-CN" dirty="0"/>
          </a:p>
          <a:p>
            <a:r>
              <a:rPr lang="en-US" altLang="zh-CN" dirty="0"/>
              <a:t>foreach ($a as $v) {</a:t>
            </a:r>
          </a:p>
          <a:p>
            <a:r>
              <a:rPr lang="en-US" altLang="zh-CN" dirty="0"/>
              <a:t>   echo "Current value of \$a: $v.\n";</a:t>
            </a:r>
          </a:p>
          <a:p>
            <a:r>
              <a:rPr lang="en-US" altLang="zh-CN" dirty="0"/>
              <a:t>}</a:t>
            </a:r>
          </a:p>
          <a:p>
            <a:endParaRPr lang="en-US" altLang="zh-CN" dirty="0"/>
          </a:p>
          <a:p>
            <a:r>
              <a:rPr lang="en-US" altLang="zh-CN" dirty="0"/>
              <a:t>$a = array(</a:t>
            </a:r>
          </a:p>
          <a:p>
            <a:r>
              <a:rPr lang="en-US" altLang="zh-CN" dirty="0"/>
              <a:t>    "one" =&gt; 1,</a:t>
            </a:r>
          </a:p>
          <a:p>
            <a:r>
              <a:rPr lang="en-US" altLang="zh-CN" dirty="0"/>
              <a:t>    "two" =&gt; 2,</a:t>
            </a:r>
          </a:p>
          <a:p>
            <a:r>
              <a:rPr lang="en-US" altLang="zh-CN" dirty="0"/>
              <a:t>    "three" =&gt; 3,</a:t>
            </a:r>
          </a:p>
          <a:p>
            <a:r>
              <a:rPr lang="en-US" altLang="zh-CN" dirty="0"/>
              <a:t>    "seventeen" =&gt; 17</a:t>
            </a:r>
          </a:p>
          <a:p>
            <a:r>
              <a:rPr lang="en-US" altLang="zh-CN" dirty="0"/>
              <a:t>);</a:t>
            </a:r>
          </a:p>
          <a:p>
            <a:r>
              <a:rPr lang="en-US" altLang="zh-CN" dirty="0"/>
              <a:t>foreach ($a as $k =&gt; $v) {</a:t>
            </a:r>
          </a:p>
          <a:p>
            <a:r>
              <a:rPr lang="en-US" altLang="zh-CN" dirty="0"/>
              <a:t>    echo "\$a[$k] =&gt; $v.\n";</a:t>
            </a:r>
          </a:p>
          <a:p>
            <a:r>
              <a:rPr lang="en-US" altLang="zh-CN" dirty="0"/>
              <a:t>}</a:t>
            </a:r>
          </a:p>
          <a:p>
            <a:r>
              <a:rPr lang="en-US" altLang="zh-CN" dirty="0"/>
              <a:t>?&gt;</a:t>
            </a:r>
          </a:p>
          <a:p>
            <a:endParaRPr lang="zh-CN" altLang="en-US" dirty="0"/>
          </a:p>
        </p:txBody>
      </p:sp>
      <p:sp>
        <p:nvSpPr>
          <p:cNvPr id="4" name="灯片编号占位符 3"/>
          <p:cNvSpPr>
            <a:spLocks noGrp="1"/>
          </p:cNvSpPr>
          <p:nvPr>
            <p:ph type="sldNum" sz="quarter" idx="5"/>
          </p:nvPr>
        </p:nvSpPr>
        <p:spPr/>
        <p:txBody>
          <a:bodyPr/>
          <a:lstStyle/>
          <a:p>
            <a:fld id="{12BA897D-C76B-4C4D-AB12-C79F1D6C142C}" type="slidenum">
              <a:rPr lang="zh-CN" altLang="en-US" smtClean="0"/>
              <a:t>14</a:t>
            </a:fld>
            <a:endParaRPr lang="zh-CN" altLang="en-US"/>
          </a:p>
        </p:txBody>
      </p:sp>
    </p:spTree>
    <p:extLst>
      <p:ext uri="{BB962C8B-B14F-4D97-AF65-F5344CB8AC3E}">
        <p14:creationId xmlns:p14="http://schemas.microsoft.com/office/powerpoint/2010/main" val="142547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u="none" strike="noStrike" dirty="0">
                <a:solidFill>
                  <a:srgbClr val="336699"/>
                </a:solidFill>
                <a:effectLst/>
                <a:latin typeface="Fira Sans"/>
                <a:hlinkClick r:id="rId3"/>
              </a:rPr>
              <a:t>数组 函数</a:t>
            </a:r>
            <a:r>
              <a:rPr lang="en-US" altLang="zh-CN" b="0" i="0" u="none" strike="noStrike" dirty="0" err="1">
                <a:solidFill>
                  <a:srgbClr val="336699"/>
                </a:solidFill>
                <a:effectLst/>
                <a:latin typeface="Fira Sans"/>
                <a:hlinkClick r:id="rId4"/>
              </a:rPr>
              <a:t>array_change_key_case</a:t>
            </a:r>
            <a:r>
              <a:rPr lang="en-US" altLang="zh-CN" b="0" i="0" dirty="0">
                <a:solidFill>
                  <a:srgbClr val="333333"/>
                </a:solidFill>
                <a:effectLst/>
                <a:latin typeface="Fira Sans"/>
              </a:rPr>
              <a:t> — </a:t>
            </a:r>
            <a:r>
              <a:rPr lang="zh-CN" altLang="en-US" b="0" i="0" dirty="0">
                <a:solidFill>
                  <a:srgbClr val="333333"/>
                </a:solidFill>
                <a:effectLst/>
                <a:latin typeface="Fira Sans"/>
              </a:rPr>
              <a:t>将数组中的所有键名修改为全大写或小写</a:t>
            </a:r>
          </a:p>
          <a:p>
            <a:pPr algn="l">
              <a:buFont typeface="+mj-lt"/>
              <a:buAutoNum type="arabicPeriod"/>
            </a:pPr>
            <a:r>
              <a:rPr lang="en-US" altLang="zh-CN" b="0" i="0" u="none" strike="noStrike" dirty="0" err="1">
                <a:solidFill>
                  <a:srgbClr val="336699"/>
                </a:solidFill>
                <a:effectLst/>
                <a:latin typeface="Fira Sans"/>
                <a:hlinkClick r:id="rId5"/>
              </a:rPr>
              <a:t>array_chunk</a:t>
            </a:r>
            <a:r>
              <a:rPr lang="en-US" altLang="zh-CN" b="0" i="0" dirty="0">
                <a:solidFill>
                  <a:srgbClr val="333333"/>
                </a:solidFill>
                <a:effectLst/>
                <a:latin typeface="Fira Sans"/>
              </a:rPr>
              <a:t> — </a:t>
            </a:r>
            <a:r>
              <a:rPr lang="zh-CN" altLang="en-US" b="0" i="0" dirty="0">
                <a:solidFill>
                  <a:srgbClr val="333333"/>
                </a:solidFill>
                <a:effectLst/>
                <a:latin typeface="Fira Sans"/>
              </a:rPr>
              <a:t>将一个数组分割成多个</a:t>
            </a:r>
          </a:p>
          <a:p>
            <a:pPr algn="l">
              <a:buFont typeface="+mj-lt"/>
              <a:buAutoNum type="arabicPeriod"/>
            </a:pPr>
            <a:r>
              <a:rPr lang="en-US" altLang="zh-CN" b="0" i="0" u="none" strike="noStrike" dirty="0" err="1">
                <a:solidFill>
                  <a:srgbClr val="336699"/>
                </a:solidFill>
                <a:effectLst/>
                <a:latin typeface="Fira Sans"/>
                <a:hlinkClick r:id="rId6"/>
              </a:rPr>
              <a:t>array_column</a:t>
            </a:r>
            <a:r>
              <a:rPr lang="en-US" altLang="zh-CN" b="0" i="0" dirty="0">
                <a:solidFill>
                  <a:srgbClr val="333333"/>
                </a:solidFill>
                <a:effectLst/>
                <a:latin typeface="Fira Sans"/>
              </a:rPr>
              <a:t> — </a:t>
            </a:r>
            <a:r>
              <a:rPr lang="zh-CN" altLang="en-US" b="0" i="0" dirty="0">
                <a:solidFill>
                  <a:srgbClr val="333333"/>
                </a:solidFill>
                <a:effectLst/>
                <a:latin typeface="Fira Sans"/>
              </a:rPr>
              <a:t>返回数组中指定的一列</a:t>
            </a:r>
          </a:p>
          <a:p>
            <a:pPr algn="l">
              <a:buFont typeface="+mj-lt"/>
              <a:buAutoNum type="arabicPeriod"/>
            </a:pPr>
            <a:r>
              <a:rPr lang="en-US" altLang="zh-CN" b="0" i="0" u="none" strike="noStrike" dirty="0" err="1">
                <a:solidFill>
                  <a:srgbClr val="336699"/>
                </a:solidFill>
                <a:effectLst/>
                <a:latin typeface="Fira Sans"/>
                <a:hlinkClick r:id="rId7"/>
              </a:rPr>
              <a:t>array_combine</a:t>
            </a:r>
            <a:r>
              <a:rPr lang="en-US" altLang="zh-CN" b="0" i="0" dirty="0">
                <a:solidFill>
                  <a:srgbClr val="333333"/>
                </a:solidFill>
                <a:effectLst/>
                <a:latin typeface="Fira Sans"/>
              </a:rPr>
              <a:t> — </a:t>
            </a:r>
            <a:r>
              <a:rPr lang="zh-CN" altLang="en-US" b="0" i="0" dirty="0">
                <a:solidFill>
                  <a:srgbClr val="333333"/>
                </a:solidFill>
                <a:effectLst/>
                <a:latin typeface="Fira Sans"/>
              </a:rPr>
              <a:t>创建一个数组，用一个数组的值作为其键名，另一个数组的值作为其值</a:t>
            </a:r>
          </a:p>
          <a:p>
            <a:pPr algn="l">
              <a:buFont typeface="+mj-lt"/>
              <a:buAutoNum type="arabicPeriod"/>
            </a:pPr>
            <a:r>
              <a:rPr lang="en-US" altLang="zh-CN" b="0" i="0" u="none" strike="noStrike" dirty="0" err="1">
                <a:solidFill>
                  <a:srgbClr val="336699"/>
                </a:solidFill>
                <a:effectLst/>
                <a:latin typeface="Fira Sans"/>
                <a:hlinkClick r:id="rId8"/>
              </a:rPr>
              <a:t>array_count_values</a:t>
            </a:r>
            <a:r>
              <a:rPr lang="en-US" altLang="zh-CN" b="0" i="0" dirty="0">
                <a:solidFill>
                  <a:srgbClr val="333333"/>
                </a:solidFill>
                <a:effectLst/>
                <a:latin typeface="Fira Sans"/>
              </a:rPr>
              <a:t> — </a:t>
            </a:r>
            <a:r>
              <a:rPr lang="zh-CN" altLang="en-US" b="0" i="0" dirty="0">
                <a:solidFill>
                  <a:srgbClr val="333333"/>
                </a:solidFill>
                <a:effectLst/>
                <a:latin typeface="Fira Sans"/>
              </a:rPr>
              <a:t>统计数组中所有的值</a:t>
            </a:r>
          </a:p>
          <a:p>
            <a:pPr algn="l">
              <a:buFont typeface="+mj-lt"/>
              <a:buAutoNum type="arabicPeriod"/>
            </a:pPr>
            <a:r>
              <a:rPr lang="en-US" altLang="zh-CN" b="0" i="0" u="none" strike="noStrike" dirty="0" err="1">
                <a:solidFill>
                  <a:srgbClr val="336699"/>
                </a:solidFill>
                <a:effectLst/>
                <a:latin typeface="Fira Sans"/>
                <a:hlinkClick r:id="rId9"/>
              </a:rPr>
              <a:t>array_diff_assoc</a:t>
            </a:r>
            <a:r>
              <a:rPr lang="en-US" altLang="zh-CN" b="0" i="0" dirty="0">
                <a:solidFill>
                  <a:srgbClr val="333333"/>
                </a:solidFill>
                <a:effectLst/>
                <a:latin typeface="Fira Sans"/>
              </a:rPr>
              <a:t> — </a:t>
            </a:r>
            <a:r>
              <a:rPr lang="zh-CN" altLang="en-US" b="0" i="0" dirty="0">
                <a:solidFill>
                  <a:srgbClr val="333333"/>
                </a:solidFill>
                <a:effectLst/>
                <a:latin typeface="Fira Sans"/>
              </a:rPr>
              <a:t>带索引检查计算数组的差集</a:t>
            </a:r>
          </a:p>
          <a:p>
            <a:pPr algn="l">
              <a:buFont typeface="+mj-lt"/>
              <a:buAutoNum type="arabicPeriod"/>
            </a:pPr>
            <a:r>
              <a:rPr lang="en-US" altLang="zh-CN" b="0" i="0" u="none" strike="noStrike" dirty="0" err="1">
                <a:solidFill>
                  <a:srgbClr val="336699"/>
                </a:solidFill>
                <a:effectLst/>
                <a:latin typeface="Fira Sans"/>
                <a:hlinkClick r:id="rId10"/>
              </a:rPr>
              <a:t>array_diff_key</a:t>
            </a:r>
            <a:r>
              <a:rPr lang="en-US" altLang="zh-CN" b="0" i="0" dirty="0">
                <a:solidFill>
                  <a:srgbClr val="333333"/>
                </a:solidFill>
                <a:effectLst/>
                <a:latin typeface="Fira Sans"/>
              </a:rPr>
              <a:t> — </a:t>
            </a:r>
            <a:r>
              <a:rPr lang="zh-CN" altLang="en-US" b="0" i="0" dirty="0">
                <a:solidFill>
                  <a:srgbClr val="333333"/>
                </a:solidFill>
                <a:effectLst/>
                <a:latin typeface="Fira Sans"/>
              </a:rPr>
              <a:t>使用键名比较计算数组的差集</a:t>
            </a:r>
          </a:p>
          <a:p>
            <a:pPr algn="l">
              <a:buFont typeface="+mj-lt"/>
              <a:buAutoNum type="arabicPeriod"/>
            </a:pPr>
            <a:r>
              <a:rPr lang="en-US" altLang="zh-CN" b="0" i="0" u="none" strike="noStrike" dirty="0" err="1">
                <a:solidFill>
                  <a:srgbClr val="336699"/>
                </a:solidFill>
                <a:effectLst/>
                <a:latin typeface="Fira Sans"/>
                <a:hlinkClick r:id="rId11"/>
              </a:rPr>
              <a:t>array_diff_uassoc</a:t>
            </a:r>
            <a:r>
              <a:rPr lang="en-US" altLang="zh-CN" b="0" i="0" dirty="0">
                <a:solidFill>
                  <a:srgbClr val="333333"/>
                </a:solidFill>
                <a:effectLst/>
                <a:latin typeface="Fira Sans"/>
              </a:rPr>
              <a:t> — </a:t>
            </a:r>
            <a:r>
              <a:rPr lang="zh-CN" altLang="en-US" b="0" i="0" dirty="0">
                <a:solidFill>
                  <a:srgbClr val="333333"/>
                </a:solidFill>
                <a:effectLst/>
                <a:latin typeface="Fira Sans"/>
              </a:rPr>
              <a:t>用用户提供的回调函数做索引检查来计算数组的差集</a:t>
            </a:r>
          </a:p>
          <a:p>
            <a:pPr algn="l">
              <a:buFont typeface="+mj-lt"/>
              <a:buAutoNum type="arabicPeriod"/>
            </a:pPr>
            <a:r>
              <a:rPr lang="en-US" altLang="zh-CN" b="0" i="0" u="none" strike="noStrike" dirty="0" err="1">
                <a:solidFill>
                  <a:srgbClr val="336699"/>
                </a:solidFill>
                <a:effectLst/>
                <a:latin typeface="Fira Sans"/>
                <a:hlinkClick r:id="rId12"/>
              </a:rPr>
              <a:t>array_diff_ukey</a:t>
            </a:r>
            <a:r>
              <a:rPr lang="en-US" altLang="zh-CN" b="0" i="0" dirty="0">
                <a:solidFill>
                  <a:srgbClr val="333333"/>
                </a:solidFill>
                <a:effectLst/>
                <a:latin typeface="Fira Sans"/>
              </a:rPr>
              <a:t> — </a:t>
            </a:r>
            <a:r>
              <a:rPr lang="zh-CN" altLang="en-US" b="0" i="0" dirty="0">
                <a:solidFill>
                  <a:srgbClr val="333333"/>
                </a:solidFill>
                <a:effectLst/>
                <a:latin typeface="Fira Sans"/>
              </a:rPr>
              <a:t>用回调函数对键名比较计算数组的差集</a:t>
            </a:r>
          </a:p>
          <a:p>
            <a:pPr algn="l">
              <a:buFont typeface="+mj-lt"/>
              <a:buAutoNum type="arabicPeriod"/>
            </a:pPr>
            <a:r>
              <a:rPr lang="en-US" altLang="zh-CN" b="0" i="0" u="none" strike="noStrike" dirty="0" err="1">
                <a:solidFill>
                  <a:srgbClr val="336699"/>
                </a:solidFill>
                <a:effectLst/>
                <a:latin typeface="Fira Sans"/>
                <a:hlinkClick r:id="rId13"/>
              </a:rPr>
              <a:t>array_diff</a:t>
            </a:r>
            <a:r>
              <a:rPr lang="en-US" altLang="zh-CN" b="0" i="0" dirty="0">
                <a:solidFill>
                  <a:srgbClr val="333333"/>
                </a:solidFill>
                <a:effectLst/>
                <a:latin typeface="Fira Sans"/>
              </a:rPr>
              <a:t> — </a:t>
            </a:r>
            <a:r>
              <a:rPr lang="zh-CN" altLang="en-US" b="0" i="0" dirty="0">
                <a:solidFill>
                  <a:srgbClr val="333333"/>
                </a:solidFill>
                <a:effectLst/>
                <a:latin typeface="Fira Sans"/>
              </a:rPr>
              <a:t>计算数组的差集</a:t>
            </a:r>
          </a:p>
          <a:p>
            <a:pPr algn="l">
              <a:buFont typeface="+mj-lt"/>
              <a:buAutoNum type="arabicPeriod"/>
            </a:pPr>
            <a:r>
              <a:rPr lang="en-US" altLang="zh-CN" b="0" i="0" u="none" strike="noStrike" dirty="0" err="1">
                <a:solidFill>
                  <a:srgbClr val="336699"/>
                </a:solidFill>
                <a:effectLst/>
                <a:latin typeface="Fira Sans"/>
                <a:hlinkClick r:id="rId14"/>
              </a:rPr>
              <a:t>array_fill_keys</a:t>
            </a:r>
            <a:r>
              <a:rPr lang="en-US" altLang="zh-CN" b="0" i="0" dirty="0">
                <a:solidFill>
                  <a:srgbClr val="333333"/>
                </a:solidFill>
                <a:effectLst/>
                <a:latin typeface="Fira Sans"/>
              </a:rPr>
              <a:t> — </a:t>
            </a:r>
            <a:r>
              <a:rPr lang="zh-CN" altLang="en-US" b="0" i="0" dirty="0">
                <a:solidFill>
                  <a:srgbClr val="333333"/>
                </a:solidFill>
                <a:effectLst/>
                <a:latin typeface="Fira Sans"/>
              </a:rPr>
              <a:t>使用指定的键和值填充数组</a:t>
            </a:r>
          </a:p>
          <a:p>
            <a:pPr algn="l">
              <a:buFont typeface="+mj-lt"/>
              <a:buAutoNum type="arabicPeriod"/>
            </a:pPr>
            <a:r>
              <a:rPr lang="en-US" altLang="zh-CN" b="0" i="0" u="none" strike="noStrike" dirty="0" err="1">
                <a:solidFill>
                  <a:srgbClr val="336699"/>
                </a:solidFill>
                <a:effectLst/>
                <a:latin typeface="Fira Sans"/>
                <a:hlinkClick r:id="rId15"/>
              </a:rPr>
              <a:t>array_fill</a:t>
            </a:r>
            <a:r>
              <a:rPr lang="en-US" altLang="zh-CN" b="0" i="0" dirty="0">
                <a:solidFill>
                  <a:srgbClr val="333333"/>
                </a:solidFill>
                <a:effectLst/>
                <a:latin typeface="Fira Sans"/>
              </a:rPr>
              <a:t> — </a:t>
            </a:r>
            <a:r>
              <a:rPr lang="zh-CN" altLang="en-US" b="0" i="0" dirty="0">
                <a:solidFill>
                  <a:srgbClr val="333333"/>
                </a:solidFill>
                <a:effectLst/>
                <a:latin typeface="Fira Sans"/>
              </a:rPr>
              <a:t>用给定的值填充数组</a:t>
            </a:r>
          </a:p>
          <a:p>
            <a:pPr algn="l">
              <a:buFont typeface="+mj-lt"/>
              <a:buAutoNum type="arabicPeriod"/>
            </a:pPr>
            <a:r>
              <a:rPr lang="en-US" altLang="zh-CN" b="0" i="0" u="none" strike="noStrike" dirty="0" err="1">
                <a:solidFill>
                  <a:srgbClr val="336699"/>
                </a:solidFill>
                <a:effectLst/>
                <a:latin typeface="Fira Sans"/>
                <a:hlinkClick r:id="rId16"/>
              </a:rPr>
              <a:t>array_filter</a:t>
            </a:r>
            <a:r>
              <a:rPr lang="en-US" altLang="zh-CN" b="0" i="0" dirty="0">
                <a:solidFill>
                  <a:srgbClr val="333333"/>
                </a:solidFill>
                <a:effectLst/>
                <a:latin typeface="Fira Sans"/>
              </a:rPr>
              <a:t> — </a:t>
            </a:r>
            <a:r>
              <a:rPr lang="zh-CN" altLang="en-US" b="0" i="0" dirty="0">
                <a:solidFill>
                  <a:srgbClr val="333333"/>
                </a:solidFill>
                <a:effectLst/>
                <a:latin typeface="Fira Sans"/>
              </a:rPr>
              <a:t>使用回调函数过滤数组的元素</a:t>
            </a:r>
          </a:p>
          <a:p>
            <a:pPr algn="l">
              <a:buFont typeface="+mj-lt"/>
              <a:buAutoNum type="arabicPeriod"/>
            </a:pPr>
            <a:r>
              <a:rPr lang="en-US" altLang="zh-CN" b="0" i="0" u="none" strike="noStrike" dirty="0" err="1">
                <a:solidFill>
                  <a:srgbClr val="336699"/>
                </a:solidFill>
                <a:effectLst/>
                <a:latin typeface="Fira Sans"/>
                <a:hlinkClick r:id="rId17"/>
              </a:rPr>
              <a:t>array_flip</a:t>
            </a:r>
            <a:r>
              <a:rPr lang="en-US" altLang="zh-CN" b="0" i="0" dirty="0">
                <a:solidFill>
                  <a:srgbClr val="333333"/>
                </a:solidFill>
                <a:effectLst/>
                <a:latin typeface="Fira Sans"/>
              </a:rPr>
              <a:t> — </a:t>
            </a:r>
            <a:r>
              <a:rPr lang="zh-CN" altLang="en-US" b="0" i="0" dirty="0">
                <a:solidFill>
                  <a:srgbClr val="333333"/>
                </a:solidFill>
                <a:effectLst/>
                <a:latin typeface="Fira Sans"/>
              </a:rPr>
              <a:t>交换数组中的键和值</a:t>
            </a:r>
          </a:p>
          <a:p>
            <a:pPr algn="l">
              <a:buFont typeface="+mj-lt"/>
              <a:buAutoNum type="arabicPeriod"/>
            </a:pPr>
            <a:r>
              <a:rPr lang="en-US" altLang="zh-CN" b="0" i="0" u="none" strike="noStrike" dirty="0" err="1">
                <a:solidFill>
                  <a:srgbClr val="336699"/>
                </a:solidFill>
                <a:effectLst/>
                <a:latin typeface="Fira Sans"/>
                <a:hlinkClick r:id="rId18"/>
              </a:rPr>
              <a:t>array_intersect_assoc</a:t>
            </a:r>
            <a:r>
              <a:rPr lang="en-US" altLang="zh-CN" b="0" i="0" dirty="0">
                <a:solidFill>
                  <a:srgbClr val="333333"/>
                </a:solidFill>
                <a:effectLst/>
                <a:latin typeface="Fira Sans"/>
              </a:rPr>
              <a:t> — </a:t>
            </a:r>
            <a:r>
              <a:rPr lang="zh-CN" altLang="en-US" b="0" i="0" dirty="0">
                <a:solidFill>
                  <a:srgbClr val="333333"/>
                </a:solidFill>
                <a:effectLst/>
                <a:latin typeface="Fira Sans"/>
              </a:rPr>
              <a:t>带索引检查计算数组的交集</a:t>
            </a:r>
          </a:p>
          <a:p>
            <a:pPr algn="l">
              <a:buFont typeface="+mj-lt"/>
              <a:buAutoNum type="arabicPeriod"/>
            </a:pPr>
            <a:r>
              <a:rPr lang="en-US" altLang="zh-CN" b="0" i="0" u="none" strike="noStrike" dirty="0" err="1">
                <a:solidFill>
                  <a:srgbClr val="336699"/>
                </a:solidFill>
                <a:effectLst/>
                <a:latin typeface="Fira Sans"/>
                <a:hlinkClick r:id="rId19"/>
              </a:rPr>
              <a:t>array_intersect_key</a:t>
            </a:r>
            <a:r>
              <a:rPr lang="en-US" altLang="zh-CN" b="0" i="0" dirty="0">
                <a:solidFill>
                  <a:srgbClr val="333333"/>
                </a:solidFill>
                <a:effectLst/>
                <a:latin typeface="Fira Sans"/>
              </a:rPr>
              <a:t> — </a:t>
            </a:r>
            <a:r>
              <a:rPr lang="zh-CN" altLang="en-US" b="0" i="0" dirty="0">
                <a:solidFill>
                  <a:srgbClr val="333333"/>
                </a:solidFill>
                <a:effectLst/>
                <a:latin typeface="Fira Sans"/>
              </a:rPr>
              <a:t>使用键名比较计算数组的交集</a:t>
            </a:r>
          </a:p>
          <a:p>
            <a:pPr algn="l">
              <a:buFont typeface="+mj-lt"/>
              <a:buAutoNum type="arabicPeriod"/>
            </a:pPr>
            <a:r>
              <a:rPr lang="en-US" altLang="zh-CN" b="0" i="0" u="none" strike="noStrike" dirty="0" err="1">
                <a:solidFill>
                  <a:srgbClr val="336699"/>
                </a:solidFill>
                <a:effectLst/>
                <a:latin typeface="Fira Sans"/>
                <a:hlinkClick r:id="rId20"/>
              </a:rPr>
              <a:t>array_intersect_uassoc</a:t>
            </a:r>
            <a:r>
              <a:rPr lang="en-US" altLang="zh-CN" b="0" i="0" dirty="0">
                <a:solidFill>
                  <a:srgbClr val="333333"/>
                </a:solidFill>
                <a:effectLst/>
                <a:latin typeface="Fira Sans"/>
              </a:rPr>
              <a:t> — </a:t>
            </a:r>
            <a:r>
              <a:rPr lang="zh-CN" altLang="en-US" b="0" i="0" dirty="0">
                <a:solidFill>
                  <a:srgbClr val="333333"/>
                </a:solidFill>
                <a:effectLst/>
                <a:latin typeface="Fira Sans"/>
              </a:rPr>
              <a:t>带索引检查计算数组的交集，用回调函数比较索引</a:t>
            </a:r>
          </a:p>
          <a:p>
            <a:pPr algn="l">
              <a:buFont typeface="+mj-lt"/>
              <a:buAutoNum type="arabicPeriod"/>
            </a:pPr>
            <a:r>
              <a:rPr lang="en-US" altLang="zh-CN" b="0" i="0" u="none" strike="noStrike" dirty="0" err="1">
                <a:solidFill>
                  <a:srgbClr val="336699"/>
                </a:solidFill>
                <a:effectLst/>
                <a:latin typeface="Fira Sans"/>
                <a:hlinkClick r:id="rId21"/>
              </a:rPr>
              <a:t>array_intersect_ukey</a:t>
            </a:r>
            <a:r>
              <a:rPr lang="en-US" altLang="zh-CN" b="0" i="0" dirty="0">
                <a:solidFill>
                  <a:srgbClr val="333333"/>
                </a:solidFill>
                <a:effectLst/>
                <a:latin typeface="Fira Sans"/>
              </a:rPr>
              <a:t> — </a:t>
            </a:r>
            <a:r>
              <a:rPr lang="zh-CN" altLang="en-US" b="0" i="0" dirty="0">
                <a:solidFill>
                  <a:srgbClr val="333333"/>
                </a:solidFill>
                <a:effectLst/>
                <a:latin typeface="Fira Sans"/>
              </a:rPr>
              <a:t>用回调函数比较键名来计算数组的交集</a:t>
            </a:r>
          </a:p>
          <a:p>
            <a:pPr algn="l">
              <a:buFont typeface="+mj-lt"/>
              <a:buAutoNum type="arabicPeriod"/>
            </a:pPr>
            <a:r>
              <a:rPr lang="en-US" altLang="zh-CN" b="0" i="0" u="none" strike="noStrike" dirty="0" err="1">
                <a:solidFill>
                  <a:srgbClr val="336699"/>
                </a:solidFill>
                <a:effectLst/>
                <a:latin typeface="Fira Sans"/>
                <a:hlinkClick r:id="rId22"/>
              </a:rPr>
              <a:t>array_intersect</a:t>
            </a:r>
            <a:r>
              <a:rPr lang="en-US" altLang="zh-CN" b="0" i="0" dirty="0">
                <a:solidFill>
                  <a:srgbClr val="333333"/>
                </a:solidFill>
                <a:effectLst/>
                <a:latin typeface="Fira Sans"/>
              </a:rPr>
              <a:t> — </a:t>
            </a:r>
            <a:r>
              <a:rPr lang="zh-CN" altLang="en-US" b="0" i="0" dirty="0">
                <a:solidFill>
                  <a:srgbClr val="333333"/>
                </a:solidFill>
                <a:effectLst/>
                <a:latin typeface="Fira Sans"/>
              </a:rPr>
              <a:t>计算数组的交集</a:t>
            </a:r>
          </a:p>
          <a:p>
            <a:pPr algn="l">
              <a:buFont typeface="+mj-lt"/>
              <a:buAutoNum type="arabicPeriod"/>
            </a:pPr>
            <a:r>
              <a:rPr lang="en-US" altLang="zh-CN" b="0" i="0" u="none" strike="noStrike" dirty="0" err="1">
                <a:solidFill>
                  <a:srgbClr val="336699"/>
                </a:solidFill>
                <a:effectLst/>
                <a:latin typeface="Fira Sans"/>
                <a:hlinkClick r:id="rId23"/>
              </a:rPr>
              <a:t>array_key_exists</a:t>
            </a:r>
            <a:r>
              <a:rPr lang="en-US" altLang="zh-CN" b="0" i="0" dirty="0">
                <a:solidFill>
                  <a:srgbClr val="333333"/>
                </a:solidFill>
                <a:effectLst/>
                <a:latin typeface="Fira Sans"/>
              </a:rPr>
              <a:t> — </a:t>
            </a:r>
            <a:r>
              <a:rPr lang="zh-CN" altLang="en-US" b="0" i="0" dirty="0">
                <a:solidFill>
                  <a:srgbClr val="333333"/>
                </a:solidFill>
                <a:effectLst/>
                <a:latin typeface="Fira Sans"/>
              </a:rPr>
              <a:t>检查数组里是否有指定的键名或索引</a:t>
            </a:r>
          </a:p>
          <a:p>
            <a:pPr algn="l">
              <a:buFont typeface="+mj-lt"/>
              <a:buAutoNum type="arabicPeriod"/>
            </a:pPr>
            <a:r>
              <a:rPr lang="en-US" altLang="zh-CN" b="0" i="0" u="none" strike="noStrike" dirty="0" err="1">
                <a:solidFill>
                  <a:srgbClr val="336699"/>
                </a:solidFill>
                <a:effectLst/>
                <a:latin typeface="Fira Sans"/>
                <a:hlinkClick r:id="rId24"/>
              </a:rPr>
              <a:t>array_key_first</a:t>
            </a:r>
            <a:r>
              <a:rPr lang="en-US" altLang="zh-CN" b="0" i="0" dirty="0">
                <a:solidFill>
                  <a:srgbClr val="333333"/>
                </a:solidFill>
                <a:effectLst/>
                <a:latin typeface="Fira Sans"/>
              </a:rPr>
              <a:t> — </a:t>
            </a:r>
            <a:r>
              <a:rPr lang="zh-CN" altLang="en-US" b="0" i="0" dirty="0">
                <a:solidFill>
                  <a:srgbClr val="333333"/>
                </a:solidFill>
                <a:effectLst/>
                <a:latin typeface="Fira Sans"/>
              </a:rPr>
              <a:t>获取指定数组的第一个键值</a:t>
            </a:r>
          </a:p>
          <a:p>
            <a:pPr algn="l">
              <a:buFont typeface="+mj-lt"/>
              <a:buAutoNum type="arabicPeriod"/>
            </a:pPr>
            <a:r>
              <a:rPr lang="en-US" altLang="zh-CN" b="0" i="0" u="none" strike="noStrike" dirty="0" err="1">
                <a:solidFill>
                  <a:srgbClr val="336699"/>
                </a:solidFill>
                <a:effectLst/>
                <a:latin typeface="Fira Sans"/>
                <a:hlinkClick r:id="rId25"/>
              </a:rPr>
              <a:t>array_key_last</a:t>
            </a:r>
            <a:r>
              <a:rPr lang="en-US" altLang="zh-CN" b="0" i="0" dirty="0">
                <a:solidFill>
                  <a:srgbClr val="333333"/>
                </a:solidFill>
                <a:effectLst/>
                <a:latin typeface="Fira Sans"/>
              </a:rPr>
              <a:t> — </a:t>
            </a:r>
            <a:r>
              <a:rPr lang="zh-CN" altLang="en-US" b="0" i="0" dirty="0">
                <a:solidFill>
                  <a:srgbClr val="333333"/>
                </a:solidFill>
                <a:effectLst/>
                <a:latin typeface="Fira Sans"/>
              </a:rPr>
              <a:t>获取一个数组的最后一个键值</a:t>
            </a:r>
          </a:p>
          <a:p>
            <a:pPr algn="l">
              <a:buFont typeface="+mj-lt"/>
              <a:buAutoNum type="arabicPeriod"/>
            </a:pPr>
            <a:r>
              <a:rPr lang="en-US" altLang="zh-CN" b="0" i="0" u="none" strike="noStrike" dirty="0" err="1">
                <a:solidFill>
                  <a:srgbClr val="336699"/>
                </a:solidFill>
                <a:effectLst/>
                <a:latin typeface="Fira Sans"/>
                <a:hlinkClick r:id="rId26"/>
              </a:rPr>
              <a:t>array_keys</a:t>
            </a:r>
            <a:r>
              <a:rPr lang="en-US" altLang="zh-CN" b="0" i="0" dirty="0">
                <a:solidFill>
                  <a:srgbClr val="333333"/>
                </a:solidFill>
                <a:effectLst/>
                <a:latin typeface="Fira Sans"/>
              </a:rPr>
              <a:t> — </a:t>
            </a:r>
            <a:r>
              <a:rPr lang="zh-CN" altLang="en-US" b="0" i="0" dirty="0">
                <a:solidFill>
                  <a:srgbClr val="333333"/>
                </a:solidFill>
                <a:effectLst/>
                <a:latin typeface="Fira Sans"/>
              </a:rPr>
              <a:t>返回数组中部分的或所有的键名</a:t>
            </a:r>
          </a:p>
          <a:p>
            <a:pPr algn="l">
              <a:buFont typeface="+mj-lt"/>
              <a:buAutoNum type="arabicPeriod"/>
            </a:pPr>
            <a:r>
              <a:rPr lang="en-US" altLang="zh-CN" b="0" i="0" u="none" strike="noStrike" dirty="0" err="1">
                <a:solidFill>
                  <a:srgbClr val="336699"/>
                </a:solidFill>
                <a:effectLst/>
                <a:latin typeface="Fira Sans"/>
                <a:hlinkClick r:id="rId27"/>
              </a:rPr>
              <a:t>array_map</a:t>
            </a:r>
            <a:r>
              <a:rPr lang="en-US" altLang="zh-CN" b="0" i="0" dirty="0">
                <a:solidFill>
                  <a:srgbClr val="333333"/>
                </a:solidFill>
                <a:effectLst/>
                <a:latin typeface="Fira Sans"/>
              </a:rPr>
              <a:t> — </a:t>
            </a:r>
            <a:r>
              <a:rPr lang="zh-CN" altLang="en-US" b="0" i="0" dirty="0">
                <a:solidFill>
                  <a:srgbClr val="333333"/>
                </a:solidFill>
                <a:effectLst/>
                <a:latin typeface="Fira Sans"/>
              </a:rPr>
              <a:t>为数组的每个元素应用回调函数</a:t>
            </a:r>
          </a:p>
          <a:p>
            <a:pPr algn="l">
              <a:buFont typeface="+mj-lt"/>
              <a:buAutoNum type="arabicPeriod"/>
            </a:pPr>
            <a:r>
              <a:rPr lang="en-US" altLang="zh-CN" b="0" i="0" u="none" strike="noStrike" dirty="0" err="1">
                <a:solidFill>
                  <a:srgbClr val="336699"/>
                </a:solidFill>
                <a:effectLst/>
                <a:latin typeface="Fira Sans"/>
                <a:hlinkClick r:id="rId28"/>
              </a:rPr>
              <a:t>array_merge_recursive</a:t>
            </a:r>
            <a:r>
              <a:rPr lang="en-US" altLang="zh-CN" b="0" i="0" dirty="0">
                <a:solidFill>
                  <a:srgbClr val="333333"/>
                </a:solidFill>
                <a:effectLst/>
                <a:latin typeface="Fira Sans"/>
              </a:rPr>
              <a:t> — </a:t>
            </a:r>
            <a:r>
              <a:rPr lang="zh-CN" altLang="en-US" b="0" i="0" dirty="0">
                <a:solidFill>
                  <a:srgbClr val="333333"/>
                </a:solidFill>
                <a:effectLst/>
                <a:latin typeface="Fira Sans"/>
              </a:rPr>
              <a:t>递归地合并一个或多个数组</a:t>
            </a:r>
          </a:p>
          <a:p>
            <a:pPr algn="l">
              <a:buFont typeface="+mj-lt"/>
              <a:buAutoNum type="arabicPeriod"/>
            </a:pPr>
            <a:r>
              <a:rPr lang="en-US" altLang="zh-CN" b="0" i="0" u="none" strike="noStrike" dirty="0" err="1">
                <a:solidFill>
                  <a:srgbClr val="336699"/>
                </a:solidFill>
                <a:effectLst/>
                <a:latin typeface="Fira Sans"/>
                <a:hlinkClick r:id="rId29"/>
              </a:rPr>
              <a:t>array_merge</a:t>
            </a:r>
            <a:r>
              <a:rPr lang="en-US" altLang="zh-CN" b="0" i="0" dirty="0">
                <a:solidFill>
                  <a:srgbClr val="333333"/>
                </a:solidFill>
                <a:effectLst/>
                <a:latin typeface="Fira Sans"/>
              </a:rPr>
              <a:t> — </a:t>
            </a:r>
            <a:r>
              <a:rPr lang="zh-CN" altLang="en-US" b="0" i="0" dirty="0">
                <a:solidFill>
                  <a:srgbClr val="333333"/>
                </a:solidFill>
                <a:effectLst/>
                <a:latin typeface="Fira Sans"/>
              </a:rPr>
              <a:t>合并一个或多个数组</a:t>
            </a:r>
          </a:p>
          <a:p>
            <a:pPr algn="l">
              <a:buFont typeface="+mj-lt"/>
              <a:buAutoNum type="arabicPeriod"/>
            </a:pPr>
            <a:r>
              <a:rPr lang="en-US" altLang="zh-CN" b="0" i="0" u="none" strike="noStrike" dirty="0" err="1">
                <a:solidFill>
                  <a:srgbClr val="336699"/>
                </a:solidFill>
                <a:effectLst/>
                <a:latin typeface="Fira Sans"/>
                <a:hlinkClick r:id="rId30"/>
              </a:rPr>
              <a:t>array_multisort</a:t>
            </a:r>
            <a:r>
              <a:rPr lang="en-US" altLang="zh-CN" b="0" i="0" dirty="0">
                <a:solidFill>
                  <a:srgbClr val="333333"/>
                </a:solidFill>
                <a:effectLst/>
                <a:latin typeface="Fira Sans"/>
              </a:rPr>
              <a:t> — </a:t>
            </a:r>
            <a:r>
              <a:rPr lang="zh-CN" altLang="en-US" b="0" i="0" dirty="0">
                <a:solidFill>
                  <a:srgbClr val="333333"/>
                </a:solidFill>
                <a:effectLst/>
                <a:latin typeface="Fira Sans"/>
              </a:rPr>
              <a:t>对多个数组或多维数组进行排序</a:t>
            </a:r>
          </a:p>
          <a:p>
            <a:pPr algn="l">
              <a:buFont typeface="+mj-lt"/>
              <a:buAutoNum type="arabicPeriod"/>
            </a:pPr>
            <a:r>
              <a:rPr lang="en-US" altLang="zh-CN" b="0" i="0" u="none" strike="noStrike" dirty="0" err="1">
                <a:solidFill>
                  <a:srgbClr val="336699"/>
                </a:solidFill>
                <a:effectLst/>
                <a:latin typeface="Fira Sans"/>
                <a:hlinkClick r:id="rId31"/>
              </a:rPr>
              <a:t>array_pad</a:t>
            </a:r>
            <a:r>
              <a:rPr lang="en-US" altLang="zh-CN" b="0" i="0" dirty="0">
                <a:solidFill>
                  <a:srgbClr val="333333"/>
                </a:solidFill>
                <a:effectLst/>
                <a:latin typeface="Fira Sans"/>
              </a:rPr>
              <a:t> — </a:t>
            </a:r>
            <a:r>
              <a:rPr lang="zh-CN" altLang="en-US" b="0" i="0" dirty="0">
                <a:solidFill>
                  <a:srgbClr val="333333"/>
                </a:solidFill>
                <a:effectLst/>
                <a:latin typeface="Fira Sans"/>
              </a:rPr>
              <a:t>以指定长度将一个值填充进数组</a:t>
            </a:r>
          </a:p>
          <a:p>
            <a:pPr algn="l">
              <a:buFont typeface="+mj-lt"/>
              <a:buAutoNum type="arabicPeriod"/>
            </a:pPr>
            <a:r>
              <a:rPr lang="en-US" altLang="zh-CN" b="0" i="0" u="none" strike="noStrike" dirty="0" err="1">
                <a:solidFill>
                  <a:srgbClr val="336699"/>
                </a:solidFill>
                <a:effectLst/>
                <a:latin typeface="Fira Sans"/>
                <a:hlinkClick r:id="rId32"/>
              </a:rPr>
              <a:t>array_pop</a:t>
            </a:r>
            <a:r>
              <a:rPr lang="en-US" altLang="zh-CN" b="0" i="0" dirty="0">
                <a:solidFill>
                  <a:srgbClr val="333333"/>
                </a:solidFill>
                <a:effectLst/>
                <a:latin typeface="Fira Sans"/>
              </a:rPr>
              <a:t> — </a:t>
            </a:r>
            <a:r>
              <a:rPr lang="zh-CN" altLang="en-US" b="0" i="0" dirty="0">
                <a:solidFill>
                  <a:srgbClr val="333333"/>
                </a:solidFill>
                <a:effectLst/>
                <a:latin typeface="Fira Sans"/>
              </a:rPr>
              <a:t>弹出数组最后一个单元（出栈）</a:t>
            </a:r>
          </a:p>
          <a:p>
            <a:pPr algn="l">
              <a:buFont typeface="+mj-lt"/>
              <a:buAutoNum type="arabicPeriod"/>
            </a:pPr>
            <a:r>
              <a:rPr lang="en-US" altLang="zh-CN" b="0" i="0" u="none" strike="noStrike" dirty="0" err="1">
                <a:solidFill>
                  <a:srgbClr val="336699"/>
                </a:solidFill>
                <a:effectLst/>
                <a:latin typeface="Fira Sans"/>
                <a:hlinkClick r:id="rId33"/>
              </a:rPr>
              <a:t>array_product</a:t>
            </a:r>
            <a:r>
              <a:rPr lang="en-US" altLang="zh-CN" b="0" i="0" dirty="0">
                <a:solidFill>
                  <a:srgbClr val="333333"/>
                </a:solidFill>
                <a:effectLst/>
                <a:latin typeface="Fira Sans"/>
              </a:rPr>
              <a:t> — </a:t>
            </a:r>
            <a:r>
              <a:rPr lang="zh-CN" altLang="en-US" b="0" i="0" dirty="0">
                <a:solidFill>
                  <a:srgbClr val="333333"/>
                </a:solidFill>
                <a:effectLst/>
                <a:latin typeface="Fira Sans"/>
              </a:rPr>
              <a:t>计算数组中所有值的乘积</a:t>
            </a:r>
          </a:p>
          <a:p>
            <a:pPr algn="l">
              <a:buFont typeface="+mj-lt"/>
              <a:buAutoNum type="arabicPeriod"/>
            </a:pPr>
            <a:r>
              <a:rPr lang="en-US" altLang="zh-CN" b="0" i="0" u="none" strike="noStrike" dirty="0" err="1">
                <a:solidFill>
                  <a:srgbClr val="336699"/>
                </a:solidFill>
                <a:effectLst/>
                <a:latin typeface="Fira Sans"/>
                <a:hlinkClick r:id="rId34"/>
              </a:rPr>
              <a:t>array_push</a:t>
            </a:r>
            <a:r>
              <a:rPr lang="en-US" altLang="zh-CN" b="0" i="0" dirty="0">
                <a:solidFill>
                  <a:srgbClr val="333333"/>
                </a:solidFill>
                <a:effectLst/>
                <a:latin typeface="Fira Sans"/>
              </a:rPr>
              <a:t> — </a:t>
            </a:r>
            <a:r>
              <a:rPr lang="zh-CN" altLang="en-US" b="0" i="0" dirty="0">
                <a:solidFill>
                  <a:srgbClr val="333333"/>
                </a:solidFill>
                <a:effectLst/>
                <a:latin typeface="Fira Sans"/>
              </a:rPr>
              <a:t>将一个或多个单元压入数组的末尾（入栈）</a:t>
            </a:r>
          </a:p>
          <a:p>
            <a:pPr algn="l">
              <a:buFont typeface="+mj-lt"/>
              <a:buAutoNum type="arabicPeriod"/>
            </a:pPr>
            <a:r>
              <a:rPr lang="en-US" altLang="zh-CN" b="0" i="0" u="none" strike="noStrike" dirty="0" err="1">
                <a:solidFill>
                  <a:srgbClr val="336699"/>
                </a:solidFill>
                <a:effectLst/>
                <a:latin typeface="Fira Sans"/>
                <a:hlinkClick r:id="rId35"/>
              </a:rPr>
              <a:t>array_rand</a:t>
            </a:r>
            <a:r>
              <a:rPr lang="en-US" altLang="zh-CN" b="0" i="0" dirty="0">
                <a:solidFill>
                  <a:srgbClr val="333333"/>
                </a:solidFill>
                <a:effectLst/>
                <a:latin typeface="Fira Sans"/>
              </a:rPr>
              <a:t> — </a:t>
            </a:r>
            <a:r>
              <a:rPr lang="zh-CN" altLang="en-US" b="0" i="0" dirty="0">
                <a:solidFill>
                  <a:srgbClr val="333333"/>
                </a:solidFill>
                <a:effectLst/>
                <a:latin typeface="Fira Sans"/>
              </a:rPr>
              <a:t>从数组中随机取出一个或多个随机键</a:t>
            </a:r>
          </a:p>
          <a:p>
            <a:pPr algn="l">
              <a:buFont typeface="+mj-lt"/>
              <a:buAutoNum type="arabicPeriod"/>
            </a:pPr>
            <a:r>
              <a:rPr lang="en-US" altLang="zh-CN" b="0" i="0" u="none" strike="noStrike" dirty="0" err="1">
                <a:solidFill>
                  <a:srgbClr val="336699"/>
                </a:solidFill>
                <a:effectLst/>
                <a:latin typeface="Fira Sans"/>
                <a:hlinkClick r:id="rId36"/>
              </a:rPr>
              <a:t>array_reduce</a:t>
            </a:r>
            <a:r>
              <a:rPr lang="en-US" altLang="zh-CN" b="0" i="0" dirty="0">
                <a:solidFill>
                  <a:srgbClr val="333333"/>
                </a:solidFill>
                <a:effectLst/>
                <a:latin typeface="Fira Sans"/>
              </a:rPr>
              <a:t> — </a:t>
            </a:r>
            <a:r>
              <a:rPr lang="zh-CN" altLang="en-US" b="0" i="0" dirty="0">
                <a:solidFill>
                  <a:srgbClr val="333333"/>
                </a:solidFill>
                <a:effectLst/>
                <a:latin typeface="Fira Sans"/>
              </a:rPr>
              <a:t>用回调函数迭代地将数组简化为单一的值</a:t>
            </a:r>
          </a:p>
          <a:p>
            <a:pPr algn="l">
              <a:buFont typeface="+mj-lt"/>
              <a:buAutoNum type="arabicPeriod"/>
            </a:pPr>
            <a:r>
              <a:rPr lang="en-US" altLang="zh-CN" b="0" i="0" u="none" strike="noStrike" dirty="0" err="1">
                <a:solidFill>
                  <a:srgbClr val="336699"/>
                </a:solidFill>
                <a:effectLst/>
                <a:latin typeface="Fira Sans"/>
                <a:hlinkClick r:id="rId37"/>
              </a:rPr>
              <a:t>array_replace_recursive</a:t>
            </a:r>
            <a:r>
              <a:rPr lang="en-US" altLang="zh-CN" b="0" i="0" dirty="0">
                <a:solidFill>
                  <a:srgbClr val="333333"/>
                </a:solidFill>
                <a:effectLst/>
                <a:latin typeface="Fira Sans"/>
              </a:rPr>
              <a:t> — </a:t>
            </a:r>
            <a:r>
              <a:rPr lang="zh-CN" altLang="en-US" b="0" i="0" dirty="0">
                <a:solidFill>
                  <a:srgbClr val="333333"/>
                </a:solidFill>
                <a:effectLst/>
                <a:latin typeface="Fira Sans"/>
              </a:rPr>
              <a:t>使用传递的数组递归替换第一个数组的元素</a:t>
            </a:r>
          </a:p>
          <a:p>
            <a:pPr algn="l">
              <a:buFont typeface="+mj-lt"/>
              <a:buAutoNum type="arabicPeriod"/>
            </a:pPr>
            <a:r>
              <a:rPr lang="en-US" altLang="zh-CN" b="0" i="0" u="none" strike="noStrike" dirty="0" err="1">
                <a:solidFill>
                  <a:srgbClr val="336699"/>
                </a:solidFill>
                <a:effectLst/>
                <a:latin typeface="Fira Sans"/>
                <a:hlinkClick r:id="rId38"/>
              </a:rPr>
              <a:t>array_replace</a:t>
            </a:r>
            <a:r>
              <a:rPr lang="en-US" altLang="zh-CN" b="0" i="0" dirty="0">
                <a:solidFill>
                  <a:srgbClr val="333333"/>
                </a:solidFill>
                <a:effectLst/>
                <a:latin typeface="Fira Sans"/>
              </a:rPr>
              <a:t> — </a:t>
            </a:r>
            <a:r>
              <a:rPr lang="zh-CN" altLang="en-US" b="0" i="0" dirty="0">
                <a:solidFill>
                  <a:srgbClr val="333333"/>
                </a:solidFill>
                <a:effectLst/>
                <a:latin typeface="Fira Sans"/>
              </a:rPr>
              <a:t>使用传递的数组替换第一个数组的元素</a:t>
            </a:r>
          </a:p>
          <a:p>
            <a:pPr algn="l">
              <a:buFont typeface="+mj-lt"/>
              <a:buAutoNum type="arabicPeriod"/>
            </a:pPr>
            <a:r>
              <a:rPr lang="en-US" altLang="zh-CN" b="0" i="0" u="none" strike="noStrike" dirty="0" err="1">
                <a:solidFill>
                  <a:srgbClr val="336699"/>
                </a:solidFill>
                <a:effectLst/>
                <a:latin typeface="Fira Sans"/>
                <a:hlinkClick r:id="rId39"/>
              </a:rPr>
              <a:t>array_reverse</a:t>
            </a:r>
            <a:r>
              <a:rPr lang="en-US" altLang="zh-CN" b="0" i="0" dirty="0">
                <a:solidFill>
                  <a:srgbClr val="333333"/>
                </a:solidFill>
                <a:effectLst/>
                <a:latin typeface="Fira Sans"/>
              </a:rPr>
              <a:t> — </a:t>
            </a:r>
            <a:r>
              <a:rPr lang="zh-CN" altLang="en-US" b="0" i="0" dirty="0">
                <a:solidFill>
                  <a:srgbClr val="333333"/>
                </a:solidFill>
                <a:effectLst/>
                <a:latin typeface="Fira Sans"/>
              </a:rPr>
              <a:t>返回单元顺序相反的数组</a:t>
            </a:r>
          </a:p>
          <a:p>
            <a:pPr algn="l">
              <a:buFont typeface="+mj-lt"/>
              <a:buAutoNum type="arabicPeriod"/>
            </a:pPr>
            <a:r>
              <a:rPr lang="en-US" altLang="zh-CN" b="0" i="0" u="none" strike="noStrike" dirty="0" err="1">
                <a:solidFill>
                  <a:srgbClr val="336699"/>
                </a:solidFill>
                <a:effectLst/>
                <a:latin typeface="Fira Sans"/>
                <a:hlinkClick r:id="rId40"/>
              </a:rPr>
              <a:t>array_search</a:t>
            </a:r>
            <a:r>
              <a:rPr lang="en-US" altLang="zh-CN" b="0" i="0" dirty="0">
                <a:solidFill>
                  <a:srgbClr val="333333"/>
                </a:solidFill>
                <a:effectLst/>
                <a:latin typeface="Fira Sans"/>
              </a:rPr>
              <a:t> — </a:t>
            </a:r>
            <a:r>
              <a:rPr lang="zh-CN" altLang="en-US" b="0" i="0" dirty="0">
                <a:solidFill>
                  <a:srgbClr val="333333"/>
                </a:solidFill>
                <a:effectLst/>
                <a:latin typeface="Fira Sans"/>
              </a:rPr>
              <a:t>在数组中搜索给定的值，如果成功则返回首个相应的键名</a:t>
            </a:r>
          </a:p>
          <a:p>
            <a:pPr algn="l">
              <a:buFont typeface="+mj-lt"/>
              <a:buAutoNum type="arabicPeriod"/>
            </a:pPr>
            <a:r>
              <a:rPr lang="en-US" altLang="zh-CN" b="0" i="0" u="none" strike="noStrike" dirty="0" err="1">
                <a:solidFill>
                  <a:srgbClr val="336699"/>
                </a:solidFill>
                <a:effectLst/>
                <a:latin typeface="Fira Sans"/>
                <a:hlinkClick r:id="rId41"/>
              </a:rPr>
              <a:t>array_shift</a:t>
            </a:r>
            <a:r>
              <a:rPr lang="en-US" altLang="zh-CN" b="0" i="0" dirty="0">
                <a:solidFill>
                  <a:srgbClr val="333333"/>
                </a:solidFill>
                <a:effectLst/>
                <a:latin typeface="Fira Sans"/>
              </a:rPr>
              <a:t> — </a:t>
            </a:r>
            <a:r>
              <a:rPr lang="zh-CN" altLang="en-US" b="0" i="0" dirty="0">
                <a:solidFill>
                  <a:srgbClr val="333333"/>
                </a:solidFill>
                <a:effectLst/>
                <a:latin typeface="Fira Sans"/>
              </a:rPr>
              <a:t>将数组开头的单元移出数组</a:t>
            </a:r>
          </a:p>
          <a:p>
            <a:pPr algn="l">
              <a:buFont typeface="+mj-lt"/>
              <a:buAutoNum type="arabicPeriod"/>
            </a:pPr>
            <a:r>
              <a:rPr lang="en-US" altLang="zh-CN" b="0" i="0" u="none" strike="noStrike" dirty="0" err="1">
                <a:solidFill>
                  <a:srgbClr val="336699"/>
                </a:solidFill>
                <a:effectLst/>
                <a:latin typeface="Fira Sans"/>
                <a:hlinkClick r:id="rId42"/>
              </a:rPr>
              <a:t>array_slice</a:t>
            </a:r>
            <a:r>
              <a:rPr lang="en-US" altLang="zh-CN" b="0" i="0" dirty="0">
                <a:solidFill>
                  <a:srgbClr val="333333"/>
                </a:solidFill>
                <a:effectLst/>
                <a:latin typeface="Fira Sans"/>
              </a:rPr>
              <a:t> — </a:t>
            </a:r>
            <a:r>
              <a:rPr lang="zh-CN" altLang="en-US" b="0" i="0" dirty="0">
                <a:solidFill>
                  <a:srgbClr val="333333"/>
                </a:solidFill>
                <a:effectLst/>
                <a:latin typeface="Fira Sans"/>
              </a:rPr>
              <a:t>从数组中取出一段</a:t>
            </a:r>
          </a:p>
          <a:p>
            <a:pPr algn="l">
              <a:buFont typeface="+mj-lt"/>
              <a:buAutoNum type="arabicPeriod"/>
            </a:pPr>
            <a:r>
              <a:rPr lang="en-US" altLang="zh-CN" b="0" i="0" u="none" strike="noStrike" dirty="0" err="1">
                <a:solidFill>
                  <a:srgbClr val="336699"/>
                </a:solidFill>
                <a:effectLst/>
                <a:latin typeface="Fira Sans"/>
                <a:hlinkClick r:id="rId43"/>
              </a:rPr>
              <a:t>array_splice</a:t>
            </a:r>
            <a:r>
              <a:rPr lang="en-US" altLang="zh-CN" b="0" i="0" dirty="0">
                <a:solidFill>
                  <a:srgbClr val="333333"/>
                </a:solidFill>
                <a:effectLst/>
                <a:latin typeface="Fira Sans"/>
              </a:rPr>
              <a:t> — </a:t>
            </a:r>
            <a:r>
              <a:rPr lang="zh-CN" altLang="en-US" b="0" i="0" dirty="0">
                <a:solidFill>
                  <a:srgbClr val="333333"/>
                </a:solidFill>
                <a:effectLst/>
                <a:latin typeface="Fira Sans"/>
              </a:rPr>
              <a:t>去掉数组中的某一部分并用其它值取代</a:t>
            </a:r>
          </a:p>
          <a:p>
            <a:pPr algn="l">
              <a:buFont typeface="+mj-lt"/>
              <a:buAutoNum type="arabicPeriod"/>
            </a:pPr>
            <a:r>
              <a:rPr lang="en-US" altLang="zh-CN" b="0" i="0" u="none" strike="noStrike" dirty="0" err="1">
                <a:solidFill>
                  <a:srgbClr val="336699"/>
                </a:solidFill>
                <a:effectLst/>
                <a:latin typeface="Fira Sans"/>
                <a:hlinkClick r:id="rId44"/>
              </a:rPr>
              <a:t>array_sum</a:t>
            </a:r>
            <a:r>
              <a:rPr lang="en-US" altLang="zh-CN" b="0" i="0" dirty="0">
                <a:solidFill>
                  <a:srgbClr val="333333"/>
                </a:solidFill>
                <a:effectLst/>
                <a:latin typeface="Fira Sans"/>
              </a:rPr>
              <a:t> — </a:t>
            </a:r>
            <a:r>
              <a:rPr lang="zh-CN" altLang="en-US" b="0" i="0" dirty="0">
                <a:solidFill>
                  <a:srgbClr val="333333"/>
                </a:solidFill>
                <a:effectLst/>
                <a:latin typeface="Fira Sans"/>
              </a:rPr>
              <a:t>对数组中所有值求和</a:t>
            </a:r>
          </a:p>
          <a:p>
            <a:pPr algn="l">
              <a:buFont typeface="+mj-lt"/>
              <a:buAutoNum type="arabicPeriod"/>
            </a:pPr>
            <a:r>
              <a:rPr lang="en-US" altLang="zh-CN" b="0" i="0" u="none" strike="noStrike" dirty="0" err="1">
                <a:solidFill>
                  <a:srgbClr val="336699"/>
                </a:solidFill>
                <a:effectLst/>
                <a:latin typeface="Fira Sans"/>
                <a:hlinkClick r:id="rId45"/>
              </a:rPr>
              <a:t>array_udiff_assoc</a:t>
            </a:r>
            <a:r>
              <a:rPr lang="en-US" altLang="zh-CN" b="0" i="0" dirty="0">
                <a:solidFill>
                  <a:srgbClr val="333333"/>
                </a:solidFill>
                <a:effectLst/>
                <a:latin typeface="Fira Sans"/>
              </a:rPr>
              <a:t> — </a:t>
            </a:r>
            <a:r>
              <a:rPr lang="zh-CN" altLang="en-US" b="0" i="0" dirty="0">
                <a:solidFill>
                  <a:srgbClr val="333333"/>
                </a:solidFill>
                <a:effectLst/>
                <a:latin typeface="Fira Sans"/>
              </a:rPr>
              <a:t>带索引检查计算数组的差集，用回调函数比较数据</a:t>
            </a:r>
          </a:p>
          <a:p>
            <a:pPr algn="l">
              <a:buFont typeface="+mj-lt"/>
              <a:buAutoNum type="arabicPeriod"/>
            </a:pPr>
            <a:r>
              <a:rPr lang="en-US" altLang="zh-CN" b="0" i="0" u="none" strike="noStrike" dirty="0" err="1">
                <a:solidFill>
                  <a:srgbClr val="336699"/>
                </a:solidFill>
                <a:effectLst/>
                <a:latin typeface="Fira Sans"/>
                <a:hlinkClick r:id="rId46"/>
              </a:rPr>
              <a:t>array_udiff_uassoc</a:t>
            </a:r>
            <a:r>
              <a:rPr lang="en-US" altLang="zh-CN" b="0" i="0" dirty="0">
                <a:solidFill>
                  <a:srgbClr val="333333"/>
                </a:solidFill>
                <a:effectLst/>
                <a:latin typeface="Fira Sans"/>
              </a:rPr>
              <a:t> — </a:t>
            </a:r>
            <a:r>
              <a:rPr lang="zh-CN" altLang="en-US" b="0" i="0" dirty="0">
                <a:solidFill>
                  <a:srgbClr val="333333"/>
                </a:solidFill>
                <a:effectLst/>
                <a:latin typeface="Fira Sans"/>
              </a:rPr>
              <a:t>带索引检查计算数组的差集，用回调函数比较数据和索引</a:t>
            </a:r>
          </a:p>
          <a:p>
            <a:pPr algn="l">
              <a:buFont typeface="+mj-lt"/>
              <a:buAutoNum type="arabicPeriod"/>
            </a:pPr>
            <a:r>
              <a:rPr lang="en-US" altLang="zh-CN" b="0" i="0" u="none" strike="noStrike" dirty="0" err="1">
                <a:solidFill>
                  <a:srgbClr val="336699"/>
                </a:solidFill>
                <a:effectLst/>
                <a:latin typeface="Fira Sans"/>
                <a:hlinkClick r:id="rId47"/>
              </a:rPr>
              <a:t>array_udiff</a:t>
            </a:r>
            <a:r>
              <a:rPr lang="en-US" altLang="zh-CN" b="0" i="0" dirty="0">
                <a:solidFill>
                  <a:srgbClr val="333333"/>
                </a:solidFill>
                <a:effectLst/>
                <a:latin typeface="Fira Sans"/>
              </a:rPr>
              <a:t> — </a:t>
            </a:r>
            <a:r>
              <a:rPr lang="zh-CN" altLang="en-US" b="0" i="0" dirty="0">
                <a:solidFill>
                  <a:srgbClr val="333333"/>
                </a:solidFill>
                <a:effectLst/>
                <a:latin typeface="Fira Sans"/>
              </a:rPr>
              <a:t>用回调函数比较数据来计算数组的差集</a:t>
            </a:r>
          </a:p>
          <a:p>
            <a:pPr algn="l">
              <a:buFont typeface="+mj-lt"/>
              <a:buAutoNum type="arabicPeriod"/>
            </a:pPr>
            <a:r>
              <a:rPr lang="en-US" altLang="zh-CN" b="0" i="0" u="none" strike="noStrike" dirty="0" err="1">
                <a:solidFill>
                  <a:srgbClr val="336699"/>
                </a:solidFill>
                <a:effectLst/>
                <a:latin typeface="Fira Sans"/>
                <a:hlinkClick r:id="rId48"/>
              </a:rPr>
              <a:t>array_uintersect_assoc</a:t>
            </a:r>
            <a:r>
              <a:rPr lang="en-US" altLang="zh-CN" b="0" i="0" dirty="0">
                <a:solidFill>
                  <a:srgbClr val="333333"/>
                </a:solidFill>
                <a:effectLst/>
                <a:latin typeface="Fira Sans"/>
              </a:rPr>
              <a:t> — </a:t>
            </a:r>
            <a:r>
              <a:rPr lang="zh-CN" altLang="en-US" b="0" i="0" dirty="0">
                <a:solidFill>
                  <a:srgbClr val="333333"/>
                </a:solidFill>
                <a:effectLst/>
                <a:latin typeface="Fira Sans"/>
              </a:rPr>
              <a:t>带索引检查计算数组的交集，用回调函数比较数据</a:t>
            </a:r>
          </a:p>
          <a:p>
            <a:pPr algn="l">
              <a:buFont typeface="+mj-lt"/>
              <a:buAutoNum type="arabicPeriod"/>
            </a:pPr>
            <a:r>
              <a:rPr lang="en-US" altLang="zh-CN" b="0" i="0" u="none" strike="noStrike" dirty="0" err="1">
                <a:solidFill>
                  <a:srgbClr val="336699"/>
                </a:solidFill>
                <a:effectLst/>
                <a:latin typeface="Fira Sans"/>
                <a:hlinkClick r:id="rId49"/>
              </a:rPr>
              <a:t>array_uintersect_uassoc</a:t>
            </a:r>
            <a:r>
              <a:rPr lang="en-US" altLang="zh-CN" b="0" i="0" dirty="0">
                <a:solidFill>
                  <a:srgbClr val="333333"/>
                </a:solidFill>
                <a:effectLst/>
                <a:latin typeface="Fira Sans"/>
              </a:rPr>
              <a:t> — </a:t>
            </a:r>
            <a:r>
              <a:rPr lang="zh-CN" altLang="en-US" b="0" i="0" dirty="0">
                <a:solidFill>
                  <a:srgbClr val="333333"/>
                </a:solidFill>
                <a:effectLst/>
                <a:latin typeface="Fira Sans"/>
              </a:rPr>
              <a:t>带索引检查计算数组的交集，用单独的回调函数比较数据和索引</a:t>
            </a:r>
          </a:p>
          <a:p>
            <a:pPr algn="l">
              <a:buFont typeface="+mj-lt"/>
              <a:buAutoNum type="arabicPeriod"/>
            </a:pPr>
            <a:r>
              <a:rPr lang="en-US" altLang="zh-CN" b="0" i="0" u="none" strike="noStrike" dirty="0" err="1">
                <a:solidFill>
                  <a:srgbClr val="336699"/>
                </a:solidFill>
                <a:effectLst/>
                <a:latin typeface="Fira Sans"/>
                <a:hlinkClick r:id="rId50"/>
              </a:rPr>
              <a:t>array_uintersect</a:t>
            </a:r>
            <a:r>
              <a:rPr lang="en-US" altLang="zh-CN" b="0" i="0" dirty="0">
                <a:solidFill>
                  <a:srgbClr val="333333"/>
                </a:solidFill>
                <a:effectLst/>
                <a:latin typeface="Fira Sans"/>
              </a:rPr>
              <a:t> — </a:t>
            </a:r>
            <a:r>
              <a:rPr lang="zh-CN" altLang="en-US" b="0" i="0" dirty="0">
                <a:solidFill>
                  <a:srgbClr val="333333"/>
                </a:solidFill>
                <a:effectLst/>
                <a:latin typeface="Fira Sans"/>
              </a:rPr>
              <a:t>计算数组的交集，用回调函数比较数据</a:t>
            </a:r>
          </a:p>
          <a:p>
            <a:pPr algn="l">
              <a:buFont typeface="+mj-lt"/>
              <a:buAutoNum type="arabicPeriod"/>
            </a:pPr>
            <a:r>
              <a:rPr lang="en-US" altLang="zh-CN" b="0" i="0" u="none" strike="noStrike" dirty="0" err="1">
                <a:solidFill>
                  <a:srgbClr val="336699"/>
                </a:solidFill>
                <a:effectLst/>
                <a:latin typeface="Fira Sans"/>
                <a:hlinkClick r:id="rId51"/>
              </a:rPr>
              <a:t>array_unique</a:t>
            </a:r>
            <a:r>
              <a:rPr lang="en-US" altLang="zh-CN" b="0" i="0" dirty="0">
                <a:solidFill>
                  <a:srgbClr val="333333"/>
                </a:solidFill>
                <a:effectLst/>
                <a:latin typeface="Fira Sans"/>
              </a:rPr>
              <a:t> — </a:t>
            </a:r>
            <a:r>
              <a:rPr lang="zh-CN" altLang="en-US" b="0" i="0" dirty="0">
                <a:solidFill>
                  <a:srgbClr val="333333"/>
                </a:solidFill>
                <a:effectLst/>
                <a:latin typeface="Fira Sans"/>
              </a:rPr>
              <a:t>移除数组中重复的值</a:t>
            </a:r>
          </a:p>
          <a:p>
            <a:pPr algn="l">
              <a:buFont typeface="+mj-lt"/>
              <a:buAutoNum type="arabicPeriod"/>
            </a:pPr>
            <a:r>
              <a:rPr lang="en-US" altLang="zh-CN" b="0" i="0" u="none" strike="noStrike" dirty="0" err="1">
                <a:solidFill>
                  <a:srgbClr val="336699"/>
                </a:solidFill>
                <a:effectLst/>
                <a:latin typeface="Fira Sans"/>
                <a:hlinkClick r:id="rId52"/>
              </a:rPr>
              <a:t>array_unshift</a:t>
            </a:r>
            <a:r>
              <a:rPr lang="en-US" altLang="zh-CN" b="0" i="0" dirty="0">
                <a:solidFill>
                  <a:srgbClr val="333333"/>
                </a:solidFill>
                <a:effectLst/>
                <a:latin typeface="Fira Sans"/>
              </a:rPr>
              <a:t> — </a:t>
            </a:r>
            <a:r>
              <a:rPr lang="zh-CN" altLang="en-US" b="0" i="0" dirty="0">
                <a:solidFill>
                  <a:srgbClr val="333333"/>
                </a:solidFill>
                <a:effectLst/>
                <a:latin typeface="Fira Sans"/>
              </a:rPr>
              <a:t>在数组开头插入一个或多个单元</a:t>
            </a:r>
          </a:p>
          <a:p>
            <a:pPr algn="l">
              <a:buFont typeface="+mj-lt"/>
              <a:buAutoNum type="arabicPeriod"/>
            </a:pPr>
            <a:r>
              <a:rPr lang="en-US" altLang="zh-CN" b="0" i="0" u="none" strike="noStrike" dirty="0" err="1">
                <a:solidFill>
                  <a:srgbClr val="336699"/>
                </a:solidFill>
                <a:effectLst/>
                <a:latin typeface="Fira Sans"/>
                <a:hlinkClick r:id="rId53"/>
              </a:rPr>
              <a:t>array_values</a:t>
            </a:r>
            <a:r>
              <a:rPr lang="en-US" altLang="zh-CN" b="0" i="0" dirty="0">
                <a:solidFill>
                  <a:srgbClr val="333333"/>
                </a:solidFill>
                <a:effectLst/>
                <a:latin typeface="Fira Sans"/>
              </a:rPr>
              <a:t> — </a:t>
            </a:r>
            <a:r>
              <a:rPr lang="zh-CN" altLang="en-US" b="0" i="0" dirty="0">
                <a:solidFill>
                  <a:srgbClr val="333333"/>
                </a:solidFill>
                <a:effectLst/>
                <a:latin typeface="Fira Sans"/>
              </a:rPr>
              <a:t>返回数组中所有的值</a:t>
            </a:r>
          </a:p>
          <a:p>
            <a:pPr algn="l">
              <a:buFont typeface="+mj-lt"/>
              <a:buAutoNum type="arabicPeriod"/>
            </a:pPr>
            <a:r>
              <a:rPr lang="en-US" altLang="zh-CN" b="0" i="0" u="none" strike="noStrike" dirty="0" err="1">
                <a:solidFill>
                  <a:srgbClr val="336699"/>
                </a:solidFill>
                <a:effectLst/>
                <a:latin typeface="Fira Sans"/>
                <a:hlinkClick r:id="rId54"/>
              </a:rPr>
              <a:t>array_walk_recursive</a:t>
            </a:r>
            <a:r>
              <a:rPr lang="en-US" altLang="zh-CN" b="0" i="0" dirty="0">
                <a:solidFill>
                  <a:srgbClr val="333333"/>
                </a:solidFill>
                <a:effectLst/>
                <a:latin typeface="Fira Sans"/>
              </a:rPr>
              <a:t> — </a:t>
            </a:r>
            <a:r>
              <a:rPr lang="zh-CN" altLang="en-US" b="0" i="0" dirty="0">
                <a:solidFill>
                  <a:srgbClr val="333333"/>
                </a:solidFill>
                <a:effectLst/>
                <a:latin typeface="Fira Sans"/>
              </a:rPr>
              <a:t>对数组中的每个成员递归地应用用户函数</a:t>
            </a:r>
          </a:p>
          <a:p>
            <a:pPr algn="l">
              <a:buFont typeface="+mj-lt"/>
              <a:buAutoNum type="arabicPeriod"/>
            </a:pPr>
            <a:r>
              <a:rPr lang="en-US" altLang="zh-CN" b="0" i="0" u="none" strike="noStrike" dirty="0" err="1">
                <a:solidFill>
                  <a:srgbClr val="336699"/>
                </a:solidFill>
                <a:effectLst/>
                <a:latin typeface="Fira Sans"/>
                <a:hlinkClick r:id="rId55"/>
              </a:rPr>
              <a:t>array_walk</a:t>
            </a:r>
            <a:r>
              <a:rPr lang="en-US" altLang="zh-CN" b="0" i="0" dirty="0">
                <a:solidFill>
                  <a:srgbClr val="333333"/>
                </a:solidFill>
                <a:effectLst/>
                <a:latin typeface="Fira Sans"/>
              </a:rPr>
              <a:t> — </a:t>
            </a:r>
            <a:r>
              <a:rPr lang="zh-CN" altLang="en-US" b="0" i="0" dirty="0">
                <a:solidFill>
                  <a:srgbClr val="333333"/>
                </a:solidFill>
                <a:effectLst/>
                <a:latin typeface="Fira Sans"/>
              </a:rPr>
              <a:t>使用用户自定义函数对数组中的每个元素做回调处理</a:t>
            </a:r>
          </a:p>
          <a:p>
            <a:pPr algn="l">
              <a:buFont typeface="+mj-lt"/>
              <a:buAutoNum type="arabicPeriod"/>
            </a:pPr>
            <a:r>
              <a:rPr lang="en-US" altLang="zh-CN" b="0" i="0" u="none" strike="noStrike" dirty="0">
                <a:solidFill>
                  <a:srgbClr val="336699"/>
                </a:solidFill>
                <a:effectLst/>
                <a:latin typeface="Fira Sans"/>
                <a:hlinkClick r:id="rId56"/>
              </a:rPr>
              <a:t>array</a:t>
            </a:r>
            <a:r>
              <a:rPr lang="en-US" altLang="zh-CN" b="0" i="0" dirty="0">
                <a:solidFill>
                  <a:srgbClr val="333333"/>
                </a:solidFill>
                <a:effectLst/>
                <a:latin typeface="Fira Sans"/>
              </a:rPr>
              <a:t> — </a:t>
            </a:r>
            <a:r>
              <a:rPr lang="zh-CN" altLang="en-US" b="0" i="0" dirty="0">
                <a:solidFill>
                  <a:srgbClr val="333333"/>
                </a:solidFill>
                <a:effectLst/>
                <a:latin typeface="Fira Sans"/>
              </a:rPr>
              <a:t>新建一个数组</a:t>
            </a:r>
          </a:p>
          <a:p>
            <a:pPr algn="l">
              <a:buFont typeface="+mj-lt"/>
              <a:buAutoNum type="arabicPeriod"/>
            </a:pPr>
            <a:r>
              <a:rPr lang="en-US" altLang="zh-CN" b="0" i="0" u="none" strike="noStrike" dirty="0" err="1">
                <a:solidFill>
                  <a:srgbClr val="336699"/>
                </a:solidFill>
                <a:effectLst/>
                <a:latin typeface="Fira Sans"/>
                <a:hlinkClick r:id="rId57"/>
              </a:rPr>
              <a:t>arsort</a:t>
            </a:r>
            <a:r>
              <a:rPr lang="en-US" altLang="zh-CN" b="0" i="0" dirty="0">
                <a:solidFill>
                  <a:srgbClr val="333333"/>
                </a:solidFill>
                <a:effectLst/>
                <a:latin typeface="Fira Sans"/>
              </a:rPr>
              <a:t> — </a:t>
            </a:r>
            <a:r>
              <a:rPr lang="zh-CN" altLang="en-US" b="0" i="0" dirty="0">
                <a:solidFill>
                  <a:srgbClr val="333333"/>
                </a:solidFill>
                <a:effectLst/>
                <a:latin typeface="Fira Sans"/>
              </a:rPr>
              <a:t>对数组进行逆向排序并保持索引关系</a:t>
            </a:r>
          </a:p>
          <a:p>
            <a:pPr algn="l">
              <a:buFont typeface="+mj-lt"/>
              <a:buAutoNum type="arabicPeriod"/>
            </a:pPr>
            <a:r>
              <a:rPr lang="en-US" altLang="zh-CN" b="0" i="0" u="none" strike="noStrike" dirty="0" err="1">
                <a:solidFill>
                  <a:srgbClr val="336699"/>
                </a:solidFill>
                <a:effectLst/>
                <a:latin typeface="Fira Sans"/>
                <a:hlinkClick r:id="rId58"/>
              </a:rPr>
              <a:t>asort</a:t>
            </a:r>
            <a:r>
              <a:rPr lang="en-US" altLang="zh-CN" b="0" i="0" dirty="0">
                <a:solidFill>
                  <a:srgbClr val="333333"/>
                </a:solidFill>
                <a:effectLst/>
                <a:latin typeface="Fira Sans"/>
              </a:rPr>
              <a:t> — </a:t>
            </a:r>
            <a:r>
              <a:rPr lang="zh-CN" altLang="en-US" b="0" i="0" dirty="0">
                <a:solidFill>
                  <a:srgbClr val="333333"/>
                </a:solidFill>
                <a:effectLst/>
                <a:latin typeface="Fira Sans"/>
              </a:rPr>
              <a:t>对数组进行排序并保持索引关系</a:t>
            </a:r>
          </a:p>
          <a:p>
            <a:pPr algn="l">
              <a:buFont typeface="+mj-lt"/>
              <a:buAutoNum type="arabicPeriod"/>
            </a:pPr>
            <a:r>
              <a:rPr lang="en-US" altLang="zh-CN" b="0" i="0" u="none" strike="noStrike" dirty="0">
                <a:solidFill>
                  <a:srgbClr val="336699"/>
                </a:solidFill>
                <a:effectLst/>
                <a:latin typeface="Fira Sans"/>
                <a:hlinkClick r:id="rId59"/>
              </a:rPr>
              <a:t>compact</a:t>
            </a:r>
            <a:r>
              <a:rPr lang="en-US" altLang="zh-CN" b="0" i="0" dirty="0">
                <a:solidFill>
                  <a:srgbClr val="333333"/>
                </a:solidFill>
                <a:effectLst/>
                <a:latin typeface="Fira Sans"/>
              </a:rPr>
              <a:t> — </a:t>
            </a:r>
            <a:r>
              <a:rPr lang="zh-CN" altLang="en-US" b="0" i="0" dirty="0">
                <a:solidFill>
                  <a:srgbClr val="333333"/>
                </a:solidFill>
                <a:effectLst/>
                <a:latin typeface="Fira Sans"/>
              </a:rPr>
              <a:t>建立一个数组，包括变量名和它们的值</a:t>
            </a:r>
          </a:p>
          <a:p>
            <a:pPr algn="l">
              <a:buFont typeface="+mj-lt"/>
              <a:buAutoNum type="arabicPeriod"/>
            </a:pPr>
            <a:r>
              <a:rPr lang="en-US" altLang="zh-CN" b="0" i="0" u="none" strike="noStrike" dirty="0">
                <a:solidFill>
                  <a:srgbClr val="336699"/>
                </a:solidFill>
                <a:effectLst/>
                <a:latin typeface="Fira Sans"/>
                <a:hlinkClick r:id="rId60"/>
              </a:rPr>
              <a:t>count</a:t>
            </a:r>
            <a:r>
              <a:rPr lang="en-US" altLang="zh-CN" b="0" i="0" dirty="0">
                <a:solidFill>
                  <a:srgbClr val="333333"/>
                </a:solidFill>
                <a:effectLst/>
                <a:latin typeface="Fira Sans"/>
              </a:rPr>
              <a:t> — </a:t>
            </a:r>
            <a:r>
              <a:rPr lang="zh-CN" altLang="en-US" b="0" i="0" dirty="0">
                <a:solidFill>
                  <a:srgbClr val="333333"/>
                </a:solidFill>
                <a:effectLst/>
                <a:latin typeface="Fira Sans"/>
              </a:rPr>
              <a:t>计算数组中的单元数目，或对象中的属性个数</a:t>
            </a:r>
          </a:p>
          <a:p>
            <a:pPr algn="l">
              <a:buFont typeface="+mj-lt"/>
              <a:buAutoNum type="arabicPeriod"/>
            </a:pPr>
            <a:r>
              <a:rPr lang="en-US" altLang="zh-CN" b="0" i="0" u="none" strike="noStrike" dirty="0">
                <a:solidFill>
                  <a:srgbClr val="336699"/>
                </a:solidFill>
                <a:effectLst/>
                <a:latin typeface="Fira Sans"/>
                <a:hlinkClick r:id="rId61"/>
              </a:rPr>
              <a:t>current</a:t>
            </a:r>
            <a:r>
              <a:rPr lang="en-US" altLang="zh-CN" b="0" i="0" dirty="0">
                <a:solidFill>
                  <a:srgbClr val="333333"/>
                </a:solidFill>
                <a:effectLst/>
                <a:latin typeface="Fira Sans"/>
              </a:rPr>
              <a:t> — </a:t>
            </a:r>
            <a:r>
              <a:rPr lang="zh-CN" altLang="en-US" b="0" i="0" dirty="0">
                <a:solidFill>
                  <a:srgbClr val="333333"/>
                </a:solidFill>
                <a:effectLst/>
                <a:latin typeface="Fira Sans"/>
              </a:rPr>
              <a:t>返回数组中的当前值</a:t>
            </a:r>
          </a:p>
          <a:p>
            <a:pPr algn="l">
              <a:buFont typeface="+mj-lt"/>
              <a:buAutoNum type="arabicPeriod"/>
            </a:pPr>
            <a:r>
              <a:rPr lang="en-US" altLang="zh-CN" b="0" i="0" u="none" strike="noStrike" dirty="0">
                <a:solidFill>
                  <a:srgbClr val="336699"/>
                </a:solidFill>
                <a:effectLst/>
                <a:latin typeface="Fira Sans"/>
                <a:hlinkClick r:id="rId62"/>
              </a:rPr>
              <a:t>each</a:t>
            </a:r>
            <a:r>
              <a:rPr lang="en-US" altLang="zh-CN" b="0" i="0" dirty="0">
                <a:solidFill>
                  <a:srgbClr val="333333"/>
                </a:solidFill>
                <a:effectLst/>
                <a:latin typeface="Fira Sans"/>
              </a:rPr>
              <a:t> — </a:t>
            </a:r>
            <a:r>
              <a:rPr lang="zh-CN" altLang="en-US" b="0" i="0" dirty="0">
                <a:solidFill>
                  <a:srgbClr val="333333"/>
                </a:solidFill>
                <a:effectLst/>
                <a:latin typeface="Fira Sans"/>
              </a:rPr>
              <a:t>返回数组中当前的键／值对并将数组指针向前移动一步</a:t>
            </a:r>
          </a:p>
          <a:p>
            <a:pPr algn="l">
              <a:buFont typeface="+mj-lt"/>
              <a:buAutoNum type="arabicPeriod"/>
            </a:pPr>
            <a:r>
              <a:rPr lang="en-US" altLang="zh-CN" b="0" i="0" u="none" strike="noStrike" dirty="0">
                <a:solidFill>
                  <a:srgbClr val="336699"/>
                </a:solidFill>
                <a:effectLst/>
                <a:latin typeface="Fira Sans"/>
                <a:hlinkClick r:id="rId63"/>
              </a:rPr>
              <a:t>end</a:t>
            </a:r>
            <a:r>
              <a:rPr lang="en-US" altLang="zh-CN" b="0" i="0" dirty="0">
                <a:solidFill>
                  <a:srgbClr val="333333"/>
                </a:solidFill>
                <a:effectLst/>
                <a:latin typeface="Fira Sans"/>
              </a:rPr>
              <a:t> — </a:t>
            </a:r>
            <a:r>
              <a:rPr lang="zh-CN" altLang="en-US" b="0" i="0" dirty="0">
                <a:solidFill>
                  <a:srgbClr val="333333"/>
                </a:solidFill>
                <a:effectLst/>
                <a:latin typeface="Fira Sans"/>
              </a:rPr>
              <a:t>将数组的内部指针指向最后一个单元</a:t>
            </a:r>
          </a:p>
          <a:p>
            <a:pPr algn="l">
              <a:buFont typeface="+mj-lt"/>
              <a:buAutoNum type="arabicPeriod"/>
            </a:pPr>
            <a:r>
              <a:rPr lang="en-US" altLang="zh-CN" b="0" i="0" u="none" strike="noStrike" dirty="0">
                <a:solidFill>
                  <a:srgbClr val="336699"/>
                </a:solidFill>
                <a:effectLst/>
                <a:latin typeface="Fira Sans"/>
                <a:hlinkClick r:id="rId64"/>
              </a:rPr>
              <a:t>extract</a:t>
            </a:r>
            <a:r>
              <a:rPr lang="en-US" altLang="zh-CN" b="0" i="0" dirty="0">
                <a:solidFill>
                  <a:srgbClr val="333333"/>
                </a:solidFill>
                <a:effectLst/>
                <a:latin typeface="Fira Sans"/>
              </a:rPr>
              <a:t> — </a:t>
            </a:r>
            <a:r>
              <a:rPr lang="zh-CN" altLang="en-US" b="0" i="0" dirty="0">
                <a:solidFill>
                  <a:srgbClr val="333333"/>
                </a:solidFill>
                <a:effectLst/>
                <a:latin typeface="Fira Sans"/>
              </a:rPr>
              <a:t>从数组中将变量导入到当前的符号表</a:t>
            </a:r>
          </a:p>
          <a:p>
            <a:pPr algn="l">
              <a:buFont typeface="+mj-lt"/>
              <a:buAutoNum type="arabicPeriod"/>
            </a:pPr>
            <a:r>
              <a:rPr lang="en-US" altLang="zh-CN" b="0" i="0" u="none" strike="noStrike" dirty="0" err="1">
                <a:solidFill>
                  <a:srgbClr val="336699"/>
                </a:solidFill>
                <a:effectLst/>
                <a:latin typeface="Fira Sans"/>
                <a:hlinkClick r:id="rId65"/>
              </a:rPr>
              <a:t>in_array</a:t>
            </a:r>
            <a:r>
              <a:rPr lang="en-US" altLang="zh-CN" b="0" i="0" dirty="0">
                <a:solidFill>
                  <a:srgbClr val="333333"/>
                </a:solidFill>
                <a:effectLst/>
                <a:latin typeface="Fira Sans"/>
              </a:rPr>
              <a:t> — </a:t>
            </a:r>
            <a:r>
              <a:rPr lang="zh-CN" altLang="en-US" b="0" i="0" dirty="0">
                <a:solidFill>
                  <a:srgbClr val="333333"/>
                </a:solidFill>
                <a:effectLst/>
                <a:latin typeface="Fira Sans"/>
              </a:rPr>
              <a:t>检查数组中是否存在某个值</a:t>
            </a:r>
          </a:p>
          <a:p>
            <a:pPr algn="l">
              <a:buFont typeface="+mj-lt"/>
              <a:buAutoNum type="arabicPeriod"/>
            </a:pPr>
            <a:r>
              <a:rPr lang="en-US" altLang="zh-CN" b="0" i="0" u="none" strike="noStrike" dirty="0" err="1">
                <a:solidFill>
                  <a:srgbClr val="336699"/>
                </a:solidFill>
                <a:effectLst/>
                <a:latin typeface="Fira Sans"/>
                <a:hlinkClick r:id="rId66"/>
              </a:rPr>
              <a:t>key_exists</a:t>
            </a:r>
            <a:r>
              <a:rPr lang="en-US" altLang="zh-CN" b="0" i="0" dirty="0">
                <a:solidFill>
                  <a:srgbClr val="333333"/>
                </a:solidFill>
                <a:effectLst/>
                <a:latin typeface="Fira Sans"/>
              </a:rPr>
              <a:t> — </a:t>
            </a:r>
            <a:r>
              <a:rPr lang="zh-CN" altLang="en-US" b="0" i="0" dirty="0">
                <a:solidFill>
                  <a:srgbClr val="333333"/>
                </a:solidFill>
                <a:effectLst/>
                <a:latin typeface="Fira Sans"/>
              </a:rPr>
              <a:t>别名 </a:t>
            </a:r>
            <a:r>
              <a:rPr lang="en-US" altLang="zh-CN" b="0" i="0" dirty="0" err="1">
                <a:solidFill>
                  <a:srgbClr val="333333"/>
                </a:solidFill>
                <a:effectLst/>
                <a:latin typeface="Fira Sans"/>
              </a:rPr>
              <a:t>array_key_exists</a:t>
            </a:r>
            <a:endParaRPr lang="en-US" altLang="zh-CN" b="0" i="0" dirty="0">
              <a:solidFill>
                <a:srgbClr val="333333"/>
              </a:solidFill>
              <a:effectLst/>
              <a:latin typeface="Fira Sans"/>
            </a:endParaRPr>
          </a:p>
          <a:p>
            <a:pPr algn="l">
              <a:buFont typeface="+mj-lt"/>
              <a:buAutoNum type="arabicPeriod"/>
            </a:pPr>
            <a:r>
              <a:rPr lang="en-US" altLang="zh-CN" b="0" i="0" u="none" strike="noStrike" dirty="0">
                <a:solidFill>
                  <a:srgbClr val="336699"/>
                </a:solidFill>
                <a:effectLst/>
                <a:latin typeface="Fira Sans"/>
                <a:hlinkClick r:id="rId67"/>
              </a:rPr>
              <a:t>key</a:t>
            </a:r>
            <a:r>
              <a:rPr lang="en-US" altLang="zh-CN" b="0" i="0" dirty="0">
                <a:solidFill>
                  <a:srgbClr val="333333"/>
                </a:solidFill>
                <a:effectLst/>
                <a:latin typeface="Fira Sans"/>
              </a:rPr>
              <a:t> — </a:t>
            </a:r>
            <a:r>
              <a:rPr lang="zh-CN" altLang="en-US" b="0" i="0" dirty="0">
                <a:solidFill>
                  <a:srgbClr val="333333"/>
                </a:solidFill>
                <a:effectLst/>
                <a:latin typeface="Fira Sans"/>
              </a:rPr>
              <a:t>从关联数组中取得键名</a:t>
            </a:r>
          </a:p>
          <a:p>
            <a:pPr algn="l">
              <a:buFont typeface="+mj-lt"/>
              <a:buAutoNum type="arabicPeriod"/>
            </a:pPr>
            <a:r>
              <a:rPr lang="en-US" altLang="zh-CN" b="0" i="0" u="none" strike="noStrike" dirty="0" err="1">
                <a:solidFill>
                  <a:srgbClr val="336699"/>
                </a:solidFill>
                <a:effectLst/>
                <a:latin typeface="Fira Sans"/>
                <a:hlinkClick r:id="rId68"/>
              </a:rPr>
              <a:t>krsort</a:t>
            </a:r>
            <a:r>
              <a:rPr lang="en-US" altLang="zh-CN" b="0" i="0" dirty="0">
                <a:solidFill>
                  <a:srgbClr val="333333"/>
                </a:solidFill>
                <a:effectLst/>
                <a:latin typeface="Fira Sans"/>
              </a:rPr>
              <a:t> — </a:t>
            </a:r>
            <a:r>
              <a:rPr lang="zh-CN" altLang="en-US" b="0" i="0" dirty="0">
                <a:solidFill>
                  <a:srgbClr val="333333"/>
                </a:solidFill>
                <a:effectLst/>
                <a:latin typeface="Fira Sans"/>
              </a:rPr>
              <a:t>对数组按照键名逆向排序</a:t>
            </a:r>
          </a:p>
          <a:p>
            <a:pPr algn="l">
              <a:buFont typeface="+mj-lt"/>
              <a:buAutoNum type="arabicPeriod"/>
            </a:pPr>
            <a:r>
              <a:rPr lang="en-US" altLang="zh-CN" b="0" i="0" u="none" strike="noStrike" dirty="0" err="1">
                <a:solidFill>
                  <a:srgbClr val="336699"/>
                </a:solidFill>
                <a:effectLst/>
                <a:latin typeface="Fira Sans"/>
                <a:hlinkClick r:id="rId69"/>
              </a:rPr>
              <a:t>ksort</a:t>
            </a:r>
            <a:r>
              <a:rPr lang="en-US" altLang="zh-CN" b="0" i="0" dirty="0">
                <a:solidFill>
                  <a:srgbClr val="333333"/>
                </a:solidFill>
                <a:effectLst/>
                <a:latin typeface="Fira Sans"/>
              </a:rPr>
              <a:t> — </a:t>
            </a:r>
            <a:r>
              <a:rPr lang="zh-CN" altLang="en-US" b="0" i="0" dirty="0">
                <a:solidFill>
                  <a:srgbClr val="333333"/>
                </a:solidFill>
                <a:effectLst/>
                <a:latin typeface="Fira Sans"/>
              </a:rPr>
              <a:t>对数组按照键名排序</a:t>
            </a:r>
          </a:p>
          <a:p>
            <a:pPr algn="l">
              <a:buFont typeface="+mj-lt"/>
              <a:buAutoNum type="arabicPeriod"/>
            </a:pPr>
            <a:r>
              <a:rPr lang="en-US" altLang="zh-CN" b="0" i="0" u="none" strike="noStrike" dirty="0">
                <a:solidFill>
                  <a:srgbClr val="336699"/>
                </a:solidFill>
                <a:effectLst/>
                <a:latin typeface="Fira Sans"/>
                <a:hlinkClick r:id="rId70"/>
              </a:rPr>
              <a:t>list</a:t>
            </a:r>
            <a:r>
              <a:rPr lang="en-US" altLang="zh-CN" b="0" i="0" dirty="0">
                <a:solidFill>
                  <a:srgbClr val="333333"/>
                </a:solidFill>
                <a:effectLst/>
                <a:latin typeface="Fira Sans"/>
              </a:rPr>
              <a:t> — </a:t>
            </a:r>
            <a:r>
              <a:rPr lang="zh-CN" altLang="en-US" b="0" i="0" dirty="0">
                <a:solidFill>
                  <a:srgbClr val="333333"/>
                </a:solidFill>
                <a:effectLst/>
                <a:latin typeface="Fira Sans"/>
              </a:rPr>
              <a:t>把数组中的值赋给一组变量</a:t>
            </a:r>
          </a:p>
          <a:p>
            <a:pPr algn="l">
              <a:buFont typeface="+mj-lt"/>
              <a:buAutoNum type="arabicPeriod"/>
            </a:pPr>
            <a:r>
              <a:rPr lang="en-US" altLang="zh-CN" b="0" i="0" u="none" strike="noStrike" dirty="0" err="1">
                <a:solidFill>
                  <a:srgbClr val="336699"/>
                </a:solidFill>
                <a:effectLst/>
                <a:latin typeface="Fira Sans"/>
                <a:hlinkClick r:id="rId71"/>
              </a:rPr>
              <a:t>natcasesort</a:t>
            </a:r>
            <a:r>
              <a:rPr lang="en-US" altLang="zh-CN" b="0" i="0" dirty="0">
                <a:solidFill>
                  <a:srgbClr val="333333"/>
                </a:solidFill>
                <a:effectLst/>
                <a:latin typeface="Fira Sans"/>
              </a:rPr>
              <a:t> — </a:t>
            </a:r>
            <a:r>
              <a:rPr lang="zh-CN" altLang="en-US" b="0" i="0" dirty="0">
                <a:solidFill>
                  <a:srgbClr val="333333"/>
                </a:solidFill>
                <a:effectLst/>
                <a:latin typeface="Fira Sans"/>
              </a:rPr>
              <a:t>用“自然排序”算法对数组进行不区分大小写字母的排序</a:t>
            </a:r>
          </a:p>
          <a:p>
            <a:pPr algn="l">
              <a:buFont typeface="+mj-lt"/>
              <a:buAutoNum type="arabicPeriod"/>
            </a:pPr>
            <a:r>
              <a:rPr lang="en-US" altLang="zh-CN" b="0" i="0" u="none" strike="noStrike" dirty="0" err="1">
                <a:solidFill>
                  <a:srgbClr val="336699"/>
                </a:solidFill>
                <a:effectLst/>
                <a:latin typeface="Fira Sans"/>
                <a:hlinkClick r:id="rId72"/>
              </a:rPr>
              <a:t>natsort</a:t>
            </a:r>
            <a:r>
              <a:rPr lang="en-US" altLang="zh-CN" b="0" i="0" dirty="0">
                <a:solidFill>
                  <a:srgbClr val="333333"/>
                </a:solidFill>
                <a:effectLst/>
                <a:latin typeface="Fira Sans"/>
              </a:rPr>
              <a:t> — </a:t>
            </a:r>
            <a:r>
              <a:rPr lang="zh-CN" altLang="en-US" b="0" i="0" dirty="0">
                <a:solidFill>
                  <a:srgbClr val="333333"/>
                </a:solidFill>
                <a:effectLst/>
                <a:latin typeface="Fira Sans"/>
              </a:rPr>
              <a:t>用“自然排序”算法对数组排序</a:t>
            </a:r>
          </a:p>
          <a:p>
            <a:pPr algn="l">
              <a:buFont typeface="+mj-lt"/>
              <a:buAutoNum type="arabicPeriod"/>
            </a:pPr>
            <a:r>
              <a:rPr lang="en-US" altLang="zh-CN" b="0" i="0" u="none" strike="noStrike" dirty="0">
                <a:solidFill>
                  <a:srgbClr val="336699"/>
                </a:solidFill>
                <a:effectLst/>
                <a:latin typeface="Fira Sans"/>
                <a:hlinkClick r:id="rId73"/>
              </a:rPr>
              <a:t>next</a:t>
            </a:r>
            <a:r>
              <a:rPr lang="en-US" altLang="zh-CN" b="0" i="0" dirty="0">
                <a:solidFill>
                  <a:srgbClr val="333333"/>
                </a:solidFill>
                <a:effectLst/>
                <a:latin typeface="Fira Sans"/>
              </a:rPr>
              <a:t> — </a:t>
            </a:r>
            <a:r>
              <a:rPr lang="zh-CN" altLang="en-US" b="0" i="0" dirty="0">
                <a:solidFill>
                  <a:srgbClr val="333333"/>
                </a:solidFill>
                <a:effectLst/>
                <a:latin typeface="Fira Sans"/>
              </a:rPr>
              <a:t>将数组中的内部指针向前移动一位</a:t>
            </a:r>
          </a:p>
          <a:p>
            <a:pPr algn="l">
              <a:buFont typeface="+mj-lt"/>
              <a:buAutoNum type="arabicPeriod"/>
            </a:pPr>
            <a:r>
              <a:rPr lang="en-US" altLang="zh-CN" b="0" i="0" u="none" strike="noStrike" dirty="0">
                <a:solidFill>
                  <a:srgbClr val="336699"/>
                </a:solidFill>
                <a:effectLst/>
                <a:latin typeface="Fira Sans"/>
                <a:hlinkClick r:id="rId74"/>
              </a:rPr>
              <a:t>pos</a:t>
            </a:r>
            <a:r>
              <a:rPr lang="en-US" altLang="zh-CN" b="0" i="0" dirty="0">
                <a:solidFill>
                  <a:srgbClr val="333333"/>
                </a:solidFill>
                <a:effectLst/>
                <a:latin typeface="Fira Sans"/>
              </a:rPr>
              <a:t> — current </a:t>
            </a:r>
            <a:r>
              <a:rPr lang="zh-CN" altLang="en-US" b="0" i="0" dirty="0">
                <a:solidFill>
                  <a:srgbClr val="333333"/>
                </a:solidFill>
                <a:effectLst/>
                <a:latin typeface="Fira Sans"/>
              </a:rPr>
              <a:t>的别名</a:t>
            </a:r>
          </a:p>
          <a:p>
            <a:pPr algn="l">
              <a:buFont typeface="+mj-lt"/>
              <a:buAutoNum type="arabicPeriod"/>
            </a:pPr>
            <a:r>
              <a:rPr lang="en-US" altLang="zh-CN" b="0" i="0" u="none" strike="noStrike" dirty="0">
                <a:solidFill>
                  <a:srgbClr val="336699"/>
                </a:solidFill>
                <a:effectLst/>
                <a:latin typeface="Fira Sans"/>
                <a:hlinkClick r:id="rId75"/>
              </a:rPr>
              <a:t>prev</a:t>
            </a:r>
            <a:r>
              <a:rPr lang="en-US" altLang="zh-CN" b="0" i="0" dirty="0">
                <a:solidFill>
                  <a:srgbClr val="333333"/>
                </a:solidFill>
                <a:effectLst/>
                <a:latin typeface="Fira Sans"/>
              </a:rPr>
              <a:t> — </a:t>
            </a:r>
            <a:r>
              <a:rPr lang="zh-CN" altLang="en-US" b="0" i="0" dirty="0">
                <a:solidFill>
                  <a:srgbClr val="333333"/>
                </a:solidFill>
                <a:effectLst/>
                <a:latin typeface="Fira Sans"/>
              </a:rPr>
              <a:t>将数组的内部指针倒回一位</a:t>
            </a:r>
          </a:p>
          <a:p>
            <a:pPr algn="l">
              <a:buFont typeface="+mj-lt"/>
              <a:buAutoNum type="arabicPeriod"/>
            </a:pPr>
            <a:r>
              <a:rPr lang="en-US" altLang="zh-CN" b="0" i="0" u="none" strike="noStrike" dirty="0">
                <a:solidFill>
                  <a:srgbClr val="336699"/>
                </a:solidFill>
                <a:effectLst/>
                <a:latin typeface="Fira Sans"/>
                <a:hlinkClick r:id="rId76"/>
              </a:rPr>
              <a:t>range</a:t>
            </a:r>
            <a:r>
              <a:rPr lang="en-US" altLang="zh-CN" b="0" i="0" dirty="0">
                <a:solidFill>
                  <a:srgbClr val="333333"/>
                </a:solidFill>
                <a:effectLst/>
                <a:latin typeface="Fira Sans"/>
              </a:rPr>
              <a:t> — </a:t>
            </a:r>
            <a:r>
              <a:rPr lang="zh-CN" altLang="en-US" b="0" i="0" dirty="0">
                <a:solidFill>
                  <a:srgbClr val="333333"/>
                </a:solidFill>
                <a:effectLst/>
                <a:latin typeface="Fira Sans"/>
              </a:rPr>
              <a:t>根据范围创建数组，包含指定的元素</a:t>
            </a:r>
          </a:p>
          <a:p>
            <a:pPr algn="l">
              <a:buFont typeface="+mj-lt"/>
              <a:buAutoNum type="arabicPeriod"/>
            </a:pPr>
            <a:r>
              <a:rPr lang="en-US" altLang="zh-CN" b="0" i="0" u="none" strike="noStrike" dirty="0">
                <a:solidFill>
                  <a:srgbClr val="336699"/>
                </a:solidFill>
                <a:effectLst/>
                <a:latin typeface="Fira Sans"/>
                <a:hlinkClick r:id="rId77"/>
              </a:rPr>
              <a:t>reset</a:t>
            </a:r>
            <a:r>
              <a:rPr lang="en-US" altLang="zh-CN" b="0" i="0" dirty="0">
                <a:solidFill>
                  <a:srgbClr val="333333"/>
                </a:solidFill>
                <a:effectLst/>
                <a:latin typeface="Fira Sans"/>
              </a:rPr>
              <a:t> — </a:t>
            </a:r>
            <a:r>
              <a:rPr lang="zh-CN" altLang="en-US" b="0" i="0" dirty="0">
                <a:solidFill>
                  <a:srgbClr val="333333"/>
                </a:solidFill>
                <a:effectLst/>
                <a:latin typeface="Fira Sans"/>
              </a:rPr>
              <a:t>将数组的内部指针指向第一个单元</a:t>
            </a:r>
          </a:p>
          <a:p>
            <a:pPr algn="l">
              <a:buFont typeface="+mj-lt"/>
              <a:buAutoNum type="arabicPeriod"/>
            </a:pPr>
            <a:r>
              <a:rPr lang="en-US" altLang="zh-CN" b="0" i="0" u="none" strike="noStrike" dirty="0" err="1">
                <a:solidFill>
                  <a:srgbClr val="336699"/>
                </a:solidFill>
                <a:effectLst/>
                <a:latin typeface="Fira Sans"/>
                <a:hlinkClick r:id="rId78"/>
              </a:rPr>
              <a:t>rsort</a:t>
            </a:r>
            <a:r>
              <a:rPr lang="en-US" altLang="zh-CN" b="0" i="0" dirty="0">
                <a:solidFill>
                  <a:srgbClr val="333333"/>
                </a:solidFill>
                <a:effectLst/>
                <a:latin typeface="Fira Sans"/>
              </a:rPr>
              <a:t> — </a:t>
            </a:r>
            <a:r>
              <a:rPr lang="zh-CN" altLang="en-US" b="0" i="0" dirty="0">
                <a:solidFill>
                  <a:srgbClr val="333333"/>
                </a:solidFill>
                <a:effectLst/>
                <a:latin typeface="Fira Sans"/>
              </a:rPr>
              <a:t>对数组逆向排序</a:t>
            </a:r>
          </a:p>
          <a:p>
            <a:pPr algn="l">
              <a:buFont typeface="+mj-lt"/>
              <a:buAutoNum type="arabicPeriod"/>
            </a:pPr>
            <a:r>
              <a:rPr lang="en-US" altLang="zh-CN" b="0" i="0" u="none" strike="noStrike" dirty="0">
                <a:solidFill>
                  <a:srgbClr val="336699"/>
                </a:solidFill>
                <a:effectLst/>
                <a:latin typeface="Fira Sans"/>
                <a:hlinkClick r:id="rId79"/>
              </a:rPr>
              <a:t>shuffle</a:t>
            </a:r>
            <a:r>
              <a:rPr lang="en-US" altLang="zh-CN" b="0" i="0" dirty="0">
                <a:solidFill>
                  <a:srgbClr val="333333"/>
                </a:solidFill>
                <a:effectLst/>
                <a:latin typeface="Fira Sans"/>
              </a:rPr>
              <a:t> — </a:t>
            </a:r>
            <a:r>
              <a:rPr lang="zh-CN" altLang="en-US" b="0" i="0" dirty="0">
                <a:solidFill>
                  <a:srgbClr val="333333"/>
                </a:solidFill>
                <a:effectLst/>
                <a:latin typeface="Fira Sans"/>
              </a:rPr>
              <a:t>打乱数组</a:t>
            </a:r>
          </a:p>
          <a:p>
            <a:pPr algn="l">
              <a:buFont typeface="+mj-lt"/>
              <a:buAutoNum type="arabicPeriod"/>
            </a:pPr>
            <a:r>
              <a:rPr lang="en-US" altLang="zh-CN" b="0" i="0" u="none" strike="noStrike" dirty="0" err="1">
                <a:solidFill>
                  <a:srgbClr val="336699"/>
                </a:solidFill>
                <a:effectLst/>
                <a:latin typeface="Fira Sans"/>
                <a:hlinkClick r:id="rId80"/>
              </a:rPr>
              <a:t>sizeof</a:t>
            </a:r>
            <a:r>
              <a:rPr lang="en-US" altLang="zh-CN" b="0" i="0" dirty="0">
                <a:solidFill>
                  <a:srgbClr val="333333"/>
                </a:solidFill>
                <a:effectLst/>
                <a:latin typeface="Fira Sans"/>
              </a:rPr>
              <a:t> — count </a:t>
            </a:r>
            <a:r>
              <a:rPr lang="zh-CN" altLang="en-US" b="0" i="0" dirty="0">
                <a:solidFill>
                  <a:srgbClr val="333333"/>
                </a:solidFill>
                <a:effectLst/>
                <a:latin typeface="Fira Sans"/>
              </a:rPr>
              <a:t>的别名</a:t>
            </a:r>
          </a:p>
          <a:p>
            <a:pPr algn="l">
              <a:buFont typeface="+mj-lt"/>
              <a:buAutoNum type="arabicPeriod"/>
            </a:pPr>
            <a:r>
              <a:rPr lang="en-US" altLang="zh-CN" b="0" i="0" u="none" strike="noStrike" dirty="0">
                <a:solidFill>
                  <a:srgbClr val="336699"/>
                </a:solidFill>
                <a:effectLst/>
                <a:latin typeface="Fira Sans"/>
                <a:hlinkClick r:id="rId81"/>
              </a:rPr>
              <a:t>sort</a:t>
            </a:r>
            <a:r>
              <a:rPr lang="en-US" altLang="zh-CN" b="0" i="0" dirty="0">
                <a:solidFill>
                  <a:srgbClr val="333333"/>
                </a:solidFill>
                <a:effectLst/>
                <a:latin typeface="Fira Sans"/>
              </a:rPr>
              <a:t> — </a:t>
            </a:r>
            <a:r>
              <a:rPr lang="zh-CN" altLang="en-US" b="0" i="0" dirty="0">
                <a:solidFill>
                  <a:srgbClr val="333333"/>
                </a:solidFill>
                <a:effectLst/>
                <a:latin typeface="Fira Sans"/>
              </a:rPr>
              <a:t>对数组排序</a:t>
            </a:r>
          </a:p>
          <a:p>
            <a:pPr algn="l">
              <a:buFont typeface="+mj-lt"/>
              <a:buAutoNum type="arabicPeriod"/>
            </a:pPr>
            <a:r>
              <a:rPr lang="en-US" altLang="zh-CN" b="0" i="0" u="none" strike="noStrike" dirty="0" err="1">
                <a:solidFill>
                  <a:srgbClr val="336699"/>
                </a:solidFill>
                <a:effectLst/>
                <a:latin typeface="Fira Sans"/>
                <a:hlinkClick r:id="rId82"/>
              </a:rPr>
              <a:t>uasort</a:t>
            </a:r>
            <a:r>
              <a:rPr lang="en-US" altLang="zh-CN" b="0" i="0" dirty="0">
                <a:solidFill>
                  <a:srgbClr val="333333"/>
                </a:solidFill>
                <a:effectLst/>
                <a:latin typeface="Fira Sans"/>
              </a:rPr>
              <a:t> — </a:t>
            </a:r>
            <a:r>
              <a:rPr lang="zh-CN" altLang="en-US" b="0" i="0" dirty="0">
                <a:solidFill>
                  <a:srgbClr val="333333"/>
                </a:solidFill>
                <a:effectLst/>
                <a:latin typeface="Fira Sans"/>
              </a:rPr>
              <a:t>使用用户自定义的比较函数对数组中的值进行排序并保持索引关联</a:t>
            </a:r>
          </a:p>
          <a:p>
            <a:pPr algn="l">
              <a:buFont typeface="+mj-lt"/>
              <a:buAutoNum type="arabicPeriod"/>
            </a:pPr>
            <a:r>
              <a:rPr lang="en-US" altLang="zh-CN" b="0" i="0" u="none" strike="noStrike" dirty="0" err="1">
                <a:solidFill>
                  <a:srgbClr val="336699"/>
                </a:solidFill>
                <a:effectLst/>
                <a:latin typeface="Fira Sans"/>
                <a:hlinkClick r:id="rId83"/>
              </a:rPr>
              <a:t>uksort</a:t>
            </a:r>
            <a:r>
              <a:rPr lang="en-US" altLang="zh-CN" b="0" i="0" dirty="0">
                <a:solidFill>
                  <a:srgbClr val="333333"/>
                </a:solidFill>
                <a:effectLst/>
                <a:latin typeface="Fira Sans"/>
              </a:rPr>
              <a:t> — </a:t>
            </a:r>
            <a:r>
              <a:rPr lang="zh-CN" altLang="en-US" b="0" i="0" dirty="0">
                <a:solidFill>
                  <a:srgbClr val="333333"/>
                </a:solidFill>
                <a:effectLst/>
                <a:latin typeface="Fira Sans"/>
              </a:rPr>
              <a:t>使用用户自定义的比较函数对数组中的键名进行排序</a:t>
            </a:r>
          </a:p>
          <a:p>
            <a:pPr algn="l">
              <a:buFont typeface="+mj-lt"/>
              <a:buAutoNum type="arabicPeriod"/>
            </a:pPr>
            <a:r>
              <a:rPr lang="en-US" altLang="zh-CN" b="0" i="0" u="none" strike="noStrike" dirty="0" err="1">
                <a:solidFill>
                  <a:srgbClr val="336699"/>
                </a:solidFill>
                <a:effectLst/>
                <a:latin typeface="Fira Sans"/>
                <a:hlinkClick r:id="rId84"/>
              </a:rPr>
              <a:t>usort</a:t>
            </a:r>
            <a:r>
              <a:rPr lang="en-US" altLang="zh-CN" b="0" i="0" dirty="0">
                <a:solidFill>
                  <a:srgbClr val="333333"/>
                </a:solidFill>
                <a:effectLst/>
                <a:latin typeface="Fira Sans"/>
              </a:rPr>
              <a:t> — </a:t>
            </a:r>
            <a:r>
              <a:rPr lang="zh-CN" altLang="en-US" b="0" i="0" dirty="0">
                <a:solidFill>
                  <a:srgbClr val="333333"/>
                </a:solidFill>
                <a:effectLst/>
                <a:latin typeface="Fira Sans"/>
              </a:rPr>
              <a:t>使用用户自定义的比较函数对数组中的值进行排序</a:t>
            </a:r>
          </a:p>
          <a:p>
            <a:endParaRPr lang="zh-CN" altLang="en-US" dirty="0"/>
          </a:p>
        </p:txBody>
      </p:sp>
      <p:sp>
        <p:nvSpPr>
          <p:cNvPr id="4" name="灯片编号占位符 3"/>
          <p:cNvSpPr>
            <a:spLocks noGrp="1"/>
          </p:cNvSpPr>
          <p:nvPr>
            <p:ph type="sldNum" sz="quarter" idx="5"/>
          </p:nvPr>
        </p:nvSpPr>
        <p:spPr/>
        <p:txBody>
          <a:bodyPr/>
          <a:lstStyle/>
          <a:p>
            <a:fld id="{12BA897D-C76B-4C4D-AB12-C79F1D6C142C}" type="slidenum">
              <a:rPr lang="zh-CN" altLang="en-US" smtClean="0"/>
              <a:t>15</a:t>
            </a:fld>
            <a:endParaRPr lang="zh-CN" altLang="en-US"/>
          </a:p>
        </p:txBody>
      </p:sp>
    </p:spTree>
    <p:extLst>
      <p:ext uri="{BB962C8B-B14F-4D97-AF65-F5344CB8AC3E}">
        <p14:creationId xmlns:p14="http://schemas.microsoft.com/office/powerpoint/2010/main" val="114371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China on Wednesday issued a white paper to expound on its defensive national defense policy in the new era and explain the practice, purposes and significance of China's efforts to build a fortified national defense and a strong military.</a:t>
            </a:r>
          </a:p>
          <a:p>
            <a:endParaRPr lang="en-US" altLang="zh-CN" dirty="0"/>
          </a:p>
          <a:p>
            <a:r>
              <a:rPr lang="en-US" altLang="zh-CN" dirty="0"/>
              <a:t>Titled "China's National Defense in the New Era," the white paper was released by the State Council Information Office, with a view to helping the international community better understand China's national defense.</a:t>
            </a:r>
          </a:p>
          <a:p>
            <a:endParaRPr lang="en-US" altLang="zh-CN" dirty="0"/>
          </a:p>
          <a:p>
            <a:r>
              <a:rPr lang="en-US" altLang="zh-CN" dirty="0"/>
              <a:t>The main body of the white paper was divided into six sections: the international security situation, China's defensive national defense policy in the new era, fulfilling the missions and tasks of China's armed forces in the new era, reform in China's national defense and armed forces, reasonable and appropriate defense expenditure, and actively contributing to building a community with a shared future for mankind.</a:t>
            </a:r>
          </a:p>
          <a:p>
            <a:endParaRPr lang="en-US" altLang="zh-CN" dirty="0"/>
          </a:p>
          <a:p>
            <a:r>
              <a:rPr lang="en-US" altLang="zh-CN" dirty="0"/>
              <a:t>It is the 10th white paper on national defense the Chinese government has issued since 1998 and the first comprehensive one since the 18th National Congress of the Communist Party of China in 2012.</a:t>
            </a:r>
          </a:p>
          <a:p>
            <a:endParaRPr lang="en-US" altLang="zh-CN" dirty="0"/>
          </a:p>
          <a:p>
            <a:r>
              <a:rPr lang="en-US" altLang="zh-CN" dirty="0"/>
              <a:t>A number of figures were also used in the 27,000-character white paper, and 10 tables on topics such as the breakdown of China's defense expenditure and international cooperation activities were added as appendices.</a:t>
            </a:r>
          </a:p>
          <a:p>
            <a:endParaRPr lang="en-US" altLang="zh-CN" dirty="0"/>
          </a:p>
          <a:p>
            <a:r>
              <a:rPr lang="en-US" altLang="zh-CN" dirty="0"/>
              <a:t>Win-win cooperation remain the irreversible trends of the times, the white paper noted, adding that there are prominent destabilizing factors and uncertainties in international security, and the world is not yet a tranquil place.</a:t>
            </a:r>
          </a:p>
          <a:p>
            <a:endParaRPr lang="en-US" altLang="zh-CN" dirty="0"/>
          </a:p>
          <a:p>
            <a:r>
              <a:rPr lang="en-US" altLang="zh-CN" dirty="0"/>
              <a:t>According to the white paper, resolutely safeguarding China's sovereignty, security and development interests is the fundamental goal of China's national defense in the new era, whose distinctive feature is never seeking hegemony, expansion or spheres of influence.</a:t>
            </a:r>
          </a:p>
          <a:p>
            <a:endParaRPr lang="en-US" altLang="zh-CN" dirty="0"/>
          </a:p>
          <a:p>
            <a:r>
              <a:rPr lang="en-US" altLang="zh-CN" dirty="0"/>
              <a:t>Identifying this feature, the white paper clearly demonstrated the defensive nature of China's national defense policy and the transparency of its strategic intent, said Shi </a:t>
            </a:r>
            <a:r>
              <a:rPr lang="en-US" altLang="zh-CN" dirty="0" err="1"/>
              <a:t>Qingren</a:t>
            </a:r>
            <a:r>
              <a:rPr lang="en-US" altLang="zh-CN" dirty="0"/>
              <a:t>, an associate research fellow with the Academy of Military Sciences (AMS) of the Chinese People's Liberation Army.</a:t>
            </a:r>
          </a:p>
          <a:p>
            <a:endParaRPr lang="en-US" altLang="zh-CN" dirty="0"/>
          </a:p>
          <a:p>
            <a:r>
              <a:rPr lang="en-US" altLang="zh-CN" dirty="0"/>
              <a:t>"The white paper, for the first time, outlines China's national defense policy system," said Cao </a:t>
            </a:r>
            <a:r>
              <a:rPr lang="en-US" altLang="zh-CN" dirty="0" err="1"/>
              <a:t>Yanzhong</a:t>
            </a:r>
            <a:r>
              <a:rPr lang="en-US" altLang="zh-CN" dirty="0"/>
              <a:t>, an AMS research fellow. "It clearly shows the world the strategic direction, basic principles and global significance of the development of China's national defense and the Chinese armed forces."</a:t>
            </a:r>
          </a:p>
          <a:p>
            <a:endParaRPr lang="en-US" altLang="zh-CN" dirty="0"/>
          </a:p>
          <a:p>
            <a:r>
              <a:rPr lang="en-US" altLang="zh-CN" dirty="0"/>
              <a:t>The white paper gave detailed information on China's defense expenditure, described as reasonable and appropriate.</a:t>
            </a:r>
          </a:p>
          <a:p>
            <a:endParaRPr lang="en-US" altLang="zh-CN" dirty="0"/>
          </a:p>
          <a:p>
            <a:r>
              <a:rPr lang="en-US" altLang="zh-CN" dirty="0"/>
              <a:t>Compared to other major countries, the ratios of China's defense expenditure to GDP and to government expenditure, as well as the per capita defense expenditure of the country, remain at a relatively low level, it added.</a:t>
            </a:r>
          </a:p>
          <a:p>
            <a:endParaRPr lang="en-US" altLang="zh-CN" dirty="0"/>
          </a:p>
          <a:p>
            <a:r>
              <a:rPr lang="en-US" altLang="zh-CN" dirty="0"/>
              <a:t>The white paper also devoted a section to explain Chinese military's efforts and contribution to building a community with a shared future for mankind and fulfilling its international obligations as the armed forces of a major country.</a:t>
            </a:r>
          </a:p>
          <a:p>
            <a:endParaRPr lang="en-US" altLang="zh-CN" dirty="0"/>
          </a:p>
          <a:p>
            <a:r>
              <a:rPr lang="en-US" altLang="zh-CN" dirty="0"/>
              <a:t>China firmly believes that hegemony and expansion are doomed to failure, and security and prosperity shall be shared, said the white paper.</a:t>
            </a:r>
            <a:endParaRPr lang="zh-CN" altLang="en-US" dirty="0"/>
          </a:p>
        </p:txBody>
      </p:sp>
      <p:sp>
        <p:nvSpPr>
          <p:cNvPr id="4" name="灯片编号占位符 3"/>
          <p:cNvSpPr>
            <a:spLocks noGrp="1"/>
          </p:cNvSpPr>
          <p:nvPr>
            <p:ph type="sldNum" sz="quarter" idx="5"/>
          </p:nvPr>
        </p:nvSpPr>
        <p:spPr/>
        <p:txBody>
          <a:bodyPr/>
          <a:lstStyle/>
          <a:p>
            <a:fld id="{12BA897D-C76B-4C4D-AB12-C79F1D6C142C}" type="slidenum">
              <a:rPr lang="zh-CN" altLang="en-US" smtClean="0"/>
              <a:t>19</a:t>
            </a:fld>
            <a:endParaRPr lang="zh-CN" altLang="en-US"/>
          </a:p>
        </p:txBody>
      </p:sp>
    </p:spTree>
    <p:extLst>
      <p:ext uri="{BB962C8B-B14F-4D97-AF65-F5344CB8AC3E}">
        <p14:creationId xmlns:p14="http://schemas.microsoft.com/office/powerpoint/2010/main" val="333905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265718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250342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387554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300715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206149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401527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48432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238403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247215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28540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8A2584-1C6D-4E6B-AB82-AF4016FD70CC}" type="datetimeFigureOut">
              <a:rPr lang="zh-CN" altLang="en-US" smtClean="0"/>
              <a:t>2021/4/12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220845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A2584-1C6D-4E6B-AB82-AF4016FD70CC}" type="datetimeFigureOut">
              <a:rPr lang="zh-CN" altLang="en-US" smtClean="0"/>
              <a:t>2021/4/12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BF06C-93DC-4671-BDB6-865091687F1F}" type="slidenum">
              <a:rPr lang="zh-CN" altLang="en-US" smtClean="0"/>
              <a:t>‹#›</a:t>
            </a:fld>
            <a:endParaRPr lang="zh-CN" altLang="en-US"/>
          </a:p>
        </p:txBody>
      </p:sp>
    </p:spTree>
    <p:extLst>
      <p:ext uri="{BB962C8B-B14F-4D97-AF65-F5344CB8AC3E}">
        <p14:creationId xmlns:p14="http://schemas.microsoft.com/office/powerpoint/2010/main" val="36981899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9677-EAAF-4269-86CC-85D78A682EC3}"/>
              </a:ext>
            </a:extLst>
          </p:cNvPr>
          <p:cNvSpPr>
            <a:spLocks noGrp="1"/>
          </p:cNvSpPr>
          <p:nvPr>
            <p:ph type="title"/>
          </p:nvPr>
        </p:nvSpPr>
        <p:spPr/>
        <p:txBody>
          <a:bodyPr/>
          <a:lstStyle/>
          <a:p>
            <a:r>
              <a:rPr lang="zh-CN" altLang="en-US" dirty="0"/>
              <a:t>本周目标</a:t>
            </a:r>
          </a:p>
        </p:txBody>
      </p:sp>
      <p:sp>
        <p:nvSpPr>
          <p:cNvPr id="3" name="内容占位符 2">
            <a:extLst>
              <a:ext uri="{FF2B5EF4-FFF2-40B4-BE49-F238E27FC236}">
                <a16:creationId xmlns:a16="http://schemas.microsoft.com/office/drawing/2014/main" id="{94029B6F-B943-4F9A-9BC5-2CAE19E64C5C}"/>
              </a:ext>
            </a:extLst>
          </p:cNvPr>
          <p:cNvSpPr>
            <a:spLocks noGrp="1"/>
          </p:cNvSpPr>
          <p:nvPr>
            <p:ph idx="1"/>
          </p:nvPr>
        </p:nvSpPr>
        <p:spPr>
          <a:xfrm>
            <a:off x="838200" y="1690688"/>
            <a:ext cx="10515600" cy="4926927"/>
          </a:xfrm>
        </p:spPr>
        <p:txBody>
          <a:bodyPr>
            <a:normAutofit/>
          </a:bodyPr>
          <a:lstStyle/>
          <a:p>
            <a:r>
              <a:rPr lang="zh-CN" altLang="en-US" sz="3600" dirty="0"/>
              <a:t>字符串</a:t>
            </a:r>
            <a:endParaRPr lang="en-US" altLang="zh-CN" sz="3600" dirty="0"/>
          </a:p>
          <a:p>
            <a:pPr marL="914400" lvl="1" indent="-457200">
              <a:buFont typeface="+mj-lt"/>
              <a:buAutoNum type="arabicPeriod"/>
            </a:pPr>
            <a:r>
              <a:rPr lang="zh-CN" altLang="en-US" sz="3200" dirty="0"/>
              <a:t>单引号和双引号、定界符</a:t>
            </a:r>
            <a:endParaRPr lang="en-US" altLang="zh-CN" sz="3200" dirty="0"/>
          </a:p>
          <a:p>
            <a:pPr marL="914400" lvl="1" indent="-457200">
              <a:buFont typeface="+mj-lt"/>
              <a:buAutoNum type="arabicPeriod"/>
            </a:pPr>
            <a:r>
              <a:rPr lang="zh-CN" altLang="en-US" sz="3200" dirty="0"/>
              <a:t>常用函数</a:t>
            </a:r>
            <a:endParaRPr lang="en-US" altLang="zh-CN" sz="3200" dirty="0"/>
          </a:p>
          <a:p>
            <a:r>
              <a:rPr lang="zh-CN" altLang="en-US" sz="3600" dirty="0"/>
              <a:t>函数</a:t>
            </a:r>
            <a:endParaRPr lang="en-US" altLang="zh-CN" sz="3600" dirty="0"/>
          </a:p>
          <a:p>
            <a:pPr marL="914400" lvl="1" indent="-457200">
              <a:buFont typeface="+mj-lt"/>
              <a:buAutoNum type="arabicPeriod"/>
            </a:pPr>
            <a:r>
              <a:rPr lang="zh-CN" altLang="en-US" sz="3200" dirty="0"/>
              <a:t>定义函数（参数、返回值）</a:t>
            </a:r>
          </a:p>
          <a:p>
            <a:pPr marL="914400" lvl="1" indent="-457200">
              <a:buFont typeface="+mj-lt"/>
              <a:buAutoNum type="arabicPeriod"/>
            </a:pPr>
            <a:r>
              <a:rPr lang="zh-CN" altLang="en-US" sz="3200" dirty="0"/>
              <a:t>匿名函数</a:t>
            </a:r>
          </a:p>
          <a:p>
            <a:pPr marL="914400" lvl="1" indent="-457200">
              <a:buFont typeface="+mj-lt"/>
              <a:buAutoNum type="arabicPeriod"/>
            </a:pPr>
            <a:r>
              <a:rPr lang="zh-CN" altLang="en-US" sz="3200" dirty="0"/>
              <a:t>可变函数</a:t>
            </a:r>
            <a:endParaRPr lang="en-US" altLang="zh-CN" sz="3200" dirty="0"/>
          </a:p>
          <a:p>
            <a:r>
              <a:rPr lang="en-US" altLang="zh-CN" sz="3600" dirty="0"/>
              <a:t>$_GET</a:t>
            </a:r>
            <a:endParaRPr lang="zh-CN" altLang="en-US" sz="3600" dirty="0"/>
          </a:p>
        </p:txBody>
      </p:sp>
    </p:spTree>
    <p:extLst>
      <p:ext uri="{BB962C8B-B14F-4D97-AF65-F5344CB8AC3E}">
        <p14:creationId xmlns:p14="http://schemas.microsoft.com/office/powerpoint/2010/main" val="364683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B94B5-4D0E-46C5-A6FD-7CBEE53054D6}"/>
              </a:ext>
            </a:extLst>
          </p:cNvPr>
          <p:cNvSpPr>
            <a:spLocks noGrp="1"/>
          </p:cNvSpPr>
          <p:nvPr>
            <p:ph type="title"/>
          </p:nvPr>
        </p:nvSpPr>
        <p:spPr/>
        <p:txBody>
          <a:bodyPr/>
          <a:lstStyle/>
          <a:p>
            <a:r>
              <a:rPr lang="zh-CN" altLang="en-US" dirty="0"/>
              <a:t>函数参数</a:t>
            </a:r>
          </a:p>
        </p:txBody>
      </p:sp>
      <p:sp>
        <p:nvSpPr>
          <p:cNvPr id="3" name="内容占位符 2">
            <a:extLst>
              <a:ext uri="{FF2B5EF4-FFF2-40B4-BE49-F238E27FC236}">
                <a16:creationId xmlns:a16="http://schemas.microsoft.com/office/drawing/2014/main" id="{F93F0B17-63E6-400D-BCCD-A2F9BB55432A}"/>
              </a:ext>
            </a:extLst>
          </p:cNvPr>
          <p:cNvSpPr>
            <a:spLocks noGrp="1"/>
          </p:cNvSpPr>
          <p:nvPr>
            <p:ph idx="1"/>
          </p:nvPr>
        </p:nvSpPr>
        <p:spPr/>
        <p:txBody>
          <a:bodyPr/>
          <a:lstStyle/>
          <a:p>
            <a:pPr marL="514350" indent="-514350">
              <a:buFont typeface="+mj-lt"/>
              <a:buAutoNum type="arabicPeriod" startAt="3"/>
            </a:pPr>
            <a:r>
              <a:rPr lang="zh-CN" altLang="en-US" dirty="0"/>
              <a:t>默认值参数</a:t>
            </a:r>
            <a:endParaRPr lang="en-US" altLang="zh-CN" dirty="0"/>
          </a:p>
          <a:p>
            <a:pPr lvl="1"/>
            <a:r>
              <a:rPr lang="zh-CN" altLang="en-US" dirty="0"/>
              <a:t>默认值必须是常量表达式、</a:t>
            </a:r>
            <a:r>
              <a:rPr lang="en-US" altLang="zh-CN" dirty="0"/>
              <a:t>array </a:t>
            </a:r>
            <a:r>
              <a:rPr lang="zh-CN" altLang="en-US" dirty="0"/>
              <a:t>或</a:t>
            </a:r>
            <a:r>
              <a:rPr lang="en-US" altLang="zh-CN" dirty="0"/>
              <a:t>null</a:t>
            </a:r>
          </a:p>
          <a:p>
            <a:pPr lvl="1"/>
            <a:r>
              <a:rPr lang="zh-CN" altLang="en-US" dirty="0"/>
              <a:t>默认参数必须放在非默认参数的后面</a:t>
            </a:r>
            <a:endParaRPr lang="en-US" altLang="zh-CN" dirty="0"/>
          </a:p>
          <a:p>
            <a:pPr marL="457200" lvl="1" indent="0">
              <a:buNone/>
            </a:pPr>
            <a:r>
              <a:rPr lang="en-US" altLang="zh-CN" dirty="0"/>
              <a:t>function </a:t>
            </a:r>
            <a:r>
              <a:rPr lang="en-US" altLang="zh-CN" dirty="0" err="1"/>
              <a:t>fn</a:t>
            </a:r>
            <a:r>
              <a:rPr lang="en-US" altLang="zh-CN" dirty="0"/>
              <a:t>($</a:t>
            </a:r>
            <a:r>
              <a:rPr lang="en-US" altLang="zh-CN" dirty="0" err="1"/>
              <a:t>a,$b,$c</a:t>
            </a:r>
            <a:r>
              <a:rPr lang="en-US" altLang="zh-CN" dirty="0"/>
              <a:t>=1)</a:t>
            </a:r>
          </a:p>
          <a:p>
            <a:pPr marL="457200" lvl="1" indent="0">
              <a:buNone/>
            </a:pPr>
            <a:endParaRPr lang="zh-CN" altLang="en-US" dirty="0"/>
          </a:p>
        </p:txBody>
      </p:sp>
    </p:spTree>
    <p:extLst>
      <p:ext uri="{BB962C8B-B14F-4D97-AF65-F5344CB8AC3E}">
        <p14:creationId xmlns:p14="http://schemas.microsoft.com/office/powerpoint/2010/main" val="111824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92F4D-5240-42A1-8942-D6B16622BD5C}"/>
              </a:ext>
            </a:extLst>
          </p:cNvPr>
          <p:cNvSpPr>
            <a:spLocks noGrp="1"/>
          </p:cNvSpPr>
          <p:nvPr>
            <p:ph type="title"/>
          </p:nvPr>
        </p:nvSpPr>
        <p:spPr/>
        <p:txBody>
          <a:bodyPr/>
          <a:lstStyle/>
          <a:p>
            <a:r>
              <a:rPr lang="zh-CN" altLang="en-US"/>
              <a:t>函数参数</a:t>
            </a:r>
            <a:endParaRPr lang="zh-CN" altLang="en-US" dirty="0"/>
          </a:p>
        </p:txBody>
      </p:sp>
      <p:sp>
        <p:nvSpPr>
          <p:cNvPr id="3" name="内容占位符 2">
            <a:extLst>
              <a:ext uri="{FF2B5EF4-FFF2-40B4-BE49-F238E27FC236}">
                <a16:creationId xmlns:a16="http://schemas.microsoft.com/office/drawing/2014/main" id="{9FB24D50-80F3-4EBD-8298-AEC0A92ED4AB}"/>
              </a:ext>
            </a:extLst>
          </p:cNvPr>
          <p:cNvSpPr>
            <a:spLocks noGrp="1"/>
          </p:cNvSpPr>
          <p:nvPr>
            <p:ph idx="1"/>
          </p:nvPr>
        </p:nvSpPr>
        <p:spPr>
          <a:xfrm>
            <a:off x="838200" y="1825625"/>
            <a:ext cx="10515600" cy="4667250"/>
          </a:xfrm>
        </p:spPr>
        <p:txBody>
          <a:bodyPr>
            <a:normAutofit/>
          </a:bodyPr>
          <a:lstStyle/>
          <a:p>
            <a:pPr marL="514350" indent="-514350">
              <a:buFont typeface="+mj-lt"/>
              <a:buAutoNum type="arabicPeriod" startAt="4"/>
            </a:pPr>
            <a:r>
              <a:rPr lang="zh-CN" altLang="en-US" dirty="0"/>
              <a:t>变长参数</a:t>
            </a:r>
            <a:endParaRPr lang="en-US" altLang="zh-CN" dirty="0"/>
          </a:p>
          <a:p>
            <a:pPr marL="457200" lvl="1" indent="0">
              <a:buNone/>
            </a:pPr>
            <a:r>
              <a:rPr lang="en-US" altLang="zh-CN" dirty="0"/>
              <a:t>&lt;?php</a:t>
            </a:r>
          </a:p>
          <a:p>
            <a:pPr marL="457200" lvl="1" indent="0">
              <a:buNone/>
            </a:pPr>
            <a:r>
              <a:rPr lang="en-US" altLang="zh-CN" dirty="0"/>
              <a:t>function sum(...$numbers) {</a:t>
            </a:r>
          </a:p>
          <a:p>
            <a:pPr marL="457200" lvl="1" indent="0">
              <a:buNone/>
            </a:pPr>
            <a:r>
              <a:rPr lang="en-US" altLang="zh-CN" dirty="0"/>
              <a:t>    $acc = 0;</a:t>
            </a:r>
          </a:p>
          <a:p>
            <a:pPr marL="457200" lvl="1" indent="0">
              <a:buNone/>
            </a:pPr>
            <a:r>
              <a:rPr lang="en-US" altLang="zh-CN" dirty="0"/>
              <a:t>    foreach ($numbers as $n) {</a:t>
            </a:r>
          </a:p>
          <a:p>
            <a:pPr marL="457200" lvl="1" indent="0">
              <a:buNone/>
            </a:pPr>
            <a:r>
              <a:rPr lang="en-US" altLang="zh-CN" dirty="0"/>
              <a:t>        $acc += $n;</a:t>
            </a:r>
          </a:p>
          <a:p>
            <a:pPr marL="457200" lvl="1" indent="0">
              <a:buNone/>
            </a:pPr>
            <a:r>
              <a:rPr lang="en-US" altLang="zh-CN" dirty="0"/>
              <a:t>    }</a:t>
            </a:r>
          </a:p>
          <a:p>
            <a:pPr marL="457200" lvl="1" indent="0">
              <a:buNone/>
            </a:pPr>
            <a:r>
              <a:rPr lang="en-US" altLang="zh-CN" dirty="0"/>
              <a:t>    return $acc;</a:t>
            </a:r>
          </a:p>
          <a:p>
            <a:pPr marL="457200" lvl="1" indent="0">
              <a:buNone/>
            </a:pPr>
            <a:r>
              <a:rPr lang="en-US" altLang="zh-CN" dirty="0"/>
              <a:t>}</a:t>
            </a:r>
          </a:p>
          <a:p>
            <a:pPr marL="457200" lvl="1" indent="0">
              <a:buNone/>
            </a:pPr>
            <a:r>
              <a:rPr lang="en-US" altLang="zh-CN" dirty="0"/>
              <a:t>echo sum(1, 2, 3, 4);</a:t>
            </a:r>
          </a:p>
          <a:p>
            <a:pPr marL="457200" lvl="1" indent="0">
              <a:buNone/>
            </a:pPr>
            <a:r>
              <a:rPr lang="en-US" altLang="zh-CN" dirty="0"/>
              <a:t>?&gt;</a:t>
            </a:r>
          </a:p>
        </p:txBody>
      </p:sp>
    </p:spTree>
    <p:extLst>
      <p:ext uri="{BB962C8B-B14F-4D97-AF65-F5344CB8AC3E}">
        <p14:creationId xmlns:p14="http://schemas.microsoft.com/office/powerpoint/2010/main" val="418067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6FD39-339E-45DC-97C3-4AC3E6FBA852}"/>
              </a:ext>
            </a:extLst>
          </p:cNvPr>
          <p:cNvSpPr>
            <a:spLocks noGrp="1"/>
          </p:cNvSpPr>
          <p:nvPr>
            <p:ph type="title"/>
          </p:nvPr>
        </p:nvSpPr>
        <p:spPr/>
        <p:txBody>
          <a:bodyPr/>
          <a:lstStyle/>
          <a:p>
            <a:r>
              <a:rPr lang="zh-CN" altLang="en-US" dirty="0"/>
              <a:t>数组</a:t>
            </a:r>
          </a:p>
        </p:txBody>
      </p:sp>
      <p:sp>
        <p:nvSpPr>
          <p:cNvPr id="3" name="内容占位符 2">
            <a:extLst>
              <a:ext uri="{FF2B5EF4-FFF2-40B4-BE49-F238E27FC236}">
                <a16:creationId xmlns:a16="http://schemas.microsoft.com/office/drawing/2014/main" id="{164A2220-D58D-4837-BC2F-98F283642C2D}"/>
              </a:ext>
            </a:extLst>
          </p:cNvPr>
          <p:cNvSpPr>
            <a:spLocks noGrp="1"/>
          </p:cNvSpPr>
          <p:nvPr>
            <p:ph idx="1"/>
          </p:nvPr>
        </p:nvSpPr>
        <p:spPr>
          <a:xfrm>
            <a:off x="838200" y="1494240"/>
            <a:ext cx="10515600" cy="5153140"/>
          </a:xfrm>
        </p:spPr>
        <p:txBody>
          <a:bodyPr>
            <a:normAutofit/>
          </a:bodyPr>
          <a:lstStyle/>
          <a:p>
            <a:pPr>
              <a:lnSpc>
                <a:spcPct val="110000"/>
              </a:lnSpc>
            </a:pPr>
            <a:r>
              <a:rPr lang="zh-CN" altLang="en-US" dirty="0"/>
              <a:t>一种把 “值”</a:t>
            </a:r>
            <a:r>
              <a:rPr lang="en-US" altLang="zh-CN" dirty="0"/>
              <a:t> </a:t>
            </a:r>
            <a:r>
              <a:rPr lang="zh-CN" altLang="en-US" dirty="0"/>
              <a:t>关联到 “键”</a:t>
            </a:r>
            <a:r>
              <a:rPr lang="en-US" altLang="zh-CN" dirty="0"/>
              <a:t> </a:t>
            </a:r>
            <a:r>
              <a:rPr lang="zh-CN" altLang="en-US" dirty="0"/>
              <a:t>的类型</a:t>
            </a:r>
            <a:endParaRPr lang="en-US" altLang="zh-CN" dirty="0"/>
          </a:p>
          <a:p>
            <a:pPr lvl="1">
              <a:lnSpc>
                <a:spcPct val="110000"/>
              </a:lnSpc>
            </a:pPr>
            <a:r>
              <a:rPr lang="zh-CN" altLang="en-US" dirty="0"/>
              <a:t>键可以是整形或者字符串</a:t>
            </a:r>
            <a:endParaRPr lang="en-US" altLang="zh-CN" dirty="0"/>
          </a:p>
          <a:p>
            <a:pPr lvl="1">
              <a:lnSpc>
                <a:spcPct val="110000"/>
              </a:lnSpc>
            </a:pPr>
            <a:r>
              <a:rPr lang="zh-CN" altLang="en-US" dirty="0"/>
              <a:t>值可以是任意类型（为数组即是多维数组）</a:t>
            </a:r>
            <a:endParaRPr lang="en-US" altLang="zh-CN" dirty="0"/>
          </a:p>
          <a:p>
            <a:pPr>
              <a:lnSpc>
                <a:spcPct val="110000"/>
              </a:lnSpc>
            </a:pPr>
            <a:r>
              <a:rPr lang="zh-CN" altLang="en-US" dirty="0"/>
              <a:t>创建方法：</a:t>
            </a:r>
            <a:endParaRPr lang="en-US" altLang="zh-CN" dirty="0"/>
          </a:p>
          <a:p>
            <a:pPr lvl="1">
              <a:lnSpc>
                <a:spcPct val="110000"/>
              </a:lnSpc>
            </a:pPr>
            <a:r>
              <a:rPr lang="zh-CN" altLang="en-US" dirty="0"/>
              <a:t>初始化函数：</a:t>
            </a:r>
            <a:r>
              <a:rPr lang="en-US" altLang="zh-CN" dirty="0"/>
              <a:t>array()</a:t>
            </a:r>
          </a:p>
          <a:p>
            <a:pPr lvl="1">
              <a:lnSpc>
                <a:spcPct val="110000"/>
              </a:lnSpc>
            </a:pPr>
            <a:r>
              <a:rPr lang="zh-CN" altLang="en-US" dirty="0"/>
              <a:t>方括号：</a:t>
            </a:r>
            <a:r>
              <a:rPr lang="en-US" altLang="zh-CN" dirty="0"/>
              <a:t>[] </a:t>
            </a:r>
            <a:r>
              <a:rPr lang="zh-CN" altLang="en-US" dirty="0"/>
              <a:t> </a:t>
            </a:r>
            <a:endParaRPr lang="en-US" altLang="zh-CN" dirty="0"/>
          </a:p>
        </p:txBody>
      </p:sp>
      <p:sp>
        <p:nvSpPr>
          <p:cNvPr id="4" name="文本框 3">
            <a:extLst>
              <a:ext uri="{FF2B5EF4-FFF2-40B4-BE49-F238E27FC236}">
                <a16:creationId xmlns:a16="http://schemas.microsoft.com/office/drawing/2014/main" id="{B6FAF3BF-F59A-499A-B6DA-07D807738B9A}"/>
              </a:ext>
            </a:extLst>
          </p:cNvPr>
          <p:cNvSpPr txBox="1"/>
          <p:nvPr/>
        </p:nvSpPr>
        <p:spPr>
          <a:xfrm>
            <a:off x="7418797" y="860564"/>
            <a:ext cx="4387065" cy="5324535"/>
          </a:xfrm>
          <a:prstGeom prst="rect">
            <a:avLst/>
          </a:prstGeom>
          <a:noFill/>
        </p:spPr>
        <p:txBody>
          <a:bodyPr wrap="square" rtlCol="0">
            <a:spAutoFit/>
          </a:bodyPr>
          <a:lstStyle/>
          <a:p>
            <a:pPr marL="457200" lvl="1" indent="0">
              <a:buNone/>
            </a:pPr>
            <a:r>
              <a:rPr lang="en-US" altLang="zh-CN" sz="2000" dirty="0"/>
              <a:t>&lt;?php</a:t>
            </a:r>
          </a:p>
          <a:p>
            <a:pPr marL="457200" lvl="1" indent="0">
              <a:buNone/>
            </a:pPr>
            <a:r>
              <a:rPr lang="en-US" altLang="zh-CN" sz="2000" dirty="0"/>
              <a:t>$array = array(</a:t>
            </a:r>
          </a:p>
          <a:p>
            <a:pPr marL="457200" lvl="1" indent="0">
              <a:buNone/>
            </a:pPr>
            <a:r>
              <a:rPr lang="en-US" altLang="zh-CN" sz="2000" dirty="0"/>
              <a:t>    "foo" =&gt; "bar",</a:t>
            </a:r>
          </a:p>
          <a:p>
            <a:pPr marL="457200" lvl="1" indent="0">
              <a:buNone/>
            </a:pPr>
            <a:r>
              <a:rPr lang="en-US" altLang="zh-CN" sz="2000" dirty="0"/>
              <a:t>    "bar" =&gt; "foo",</a:t>
            </a:r>
          </a:p>
          <a:p>
            <a:pPr marL="457200" lvl="1" indent="0">
              <a:buNone/>
            </a:pPr>
            <a:r>
              <a:rPr lang="en-US" altLang="zh-CN" sz="2000" dirty="0"/>
              <a:t>);</a:t>
            </a:r>
          </a:p>
          <a:p>
            <a:pPr marL="457200" lvl="1" indent="0">
              <a:buNone/>
            </a:pPr>
            <a:r>
              <a:rPr lang="en-US" altLang="zh-CN" sz="2000" dirty="0"/>
              <a:t>$array = array(</a:t>
            </a:r>
          </a:p>
          <a:p>
            <a:pPr marL="457200" lvl="1" indent="0">
              <a:buNone/>
            </a:pPr>
            <a:r>
              <a:rPr lang="en-US" altLang="zh-CN" sz="2000" dirty="0"/>
              <a:t>    0 =&gt; "bar",</a:t>
            </a:r>
          </a:p>
          <a:p>
            <a:pPr marL="457200" lvl="1" indent="0">
              <a:buNone/>
            </a:pPr>
            <a:r>
              <a:rPr lang="en-US" altLang="zh-CN" sz="2000" dirty="0"/>
              <a:t>    1 =&gt; "foo",</a:t>
            </a:r>
          </a:p>
          <a:p>
            <a:pPr marL="457200" lvl="1" indent="0">
              <a:buNone/>
            </a:pPr>
            <a:r>
              <a:rPr lang="en-US" altLang="zh-CN" sz="2000" dirty="0"/>
              <a:t>);</a:t>
            </a:r>
          </a:p>
          <a:p>
            <a:pPr marL="457200" lvl="1" indent="0">
              <a:buNone/>
            </a:pPr>
            <a:r>
              <a:rPr lang="en-US" altLang="zh-CN" sz="2000" dirty="0"/>
              <a:t>$array = array("</a:t>
            </a:r>
            <a:r>
              <a:rPr lang="en-US" altLang="zh-CN" sz="2000" dirty="0" err="1"/>
              <a:t>bar","foo</a:t>
            </a:r>
            <a:r>
              <a:rPr lang="en-US" altLang="zh-CN" sz="2000" dirty="0"/>
              <a:t>");</a:t>
            </a:r>
          </a:p>
          <a:p>
            <a:pPr marL="457200" lvl="1" indent="0">
              <a:buNone/>
            </a:pPr>
            <a:endParaRPr lang="en-US" altLang="zh-CN" sz="2000" dirty="0"/>
          </a:p>
          <a:p>
            <a:pPr marL="457200" lvl="1" indent="0">
              <a:buNone/>
            </a:pPr>
            <a:r>
              <a:rPr lang="en-US" altLang="zh-CN" sz="2000" dirty="0"/>
              <a:t>// </a:t>
            </a:r>
            <a:r>
              <a:rPr lang="zh-CN" altLang="en-US" sz="2000" dirty="0"/>
              <a:t>自 </a:t>
            </a:r>
            <a:r>
              <a:rPr lang="en-US" altLang="zh-CN" sz="2000" dirty="0"/>
              <a:t>PHP 5.4 </a:t>
            </a:r>
            <a:r>
              <a:rPr lang="zh-CN" altLang="en-US" sz="2000" dirty="0"/>
              <a:t>起可使用</a:t>
            </a:r>
            <a:r>
              <a:rPr lang="en-US" altLang="zh-CN" sz="2000" dirty="0"/>
              <a:t>[ ]</a:t>
            </a:r>
            <a:endParaRPr lang="zh-CN" altLang="en-US" sz="2000" dirty="0"/>
          </a:p>
          <a:p>
            <a:pPr marL="457200" lvl="1" indent="0">
              <a:buNone/>
            </a:pPr>
            <a:r>
              <a:rPr lang="en-US" altLang="zh-CN" sz="2000" dirty="0"/>
              <a:t>$array = [</a:t>
            </a:r>
          </a:p>
          <a:p>
            <a:pPr marL="457200" lvl="1" indent="0">
              <a:buNone/>
            </a:pPr>
            <a:r>
              <a:rPr lang="en-US" altLang="zh-CN" sz="2000" dirty="0"/>
              <a:t>    "foo" =&gt; "bar",</a:t>
            </a:r>
          </a:p>
          <a:p>
            <a:pPr marL="457200" lvl="1" indent="0">
              <a:buNone/>
            </a:pPr>
            <a:r>
              <a:rPr lang="en-US" altLang="zh-CN" sz="2000" dirty="0"/>
              <a:t>    "bar" =&gt; "foo",</a:t>
            </a:r>
          </a:p>
          <a:p>
            <a:pPr marL="457200" lvl="1" indent="0">
              <a:buNone/>
            </a:pPr>
            <a:r>
              <a:rPr lang="en-US" altLang="zh-CN" sz="2000" dirty="0"/>
              <a:t>];</a:t>
            </a:r>
          </a:p>
          <a:p>
            <a:pPr marL="457200" lvl="1" indent="0">
              <a:buNone/>
            </a:pPr>
            <a:r>
              <a:rPr lang="en-US" altLang="zh-CN" sz="2000" dirty="0"/>
              <a:t>?&gt;</a:t>
            </a:r>
            <a:endParaRPr lang="zh-CN" altLang="en-US" sz="2400" dirty="0"/>
          </a:p>
        </p:txBody>
      </p:sp>
    </p:spTree>
    <p:extLst>
      <p:ext uri="{BB962C8B-B14F-4D97-AF65-F5344CB8AC3E}">
        <p14:creationId xmlns:p14="http://schemas.microsoft.com/office/powerpoint/2010/main" val="17155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435D5-47B4-4A6E-B619-D4F39F19A6AA}"/>
              </a:ext>
            </a:extLst>
          </p:cNvPr>
          <p:cNvSpPr>
            <a:spLocks noGrp="1"/>
          </p:cNvSpPr>
          <p:nvPr>
            <p:ph type="title"/>
          </p:nvPr>
        </p:nvSpPr>
        <p:spPr/>
        <p:txBody>
          <a:bodyPr/>
          <a:lstStyle/>
          <a:p>
            <a:r>
              <a:rPr lang="zh-CN" altLang="en-US" dirty="0"/>
              <a:t>数组</a:t>
            </a:r>
          </a:p>
        </p:txBody>
      </p:sp>
      <p:sp>
        <p:nvSpPr>
          <p:cNvPr id="3" name="内容占位符 2">
            <a:extLst>
              <a:ext uri="{FF2B5EF4-FFF2-40B4-BE49-F238E27FC236}">
                <a16:creationId xmlns:a16="http://schemas.microsoft.com/office/drawing/2014/main" id="{23863F9D-7EFB-4A10-A0C4-9EAB735A562D}"/>
              </a:ext>
            </a:extLst>
          </p:cNvPr>
          <p:cNvSpPr>
            <a:spLocks noGrp="1"/>
          </p:cNvSpPr>
          <p:nvPr>
            <p:ph idx="1"/>
          </p:nvPr>
        </p:nvSpPr>
        <p:spPr>
          <a:xfrm>
            <a:off x="838200" y="1690688"/>
            <a:ext cx="10515600" cy="4760110"/>
          </a:xfrm>
        </p:spPr>
        <p:txBody>
          <a:bodyPr>
            <a:normAutofit/>
          </a:bodyPr>
          <a:lstStyle/>
          <a:p>
            <a:pPr>
              <a:lnSpc>
                <a:spcPct val="110000"/>
              </a:lnSpc>
            </a:pPr>
            <a:r>
              <a:rPr lang="zh-CN" altLang="en-US" dirty="0"/>
              <a:t>访问或修改：</a:t>
            </a:r>
            <a:endParaRPr lang="en-US" altLang="zh-CN" dirty="0"/>
          </a:p>
          <a:p>
            <a:pPr lvl="1">
              <a:lnSpc>
                <a:spcPct val="110000"/>
              </a:lnSpc>
            </a:pPr>
            <a:r>
              <a:rPr lang="en-US" altLang="zh-CN" dirty="0"/>
              <a:t>$a=$</a:t>
            </a:r>
            <a:r>
              <a:rPr lang="en-US" altLang="zh-CN" sz="2400" dirty="0"/>
              <a:t>array</a:t>
            </a:r>
            <a:r>
              <a:rPr lang="en-US" altLang="zh-CN" dirty="0"/>
              <a:t>[key];</a:t>
            </a:r>
          </a:p>
          <a:p>
            <a:pPr lvl="1">
              <a:lnSpc>
                <a:spcPct val="110000"/>
              </a:lnSpc>
            </a:pPr>
            <a:r>
              <a:rPr lang="en-US" altLang="zh-CN" dirty="0"/>
              <a:t>$</a:t>
            </a:r>
            <a:r>
              <a:rPr lang="en-US" altLang="zh-CN" sz="2400" dirty="0"/>
              <a:t>array</a:t>
            </a:r>
            <a:r>
              <a:rPr lang="en-US" altLang="zh-CN" dirty="0"/>
              <a:t>[key]=100;</a:t>
            </a:r>
          </a:p>
          <a:p>
            <a:pPr>
              <a:lnSpc>
                <a:spcPct val="110000"/>
              </a:lnSpc>
            </a:pPr>
            <a:r>
              <a:rPr lang="zh-CN" altLang="en-US" dirty="0"/>
              <a:t>追加元素：</a:t>
            </a:r>
            <a:r>
              <a:rPr lang="en-US" altLang="zh-CN" dirty="0"/>
              <a:t>[]</a:t>
            </a:r>
            <a:r>
              <a:rPr lang="zh-CN" altLang="en-US" dirty="0"/>
              <a:t>（无键名）</a:t>
            </a:r>
            <a:endParaRPr lang="en-US" altLang="zh-CN" dirty="0"/>
          </a:p>
          <a:p>
            <a:pPr marL="457200" lvl="1" indent="0">
              <a:lnSpc>
                <a:spcPct val="110000"/>
              </a:lnSpc>
              <a:buNone/>
            </a:pPr>
            <a:r>
              <a:rPr lang="en-US" altLang="zh-CN" dirty="0"/>
              <a:t>$</a:t>
            </a:r>
            <a:r>
              <a:rPr lang="en-US" altLang="zh-CN" sz="2400" dirty="0"/>
              <a:t>array</a:t>
            </a:r>
            <a:r>
              <a:rPr lang="en-US" altLang="zh-CN" dirty="0"/>
              <a:t>[] = 100;</a:t>
            </a:r>
          </a:p>
          <a:p>
            <a:r>
              <a:rPr lang="zh-CN" altLang="en-US" dirty="0"/>
              <a:t>删除元素：</a:t>
            </a:r>
            <a:r>
              <a:rPr lang="en-US" altLang="zh-CN" dirty="0"/>
              <a:t>unset</a:t>
            </a:r>
          </a:p>
          <a:p>
            <a:pPr marL="457200" lvl="1" indent="0">
              <a:buNone/>
            </a:pPr>
            <a:r>
              <a:rPr lang="en-US" altLang="zh-CN" dirty="0"/>
              <a:t>unset($array[1]);</a:t>
            </a:r>
          </a:p>
          <a:p>
            <a:r>
              <a:rPr lang="zh-CN" altLang="en-US" dirty="0"/>
              <a:t>字符串中的数组不能直接解析的，请用</a:t>
            </a:r>
            <a:r>
              <a:rPr lang="en-US" altLang="zh-CN" dirty="0"/>
              <a:t>{}</a:t>
            </a:r>
          </a:p>
          <a:p>
            <a:pPr marL="0" indent="0">
              <a:buNone/>
            </a:pPr>
            <a:endParaRPr lang="zh-CN" altLang="en-US" dirty="0"/>
          </a:p>
        </p:txBody>
      </p:sp>
      <p:sp>
        <p:nvSpPr>
          <p:cNvPr id="4" name="文本框 3">
            <a:extLst>
              <a:ext uri="{FF2B5EF4-FFF2-40B4-BE49-F238E27FC236}">
                <a16:creationId xmlns:a16="http://schemas.microsoft.com/office/drawing/2014/main" id="{122512A9-7496-4FA5-9AD5-F92EA6209202}"/>
              </a:ext>
            </a:extLst>
          </p:cNvPr>
          <p:cNvSpPr txBox="1"/>
          <p:nvPr/>
        </p:nvSpPr>
        <p:spPr>
          <a:xfrm>
            <a:off x="8213334" y="3828484"/>
            <a:ext cx="3978666" cy="2677656"/>
          </a:xfrm>
          <a:prstGeom prst="rect">
            <a:avLst/>
          </a:prstGeom>
          <a:noFill/>
        </p:spPr>
        <p:txBody>
          <a:bodyPr wrap="square" rtlCol="0">
            <a:spAutoFit/>
          </a:bodyPr>
          <a:lstStyle/>
          <a:p>
            <a:r>
              <a:rPr lang="en-US" altLang="zh-CN" sz="2400" dirty="0"/>
              <a:t>&lt;?php</a:t>
            </a:r>
          </a:p>
          <a:p>
            <a:r>
              <a:rPr lang="en-US" altLang="zh-CN" sz="2400" dirty="0"/>
              <a:t>$array = array(</a:t>
            </a:r>
          </a:p>
          <a:p>
            <a:r>
              <a:rPr lang="en-US" altLang="zh-CN" sz="2400" dirty="0"/>
              <a:t>    "foo" =&gt; "bar",</a:t>
            </a:r>
          </a:p>
          <a:p>
            <a:r>
              <a:rPr lang="en-US" altLang="zh-CN" sz="2400" dirty="0"/>
              <a:t>    "bar" =&gt; "foo",</a:t>
            </a:r>
          </a:p>
          <a:p>
            <a:r>
              <a:rPr lang="en-US" altLang="zh-CN" sz="2400" dirty="0"/>
              <a:t>);</a:t>
            </a:r>
          </a:p>
          <a:p>
            <a:r>
              <a:rPr lang="en-US" altLang="zh-CN" sz="2400" dirty="0"/>
              <a:t>echo "hello {$array['foo']}";</a:t>
            </a:r>
          </a:p>
          <a:p>
            <a:r>
              <a:rPr lang="en-US" altLang="zh-CN" sz="2400" dirty="0"/>
              <a:t>?&gt;</a:t>
            </a:r>
            <a:endParaRPr lang="zh-CN" altLang="en-US" sz="2400" dirty="0"/>
          </a:p>
        </p:txBody>
      </p:sp>
    </p:spTree>
    <p:extLst>
      <p:ext uri="{BB962C8B-B14F-4D97-AF65-F5344CB8AC3E}">
        <p14:creationId xmlns:p14="http://schemas.microsoft.com/office/powerpoint/2010/main" val="86186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1A725-A52F-4C6A-8898-4D53C074B309}"/>
              </a:ext>
            </a:extLst>
          </p:cNvPr>
          <p:cNvSpPr>
            <a:spLocks noGrp="1"/>
          </p:cNvSpPr>
          <p:nvPr>
            <p:ph type="title"/>
          </p:nvPr>
        </p:nvSpPr>
        <p:spPr/>
        <p:txBody>
          <a:bodyPr/>
          <a:lstStyle/>
          <a:p>
            <a:r>
              <a:rPr lang="zh-CN" altLang="en-US" dirty="0"/>
              <a:t>遍历数组</a:t>
            </a:r>
          </a:p>
        </p:txBody>
      </p:sp>
      <p:sp>
        <p:nvSpPr>
          <p:cNvPr id="3" name="内容占位符 2">
            <a:extLst>
              <a:ext uri="{FF2B5EF4-FFF2-40B4-BE49-F238E27FC236}">
                <a16:creationId xmlns:a16="http://schemas.microsoft.com/office/drawing/2014/main" id="{0DF94BE0-75E7-49C4-9929-B603E0C5218A}"/>
              </a:ext>
            </a:extLst>
          </p:cNvPr>
          <p:cNvSpPr>
            <a:spLocks noGrp="1"/>
          </p:cNvSpPr>
          <p:nvPr>
            <p:ph idx="1"/>
          </p:nvPr>
        </p:nvSpPr>
        <p:spPr>
          <a:xfrm>
            <a:off x="838200" y="1825625"/>
            <a:ext cx="5940703" cy="4351338"/>
          </a:xfrm>
        </p:spPr>
        <p:txBody>
          <a:bodyPr/>
          <a:lstStyle/>
          <a:p>
            <a:r>
              <a:rPr lang="zh-CN" altLang="en-US" dirty="0"/>
              <a:t>键是整数的可直接使用</a:t>
            </a:r>
            <a:r>
              <a:rPr lang="en-US" altLang="zh-CN" dirty="0"/>
              <a:t>for</a:t>
            </a:r>
            <a:r>
              <a:rPr lang="zh-CN" altLang="en-US" dirty="0"/>
              <a:t>循环</a:t>
            </a:r>
            <a:endParaRPr lang="en-US" altLang="zh-CN" dirty="0"/>
          </a:p>
          <a:p>
            <a:r>
              <a:rPr lang="zh-CN" altLang="en-US" dirty="0"/>
              <a:t>使用</a:t>
            </a:r>
            <a:r>
              <a:rPr lang="en-US" altLang="zh-CN" dirty="0"/>
              <a:t>foreach</a:t>
            </a:r>
            <a:r>
              <a:rPr lang="zh-CN" altLang="en-US" dirty="0"/>
              <a:t>，</a:t>
            </a:r>
            <a:r>
              <a:rPr lang="en-US" altLang="zh-CN" dirty="0"/>
              <a:t>2</a:t>
            </a:r>
            <a:r>
              <a:rPr lang="zh-CN" altLang="en-US" dirty="0"/>
              <a:t>种形式</a:t>
            </a:r>
            <a:r>
              <a:rPr lang="en-US" altLang="zh-CN" dirty="0"/>
              <a:t>:</a:t>
            </a:r>
          </a:p>
          <a:p>
            <a:pPr marL="914400" lvl="1" indent="-457200">
              <a:buFont typeface="+mj-lt"/>
              <a:buAutoNum type="arabicPeriod"/>
            </a:pPr>
            <a:r>
              <a:rPr lang="en-US" altLang="zh-CN" dirty="0"/>
              <a:t>foreach ($array as $value)</a:t>
            </a:r>
          </a:p>
          <a:p>
            <a:pPr marL="914400" lvl="1" indent="-457200">
              <a:buFont typeface="+mj-lt"/>
              <a:buAutoNum type="arabicPeriod"/>
            </a:pPr>
            <a:r>
              <a:rPr lang="en-US" altLang="zh-CN" dirty="0"/>
              <a:t>foreach ($array as $key =&gt; $value)</a:t>
            </a:r>
          </a:p>
        </p:txBody>
      </p:sp>
      <p:pic>
        <p:nvPicPr>
          <p:cNvPr id="5" name="图片 4">
            <a:extLst>
              <a:ext uri="{FF2B5EF4-FFF2-40B4-BE49-F238E27FC236}">
                <a16:creationId xmlns:a16="http://schemas.microsoft.com/office/drawing/2014/main" id="{0EA83823-CBF3-41FF-A28B-D3A33A50B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903" y="822424"/>
            <a:ext cx="5263267" cy="4900282"/>
          </a:xfrm>
          <a:prstGeom prst="rect">
            <a:avLst/>
          </a:prstGeom>
        </p:spPr>
      </p:pic>
    </p:spTree>
    <p:extLst>
      <p:ext uri="{BB962C8B-B14F-4D97-AF65-F5344CB8AC3E}">
        <p14:creationId xmlns:p14="http://schemas.microsoft.com/office/powerpoint/2010/main" val="119909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0291C-22CE-4D0A-998A-CFD803BCBC54}"/>
              </a:ext>
            </a:extLst>
          </p:cNvPr>
          <p:cNvSpPr>
            <a:spLocks noGrp="1"/>
          </p:cNvSpPr>
          <p:nvPr>
            <p:ph type="title"/>
          </p:nvPr>
        </p:nvSpPr>
        <p:spPr/>
        <p:txBody>
          <a:bodyPr/>
          <a:lstStyle/>
          <a:p>
            <a:r>
              <a:rPr lang="zh-CN" altLang="en-US" dirty="0"/>
              <a:t>数组函数</a:t>
            </a:r>
          </a:p>
        </p:txBody>
      </p:sp>
      <p:sp>
        <p:nvSpPr>
          <p:cNvPr id="3" name="内容占位符 2">
            <a:extLst>
              <a:ext uri="{FF2B5EF4-FFF2-40B4-BE49-F238E27FC236}">
                <a16:creationId xmlns:a16="http://schemas.microsoft.com/office/drawing/2014/main" id="{6A0FDEDA-99A1-46B5-A4ED-15344C1EBD0C}"/>
              </a:ext>
            </a:extLst>
          </p:cNvPr>
          <p:cNvSpPr>
            <a:spLocks noGrp="1"/>
          </p:cNvSpPr>
          <p:nvPr>
            <p:ph idx="1"/>
          </p:nvPr>
        </p:nvSpPr>
        <p:spPr>
          <a:xfrm>
            <a:off x="838200" y="1825624"/>
            <a:ext cx="10515600" cy="4835057"/>
          </a:xfrm>
        </p:spPr>
        <p:txBody>
          <a:bodyPr>
            <a:normAutofit/>
          </a:bodyPr>
          <a:lstStyle/>
          <a:p>
            <a:pPr marL="0" indent="0">
              <a:buNone/>
            </a:pPr>
            <a:r>
              <a:rPr lang="en-US" altLang="zh-CN" dirty="0"/>
              <a:t>https://www.php.net/manual/zh/book.array.php</a:t>
            </a:r>
          </a:p>
          <a:p>
            <a:r>
              <a:rPr lang="zh-CN" altLang="en-US" dirty="0"/>
              <a:t>求长度：</a:t>
            </a:r>
            <a:r>
              <a:rPr lang="en-US" altLang="zh-CN" dirty="0"/>
              <a:t>count()</a:t>
            </a:r>
            <a:r>
              <a:rPr lang="zh-CN" altLang="en-US" dirty="0"/>
              <a:t>、</a:t>
            </a:r>
            <a:r>
              <a:rPr lang="en-US" altLang="zh-CN" dirty="0" err="1"/>
              <a:t>sizeof</a:t>
            </a:r>
            <a:r>
              <a:rPr lang="en-US" altLang="zh-CN" dirty="0"/>
              <a:t>()</a:t>
            </a:r>
          </a:p>
          <a:p>
            <a:r>
              <a:rPr lang="zh-CN" altLang="en-US" dirty="0"/>
              <a:t>内部指针：</a:t>
            </a:r>
            <a:r>
              <a:rPr lang="en-US" altLang="zh-CN" dirty="0"/>
              <a:t>current()</a:t>
            </a:r>
            <a:r>
              <a:rPr lang="zh-CN" altLang="en-US" dirty="0"/>
              <a:t>、</a:t>
            </a:r>
            <a:r>
              <a:rPr lang="en-US" altLang="zh-CN" dirty="0"/>
              <a:t>next()</a:t>
            </a:r>
            <a:r>
              <a:rPr lang="zh-CN" altLang="en-US" dirty="0"/>
              <a:t>、</a:t>
            </a:r>
            <a:r>
              <a:rPr lang="en-US" altLang="zh-CN" dirty="0"/>
              <a:t>each()</a:t>
            </a:r>
            <a:r>
              <a:rPr lang="zh-CN" altLang="en-US" dirty="0"/>
              <a:t>、</a:t>
            </a:r>
            <a:r>
              <a:rPr lang="en-US" altLang="zh-CN" dirty="0"/>
              <a:t>prev()</a:t>
            </a:r>
            <a:r>
              <a:rPr lang="zh-CN" altLang="en-US" dirty="0"/>
              <a:t>、</a:t>
            </a:r>
            <a:r>
              <a:rPr lang="en-US" altLang="zh-CN" dirty="0"/>
              <a:t>reset()</a:t>
            </a:r>
            <a:r>
              <a:rPr lang="zh-CN" altLang="en-US" dirty="0"/>
              <a:t>、</a:t>
            </a:r>
            <a:r>
              <a:rPr lang="en-US" altLang="zh-CN" dirty="0"/>
              <a:t>end()</a:t>
            </a:r>
          </a:p>
          <a:p>
            <a:r>
              <a:rPr lang="zh-CN" altLang="en-US" dirty="0"/>
              <a:t>排序：</a:t>
            </a:r>
            <a:r>
              <a:rPr lang="en-US" altLang="zh-CN" dirty="0"/>
              <a:t>sort()</a:t>
            </a:r>
            <a:r>
              <a:rPr lang="zh-CN" altLang="en-US" dirty="0"/>
              <a:t>、</a:t>
            </a:r>
            <a:r>
              <a:rPr lang="en-US" altLang="zh-CN" dirty="0" err="1"/>
              <a:t>rsort</a:t>
            </a:r>
            <a:r>
              <a:rPr lang="en-US" altLang="zh-CN" dirty="0"/>
              <a:t>()</a:t>
            </a:r>
            <a:r>
              <a:rPr lang="zh-CN" altLang="en-US" dirty="0"/>
              <a:t>、</a:t>
            </a:r>
            <a:r>
              <a:rPr lang="en-US" altLang="zh-CN" dirty="0" err="1"/>
              <a:t>asort</a:t>
            </a:r>
            <a:r>
              <a:rPr lang="en-US" altLang="zh-CN" dirty="0"/>
              <a:t>()</a:t>
            </a:r>
            <a:r>
              <a:rPr lang="zh-CN" altLang="en-US" dirty="0"/>
              <a:t>、</a:t>
            </a:r>
            <a:r>
              <a:rPr lang="en-US" altLang="zh-CN" dirty="0" err="1"/>
              <a:t>arsort</a:t>
            </a:r>
            <a:r>
              <a:rPr lang="en-US" altLang="zh-CN" dirty="0"/>
              <a:t>()</a:t>
            </a:r>
            <a:r>
              <a:rPr lang="zh-CN" altLang="en-US" dirty="0"/>
              <a:t>、</a:t>
            </a:r>
            <a:r>
              <a:rPr lang="en-US" altLang="zh-CN" dirty="0" err="1"/>
              <a:t>ksort</a:t>
            </a:r>
            <a:r>
              <a:rPr lang="en-US" altLang="zh-CN" dirty="0"/>
              <a:t>()</a:t>
            </a:r>
            <a:r>
              <a:rPr lang="zh-CN" altLang="en-US" dirty="0"/>
              <a:t>、</a:t>
            </a:r>
            <a:r>
              <a:rPr lang="en-US" altLang="zh-CN" dirty="0" err="1"/>
              <a:t>krsort</a:t>
            </a:r>
            <a:r>
              <a:rPr lang="en-US" altLang="zh-CN" dirty="0"/>
              <a:t>()</a:t>
            </a:r>
          </a:p>
          <a:p>
            <a:r>
              <a:rPr lang="zh-CN" altLang="en-US" dirty="0"/>
              <a:t>数组的键</a:t>
            </a:r>
            <a:r>
              <a:rPr lang="en-US" altLang="zh-CN" dirty="0"/>
              <a:t>/</a:t>
            </a:r>
            <a:r>
              <a:rPr lang="zh-CN" altLang="en-US" dirty="0"/>
              <a:t>值操作：</a:t>
            </a:r>
            <a:endParaRPr lang="en-US" altLang="zh-CN" dirty="0"/>
          </a:p>
          <a:p>
            <a:pPr marL="457200" lvl="1" indent="0">
              <a:buNone/>
            </a:pPr>
            <a:r>
              <a:rPr lang="en-US" altLang="zh-CN" dirty="0" err="1"/>
              <a:t>array_keys</a:t>
            </a:r>
            <a:r>
              <a:rPr lang="en-US" altLang="zh-CN" dirty="0"/>
              <a:t>()</a:t>
            </a:r>
            <a:r>
              <a:rPr lang="zh-CN" altLang="en-US" dirty="0"/>
              <a:t>：获得数组中的键名</a:t>
            </a:r>
          </a:p>
          <a:p>
            <a:pPr marL="457200" lvl="1" indent="0">
              <a:buNone/>
            </a:pPr>
            <a:r>
              <a:rPr lang="en-US" altLang="zh-CN" dirty="0" err="1"/>
              <a:t>array_values</a:t>
            </a:r>
            <a:r>
              <a:rPr lang="en-US" altLang="zh-CN" dirty="0"/>
              <a:t>()</a:t>
            </a:r>
            <a:r>
              <a:rPr lang="zh-CN" altLang="en-US" dirty="0"/>
              <a:t>：获取数组中所有元素的值</a:t>
            </a:r>
          </a:p>
          <a:p>
            <a:pPr marL="457200" lvl="1" indent="0">
              <a:buNone/>
            </a:pPr>
            <a:r>
              <a:rPr lang="en-US" altLang="zh-CN" dirty="0" err="1"/>
              <a:t>array_flip</a:t>
            </a:r>
            <a:r>
              <a:rPr lang="en-US" altLang="zh-CN" dirty="0"/>
              <a:t>()</a:t>
            </a:r>
            <a:r>
              <a:rPr lang="zh-CN" altLang="en-US" dirty="0"/>
              <a:t>：交换数组中的键和值</a:t>
            </a:r>
          </a:p>
          <a:p>
            <a:pPr marL="457200" lvl="1" indent="0">
              <a:buNone/>
            </a:pPr>
            <a:r>
              <a:rPr lang="en-US" altLang="zh-CN" dirty="0" err="1"/>
              <a:t>array_key_exists</a:t>
            </a:r>
            <a:r>
              <a:rPr lang="en-US" altLang="zh-CN" dirty="0"/>
              <a:t>()</a:t>
            </a:r>
            <a:r>
              <a:rPr lang="zh-CN" altLang="en-US" dirty="0"/>
              <a:t>：检测键名是否位于数组中</a:t>
            </a:r>
          </a:p>
          <a:p>
            <a:pPr marL="457200" lvl="1" indent="0">
              <a:buNone/>
            </a:pPr>
            <a:r>
              <a:rPr lang="en-US" altLang="zh-CN" dirty="0" err="1"/>
              <a:t>array_search</a:t>
            </a:r>
            <a:r>
              <a:rPr lang="en-US" altLang="zh-CN" dirty="0"/>
              <a:t>()</a:t>
            </a:r>
            <a:r>
              <a:rPr lang="zh-CN" altLang="en-US" dirty="0"/>
              <a:t>：在数组中搜索给定的值并返回键名或索引</a:t>
            </a:r>
          </a:p>
        </p:txBody>
      </p:sp>
    </p:spTree>
    <p:extLst>
      <p:ext uri="{BB962C8B-B14F-4D97-AF65-F5344CB8AC3E}">
        <p14:creationId xmlns:p14="http://schemas.microsoft.com/office/powerpoint/2010/main" val="79877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D48F6-E097-460C-941D-112176588240}"/>
              </a:ext>
            </a:extLst>
          </p:cNvPr>
          <p:cNvSpPr>
            <a:spLocks noGrp="1"/>
          </p:cNvSpPr>
          <p:nvPr>
            <p:ph type="title"/>
          </p:nvPr>
        </p:nvSpPr>
        <p:spPr/>
        <p:txBody>
          <a:bodyPr/>
          <a:lstStyle/>
          <a:p>
            <a:r>
              <a:rPr lang="zh-CN" altLang="en-US" dirty="0"/>
              <a:t>数组函数</a:t>
            </a:r>
          </a:p>
        </p:txBody>
      </p:sp>
      <p:sp>
        <p:nvSpPr>
          <p:cNvPr id="3" name="内容占位符 2">
            <a:extLst>
              <a:ext uri="{FF2B5EF4-FFF2-40B4-BE49-F238E27FC236}">
                <a16:creationId xmlns:a16="http://schemas.microsoft.com/office/drawing/2014/main" id="{49E5ED8B-2960-4678-AE3F-47C5043FCBD2}"/>
              </a:ext>
            </a:extLst>
          </p:cNvPr>
          <p:cNvSpPr>
            <a:spLocks noGrp="1"/>
          </p:cNvSpPr>
          <p:nvPr>
            <p:ph idx="1"/>
          </p:nvPr>
        </p:nvSpPr>
        <p:spPr>
          <a:xfrm>
            <a:off x="838200" y="1549668"/>
            <a:ext cx="10515600" cy="5188016"/>
          </a:xfrm>
        </p:spPr>
        <p:txBody>
          <a:bodyPr>
            <a:normAutofit/>
          </a:bodyPr>
          <a:lstStyle/>
          <a:p>
            <a:r>
              <a:rPr lang="zh-CN" altLang="en-US" dirty="0"/>
              <a:t>插入</a:t>
            </a:r>
            <a:r>
              <a:rPr lang="en-US" altLang="zh-CN" dirty="0"/>
              <a:t>/</a:t>
            </a:r>
            <a:r>
              <a:rPr lang="zh-CN" altLang="en-US" dirty="0"/>
              <a:t>删除元素：</a:t>
            </a:r>
            <a:endParaRPr lang="en-US" altLang="zh-CN" dirty="0"/>
          </a:p>
          <a:p>
            <a:pPr marL="457200" lvl="1" indent="0">
              <a:buNone/>
            </a:pPr>
            <a:r>
              <a:rPr lang="en-US" altLang="zh-CN" dirty="0" err="1"/>
              <a:t>array_push</a:t>
            </a:r>
            <a:r>
              <a:rPr lang="en-US" altLang="zh-CN" dirty="0"/>
              <a:t>()</a:t>
            </a:r>
            <a:r>
              <a:rPr lang="zh-CN" altLang="en-US" dirty="0"/>
              <a:t>：在数组尾部插入元素</a:t>
            </a:r>
          </a:p>
          <a:p>
            <a:pPr marL="457200" lvl="1" indent="0">
              <a:buNone/>
            </a:pPr>
            <a:r>
              <a:rPr lang="en-US" altLang="zh-CN" dirty="0" err="1"/>
              <a:t>array_pop</a:t>
            </a:r>
            <a:r>
              <a:rPr lang="en-US" altLang="zh-CN" dirty="0"/>
              <a:t>()</a:t>
            </a:r>
            <a:r>
              <a:rPr lang="zh-CN" altLang="en-US" dirty="0"/>
              <a:t>：删除数组末尾的元素</a:t>
            </a:r>
          </a:p>
          <a:p>
            <a:pPr marL="457200" lvl="1" indent="0">
              <a:buNone/>
            </a:pPr>
            <a:r>
              <a:rPr lang="en-US" altLang="zh-CN" dirty="0" err="1"/>
              <a:t>array_shift</a:t>
            </a:r>
            <a:r>
              <a:rPr lang="en-US" altLang="zh-CN" dirty="0"/>
              <a:t>()</a:t>
            </a:r>
            <a:r>
              <a:rPr lang="zh-CN" altLang="en-US" dirty="0"/>
              <a:t>：删除数组开头的元素</a:t>
            </a:r>
          </a:p>
          <a:p>
            <a:pPr marL="457200" lvl="1" indent="0">
              <a:buNone/>
            </a:pPr>
            <a:r>
              <a:rPr lang="en-US" altLang="zh-CN" dirty="0" err="1"/>
              <a:t>array_unshift</a:t>
            </a:r>
            <a:r>
              <a:rPr lang="en-US" altLang="zh-CN" dirty="0"/>
              <a:t>()</a:t>
            </a:r>
            <a:r>
              <a:rPr lang="zh-CN" altLang="en-US" dirty="0"/>
              <a:t>：在数组开头插入元素</a:t>
            </a:r>
            <a:endParaRPr lang="en-US" altLang="zh-CN" dirty="0"/>
          </a:p>
          <a:p>
            <a:pPr marL="457200" lvl="1" indent="0">
              <a:buNone/>
            </a:pPr>
            <a:r>
              <a:rPr lang="en-US" altLang="zh-CN" dirty="0" err="1"/>
              <a:t>array_splice</a:t>
            </a:r>
            <a:r>
              <a:rPr lang="en-US" altLang="zh-CN" dirty="0"/>
              <a:t>()</a:t>
            </a:r>
            <a:r>
              <a:rPr lang="zh-CN" altLang="en-US" dirty="0"/>
              <a:t>：删除数组中的某一部分并用其它值取代</a:t>
            </a:r>
            <a:endParaRPr lang="en-US" altLang="zh-CN" dirty="0"/>
          </a:p>
          <a:p>
            <a:r>
              <a:rPr lang="zh-CN" altLang="en-US" dirty="0"/>
              <a:t>数组的拆分、合并：</a:t>
            </a:r>
          </a:p>
          <a:p>
            <a:pPr marL="457200" lvl="1" indent="0">
              <a:buNone/>
            </a:pPr>
            <a:r>
              <a:rPr lang="en-US" altLang="zh-CN" dirty="0" err="1"/>
              <a:t>array_slice</a:t>
            </a:r>
            <a:r>
              <a:rPr lang="en-US" altLang="zh-CN" dirty="0"/>
              <a:t>()</a:t>
            </a:r>
            <a:r>
              <a:rPr lang="zh-CN" altLang="en-US" dirty="0"/>
              <a:t>：截取数组的一部分</a:t>
            </a:r>
          </a:p>
          <a:p>
            <a:pPr marL="457200" lvl="1" indent="0">
              <a:buNone/>
            </a:pPr>
            <a:r>
              <a:rPr lang="en-US" altLang="zh-CN" dirty="0" err="1"/>
              <a:t>array_merge</a:t>
            </a:r>
            <a:r>
              <a:rPr lang="en-US" altLang="zh-CN" dirty="0"/>
              <a:t>()</a:t>
            </a:r>
            <a:r>
              <a:rPr lang="zh-CN" altLang="en-US" dirty="0"/>
              <a:t>：数组合并</a:t>
            </a:r>
          </a:p>
          <a:p>
            <a:pPr marL="457200" lvl="1" indent="0">
              <a:buNone/>
            </a:pPr>
            <a:r>
              <a:rPr lang="en-US" altLang="zh-CN" dirty="0" err="1"/>
              <a:t>array_chunk</a:t>
            </a:r>
            <a:r>
              <a:rPr lang="en-US" altLang="zh-CN" dirty="0"/>
              <a:t>()</a:t>
            </a:r>
            <a:r>
              <a:rPr lang="zh-CN" altLang="en-US" dirty="0"/>
              <a:t>：分割数组</a:t>
            </a:r>
            <a:endParaRPr lang="en-US" altLang="zh-CN" dirty="0"/>
          </a:p>
        </p:txBody>
      </p:sp>
    </p:spTree>
    <p:extLst>
      <p:ext uri="{BB962C8B-B14F-4D97-AF65-F5344CB8AC3E}">
        <p14:creationId xmlns:p14="http://schemas.microsoft.com/office/powerpoint/2010/main" val="240401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71DB6-CAD5-46FA-8EB3-B862DB2099A2}"/>
              </a:ext>
            </a:extLst>
          </p:cNvPr>
          <p:cNvSpPr>
            <a:spLocks noGrp="1"/>
          </p:cNvSpPr>
          <p:nvPr>
            <p:ph type="title"/>
          </p:nvPr>
        </p:nvSpPr>
        <p:spPr/>
        <p:txBody>
          <a:bodyPr/>
          <a:lstStyle/>
          <a:p>
            <a:r>
              <a:rPr lang="zh-CN" altLang="en-US" dirty="0"/>
              <a:t>数组函数</a:t>
            </a:r>
          </a:p>
        </p:txBody>
      </p:sp>
      <p:sp>
        <p:nvSpPr>
          <p:cNvPr id="3" name="内容占位符 2">
            <a:extLst>
              <a:ext uri="{FF2B5EF4-FFF2-40B4-BE49-F238E27FC236}">
                <a16:creationId xmlns:a16="http://schemas.microsoft.com/office/drawing/2014/main" id="{5D17B866-62E8-4B6C-B42B-C8B77136CE91}"/>
              </a:ext>
            </a:extLst>
          </p:cNvPr>
          <p:cNvSpPr>
            <a:spLocks noGrp="1"/>
          </p:cNvSpPr>
          <p:nvPr>
            <p:ph idx="1"/>
          </p:nvPr>
        </p:nvSpPr>
        <p:spPr/>
        <p:txBody>
          <a:bodyPr/>
          <a:lstStyle/>
          <a:p>
            <a:r>
              <a:rPr lang="zh-CN" altLang="en-US" dirty="0"/>
              <a:t>类型检查：</a:t>
            </a:r>
            <a:endParaRPr lang="en-US" altLang="zh-CN" dirty="0"/>
          </a:p>
          <a:p>
            <a:pPr marL="457200" lvl="1" indent="0">
              <a:buNone/>
            </a:pPr>
            <a:r>
              <a:rPr lang="en-US" altLang="zh-CN" dirty="0" err="1"/>
              <a:t>is_array</a:t>
            </a:r>
            <a:r>
              <a:rPr lang="en-US" altLang="zh-CN" dirty="0"/>
              <a:t>()</a:t>
            </a:r>
            <a:r>
              <a:rPr lang="zh-CN" altLang="en-US" dirty="0"/>
              <a:t>：判断是否为数组</a:t>
            </a:r>
          </a:p>
          <a:p>
            <a:r>
              <a:rPr lang="zh-CN" altLang="en-US" dirty="0"/>
              <a:t>随机：</a:t>
            </a:r>
            <a:endParaRPr lang="en-US" altLang="zh-CN" dirty="0"/>
          </a:p>
          <a:p>
            <a:pPr marL="457200" lvl="1" indent="0">
              <a:buNone/>
            </a:pPr>
            <a:r>
              <a:rPr lang="en-US" altLang="zh-CN" dirty="0" err="1"/>
              <a:t>array_rand</a:t>
            </a:r>
            <a:r>
              <a:rPr lang="en-US" altLang="zh-CN" dirty="0"/>
              <a:t>()</a:t>
            </a:r>
            <a:r>
              <a:rPr lang="zh-CN" altLang="en-US" dirty="0"/>
              <a:t>：随机获取数组元素</a:t>
            </a:r>
          </a:p>
          <a:p>
            <a:pPr marL="457200" lvl="1" indent="0">
              <a:buNone/>
            </a:pPr>
            <a:r>
              <a:rPr lang="en-US" altLang="zh-CN" dirty="0"/>
              <a:t>shuffle()</a:t>
            </a:r>
            <a:r>
              <a:rPr lang="zh-CN" altLang="en-US" dirty="0"/>
              <a:t>：随机打乱数组</a:t>
            </a:r>
          </a:p>
          <a:p>
            <a:endParaRPr lang="zh-CN" altLang="en-US" dirty="0"/>
          </a:p>
        </p:txBody>
      </p:sp>
    </p:spTree>
    <p:extLst>
      <p:ext uri="{BB962C8B-B14F-4D97-AF65-F5344CB8AC3E}">
        <p14:creationId xmlns:p14="http://schemas.microsoft.com/office/powerpoint/2010/main" val="228134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F5155-2C2B-4B37-A913-7378A12ADA3F}"/>
              </a:ext>
            </a:extLst>
          </p:cNvPr>
          <p:cNvSpPr>
            <a:spLocks noGrp="1"/>
          </p:cNvSpPr>
          <p:nvPr>
            <p:ph type="title"/>
          </p:nvPr>
        </p:nvSpPr>
        <p:spPr/>
        <p:txBody>
          <a:bodyPr/>
          <a:lstStyle/>
          <a:p>
            <a:r>
              <a:rPr lang="en-US" altLang="zh-CN" dirty="0"/>
              <a:t>$_GET</a:t>
            </a:r>
            <a:endParaRPr lang="zh-CN" altLang="en-US" dirty="0"/>
          </a:p>
        </p:txBody>
      </p:sp>
      <p:sp>
        <p:nvSpPr>
          <p:cNvPr id="3" name="内容占位符 2">
            <a:extLst>
              <a:ext uri="{FF2B5EF4-FFF2-40B4-BE49-F238E27FC236}">
                <a16:creationId xmlns:a16="http://schemas.microsoft.com/office/drawing/2014/main" id="{67EB8654-F524-479C-9283-563F5412734B}"/>
              </a:ext>
            </a:extLst>
          </p:cNvPr>
          <p:cNvSpPr>
            <a:spLocks noGrp="1"/>
          </p:cNvSpPr>
          <p:nvPr>
            <p:ph idx="1"/>
          </p:nvPr>
        </p:nvSpPr>
        <p:spPr/>
        <p:txBody>
          <a:bodyPr/>
          <a:lstStyle/>
          <a:p>
            <a:r>
              <a:rPr lang="zh-CN" altLang="en-US" dirty="0"/>
              <a:t>超全局变量数组</a:t>
            </a:r>
            <a:endParaRPr lang="en-US" altLang="zh-CN" dirty="0"/>
          </a:p>
          <a:p>
            <a:r>
              <a:rPr lang="zh-CN" altLang="en-US" dirty="0"/>
              <a:t>保存着通过 </a:t>
            </a:r>
            <a:r>
              <a:rPr lang="en-US" altLang="zh-CN" dirty="0"/>
              <a:t>URL </a:t>
            </a:r>
            <a:r>
              <a:rPr lang="zh-CN" altLang="en-US" dirty="0"/>
              <a:t>参数（又叫 </a:t>
            </a:r>
            <a:r>
              <a:rPr lang="en-US" altLang="zh-CN" dirty="0"/>
              <a:t>query string</a:t>
            </a:r>
            <a:r>
              <a:rPr lang="zh-CN" altLang="en-US" dirty="0"/>
              <a:t>）传递来的变量</a:t>
            </a:r>
            <a:endParaRPr lang="en-US" altLang="zh-CN" dirty="0"/>
          </a:p>
          <a:p>
            <a:r>
              <a:rPr lang="en-US" altLang="zh-CN" dirty="0"/>
              <a:t>URL</a:t>
            </a:r>
            <a:r>
              <a:rPr lang="zh-CN" altLang="en-US" dirty="0"/>
              <a:t>传递参数：</a:t>
            </a:r>
            <a:endParaRPr lang="en-US" altLang="zh-CN" dirty="0"/>
          </a:p>
          <a:p>
            <a:pPr marL="457200" lvl="1" indent="0">
              <a:buNone/>
            </a:pPr>
            <a:r>
              <a:rPr lang="en-US" altLang="zh-CN" dirty="0"/>
              <a:t>http://xxx.com/1.php</a:t>
            </a:r>
            <a:r>
              <a:rPr lang="en-US" altLang="zh-CN" b="1" dirty="0">
                <a:solidFill>
                  <a:srgbClr val="FFFF00"/>
                </a:solidFill>
              </a:rPr>
              <a:t>?a=1&amp;b=2</a:t>
            </a:r>
          </a:p>
          <a:p>
            <a:r>
              <a:rPr lang="zh-CN" altLang="en-US" dirty="0"/>
              <a:t>后端</a:t>
            </a:r>
            <a:r>
              <a:rPr lang="en-US" altLang="zh-CN" dirty="0"/>
              <a:t>PHP</a:t>
            </a:r>
            <a:r>
              <a:rPr lang="zh-CN" altLang="en-US" dirty="0"/>
              <a:t>获取：</a:t>
            </a:r>
            <a:endParaRPr lang="en-US" altLang="zh-CN" dirty="0"/>
          </a:p>
          <a:p>
            <a:pPr marL="457200" lvl="1" indent="0">
              <a:buNone/>
            </a:pPr>
            <a:r>
              <a:rPr lang="en-US" altLang="zh-CN" dirty="0"/>
              <a:t>$a=$_GET["a"];</a:t>
            </a:r>
          </a:p>
          <a:p>
            <a:pPr marL="457200" lvl="1" indent="0">
              <a:buNone/>
            </a:pPr>
            <a:r>
              <a:rPr lang="en-US" altLang="zh-CN" dirty="0"/>
              <a:t>$b=$_GET['b'];</a:t>
            </a:r>
            <a:endParaRPr lang="zh-CN" altLang="en-US" dirty="0"/>
          </a:p>
        </p:txBody>
      </p:sp>
    </p:spTree>
    <p:extLst>
      <p:ext uri="{BB962C8B-B14F-4D97-AF65-F5344CB8AC3E}">
        <p14:creationId xmlns:p14="http://schemas.microsoft.com/office/powerpoint/2010/main" val="144183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8E30C-D2E1-447D-83DC-066CFECCF512}"/>
              </a:ext>
            </a:extLst>
          </p:cNvPr>
          <p:cNvSpPr>
            <a:spLocks noGrp="1"/>
          </p:cNvSpPr>
          <p:nvPr>
            <p:ph type="title"/>
          </p:nvPr>
        </p:nvSpPr>
        <p:spPr/>
        <p:txBody>
          <a:bodyPr/>
          <a:lstStyle/>
          <a:p>
            <a:r>
              <a:rPr lang="zh-CN" altLang="en-US" dirty="0"/>
              <a:t>实例</a:t>
            </a:r>
          </a:p>
        </p:txBody>
      </p:sp>
      <p:sp>
        <p:nvSpPr>
          <p:cNvPr id="3" name="内容占位符 2">
            <a:extLst>
              <a:ext uri="{FF2B5EF4-FFF2-40B4-BE49-F238E27FC236}">
                <a16:creationId xmlns:a16="http://schemas.microsoft.com/office/drawing/2014/main" id="{BB274145-4FCC-4E5D-A96A-A8468F4A0A09}"/>
              </a:ext>
            </a:extLst>
          </p:cNvPr>
          <p:cNvSpPr>
            <a:spLocks noGrp="1"/>
          </p:cNvSpPr>
          <p:nvPr>
            <p:ph idx="1"/>
          </p:nvPr>
        </p:nvSpPr>
        <p:spPr>
          <a:xfrm>
            <a:off x="838199" y="1690687"/>
            <a:ext cx="11027735" cy="4802187"/>
          </a:xfrm>
        </p:spPr>
        <p:txBody>
          <a:bodyPr/>
          <a:lstStyle/>
          <a:p>
            <a:pPr marL="514350" indent="-514350">
              <a:buFont typeface="+mj-lt"/>
              <a:buAutoNum type="arabicPeriod"/>
            </a:pPr>
            <a:r>
              <a:rPr lang="zh-CN" altLang="en-US" dirty="0"/>
              <a:t>有一篇英文文章</a:t>
            </a:r>
            <a:r>
              <a:rPr lang="en-US" altLang="zh-CN" dirty="0"/>
              <a:t>(</a:t>
            </a:r>
            <a:r>
              <a:rPr lang="zh-CN" altLang="en-US" dirty="0"/>
              <a:t>见</a:t>
            </a:r>
            <a:r>
              <a:rPr lang="en-US" altLang="zh-CN" dirty="0"/>
              <a:t>ppt</a:t>
            </a:r>
            <a:r>
              <a:rPr lang="zh-CN" altLang="en-US" dirty="0"/>
              <a:t>备注</a:t>
            </a:r>
            <a:r>
              <a:rPr lang="en-US" altLang="zh-CN" dirty="0"/>
              <a:t>)</a:t>
            </a:r>
            <a:r>
              <a:rPr lang="zh-CN" altLang="en-US" dirty="0"/>
              <a:t>，为了方便读者，请为每个单词链接到</a:t>
            </a:r>
            <a:r>
              <a:rPr lang="en-US" altLang="zh-CN" dirty="0" err="1"/>
              <a:t>bing</a:t>
            </a:r>
            <a:r>
              <a:rPr lang="zh-CN" altLang="en-US" dirty="0"/>
              <a:t>词典。</a:t>
            </a:r>
            <a:r>
              <a:rPr lang="zh-CN" altLang="en-US" sz="2800" dirty="0"/>
              <a:t>词典链接：</a:t>
            </a:r>
            <a:r>
              <a:rPr lang="en-US" altLang="zh-CN" sz="2800" dirty="0"/>
              <a:t>https://cn.bing.com/dict/search?q=hello</a:t>
            </a:r>
            <a:endParaRPr lang="en-US" altLang="zh-CN" dirty="0"/>
          </a:p>
          <a:p>
            <a:pPr marL="514350" indent="-514350">
              <a:buFont typeface="+mj-lt"/>
              <a:buAutoNum type="arabicPeriod"/>
            </a:pPr>
            <a:r>
              <a:rPr lang="zh-CN" altLang="en-US" dirty="0"/>
              <a:t>用户指定从扑克牌里抽取</a:t>
            </a:r>
            <a:r>
              <a:rPr lang="en-US" altLang="zh-CN" dirty="0"/>
              <a:t>n</a:t>
            </a:r>
            <a:r>
              <a:rPr lang="zh-CN" altLang="en-US"/>
              <a:t>（如：</a:t>
            </a:r>
            <a:r>
              <a:rPr lang="en-US" altLang="zh-CN"/>
              <a:t>5-10</a:t>
            </a:r>
            <a:r>
              <a:rPr lang="zh-CN" altLang="en-US" dirty="0"/>
              <a:t>）张牌为其显示出来。</a:t>
            </a:r>
          </a:p>
        </p:txBody>
      </p:sp>
    </p:spTree>
    <p:extLst>
      <p:ext uri="{BB962C8B-B14F-4D97-AF65-F5344CB8AC3E}">
        <p14:creationId xmlns:p14="http://schemas.microsoft.com/office/powerpoint/2010/main" val="149067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42E16-FA8C-4196-9674-E12C80C24B14}"/>
              </a:ext>
            </a:extLst>
          </p:cNvPr>
          <p:cNvSpPr>
            <a:spLocks noGrp="1"/>
          </p:cNvSpPr>
          <p:nvPr>
            <p:ph type="title"/>
          </p:nvPr>
        </p:nvSpPr>
        <p:spPr>
          <a:xfrm>
            <a:off x="838200" y="89555"/>
            <a:ext cx="10515600" cy="1325563"/>
          </a:xfrm>
        </p:spPr>
        <p:txBody>
          <a:bodyPr/>
          <a:lstStyle/>
          <a:p>
            <a:r>
              <a:rPr lang="zh-CN" altLang="en-US" dirty="0"/>
              <a:t>单引号和双引号字符串</a:t>
            </a:r>
          </a:p>
        </p:txBody>
      </p:sp>
      <p:sp>
        <p:nvSpPr>
          <p:cNvPr id="3" name="内容占位符 2">
            <a:extLst>
              <a:ext uri="{FF2B5EF4-FFF2-40B4-BE49-F238E27FC236}">
                <a16:creationId xmlns:a16="http://schemas.microsoft.com/office/drawing/2014/main" id="{EF689D7C-AF83-4866-86E0-16D41B28FD83}"/>
              </a:ext>
            </a:extLst>
          </p:cNvPr>
          <p:cNvSpPr>
            <a:spLocks noGrp="1"/>
          </p:cNvSpPr>
          <p:nvPr>
            <p:ph idx="1"/>
          </p:nvPr>
        </p:nvSpPr>
        <p:spPr>
          <a:xfrm>
            <a:off x="838200" y="1143000"/>
            <a:ext cx="10515600" cy="5625445"/>
          </a:xfrm>
        </p:spPr>
        <p:txBody>
          <a:bodyPr>
            <a:normAutofit fontScale="92500" lnSpcReduction="10000"/>
          </a:bodyPr>
          <a:lstStyle/>
          <a:p>
            <a:pPr marL="514350" indent="-514350">
              <a:buFont typeface="+mj-lt"/>
              <a:buAutoNum type="arabicPeriod"/>
            </a:pPr>
            <a:r>
              <a:rPr lang="zh-CN" altLang="en-US" sz="3600" dirty="0"/>
              <a:t>对变量的解析不同：</a:t>
            </a:r>
            <a:endParaRPr lang="en-US" altLang="zh-CN" sz="3600" dirty="0"/>
          </a:p>
          <a:p>
            <a:pPr lvl="1"/>
            <a:r>
              <a:rPr lang="zh-CN" altLang="en-US" sz="3200" dirty="0"/>
              <a:t>双引号会自动解析变量，单引号不会，如：</a:t>
            </a:r>
            <a:endParaRPr lang="en-US" altLang="zh-CN" sz="3200" dirty="0"/>
          </a:p>
          <a:p>
            <a:pPr marL="914400" lvl="2" indent="0">
              <a:buNone/>
            </a:pPr>
            <a:r>
              <a:rPr lang="en-US" altLang="zh-CN" sz="2800" dirty="0"/>
              <a:t>&lt;?php </a:t>
            </a:r>
          </a:p>
          <a:p>
            <a:pPr marL="914400" lvl="2" indent="0">
              <a:buNone/>
            </a:pPr>
            <a:r>
              <a:rPr lang="en-US" altLang="zh-CN" sz="2800" dirty="0"/>
              <a:t>  $a=100;</a:t>
            </a:r>
          </a:p>
          <a:p>
            <a:pPr marL="914400" lvl="2" indent="0">
              <a:buNone/>
            </a:pPr>
            <a:r>
              <a:rPr lang="en-US" altLang="zh-CN" sz="2800" dirty="0"/>
              <a:t>  echo "a</a:t>
            </a:r>
            <a:r>
              <a:rPr lang="zh-CN" altLang="en-US" sz="2800" dirty="0"/>
              <a:t>的值是</a:t>
            </a:r>
            <a:r>
              <a:rPr lang="en-US" altLang="zh-CN" sz="2800" dirty="0"/>
              <a:t>$</a:t>
            </a:r>
            <a:r>
              <a:rPr lang="en-US" altLang="zh-CN" sz="2800" dirty="0" err="1"/>
              <a:t>a",',a</a:t>
            </a:r>
            <a:r>
              <a:rPr lang="zh-CN" altLang="en-US" sz="2800" dirty="0"/>
              <a:t>的值是</a:t>
            </a:r>
            <a:r>
              <a:rPr lang="en-US" altLang="zh-CN" sz="2800" dirty="0"/>
              <a:t>$a';</a:t>
            </a:r>
          </a:p>
          <a:p>
            <a:pPr marL="914400" lvl="2" indent="0">
              <a:buNone/>
            </a:pPr>
            <a:r>
              <a:rPr lang="en-US" altLang="zh-CN" sz="2800" dirty="0"/>
              <a:t>?&gt;</a:t>
            </a:r>
          </a:p>
          <a:p>
            <a:pPr marL="914400" lvl="2" indent="0">
              <a:buNone/>
            </a:pPr>
            <a:r>
              <a:rPr lang="zh-CN" altLang="en-US" sz="2800" dirty="0"/>
              <a:t>执行结果：</a:t>
            </a:r>
            <a:r>
              <a:rPr lang="pt-BR" altLang="zh-CN" sz="2800" dirty="0"/>
              <a:t>a</a:t>
            </a:r>
            <a:r>
              <a:rPr lang="zh-CN" altLang="pt-BR" sz="2800" dirty="0"/>
              <a:t>的值是</a:t>
            </a:r>
            <a:r>
              <a:rPr lang="pt-BR" altLang="zh-CN" sz="2800" dirty="0"/>
              <a:t>100,a</a:t>
            </a:r>
            <a:r>
              <a:rPr lang="zh-CN" altLang="pt-BR" sz="2800" dirty="0"/>
              <a:t>的值是</a:t>
            </a:r>
            <a:r>
              <a:rPr lang="pt-BR" altLang="zh-CN" sz="2800" dirty="0"/>
              <a:t>$a</a:t>
            </a:r>
            <a:endParaRPr lang="en-US" altLang="zh-CN" sz="2800" dirty="0"/>
          </a:p>
          <a:p>
            <a:pPr lvl="1"/>
            <a:r>
              <a:rPr lang="zh-CN" altLang="en-US" sz="3200" dirty="0"/>
              <a:t>二义或复杂解析可用</a:t>
            </a:r>
            <a:r>
              <a:rPr lang="en-US" altLang="zh-CN" sz="3200" dirty="0"/>
              <a:t>{}</a:t>
            </a:r>
            <a:r>
              <a:rPr lang="zh-CN" altLang="en-US" sz="3200" dirty="0"/>
              <a:t>，如：</a:t>
            </a:r>
          </a:p>
          <a:p>
            <a:pPr marL="914400" lvl="2" indent="0">
              <a:buNone/>
            </a:pPr>
            <a:r>
              <a:rPr lang="en-US" altLang="zh-CN" sz="2800" dirty="0"/>
              <a:t>&lt;?php </a:t>
            </a:r>
          </a:p>
          <a:p>
            <a:pPr marL="914400" lvl="2" indent="0">
              <a:buNone/>
            </a:pPr>
            <a:r>
              <a:rPr lang="en-US" altLang="zh-CN" sz="2800" dirty="0"/>
              <a:t>  $a=100;</a:t>
            </a:r>
          </a:p>
          <a:p>
            <a:pPr marL="914400" lvl="2" indent="0">
              <a:buNone/>
            </a:pPr>
            <a:r>
              <a:rPr lang="en-US" altLang="zh-CN" sz="2800" dirty="0"/>
              <a:t>  $b=200;</a:t>
            </a:r>
          </a:p>
          <a:p>
            <a:pPr marL="914400" lvl="2" indent="0">
              <a:buNone/>
            </a:pPr>
            <a:r>
              <a:rPr lang="en-US" altLang="zh-CN" sz="2800" dirty="0"/>
              <a:t>  echo "a</a:t>
            </a:r>
            <a:r>
              <a:rPr lang="zh-CN" altLang="en-US" sz="2800" dirty="0"/>
              <a:t>的值是</a:t>
            </a:r>
            <a:r>
              <a:rPr lang="en-US" altLang="zh-CN" sz="2800" dirty="0"/>
              <a:t>$ab</a:t>
            </a:r>
            <a:r>
              <a:rPr lang="zh-CN" altLang="en-US" sz="2800" dirty="0"/>
              <a:t>的值是</a:t>
            </a:r>
            <a:r>
              <a:rPr lang="en-US" altLang="zh-CN" sz="2800" dirty="0"/>
              <a:t>$</a:t>
            </a:r>
            <a:r>
              <a:rPr lang="en-US" altLang="zh-CN" sz="2800" dirty="0" err="1"/>
              <a:t>b",",a</a:t>
            </a:r>
            <a:r>
              <a:rPr lang="zh-CN" altLang="en-US" sz="2800" dirty="0"/>
              <a:t>的值是</a:t>
            </a:r>
            <a:r>
              <a:rPr lang="en-US" altLang="zh-CN" sz="2800" dirty="0"/>
              <a:t>{$a}b</a:t>
            </a:r>
            <a:r>
              <a:rPr lang="zh-CN" altLang="en-US" sz="2800" dirty="0"/>
              <a:t>的值是</a:t>
            </a:r>
            <a:r>
              <a:rPr lang="en-US" altLang="zh-CN" sz="2800" dirty="0"/>
              <a:t>$b";</a:t>
            </a:r>
          </a:p>
          <a:p>
            <a:pPr marL="914400" lvl="2" indent="0">
              <a:buNone/>
            </a:pPr>
            <a:r>
              <a:rPr lang="en-US" altLang="zh-CN" sz="2800" dirty="0"/>
              <a:t>?&gt;</a:t>
            </a:r>
          </a:p>
          <a:p>
            <a:pPr marL="914400" lvl="2" indent="0">
              <a:buNone/>
            </a:pPr>
            <a:r>
              <a:rPr lang="zh-CN" altLang="en-US" sz="2800" dirty="0"/>
              <a:t>执行结果：</a:t>
            </a:r>
            <a:r>
              <a:rPr lang="en-US" altLang="zh-CN" sz="2800" dirty="0"/>
              <a:t>a</a:t>
            </a:r>
            <a:r>
              <a:rPr lang="zh-CN" altLang="en-US" sz="2800" dirty="0"/>
              <a:t>的值是</a:t>
            </a:r>
            <a:r>
              <a:rPr lang="en-US" altLang="zh-CN" sz="2800" dirty="0"/>
              <a:t>200,a</a:t>
            </a:r>
            <a:r>
              <a:rPr lang="zh-CN" altLang="en-US" sz="2800" dirty="0"/>
              <a:t>的值是</a:t>
            </a:r>
            <a:r>
              <a:rPr lang="en-US" altLang="zh-CN" sz="2800" dirty="0"/>
              <a:t>100b</a:t>
            </a:r>
            <a:r>
              <a:rPr lang="zh-CN" altLang="en-US" sz="2800" dirty="0"/>
              <a:t>的值是</a:t>
            </a:r>
            <a:r>
              <a:rPr lang="en-US" altLang="zh-CN" sz="2800" dirty="0"/>
              <a:t>200</a:t>
            </a:r>
          </a:p>
        </p:txBody>
      </p:sp>
    </p:spTree>
    <p:extLst>
      <p:ext uri="{BB962C8B-B14F-4D97-AF65-F5344CB8AC3E}">
        <p14:creationId xmlns:p14="http://schemas.microsoft.com/office/powerpoint/2010/main" val="191440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190DD-EEAA-460B-BC72-156E49AF502E}"/>
              </a:ext>
            </a:extLst>
          </p:cNvPr>
          <p:cNvSpPr>
            <a:spLocks noGrp="1"/>
          </p:cNvSpPr>
          <p:nvPr>
            <p:ph type="title"/>
          </p:nvPr>
        </p:nvSpPr>
        <p:spPr/>
        <p:txBody>
          <a:bodyPr/>
          <a:lstStyle/>
          <a:p>
            <a:r>
              <a:rPr lang="zh-CN" altLang="en-US" dirty="0"/>
              <a:t>单引号和双引号字符串</a:t>
            </a:r>
          </a:p>
        </p:txBody>
      </p:sp>
      <p:sp>
        <p:nvSpPr>
          <p:cNvPr id="3" name="内容占位符 2">
            <a:extLst>
              <a:ext uri="{FF2B5EF4-FFF2-40B4-BE49-F238E27FC236}">
                <a16:creationId xmlns:a16="http://schemas.microsoft.com/office/drawing/2014/main" id="{452C5145-DF8E-4BA2-9FC9-8D30D7520ED2}"/>
              </a:ext>
            </a:extLst>
          </p:cNvPr>
          <p:cNvSpPr>
            <a:spLocks noGrp="1"/>
          </p:cNvSpPr>
          <p:nvPr>
            <p:ph idx="1"/>
          </p:nvPr>
        </p:nvSpPr>
        <p:spPr/>
        <p:txBody>
          <a:bodyPr>
            <a:normAutofit/>
          </a:bodyPr>
          <a:lstStyle/>
          <a:p>
            <a:pPr marL="514350" indent="-514350">
              <a:buFont typeface="+mj-lt"/>
              <a:buAutoNum type="arabicPeriod" startAt="2"/>
            </a:pPr>
            <a:r>
              <a:rPr lang="zh-CN" altLang="en-US" sz="3200" dirty="0"/>
              <a:t>转义的字符不同</a:t>
            </a:r>
            <a:endParaRPr lang="en-US" altLang="zh-CN" sz="3200" dirty="0"/>
          </a:p>
          <a:p>
            <a:pPr marL="457200" lvl="1" indent="0">
              <a:buNone/>
            </a:pPr>
            <a:r>
              <a:rPr lang="zh-CN" altLang="en-US" sz="2800" dirty="0"/>
              <a:t>单引号中只能转义单引号和转义符本身</a:t>
            </a:r>
            <a:endParaRPr lang="en-US" altLang="zh-CN" sz="2800" dirty="0"/>
          </a:p>
          <a:p>
            <a:pPr marL="0" indent="0">
              <a:buNone/>
            </a:pPr>
            <a:endParaRPr lang="zh-CN" altLang="en-US" sz="3200" dirty="0"/>
          </a:p>
          <a:p>
            <a:pPr marL="514350" indent="-514350">
              <a:buFont typeface="+mj-lt"/>
              <a:buAutoNum type="arabicPeriod" startAt="3"/>
            </a:pPr>
            <a:r>
              <a:rPr lang="zh-CN" altLang="en-US" sz="3200" dirty="0"/>
              <a:t>解析速度不同</a:t>
            </a:r>
          </a:p>
          <a:p>
            <a:pPr marL="457200" lvl="1" indent="0">
              <a:buNone/>
            </a:pPr>
            <a:r>
              <a:rPr lang="zh-CN" altLang="en-US" sz="2800" dirty="0"/>
              <a:t>单引号快</a:t>
            </a:r>
          </a:p>
        </p:txBody>
      </p:sp>
    </p:spTree>
    <p:extLst>
      <p:ext uri="{BB962C8B-B14F-4D97-AF65-F5344CB8AC3E}">
        <p14:creationId xmlns:p14="http://schemas.microsoft.com/office/powerpoint/2010/main" val="222922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E54D9-B780-45DE-B95A-D8648BE8E82F}"/>
              </a:ext>
            </a:extLst>
          </p:cNvPr>
          <p:cNvSpPr>
            <a:spLocks noGrp="1"/>
          </p:cNvSpPr>
          <p:nvPr>
            <p:ph type="title"/>
          </p:nvPr>
        </p:nvSpPr>
        <p:spPr/>
        <p:txBody>
          <a:bodyPr/>
          <a:lstStyle/>
          <a:p>
            <a:r>
              <a:rPr lang="zh-CN" altLang="en-US" dirty="0"/>
              <a:t>长文本变量实现：字符串定界符</a:t>
            </a:r>
            <a:r>
              <a:rPr lang="en-US" altLang="zh-CN" dirty="0"/>
              <a:t>&lt;&lt;&lt;</a:t>
            </a:r>
            <a:endParaRPr lang="zh-CN" altLang="en-US" dirty="0"/>
          </a:p>
        </p:txBody>
      </p:sp>
      <p:sp>
        <p:nvSpPr>
          <p:cNvPr id="3" name="内容占位符 2">
            <a:extLst>
              <a:ext uri="{FF2B5EF4-FFF2-40B4-BE49-F238E27FC236}">
                <a16:creationId xmlns:a16="http://schemas.microsoft.com/office/drawing/2014/main" id="{631D8528-5EFA-4920-B80C-686F91F0764C}"/>
              </a:ext>
            </a:extLst>
          </p:cNvPr>
          <p:cNvSpPr>
            <a:spLocks noGrp="1"/>
          </p:cNvSpPr>
          <p:nvPr>
            <p:ph idx="1"/>
          </p:nvPr>
        </p:nvSpPr>
        <p:spPr>
          <a:xfrm>
            <a:off x="838200" y="1825625"/>
            <a:ext cx="11143268" cy="4914540"/>
          </a:xfrm>
        </p:spPr>
        <p:txBody>
          <a:bodyPr>
            <a:normAutofit fontScale="92500"/>
          </a:bodyPr>
          <a:lstStyle/>
          <a:p>
            <a:r>
              <a:rPr lang="zh-CN" altLang="en-US" dirty="0"/>
              <a:t>无引号（或双引号）定界（</a:t>
            </a:r>
            <a:r>
              <a:rPr lang="en-US" altLang="zh-CN" dirty="0"/>
              <a:t>heredoc</a:t>
            </a:r>
            <a:r>
              <a:rPr lang="zh-CN" altLang="en-US" dirty="0"/>
              <a:t>，解析文本）：解析转义符和变量</a:t>
            </a:r>
            <a:endParaRPr lang="en-US" altLang="zh-CN" dirty="0"/>
          </a:p>
          <a:p>
            <a:pPr marL="457200" lvl="1" indent="0">
              <a:buNone/>
            </a:pPr>
            <a:r>
              <a:rPr lang="en-US" altLang="zh-CN" dirty="0"/>
              <a:t>&lt;?php </a:t>
            </a:r>
          </a:p>
          <a:p>
            <a:pPr marL="457200" lvl="1" indent="0">
              <a:buNone/>
            </a:pPr>
            <a:r>
              <a:rPr lang="en-US" altLang="zh-CN" dirty="0"/>
              <a:t>$a = 100;</a:t>
            </a:r>
          </a:p>
          <a:p>
            <a:pPr marL="457200" lvl="1" indent="0">
              <a:buNone/>
            </a:pPr>
            <a:r>
              <a:rPr lang="en-US" altLang="zh-CN" dirty="0">
                <a:solidFill>
                  <a:srgbClr val="FFFF00"/>
                </a:solidFill>
              </a:rPr>
              <a:t>//</a:t>
            </a:r>
            <a:r>
              <a:rPr lang="zh-CN" altLang="en-US" dirty="0">
                <a:solidFill>
                  <a:srgbClr val="FFFF00"/>
                </a:solidFill>
              </a:rPr>
              <a:t>下面开始使用定界符，下面</a:t>
            </a:r>
            <a:r>
              <a:rPr lang="en-US" altLang="zh-CN" dirty="0">
                <a:solidFill>
                  <a:srgbClr val="FFFF00"/>
                </a:solidFill>
              </a:rPr>
              <a:t>&lt;&lt;&lt;</a:t>
            </a:r>
            <a:r>
              <a:rPr lang="zh-CN" altLang="en-US" dirty="0">
                <a:solidFill>
                  <a:srgbClr val="FFFF00"/>
                </a:solidFill>
              </a:rPr>
              <a:t>定界符开始的第一行后，不允许出现其他字符</a:t>
            </a:r>
          </a:p>
          <a:p>
            <a:pPr marL="457200" lvl="1" indent="0">
              <a:buNone/>
            </a:pPr>
            <a:r>
              <a:rPr lang="en-US" altLang="zh-CN" dirty="0">
                <a:solidFill>
                  <a:srgbClr val="FFFF00"/>
                </a:solidFill>
              </a:rPr>
              <a:t>$str = </a:t>
            </a:r>
            <a:r>
              <a:rPr lang="en-US" altLang="zh-CN" b="1" dirty="0">
                <a:solidFill>
                  <a:srgbClr val="FFFF00"/>
                </a:solidFill>
              </a:rPr>
              <a:t>&lt;&lt;&lt;EOD</a:t>
            </a:r>
          </a:p>
          <a:p>
            <a:pPr marL="457200" lvl="1" indent="0">
              <a:buNone/>
            </a:pPr>
            <a:r>
              <a:rPr lang="en-US" altLang="zh-CN" dirty="0"/>
              <a:t>//</a:t>
            </a:r>
            <a:r>
              <a:rPr lang="zh-CN" altLang="en-US" dirty="0"/>
              <a:t>这里开始已经属于</a:t>
            </a:r>
            <a:r>
              <a:rPr lang="en-US" altLang="zh-CN" dirty="0"/>
              <a:t>str</a:t>
            </a:r>
            <a:r>
              <a:rPr lang="zh-CN" altLang="en-US" dirty="0"/>
              <a:t>的值</a:t>
            </a:r>
            <a:r>
              <a:rPr lang="en-US" altLang="zh-CN" dirty="0"/>
              <a:t>\n\n</a:t>
            </a:r>
          </a:p>
          <a:p>
            <a:pPr marL="457200" lvl="1" indent="0">
              <a:buNone/>
            </a:pPr>
            <a:r>
              <a:rPr lang="en-US" altLang="zh-CN" dirty="0"/>
              <a:t>\x61</a:t>
            </a:r>
            <a:r>
              <a:rPr lang="zh-CN" altLang="en-US" dirty="0"/>
              <a:t>的值是：</a:t>
            </a:r>
            <a:r>
              <a:rPr lang="en-US" altLang="zh-CN" dirty="0"/>
              <a:t>{$a}</a:t>
            </a:r>
          </a:p>
          <a:p>
            <a:pPr marL="457200" lvl="1" indent="0">
              <a:buNone/>
            </a:pPr>
            <a:r>
              <a:rPr lang="zh-CN" altLang="en-US" dirty="0"/>
              <a:t>就这样吧！</a:t>
            </a:r>
            <a:endParaRPr lang="en-US" altLang="zh-CN" dirty="0"/>
          </a:p>
          <a:p>
            <a:pPr marL="457200" lvl="1" indent="0">
              <a:buNone/>
            </a:pPr>
            <a:r>
              <a:rPr lang="en-US" altLang="zh-CN" b="1" dirty="0">
                <a:solidFill>
                  <a:srgbClr val="FFFF00"/>
                </a:solidFill>
              </a:rPr>
              <a:t>EOD;</a:t>
            </a:r>
          </a:p>
          <a:p>
            <a:pPr marL="457200" lvl="1" indent="0">
              <a:buNone/>
            </a:pPr>
            <a:r>
              <a:rPr lang="en-US" altLang="zh-CN" dirty="0">
                <a:solidFill>
                  <a:srgbClr val="FFFF00"/>
                </a:solidFill>
              </a:rPr>
              <a:t>//</a:t>
            </a:r>
            <a:r>
              <a:rPr lang="zh-CN" altLang="en-US" dirty="0">
                <a:solidFill>
                  <a:srgbClr val="FFFF00"/>
                </a:solidFill>
              </a:rPr>
              <a:t>上行只能有结束定界加分号结束语句后换行，不允许缩进或其他字符</a:t>
            </a:r>
          </a:p>
          <a:p>
            <a:pPr marL="457200" lvl="1" indent="0">
              <a:buNone/>
            </a:pPr>
            <a:r>
              <a:rPr lang="en-US" altLang="zh-CN" dirty="0"/>
              <a:t>echo $str;</a:t>
            </a:r>
          </a:p>
          <a:p>
            <a:pPr marL="457200" lvl="1" indent="0">
              <a:buNone/>
            </a:pPr>
            <a:r>
              <a:rPr lang="en-US" altLang="zh-CN" dirty="0"/>
              <a:t>?&gt;</a:t>
            </a:r>
          </a:p>
          <a:p>
            <a:pPr marL="457200" lvl="1" indent="0">
              <a:buNone/>
            </a:pPr>
            <a:r>
              <a:rPr lang="zh-CN" altLang="en-US" dirty="0"/>
              <a:t>执行结果：</a:t>
            </a:r>
            <a:endParaRPr lang="en-US" altLang="zh-CN" dirty="0"/>
          </a:p>
        </p:txBody>
      </p:sp>
      <p:pic>
        <p:nvPicPr>
          <p:cNvPr id="7" name="图片 6">
            <a:extLst>
              <a:ext uri="{FF2B5EF4-FFF2-40B4-BE49-F238E27FC236}">
                <a16:creationId xmlns:a16="http://schemas.microsoft.com/office/drawing/2014/main" id="{24792E76-170F-4C38-839F-B80F768DC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35" y="5656241"/>
            <a:ext cx="2384636" cy="1083924"/>
          </a:xfrm>
          <a:prstGeom prst="rect">
            <a:avLst/>
          </a:prstGeom>
        </p:spPr>
      </p:pic>
    </p:spTree>
    <p:extLst>
      <p:ext uri="{BB962C8B-B14F-4D97-AF65-F5344CB8AC3E}">
        <p14:creationId xmlns:p14="http://schemas.microsoft.com/office/powerpoint/2010/main" val="42765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02197-1A10-4CBC-928C-EC569E7172FC}"/>
              </a:ext>
            </a:extLst>
          </p:cNvPr>
          <p:cNvSpPr>
            <a:spLocks noGrp="1"/>
          </p:cNvSpPr>
          <p:nvPr>
            <p:ph type="title"/>
          </p:nvPr>
        </p:nvSpPr>
        <p:spPr/>
        <p:txBody>
          <a:bodyPr/>
          <a:lstStyle/>
          <a:p>
            <a:r>
              <a:rPr lang="zh-CN" altLang="en-US" dirty="0"/>
              <a:t>字符串定界符</a:t>
            </a:r>
            <a:r>
              <a:rPr lang="en-US" altLang="zh-CN" dirty="0"/>
              <a:t>&lt;&lt;&lt;</a:t>
            </a:r>
            <a:endParaRPr lang="zh-CN" altLang="en-US" dirty="0"/>
          </a:p>
        </p:txBody>
      </p:sp>
      <p:sp>
        <p:nvSpPr>
          <p:cNvPr id="3" name="内容占位符 2">
            <a:extLst>
              <a:ext uri="{FF2B5EF4-FFF2-40B4-BE49-F238E27FC236}">
                <a16:creationId xmlns:a16="http://schemas.microsoft.com/office/drawing/2014/main" id="{0DC0AF55-AAFE-44AE-8584-4ADEF181CE02}"/>
              </a:ext>
            </a:extLst>
          </p:cNvPr>
          <p:cNvSpPr>
            <a:spLocks noGrp="1"/>
          </p:cNvSpPr>
          <p:nvPr>
            <p:ph idx="1"/>
          </p:nvPr>
        </p:nvSpPr>
        <p:spPr/>
        <p:txBody>
          <a:bodyPr/>
          <a:lstStyle/>
          <a:p>
            <a:r>
              <a:rPr lang="zh-CN" altLang="en-US" dirty="0"/>
              <a:t>单引号定界（</a:t>
            </a:r>
            <a:r>
              <a:rPr lang="en-US" altLang="zh-CN" dirty="0" err="1"/>
              <a:t>nowdoc</a:t>
            </a:r>
            <a:r>
              <a:rPr lang="zh-CN" altLang="en-US" dirty="0"/>
              <a:t>，实际文本）：不转义、不解析</a:t>
            </a:r>
          </a:p>
          <a:p>
            <a:pPr marL="457200" lvl="1" indent="0">
              <a:buNone/>
            </a:pPr>
            <a:r>
              <a:rPr lang="zh-CN" altLang="en-US" dirty="0"/>
              <a:t>语法上只需将上例中的</a:t>
            </a:r>
            <a:r>
              <a:rPr lang="en-US" altLang="zh-CN" dirty="0"/>
              <a:t>$str = &lt;&lt;&lt;EOD</a:t>
            </a:r>
            <a:r>
              <a:rPr lang="zh-CN" altLang="en-US" dirty="0"/>
              <a:t>改为：</a:t>
            </a:r>
            <a:endParaRPr lang="en-US" altLang="zh-CN" dirty="0"/>
          </a:p>
          <a:p>
            <a:pPr marL="457200" lvl="1" indent="0">
              <a:buNone/>
            </a:pPr>
            <a:r>
              <a:rPr lang="en-US" altLang="zh-CN" dirty="0">
                <a:solidFill>
                  <a:srgbClr val="FFFF00"/>
                </a:solidFill>
              </a:rPr>
              <a:t>$str = &lt;&lt;&lt;'EOD'</a:t>
            </a:r>
          </a:p>
          <a:p>
            <a:endParaRPr lang="en-US" altLang="zh-CN" dirty="0"/>
          </a:p>
          <a:p>
            <a:endParaRPr lang="zh-CN" altLang="en-US" dirty="0"/>
          </a:p>
        </p:txBody>
      </p:sp>
      <p:pic>
        <p:nvPicPr>
          <p:cNvPr id="5" name="图片 4">
            <a:extLst>
              <a:ext uri="{FF2B5EF4-FFF2-40B4-BE49-F238E27FC236}">
                <a16:creationId xmlns:a16="http://schemas.microsoft.com/office/drawing/2014/main" id="{A407B029-511A-4A9C-8DD0-59E6D84F2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952" y="3429000"/>
            <a:ext cx="3643120" cy="910779"/>
          </a:xfrm>
          <a:prstGeom prst="rect">
            <a:avLst/>
          </a:prstGeom>
        </p:spPr>
      </p:pic>
    </p:spTree>
    <p:extLst>
      <p:ext uri="{BB962C8B-B14F-4D97-AF65-F5344CB8AC3E}">
        <p14:creationId xmlns:p14="http://schemas.microsoft.com/office/powerpoint/2010/main" val="397739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B8DD6-F793-4491-BA88-B3E39E4A37B8}"/>
              </a:ext>
            </a:extLst>
          </p:cNvPr>
          <p:cNvSpPr>
            <a:spLocks noGrp="1"/>
          </p:cNvSpPr>
          <p:nvPr>
            <p:ph type="title"/>
          </p:nvPr>
        </p:nvSpPr>
        <p:spPr/>
        <p:txBody>
          <a:bodyPr/>
          <a:lstStyle/>
          <a:p>
            <a:r>
              <a:rPr lang="zh-CN" altLang="en-US" dirty="0"/>
              <a:t>字符串常用函数</a:t>
            </a:r>
          </a:p>
        </p:txBody>
      </p:sp>
      <p:sp>
        <p:nvSpPr>
          <p:cNvPr id="3" name="内容占位符 2">
            <a:extLst>
              <a:ext uri="{FF2B5EF4-FFF2-40B4-BE49-F238E27FC236}">
                <a16:creationId xmlns:a16="http://schemas.microsoft.com/office/drawing/2014/main" id="{4FD29D67-5639-4608-82E1-9576456968F2}"/>
              </a:ext>
            </a:extLst>
          </p:cNvPr>
          <p:cNvSpPr>
            <a:spLocks noGrp="1"/>
          </p:cNvSpPr>
          <p:nvPr>
            <p:ph idx="1"/>
          </p:nvPr>
        </p:nvSpPr>
        <p:spPr>
          <a:xfrm>
            <a:off x="838200" y="1825624"/>
            <a:ext cx="10515600" cy="4513531"/>
          </a:xfrm>
        </p:spPr>
        <p:txBody>
          <a:bodyPr>
            <a:normAutofit/>
          </a:bodyPr>
          <a:lstStyle/>
          <a:p>
            <a:pPr marL="0" indent="0">
              <a:buNone/>
            </a:pPr>
            <a:r>
              <a:rPr lang="en-US" altLang="zh-CN" dirty="0"/>
              <a:t>https://www.php.net/manual/zh/ref.strings.php</a:t>
            </a:r>
          </a:p>
          <a:p>
            <a:pPr marL="0" indent="0">
              <a:buNone/>
            </a:pPr>
            <a:r>
              <a:rPr lang="zh-CN" altLang="en-US" dirty="0"/>
              <a:t>比较：</a:t>
            </a:r>
            <a:endParaRPr lang="en-US" altLang="zh-CN" dirty="0"/>
          </a:p>
          <a:p>
            <a:pPr marL="0" indent="0">
              <a:buNone/>
            </a:pPr>
            <a:r>
              <a:rPr lang="zh-CN" altLang="en-US" dirty="0"/>
              <a:t>转换：</a:t>
            </a:r>
            <a:endParaRPr lang="en-US" altLang="zh-CN" dirty="0"/>
          </a:p>
          <a:p>
            <a:pPr marL="0" indent="0">
              <a:buNone/>
            </a:pPr>
            <a:r>
              <a:rPr lang="zh-CN" altLang="en-US" dirty="0"/>
              <a:t>查找：</a:t>
            </a:r>
            <a:endParaRPr lang="en-US" altLang="zh-CN" dirty="0"/>
          </a:p>
          <a:p>
            <a:pPr marL="0" indent="0">
              <a:buNone/>
            </a:pPr>
            <a:r>
              <a:rPr lang="zh-CN" altLang="en-US" dirty="0"/>
              <a:t>替换：</a:t>
            </a:r>
            <a:endParaRPr lang="en-US" altLang="zh-CN" dirty="0"/>
          </a:p>
          <a:p>
            <a:pPr marL="0" indent="0">
              <a:buNone/>
            </a:pPr>
            <a:r>
              <a:rPr lang="zh-CN" altLang="en-US" dirty="0"/>
              <a:t>子串：</a:t>
            </a:r>
            <a:endParaRPr lang="en-US" altLang="zh-CN" dirty="0"/>
          </a:p>
          <a:p>
            <a:pPr marL="0" indent="0">
              <a:buNone/>
            </a:pPr>
            <a:r>
              <a:rPr lang="zh-CN" altLang="en-US" dirty="0"/>
              <a:t>分割：</a:t>
            </a:r>
            <a:endParaRPr lang="en-US" altLang="zh-CN" dirty="0"/>
          </a:p>
          <a:p>
            <a:pPr marL="0" indent="0">
              <a:buNone/>
            </a:pPr>
            <a:r>
              <a:rPr lang="zh-CN" altLang="en-US" dirty="0"/>
              <a:t>反转：</a:t>
            </a:r>
            <a:endParaRPr lang="en-US" altLang="zh-CN" dirty="0"/>
          </a:p>
        </p:txBody>
      </p:sp>
    </p:spTree>
    <p:extLst>
      <p:ext uri="{BB962C8B-B14F-4D97-AF65-F5344CB8AC3E}">
        <p14:creationId xmlns:p14="http://schemas.microsoft.com/office/powerpoint/2010/main" val="211334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3E4A2-6217-40CD-B60E-57D887A56BF7}"/>
              </a:ext>
            </a:extLst>
          </p:cNvPr>
          <p:cNvSpPr>
            <a:spLocks noGrp="1"/>
          </p:cNvSpPr>
          <p:nvPr>
            <p:ph type="title"/>
          </p:nvPr>
        </p:nvSpPr>
        <p:spPr/>
        <p:txBody>
          <a:bodyPr/>
          <a:lstStyle/>
          <a:p>
            <a:r>
              <a:rPr lang="zh-CN" altLang="en-US" dirty="0"/>
              <a:t>函数定义</a:t>
            </a:r>
          </a:p>
        </p:txBody>
      </p:sp>
      <p:sp>
        <p:nvSpPr>
          <p:cNvPr id="3" name="内容占位符 2">
            <a:extLst>
              <a:ext uri="{FF2B5EF4-FFF2-40B4-BE49-F238E27FC236}">
                <a16:creationId xmlns:a16="http://schemas.microsoft.com/office/drawing/2014/main" id="{44DCFCDE-996B-45E2-862B-00EA4B3150E3}"/>
              </a:ext>
            </a:extLst>
          </p:cNvPr>
          <p:cNvSpPr>
            <a:spLocks noGrp="1"/>
          </p:cNvSpPr>
          <p:nvPr>
            <p:ph idx="1"/>
          </p:nvPr>
        </p:nvSpPr>
        <p:spPr>
          <a:xfrm>
            <a:off x="838200" y="1825625"/>
            <a:ext cx="10515600" cy="4667250"/>
          </a:xfrm>
        </p:spPr>
        <p:txBody>
          <a:bodyPr>
            <a:normAutofit/>
          </a:bodyPr>
          <a:lstStyle/>
          <a:p>
            <a:r>
              <a:rPr lang="zh-CN" altLang="en-US" dirty="0"/>
              <a:t>基本语法</a:t>
            </a:r>
            <a:endParaRPr lang="en-US" altLang="zh-CN" dirty="0"/>
          </a:p>
          <a:p>
            <a:pPr marL="0" indent="0">
              <a:buNone/>
            </a:pPr>
            <a:r>
              <a:rPr lang="en-US" altLang="zh-CN" dirty="0"/>
              <a:t>function </a:t>
            </a:r>
            <a:r>
              <a:rPr lang="zh-CN" altLang="en-US" dirty="0"/>
              <a:t>函数名 </a:t>
            </a:r>
            <a:r>
              <a:rPr lang="en-US" altLang="zh-CN" dirty="0"/>
              <a:t>(</a:t>
            </a:r>
            <a:r>
              <a:rPr lang="zh-CN" altLang="en-US" dirty="0"/>
              <a:t>参数</a:t>
            </a:r>
            <a:r>
              <a:rPr lang="en-US" altLang="zh-CN" dirty="0"/>
              <a:t>1, </a:t>
            </a:r>
            <a:r>
              <a:rPr lang="zh-CN" altLang="en-US" dirty="0"/>
              <a:t>参数</a:t>
            </a:r>
            <a:r>
              <a:rPr lang="en-US" altLang="zh-CN" dirty="0"/>
              <a:t>2, ..., </a:t>
            </a:r>
            <a:r>
              <a:rPr lang="zh-CN" altLang="en-US" dirty="0"/>
              <a:t>参数</a:t>
            </a:r>
            <a:r>
              <a:rPr lang="en-US" altLang="zh-CN" dirty="0"/>
              <a:t>n){</a:t>
            </a:r>
          </a:p>
          <a:p>
            <a:pPr marL="0" indent="0">
              <a:buNone/>
            </a:pPr>
            <a:r>
              <a:rPr lang="en-US" altLang="zh-CN" dirty="0"/>
              <a:t>    </a:t>
            </a:r>
            <a:r>
              <a:rPr lang="zh-CN" altLang="en-US" dirty="0"/>
              <a:t>函数体</a:t>
            </a:r>
            <a:r>
              <a:rPr lang="en-US" altLang="zh-CN" dirty="0"/>
              <a:t>;</a:t>
            </a:r>
          </a:p>
          <a:p>
            <a:pPr marL="0" indent="0">
              <a:buNone/>
            </a:pPr>
            <a:r>
              <a:rPr lang="en-US" altLang="zh-CN" dirty="0"/>
              <a:t>    return </a:t>
            </a:r>
            <a:r>
              <a:rPr lang="zh-CN" altLang="en-US" dirty="0"/>
              <a:t>返回值</a:t>
            </a:r>
            <a:r>
              <a:rPr lang="en-US" altLang="zh-CN" dirty="0"/>
              <a:t>;//</a:t>
            </a:r>
            <a:r>
              <a:rPr lang="zh-CN" altLang="en-US" dirty="0"/>
              <a:t>也可以无返回值</a:t>
            </a:r>
            <a:endParaRPr lang="en-US" altLang="zh-CN" dirty="0"/>
          </a:p>
          <a:p>
            <a:pPr marL="0" indent="0">
              <a:buNone/>
            </a:pPr>
            <a:r>
              <a:rPr lang="en-US" altLang="zh-CN" dirty="0"/>
              <a:t>}</a:t>
            </a:r>
          </a:p>
          <a:p>
            <a:r>
              <a:rPr lang="zh-CN" altLang="en-US" dirty="0"/>
              <a:t>匿名函数</a:t>
            </a:r>
            <a:endParaRPr lang="en-US" altLang="zh-CN" dirty="0"/>
          </a:p>
          <a:p>
            <a:pPr marL="0" indent="0">
              <a:buNone/>
            </a:pPr>
            <a:r>
              <a:rPr lang="en-US" altLang="zh-CN" dirty="0" err="1"/>
              <a:t>fn</a:t>
            </a:r>
            <a:r>
              <a:rPr lang="en-US" altLang="zh-CN" dirty="0"/>
              <a:t> = function (</a:t>
            </a:r>
            <a:r>
              <a:rPr lang="zh-CN" altLang="en-US" dirty="0"/>
              <a:t>参数列表</a:t>
            </a:r>
            <a:r>
              <a:rPr lang="en-US" altLang="zh-CN" dirty="0"/>
              <a:t>) {</a:t>
            </a:r>
          </a:p>
          <a:p>
            <a:pPr marL="0" indent="0">
              <a:buNone/>
            </a:pPr>
            <a:r>
              <a:rPr lang="en-US" altLang="zh-CN" dirty="0"/>
              <a:t>    ...</a:t>
            </a:r>
          </a:p>
          <a:p>
            <a:pPr marL="0" indent="0">
              <a:buNone/>
            </a:pPr>
            <a:r>
              <a:rPr lang="en-US" altLang="zh-CN" dirty="0"/>
              <a:t>}</a:t>
            </a:r>
          </a:p>
        </p:txBody>
      </p:sp>
    </p:spTree>
    <p:extLst>
      <p:ext uri="{BB962C8B-B14F-4D97-AF65-F5344CB8AC3E}">
        <p14:creationId xmlns:p14="http://schemas.microsoft.com/office/powerpoint/2010/main" val="164228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B384D-BC8A-451A-9C73-0040C16544D9}"/>
              </a:ext>
            </a:extLst>
          </p:cNvPr>
          <p:cNvSpPr>
            <a:spLocks noGrp="1"/>
          </p:cNvSpPr>
          <p:nvPr>
            <p:ph type="title"/>
          </p:nvPr>
        </p:nvSpPr>
        <p:spPr/>
        <p:txBody>
          <a:bodyPr/>
          <a:lstStyle/>
          <a:p>
            <a:r>
              <a:rPr lang="zh-CN" altLang="en-US" dirty="0"/>
              <a:t>函数调用</a:t>
            </a:r>
          </a:p>
        </p:txBody>
      </p:sp>
      <p:sp>
        <p:nvSpPr>
          <p:cNvPr id="3" name="内容占位符 2">
            <a:extLst>
              <a:ext uri="{FF2B5EF4-FFF2-40B4-BE49-F238E27FC236}">
                <a16:creationId xmlns:a16="http://schemas.microsoft.com/office/drawing/2014/main" id="{610EE3D5-02C5-4021-94B1-54675B467EE4}"/>
              </a:ext>
            </a:extLst>
          </p:cNvPr>
          <p:cNvSpPr>
            <a:spLocks noGrp="1"/>
          </p:cNvSpPr>
          <p:nvPr>
            <p:ph idx="1"/>
          </p:nvPr>
        </p:nvSpPr>
        <p:spPr>
          <a:xfrm>
            <a:off x="838200" y="1825625"/>
            <a:ext cx="10515600" cy="4756150"/>
          </a:xfrm>
        </p:spPr>
        <p:txBody>
          <a:bodyPr>
            <a:normAutofit/>
          </a:bodyPr>
          <a:lstStyle/>
          <a:p>
            <a:pPr marL="0" indent="0">
              <a:buNone/>
            </a:pPr>
            <a:r>
              <a:rPr lang="en-US" altLang="zh-CN" dirty="0"/>
              <a:t>&lt;?php </a:t>
            </a:r>
          </a:p>
          <a:p>
            <a:pPr marL="0" indent="0">
              <a:buNone/>
            </a:pPr>
            <a:r>
              <a:rPr lang="en-US" altLang="zh-CN" dirty="0"/>
              <a:t>function f1(){</a:t>
            </a:r>
          </a:p>
          <a:p>
            <a:pPr marL="0" indent="0">
              <a:buNone/>
            </a:pPr>
            <a:r>
              <a:rPr lang="en-US" altLang="zh-CN" dirty="0"/>
              <a:t>  echo "</a:t>
            </a:r>
            <a:r>
              <a:rPr lang="en-US" altLang="zh-CN" dirty="0" err="1"/>
              <a:t>hehe</a:t>
            </a:r>
            <a:r>
              <a:rPr lang="en-US" altLang="zh-CN" dirty="0"/>
              <a:t>!";</a:t>
            </a:r>
          </a:p>
          <a:p>
            <a:pPr marL="0" indent="0">
              <a:buNone/>
            </a:pPr>
            <a:r>
              <a:rPr lang="en-US" altLang="zh-CN" dirty="0"/>
              <a:t>}</a:t>
            </a:r>
          </a:p>
          <a:p>
            <a:pPr marL="0" indent="0">
              <a:buNone/>
            </a:pPr>
            <a:r>
              <a:rPr lang="en-US" altLang="zh-CN" dirty="0"/>
              <a:t>$f="f1";</a:t>
            </a:r>
          </a:p>
          <a:p>
            <a:pPr marL="0" indent="0">
              <a:buNone/>
            </a:pPr>
            <a:r>
              <a:rPr lang="en-US" altLang="zh-CN" dirty="0"/>
              <a:t>f1();</a:t>
            </a:r>
          </a:p>
          <a:p>
            <a:pPr marL="0" indent="0">
              <a:buNone/>
            </a:pPr>
            <a:r>
              <a:rPr lang="en-US" altLang="zh-CN" dirty="0"/>
              <a:t>$f();//</a:t>
            </a:r>
            <a:r>
              <a:rPr lang="zh-CN" altLang="en-US" dirty="0"/>
              <a:t>可变函数，知识点：函数参数传入函数</a:t>
            </a:r>
          </a:p>
          <a:p>
            <a:pPr marL="0" indent="0">
              <a:buNone/>
            </a:pPr>
            <a:r>
              <a:rPr lang="en-US" altLang="zh-CN" dirty="0"/>
              <a:t>"f1"();</a:t>
            </a:r>
          </a:p>
          <a:p>
            <a:pPr marL="0" indent="0">
              <a:buNone/>
            </a:pPr>
            <a:r>
              <a:rPr lang="en-US" altLang="zh-CN" dirty="0"/>
              <a:t>?&gt;</a:t>
            </a:r>
            <a:endParaRPr lang="zh-CN" altLang="en-US" dirty="0"/>
          </a:p>
        </p:txBody>
      </p:sp>
    </p:spTree>
    <p:extLst>
      <p:ext uri="{BB962C8B-B14F-4D97-AF65-F5344CB8AC3E}">
        <p14:creationId xmlns:p14="http://schemas.microsoft.com/office/powerpoint/2010/main" val="274358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E6E8F-FFB1-4680-8483-E32FEA9C230C}"/>
              </a:ext>
            </a:extLst>
          </p:cNvPr>
          <p:cNvSpPr>
            <a:spLocks noGrp="1"/>
          </p:cNvSpPr>
          <p:nvPr>
            <p:ph type="title"/>
          </p:nvPr>
        </p:nvSpPr>
        <p:spPr/>
        <p:txBody>
          <a:bodyPr/>
          <a:lstStyle/>
          <a:p>
            <a:r>
              <a:rPr lang="zh-CN" altLang="en-US" dirty="0"/>
              <a:t>函数参数</a:t>
            </a:r>
          </a:p>
        </p:txBody>
      </p:sp>
      <p:sp>
        <p:nvSpPr>
          <p:cNvPr id="3" name="内容占位符 2">
            <a:extLst>
              <a:ext uri="{FF2B5EF4-FFF2-40B4-BE49-F238E27FC236}">
                <a16:creationId xmlns:a16="http://schemas.microsoft.com/office/drawing/2014/main" id="{B557DC01-AE40-4B3D-9FCA-B073C3703977}"/>
              </a:ext>
            </a:extLst>
          </p:cNvPr>
          <p:cNvSpPr>
            <a:spLocks noGrp="1"/>
          </p:cNvSpPr>
          <p:nvPr>
            <p:ph idx="1"/>
          </p:nvPr>
        </p:nvSpPr>
        <p:spPr>
          <a:xfrm>
            <a:off x="838200" y="1825625"/>
            <a:ext cx="10515600" cy="4667250"/>
          </a:xfrm>
        </p:spPr>
        <p:txBody>
          <a:bodyPr>
            <a:normAutofit/>
          </a:bodyPr>
          <a:lstStyle/>
          <a:p>
            <a:pPr marL="514350" indent="-514350">
              <a:buFont typeface="+mj-lt"/>
              <a:buAutoNum type="arabicPeriod"/>
            </a:pPr>
            <a:r>
              <a:rPr lang="zh-CN" altLang="en-US" dirty="0"/>
              <a:t>按值传递（传值）参数（默认）：改变形参不会影响实参</a:t>
            </a:r>
            <a:endParaRPr lang="en-US" altLang="zh-CN" dirty="0"/>
          </a:p>
          <a:p>
            <a:pPr marL="514350" indent="-514350">
              <a:buFont typeface="+mj-lt"/>
              <a:buAutoNum type="arabicPeriod"/>
            </a:pPr>
            <a:r>
              <a:rPr lang="zh-CN" altLang="en-US" dirty="0"/>
              <a:t>通过引用传递（传址）参数：在形参前加</a:t>
            </a:r>
            <a:r>
              <a:rPr lang="en-US" altLang="zh-CN" dirty="0"/>
              <a:t>&amp;</a:t>
            </a:r>
            <a:r>
              <a:rPr lang="zh-CN" altLang="en-US" dirty="0"/>
              <a:t>取址符</a:t>
            </a:r>
            <a:endParaRPr lang="en-US" altLang="zh-CN" dirty="0"/>
          </a:p>
          <a:p>
            <a:pPr marL="457200" lvl="1" indent="0">
              <a:buNone/>
            </a:pPr>
            <a:r>
              <a:rPr lang="en-US" altLang="zh-CN" dirty="0"/>
              <a:t>&lt;?php</a:t>
            </a:r>
          </a:p>
          <a:p>
            <a:pPr marL="457200" lvl="1" indent="0">
              <a:buNone/>
            </a:pPr>
            <a:r>
              <a:rPr lang="en-US" altLang="zh-CN" dirty="0"/>
              <a:t>function </a:t>
            </a:r>
            <a:r>
              <a:rPr lang="en-US" altLang="zh-CN" dirty="0" err="1"/>
              <a:t>add_some_extra</a:t>
            </a:r>
            <a:r>
              <a:rPr lang="en-US" altLang="zh-CN" dirty="0"/>
              <a:t>(</a:t>
            </a:r>
            <a:r>
              <a:rPr lang="en-US" altLang="zh-CN" dirty="0">
                <a:solidFill>
                  <a:srgbClr val="FFFF00"/>
                </a:solidFill>
              </a:rPr>
              <a:t>&amp;$string</a:t>
            </a:r>
            <a:r>
              <a:rPr lang="en-US" altLang="zh-CN" dirty="0"/>
              <a:t>)</a:t>
            </a:r>
          </a:p>
          <a:p>
            <a:pPr marL="457200" lvl="1" indent="0">
              <a:buNone/>
            </a:pPr>
            <a:r>
              <a:rPr lang="en-US" altLang="zh-CN" dirty="0"/>
              <a:t>{</a:t>
            </a:r>
          </a:p>
          <a:p>
            <a:pPr marL="457200" lvl="1" indent="0">
              <a:buNone/>
            </a:pPr>
            <a:r>
              <a:rPr lang="en-US" altLang="zh-CN" dirty="0"/>
              <a:t>    $string .= 'and something extra.';</a:t>
            </a:r>
          </a:p>
          <a:p>
            <a:pPr marL="457200" lvl="1" indent="0">
              <a:buNone/>
            </a:pPr>
            <a:r>
              <a:rPr lang="en-US" altLang="zh-CN" dirty="0"/>
              <a:t>}</a:t>
            </a:r>
          </a:p>
          <a:p>
            <a:pPr marL="457200" lvl="1" indent="0">
              <a:buNone/>
            </a:pPr>
            <a:r>
              <a:rPr lang="en-US" altLang="zh-CN" dirty="0"/>
              <a:t>$str = 'This is a string, ';</a:t>
            </a:r>
          </a:p>
          <a:p>
            <a:pPr marL="457200" lvl="1" indent="0">
              <a:buNone/>
            </a:pPr>
            <a:r>
              <a:rPr lang="en-US" altLang="zh-CN" dirty="0" err="1"/>
              <a:t>add_some_extra</a:t>
            </a:r>
            <a:r>
              <a:rPr lang="en-US" altLang="zh-CN" dirty="0"/>
              <a:t>($str);</a:t>
            </a:r>
          </a:p>
          <a:p>
            <a:pPr marL="457200" lvl="1" indent="0">
              <a:buNone/>
            </a:pPr>
            <a:r>
              <a:rPr lang="en-US" altLang="zh-CN" dirty="0"/>
              <a:t>echo $str;    // outputs 'This is a string, and something extra.'</a:t>
            </a:r>
          </a:p>
          <a:p>
            <a:pPr marL="457200" lvl="1" indent="0">
              <a:buNone/>
            </a:pPr>
            <a:r>
              <a:rPr lang="en-US" altLang="zh-CN" dirty="0"/>
              <a:t>?&gt;</a:t>
            </a:r>
            <a:endParaRPr lang="zh-CN" altLang="en-US" dirty="0"/>
          </a:p>
        </p:txBody>
      </p:sp>
    </p:spTree>
    <p:extLst>
      <p:ext uri="{BB962C8B-B14F-4D97-AF65-F5344CB8AC3E}">
        <p14:creationId xmlns:p14="http://schemas.microsoft.com/office/powerpoint/2010/main" val="642761218"/>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TotalTime>
  <Words>4035</Words>
  <Application>Microsoft Office PowerPoint</Application>
  <PresentationFormat>宽屏</PresentationFormat>
  <Paragraphs>423</Paragraphs>
  <Slides>19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Fira Sans</vt:lpstr>
      <vt:lpstr>等线</vt:lpstr>
      <vt:lpstr>Arial</vt:lpstr>
      <vt:lpstr>Calibri</vt:lpstr>
      <vt:lpstr>Calibri Light</vt:lpstr>
      <vt:lpstr>Office Theme</vt:lpstr>
      <vt:lpstr>本周目标</vt:lpstr>
      <vt:lpstr>单引号和双引号字符串</vt:lpstr>
      <vt:lpstr>单引号和双引号字符串</vt:lpstr>
      <vt:lpstr>长文本变量实现：字符串定界符&lt;&lt;&lt;</vt:lpstr>
      <vt:lpstr>字符串定界符&lt;&lt;&lt;</vt:lpstr>
      <vt:lpstr>字符串常用函数</vt:lpstr>
      <vt:lpstr>函数定义</vt:lpstr>
      <vt:lpstr>函数调用</vt:lpstr>
      <vt:lpstr>函数参数</vt:lpstr>
      <vt:lpstr>函数参数</vt:lpstr>
      <vt:lpstr>函数参数</vt:lpstr>
      <vt:lpstr>数组</vt:lpstr>
      <vt:lpstr>数组</vt:lpstr>
      <vt:lpstr>遍历数组</vt:lpstr>
      <vt:lpstr>数组函数</vt:lpstr>
      <vt:lpstr>数组函数</vt:lpstr>
      <vt:lpstr>数组函数</vt:lpstr>
      <vt:lpstr>$_GET</vt:lpstr>
      <vt:lpstr>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hushun</dc:creator>
  <cp:lastModifiedBy>hushun</cp:lastModifiedBy>
  <cp:revision>228</cp:revision>
  <dcterms:created xsi:type="dcterms:W3CDTF">2021-03-23T03:25:47Z</dcterms:created>
  <dcterms:modified xsi:type="dcterms:W3CDTF">2021-04-12T00:46:44Z</dcterms:modified>
</cp:coreProperties>
</file>