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3" autoAdjust="0"/>
  </p:normalViewPr>
  <p:slideViewPr>
    <p:cSldViewPr snapToGrid="0">
      <p:cViewPr varScale="1">
        <p:scale>
          <a:sx n="65" d="100"/>
          <a:sy n="65" d="100"/>
        </p:scale>
        <p:origin x="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9A3C-D6E3-4330-BDD9-D9378BE83787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000D1-A598-416F-B05C-14282F22F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5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&lt;?php</a:t>
            </a:r>
          </a:p>
          <a:p>
            <a:r>
              <a:rPr lang="en-US" altLang="zh-CN" dirty="0"/>
              <a:t>$</a:t>
            </a:r>
            <a:r>
              <a:rPr lang="en-US" altLang="zh-CN" dirty="0" err="1"/>
              <a:t>wk</a:t>
            </a:r>
            <a:r>
              <a:rPr lang="en-US" altLang="zh-CN" dirty="0"/>
              <a:t> = ['</a:t>
            </a:r>
            <a:r>
              <a:rPr lang="zh-CN" altLang="en-US" dirty="0"/>
              <a:t>天</a:t>
            </a:r>
            <a:r>
              <a:rPr lang="en-US" altLang="zh-CN" dirty="0"/>
              <a:t>','</a:t>
            </a:r>
            <a:r>
              <a:rPr lang="zh-CN" altLang="en-US" dirty="0"/>
              <a:t>一</a:t>
            </a:r>
            <a:r>
              <a:rPr lang="en-US" altLang="zh-CN" dirty="0"/>
              <a:t>','</a:t>
            </a:r>
            <a:r>
              <a:rPr lang="zh-CN" altLang="en-US" dirty="0"/>
              <a:t>二</a:t>
            </a:r>
            <a:r>
              <a:rPr lang="en-US" altLang="zh-CN" dirty="0"/>
              <a:t>','</a:t>
            </a:r>
            <a:r>
              <a:rPr lang="zh-CN" altLang="en-US" dirty="0"/>
              <a:t>三</a:t>
            </a:r>
            <a:r>
              <a:rPr lang="en-US" altLang="zh-CN" dirty="0"/>
              <a:t>','</a:t>
            </a:r>
            <a:r>
              <a:rPr lang="zh-CN" altLang="en-US" dirty="0"/>
              <a:t>四</a:t>
            </a:r>
            <a:r>
              <a:rPr lang="en-US" altLang="zh-CN" dirty="0"/>
              <a:t>','</a:t>
            </a:r>
            <a:r>
              <a:rPr lang="zh-CN" altLang="en-US" dirty="0"/>
              <a:t>五</a:t>
            </a:r>
            <a:r>
              <a:rPr lang="en-US" altLang="zh-CN" dirty="0"/>
              <a:t>','</a:t>
            </a:r>
            <a:r>
              <a:rPr lang="zh-CN" altLang="en-US" dirty="0"/>
              <a:t>六</a:t>
            </a:r>
            <a:r>
              <a:rPr lang="en-US" altLang="zh-CN" dirty="0"/>
              <a:t>'];</a:t>
            </a:r>
          </a:p>
          <a:p>
            <a:r>
              <a:rPr lang="en-US" altLang="zh-CN" dirty="0"/>
              <a:t>echo "</a:t>
            </a:r>
            <a:r>
              <a:rPr lang="zh-CN" altLang="en-US" dirty="0"/>
              <a:t>现在是：</a:t>
            </a:r>
            <a:r>
              <a:rPr lang="en-US" altLang="zh-CN" dirty="0"/>
              <a:t>",date('Y-m-d H:i:s')," </a:t>
            </a:r>
            <a:r>
              <a:rPr lang="zh-CN" altLang="en-US" dirty="0"/>
              <a:t>星期</a:t>
            </a:r>
            <a:r>
              <a:rPr lang="en-US" altLang="zh-CN" dirty="0"/>
              <a:t>",$</a:t>
            </a:r>
            <a:r>
              <a:rPr lang="en-US" altLang="zh-CN" dirty="0" err="1"/>
              <a:t>wk</a:t>
            </a:r>
            <a:r>
              <a:rPr lang="en-US" altLang="zh-CN" dirty="0"/>
              <a:t>[date('w')];</a:t>
            </a:r>
          </a:p>
          <a:p>
            <a:r>
              <a:rPr lang="en-US" altLang="zh-CN" dirty="0"/>
              <a:t>?&gt;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000D1-A598-416F-B05C-14282F22F6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2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r>
              <a:rPr lang="zh-CN" altLang="en-US" dirty="0"/>
              <a:t>函数的第</a:t>
            </a:r>
            <a:r>
              <a:rPr lang="en-US" altLang="zh-CN" dirty="0"/>
              <a:t>2</a:t>
            </a:r>
            <a:r>
              <a:rPr lang="zh-CN" altLang="en-US" dirty="0"/>
              <a:t>个参数，可以取</a:t>
            </a:r>
            <a:r>
              <a:rPr lang="en-US" altLang="zh-CN" dirty="0"/>
              <a:t>FILE_IGNORE_NEW_LINES</a:t>
            </a:r>
            <a:r>
              <a:rPr lang="zh-CN" altLang="en-US" dirty="0"/>
              <a:t>忽略换行符，</a:t>
            </a:r>
            <a:r>
              <a:rPr lang="en-US" altLang="zh-CN" dirty="0"/>
              <a:t>FILE_SKIP_EMPTY_LINES</a:t>
            </a:r>
            <a:r>
              <a:rPr lang="zh-CN" altLang="en-US" dirty="0"/>
              <a:t>跳过空行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000D1-A598-416F-B05C-14282F22F6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90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000D1-A598-416F-B05C-14282F22F6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&lt;!DOCTYPE html&gt;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&lt;head&gt;</a:t>
            </a:r>
          </a:p>
          <a:p>
            <a:r>
              <a:rPr lang="en-US" altLang="zh-CN" dirty="0"/>
              <a:t>  &lt;meta charset="utf-8"&gt;</a:t>
            </a:r>
          </a:p>
          <a:p>
            <a:r>
              <a:rPr lang="en-US" altLang="zh-CN" dirty="0"/>
              <a:t>  &lt;meta name="viewport" content="width=device-width, initial-scale=1, maximum-scale=1"&gt;</a:t>
            </a:r>
          </a:p>
          <a:p>
            <a:r>
              <a:rPr lang="en-US" altLang="zh-CN" dirty="0"/>
              <a:t>  &lt;title&gt;</a:t>
            </a:r>
            <a:r>
              <a:rPr lang="zh-CN" altLang="en-US" dirty="0"/>
              <a:t>开始使用 </a:t>
            </a:r>
            <a:r>
              <a:rPr lang="en-US" altLang="zh-CN" dirty="0" err="1"/>
              <a:t>layui</a:t>
            </a:r>
            <a:r>
              <a:rPr lang="en-US" altLang="zh-CN" dirty="0"/>
              <a:t>&lt;/title&gt;</a:t>
            </a:r>
          </a:p>
          <a:p>
            <a:r>
              <a:rPr lang="en-US" altLang="zh-CN" dirty="0"/>
              <a:t>  &lt;link </a:t>
            </a:r>
            <a:r>
              <a:rPr lang="en-US" altLang="zh-CN" dirty="0" err="1"/>
              <a:t>rel</a:t>
            </a:r>
            <a:r>
              <a:rPr lang="en-US" altLang="zh-CN" dirty="0"/>
              <a:t>="stylesheet" </a:t>
            </a:r>
            <a:r>
              <a:rPr lang="en-US" altLang="zh-CN" dirty="0" err="1"/>
              <a:t>href</a:t>
            </a:r>
            <a:r>
              <a:rPr lang="en-US" altLang="zh-CN" dirty="0"/>
              <a:t>="./</a:t>
            </a:r>
            <a:r>
              <a:rPr lang="en-US" altLang="zh-CN" dirty="0" err="1"/>
              <a:t>layui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/layui.css"&gt;</a:t>
            </a:r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&lt;!-- </a:t>
            </a:r>
            <a:r>
              <a:rPr lang="zh-CN" altLang="en-US" dirty="0"/>
              <a:t>你的 </a:t>
            </a:r>
            <a:r>
              <a:rPr lang="en-US" altLang="zh-CN" dirty="0"/>
              <a:t>HTML </a:t>
            </a:r>
            <a:r>
              <a:rPr lang="zh-CN" altLang="en-US" dirty="0"/>
              <a:t>代码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&lt;script </a:t>
            </a:r>
            <a:r>
              <a:rPr lang="en-US" altLang="zh-CN" dirty="0" err="1"/>
              <a:t>src</a:t>
            </a:r>
            <a:r>
              <a:rPr lang="en-US" altLang="zh-CN" dirty="0"/>
              <a:t>="./</a:t>
            </a:r>
            <a:r>
              <a:rPr lang="en-US" altLang="zh-CN" dirty="0" err="1"/>
              <a:t>layui</a:t>
            </a:r>
            <a:r>
              <a:rPr lang="en-US" altLang="zh-CN" dirty="0"/>
              <a:t>/layui.js"&gt;&lt;/script&gt;</a:t>
            </a:r>
          </a:p>
          <a:p>
            <a:r>
              <a:rPr lang="en-US" altLang="zh-CN" dirty="0"/>
              <a:t>&lt;script&gt;</a:t>
            </a:r>
          </a:p>
          <a:p>
            <a:r>
              <a:rPr lang="en-US" altLang="zh-CN" dirty="0"/>
              <a:t>layui.use(['layer', 'form', '</a:t>
            </a:r>
            <a:r>
              <a:rPr lang="en-US" altLang="zh-CN" dirty="0" err="1"/>
              <a:t>jquery</a:t>
            </a:r>
            <a:r>
              <a:rPr lang="en-US" altLang="zh-CN" dirty="0"/>
              <a:t>'], function(){</a:t>
            </a:r>
          </a:p>
          <a:p>
            <a:r>
              <a:rPr lang="en-US" altLang="zh-CN" dirty="0"/>
              <a:t>  var layer = </a:t>
            </a:r>
            <a:r>
              <a:rPr lang="en-US" altLang="zh-CN" dirty="0" err="1"/>
              <a:t>layui.layer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form = </a:t>
            </a:r>
            <a:r>
              <a:rPr lang="en-US" altLang="zh-CN" dirty="0" err="1"/>
              <a:t>layui.form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window.jQuery</a:t>
            </a:r>
            <a:r>
              <a:rPr lang="en-US" altLang="zh-CN" dirty="0"/>
              <a:t> = window.$ = </a:t>
            </a:r>
            <a:r>
              <a:rPr lang="en-US" altLang="zh-CN" dirty="0" err="1"/>
              <a:t>layui.jquery</a:t>
            </a:r>
            <a:r>
              <a:rPr lang="en-US" altLang="zh-CN" dirty="0"/>
              <a:t>;    </a:t>
            </a:r>
          </a:p>
          <a:p>
            <a:r>
              <a:rPr lang="en-US" altLang="zh-CN" dirty="0"/>
              <a:t>});</a:t>
            </a:r>
          </a:p>
          <a:p>
            <a:r>
              <a:rPr lang="en-US" altLang="zh-CN" dirty="0"/>
              <a:t>&lt;/script&gt; </a:t>
            </a:r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000D1-A598-416F-B05C-14282F22F6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2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7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2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5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4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6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7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4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4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8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4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9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02C8A-98A7-422D-B767-26DACC6979D0}" type="datetimeFigureOut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E54F-CE0C-4C74-B665-2E8A0B61F3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yu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zh/ref.math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zh/ref.datetime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zh/function.date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4C0BF-8F42-482B-BFFC-F0486EC2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050C3-ED53-416B-BAA1-627A3DD3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数学函数、日期函数</a:t>
            </a:r>
            <a:endParaRPr lang="en-US" altLang="zh-CN" dirty="0"/>
          </a:p>
          <a:p>
            <a:r>
              <a:rPr lang="zh-CN" altLang="en-US" dirty="0"/>
              <a:t>文件及目录操作、远程获取</a:t>
            </a:r>
            <a:endParaRPr lang="en-US" altLang="zh-CN" dirty="0"/>
          </a:p>
          <a:p>
            <a:r>
              <a:rPr lang="en-US" altLang="zh-CN" dirty="0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300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2668-2453-4944-A633-2C47FE43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379"/>
            <a:ext cx="10515600" cy="1325563"/>
          </a:xfrm>
        </p:spPr>
        <p:txBody>
          <a:bodyPr/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875E7-22CC-4C22-9E4C-73DF67DE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42"/>
            <a:ext cx="10515600" cy="4013691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JSON</a:t>
            </a:r>
          </a:p>
          <a:p>
            <a:pPr marL="457200" lvl="1" indent="0">
              <a:buNone/>
            </a:pPr>
            <a:r>
              <a:rPr lang="en-US" altLang="zh-CN" dirty="0"/>
              <a:t>JSON(JavaScript Object Notation, JS </a:t>
            </a:r>
            <a:r>
              <a:rPr lang="zh-CN" altLang="en-US" dirty="0"/>
              <a:t>对象表示法</a:t>
            </a:r>
            <a:r>
              <a:rPr lang="en-US" altLang="zh-CN" dirty="0"/>
              <a:t>) </a:t>
            </a:r>
            <a:r>
              <a:rPr lang="zh-CN" altLang="en-US" dirty="0"/>
              <a:t>是一种轻量级的数据交换格式</a:t>
            </a:r>
            <a:endParaRPr lang="en-US" altLang="zh-CN" dirty="0"/>
          </a:p>
          <a:p>
            <a:r>
              <a:rPr lang="en-US" altLang="zh-CN" dirty="0"/>
              <a:t>{}</a:t>
            </a:r>
            <a:r>
              <a:rPr lang="zh-CN" altLang="en-US" dirty="0"/>
              <a:t>表示对象</a:t>
            </a:r>
            <a:r>
              <a:rPr lang="en-US" altLang="zh-CN" dirty="0"/>
              <a:t>,</a:t>
            </a:r>
            <a:r>
              <a:rPr lang="zh-CN" altLang="en-US" dirty="0"/>
              <a:t>对象用键</a:t>
            </a:r>
            <a:r>
              <a:rPr lang="en-US" altLang="zh-CN" dirty="0"/>
              <a:t>:</a:t>
            </a:r>
            <a:r>
              <a:rPr lang="zh-CN" altLang="en-US" dirty="0"/>
              <a:t>值表达；</a:t>
            </a:r>
            <a:endParaRPr lang="en-US" altLang="zh-CN" dirty="0"/>
          </a:p>
          <a:p>
            <a:r>
              <a:rPr lang="en-US" altLang="zh-CN" dirty="0"/>
              <a:t>[]</a:t>
            </a:r>
            <a:r>
              <a:rPr lang="zh-CN" altLang="en-US" dirty="0"/>
              <a:t>表示数组</a:t>
            </a:r>
            <a:endParaRPr lang="en-US" altLang="zh-CN" dirty="0"/>
          </a:p>
          <a:p>
            <a:r>
              <a:rPr lang="zh-CN" altLang="en-US" dirty="0"/>
              <a:t>值可以是对象、数组、数字、字符串或</a:t>
            </a:r>
            <a:r>
              <a:rPr lang="en-US" altLang="zh-CN" dirty="0"/>
              <a:t>false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true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1709E-6262-49E0-8268-2720582DED22}"/>
              </a:ext>
            </a:extLst>
          </p:cNvPr>
          <p:cNvSpPr txBox="1"/>
          <p:nvPr/>
        </p:nvSpPr>
        <p:spPr>
          <a:xfrm>
            <a:off x="1755227" y="4347248"/>
            <a:ext cx="5496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US" altLang="zh-CN" sz="2000" dirty="0"/>
              <a:t>{</a:t>
            </a:r>
          </a:p>
          <a:p>
            <a:pPr marL="457200" lvl="1" indent="0">
              <a:buNone/>
            </a:pPr>
            <a:r>
              <a:rPr lang="en-US" altLang="zh-CN" sz="2000" dirty="0"/>
              <a:t>    "sites": [</a:t>
            </a:r>
          </a:p>
          <a:p>
            <a:pPr marL="457200" lvl="1" indent="0">
              <a:buNone/>
            </a:pPr>
            <a:r>
              <a:rPr lang="en-US" altLang="zh-CN" sz="2000" dirty="0"/>
              <a:t>    { "name":"</a:t>
            </a:r>
            <a:r>
              <a:rPr lang="zh-CN" altLang="en-US" sz="2000" dirty="0"/>
              <a:t>百度</a:t>
            </a:r>
            <a:r>
              <a:rPr lang="en-US" altLang="zh-CN" sz="2000" dirty="0"/>
              <a:t>" , "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":"www.baidu.com" }, </a:t>
            </a:r>
          </a:p>
          <a:p>
            <a:pPr marL="457200" lvl="1" indent="0">
              <a:buNone/>
            </a:pPr>
            <a:r>
              <a:rPr lang="en-US" altLang="zh-CN" sz="2000" dirty="0"/>
              <a:t>    { "name":"</a:t>
            </a:r>
            <a:r>
              <a:rPr lang="zh-CN" altLang="en-US" sz="2000" dirty="0"/>
              <a:t>中华</a:t>
            </a:r>
            <a:r>
              <a:rPr lang="en-US" altLang="zh-CN" sz="2000" dirty="0"/>
              <a:t>" , "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":"www.china.com" }, </a:t>
            </a:r>
          </a:p>
          <a:p>
            <a:pPr marL="457200" lvl="1" indent="0">
              <a:buNone/>
            </a:pPr>
            <a:r>
              <a:rPr lang="en-US" altLang="zh-CN" sz="2000" dirty="0"/>
              <a:t>    { "name":"</a:t>
            </a:r>
            <a:r>
              <a:rPr lang="zh-CN" altLang="en-US" sz="2000" dirty="0"/>
              <a:t>微博</a:t>
            </a:r>
            <a:r>
              <a:rPr lang="en-US" altLang="zh-CN" sz="2000" dirty="0"/>
              <a:t>" , "</a:t>
            </a:r>
            <a:r>
              <a:rPr lang="en-US" altLang="zh-CN" sz="2000" dirty="0" err="1"/>
              <a:t>url</a:t>
            </a:r>
            <a:r>
              <a:rPr lang="en-US" altLang="zh-CN" sz="2000" dirty="0"/>
              <a:t>":"www.weibo.com" }</a:t>
            </a:r>
          </a:p>
          <a:p>
            <a:pPr marL="457200" lvl="1" indent="0">
              <a:buNone/>
            </a:pPr>
            <a:r>
              <a:rPr lang="en-US" altLang="zh-CN" sz="2000" dirty="0"/>
              <a:t>    ]</a:t>
            </a:r>
          </a:p>
          <a:p>
            <a:pPr marL="457200" lvl="1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152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70F6E-963D-4FA7-8FE9-40DCC887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</a:t>
            </a:r>
            <a:r>
              <a:rPr lang="zh-CN" altLang="en-US" dirty="0"/>
              <a:t>处理</a:t>
            </a:r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A392B-0FD6-4EA1-A4BF-6343EB94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json_decode</a:t>
            </a:r>
            <a:r>
              <a:rPr lang="en-US" altLang="zh-CN" dirty="0"/>
              <a:t> </a:t>
            </a:r>
            <a:r>
              <a:rPr lang="zh-CN" altLang="en-US" dirty="0"/>
              <a:t>：对 </a:t>
            </a:r>
            <a:r>
              <a:rPr lang="en-US" altLang="zh-CN" dirty="0"/>
              <a:t>JSON </a:t>
            </a:r>
            <a:r>
              <a:rPr lang="zh-CN" altLang="en-US" dirty="0"/>
              <a:t>格式的字符串进行解码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/>
              <a:t>注意：</a:t>
            </a:r>
            <a:r>
              <a:rPr lang="en-US" altLang="zh-CN"/>
              <a:t>php</a:t>
            </a:r>
            <a:r>
              <a:rPr lang="zh-CN" altLang="en-US" dirty="0"/>
              <a:t>中对</a:t>
            </a:r>
            <a:r>
              <a:rPr lang="en-US" altLang="zh-CN" dirty="0"/>
              <a:t>json</a:t>
            </a:r>
            <a:r>
              <a:rPr lang="zh-CN" altLang="en-US" dirty="0"/>
              <a:t>的解码结果是一个对象</a:t>
            </a:r>
          </a:p>
          <a:p>
            <a:r>
              <a:rPr lang="en-US" altLang="zh-CN" dirty="0" err="1"/>
              <a:t>json_encode</a:t>
            </a:r>
            <a:r>
              <a:rPr lang="en-US" altLang="zh-CN" dirty="0"/>
              <a:t> </a:t>
            </a:r>
            <a:r>
              <a:rPr lang="zh-CN" altLang="en-US" dirty="0"/>
              <a:t>：对变量进行 </a:t>
            </a:r>
            <a:r>
              <a:rPr lang="en-US" altLang="zh-CN" dirty="0"/>
              <a:t>JSON </a:t>
            </a:r>
            <a:r>
              <a:rPr lang="zh-CN" altLang="en-US" dirty="0"/>
              <a:t>编码</a:t>
            </a:r>
          </a:p>
        </p:txBody>
      </p:sp>
    </p:spTree>
    <p:extLst>
      <p:ext uri="{BB962C8B-B14F-4D97-AF65-F5344CB8AC3E}">
        <p14:creationId xmlns:p14="http://schemas.microsoft.com/office/powerpoint/2010/main" val="150373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0B690-F0D7-41FF-8A01-8EC70020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5-1</a:t>
            </a:r>
            <a:r>
              <a:rPr lang="zh-CN" altLang="en-US" dirty="0"/>
              <a:t>：实现</a:t>
            </a:r>
            <a:r>
              <a:rPr lang="en-US" altLang="zh-CN" dirty="0"/>
              <a:t>CET4</a:t>
            </a:r>
            <a:r>
              <a:rPr lang="zh-CN" altLang="en-US" dirty="0"/>
              <a:t>记单词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F28A5-E69E-4E9D-8E17-333EB12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156"/>
          </a:xfrm>
        </p:spPr>
        <p:txBody>
          <a:bodyPr>
            <a:normAutofit/>
          </a:bodyPr>
          <a:lstStyle/>
          <a:p>
            <a:r>
              <a:rPr lang="zh-CN" altLang="en-US" dirty="0"/>
              <a:t>熟悉一个高效的前端框架：</a:t>
            </a:r>
            <a:r>
              <a:rPr lang="en-US" altLang="zh-CN" dirty="0">
                <a:hlinkClick r:id="rId3"/>
              </a:rPr>
              <a:t>https://www.layui.com/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下载框架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最简单框架结构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需要使用什么就去查阅实例</a:t>
            </a:r>
            <a:endParaRPr lang="en-US" altLang="zh-CN" dirty="0"/>
          </a:p>
          <a:p>
            <a:r>
              <a:rPr lang="zh-CN" altLang="en-US" dirty="0"/>
              <a:t>需求分析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访问请输入用户名，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如果有该用户的记录文件，读取上次索引位置，读取单词，从索引位置显示若干单词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如果没有该用户记录，新建它并记录所有位置为</a:t>
            </a:r>
            <a:r>
              <a:rPr lang="en-US" altLang="zh-CN" dirty="0"/>
              <a:t>0</a:t>
            </a:r>
            <a:r>
              <a:rPr lang="zh-CN" altLang="en-US" dirty="0"/>
              <a:t>，生成该用户的个性化单词文件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点击页面控制按钮跳转到不同的页面，并记录本次索引位置，以便下次直接进入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C05B7-DCAA-4586-98BA-C2380220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(4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88237-D30F-4AD8-9C64-42C5C636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自行实现</a:t>
            </a:r>
            <a:r>
              <a:rPr lang="en-US" altLang="zh-CN" dirty="0"/>
              <a:t>5-1</a:t>
            </a:r>
            <a:r>
              <a:rPr lang="zh-CN" altLang="en-US" dirty="0"/>
              <a:t>实例，完善以下几点：</a:t>
            </a:r>
            <a:endParaRPr lang="en-US" altLang="zh-CN" dirty="0"/>
          </a:p>
          <a:p>
            <a:r>
              <a:rPr lang="zh-CN" altLang="en-US" dirty="0"/>
              <a:t>实现倒计时：今天是</a:t>
            </a:r>
            <a:r>
              <a:rPr lang="en-US" altLang="zh-CN" dirty="0" err="1"/>
              <a:t>xxxx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日，距离</a:t>
            </a:r>
            <a:r>
              <a:rPr lang="en-US" altLang="zh-CN" dirty="0"/>
              <a:t>CET4</a:t>
            </a:r>
            <a:r>
              <a:rPr lang="zh-CN" altLang="en-US" dirty="0"/>
              <a:t>考试还有</a:t>
            </a:r>
            <a:r>
              <a:rPr lang="en-US" altLang="zh-CN" dirty="0"/>
              <a:t>xx</a:t>
            </a:r>
            <a:r>
              <a:rPr lang="zh-CN" altLang="en-US" dirty="0"/>
              <a:t>天</a:t>
            </a:r>
            <a:endParaRPr lang="en-US" altLang="zh-CN" dirty="0"/>
          </a:p>
          <a:p>
            <a:r>
              <a:rPr lang="zh-CN" altLang="en-US"/>
              <a:t>实现上</a:t>
            </a:r>
            <a:r>
              <a:rPr lang="zh-CN" altLang="en-US" dirty="0"/>
              <a:t>一页、尾页的链接，注意控制索引的范围</a:t>
            </a:r>
            <a:endParaRPr lang="en-US" altLang="zh-CN" dirty="0"/>
          </a:p>
          <a:p>
            <a:r>
              <a:rPr lang="zh-CN" altLang="en-US" dirty="0"/>
              <a:t>完成用户收藏单词的功能，并实现‘收藏夹’浏览功能</a:t>
            </a:r>
          </a:p>
        </p:txBody>
      </p:sp>
    </p:spTree>
    <p:extLst>
      <p:ext uri="{BB962C8B-B14F-4D97-AF65-F5344CB8AC3E}">
        <p14:creationId xmlns:p14="http://schemas.microsoft.com/office/powerpoint/2010/main" val="260411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2F1AC-CA1C-4D1E-858B-59F12382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C40D-77C1-4211-B008-FED4BEDF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数学函数：</a:t>
            </a:r>
            <a:r>
              <a:rPr lang="en-US" altLang="zh-CN" dirty="0">
                <a:hlinkClick r:id="rId2"/>
              </a:rPr>
              <a:t>https://www.php.net/manual/zh/ref.math.php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060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3FB87-868E-40E6-A766-0FBC8E2A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日期函数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037535A-634A-4282-8309-7648F597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日期函数：</a:t>
            </a:r>
            <a:r>
              <a:rPr lang="en-US" altLang="zh-CN" dirty="0">
                <a:hlinkClick r:id="rId2"/>
              </a:rPr>
              <a:t>https://www.php.net/manual/zh/ref.datetime.php</a:t>
            </a:r>
            <a:endParaRPr lang="en-US" altLang="zh-CN" dirty="0"/>
          </a:p>
          <a:p>
            <a:r>
              <a:rPr lang="zh-CN" altLang="en-US" dirty="0"/>
              <a:t>获取当前时间的几个函数：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time()</a:t>
            </a:r>
            <a:r>
              <a:rPr lang="zh-CN" altLang="en-US" dirty="0"/>
              <a:t>：当前的</a:t>
            </a:r>
            <a:r>
              <a:rPr lang="en-US" altLang="zh-CN" dirty="0"/>
              <a:t>UNIX</a:t>
            </a:r>
            <a:r>
              <a:rPr lang="zh-CN" altLang="en-US" dirty="0"/>
              <a:t>时间戳（从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时开始所经过的秒数）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strtotime</a:t>
            </a:r>
            <a:r>
              <a:rPr lang="en-US" altLang="zh-CN" dirty="0"/>
              <a:t>('now')</a:t>
            </a:r>
            <a:r>
              <a:rPr lang="zh-CN" altLang="en-US" dirty="0"/>
              <a:t>：当前的时间戳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getdate</a:t>
            </a:r>
            <a:r>
              <a:rPr lang="en-US" altLang="zh-CN" dirty="0"/>
              <a:t>()</a:t>
            </a:r>
            <a:r>
              <a:rPr lang="zh-CN" altLang="en-US" dirty="0"/>
              <a:t>：返回指定时间戳（无则为</a:t>
            </a:r>
            <a:r>
              <a:rPr lang="en-US" altLang="zh-CN" dirty="0"/>
              <a:t>time()</a:t>
            </a:r>
            <a:r>
              <a:rPr lang="zh-CN" altLang="en-US" dirty="0"/>
              <a:t>）的日期信息关联数组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mktime</a:t>
            </a:r>
            <a:r>
              <a:rPr lang="en-US" altLang="zh-CN" dirty="0"/>
              <a:t>() </a:t>
            </a:r>
            <a:r>
              <a:rPr lang="zh-CN" altLang="en-US" dirty="0"/>
              <a:t>：返回一个日期的 </a:t>
            </a:r>
            <a:r>
              <a:rPr lang="en-US" altLang="zh-CN" dirty="0"/>
              <a:t>UNIX </a:t>
            </a:r>
            <a:r>
              <a:rPr lang="zh-CN" altLang="en-US" dirty="0"/>
              <a:t>时间戳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microtime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 err="1"/>
              <a:t>microtime</a:t>
            </a:r>
            <a:r>
              <a:rPr lang="en-US" altLang="zh-CN" dirty="0"/>
              <a:t>(true)</a:t>
            </a:r>
            <a:r>
              <a:rPr lang="zh-CN" altLang="en-US" dirty="0"/>
              <a:t>：返回时间戳和微秒数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57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2E1DD-AF46-42CA-8EA6-8156FCA3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7A608-2BE7-40D8-A826-F3AF071F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时间日期格式化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/>
              <a:t>date(</a:t>
            </a:r>
            <a:r>
              <a:rPr lang="zh-CN" altLang="en-US" dirty="0"/>
              <a:t>格式字串</a:t>
            </a:r>
            <a:r>
              <a:rPr lang="en-US" altLang="zh-CN" dirty="0"/>
              <a:t>,</a:t>
            </a:r>
            <a:r>
              <a:rPr lang="zh-CN" altLang="en-US" dirty="0"/>
              <a:t>时间戳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时间戳忽略则为</a:t>
            </a:r>
            <a:r>
              <a:rPr lang="en-US" altLang="zh-CN" dirty="0"/>
              <a:t>time()</a:t>
            </a:r>
          </a:p>
          <a:p>
            <a:pPr lvl="1"/>
            <a:r>
              <a:rPr lang="zh-CN" altLang="en-US" dirty="0"/>
              <a:t>常用格式字串：</a:t>
            </a:r>
            <a:r>
              <a:rPr lang="en-US" altLang="zh-CN" dirty="0">
                <a:hlinkClick r:id="rId3"/>
              </a:rPr>
              <a:t>https://www.php.net/manual/zh/function.date.php</a:t>
            </a:r>
            <a:endParaRPr lang="en-US" altLang="zh-CN" dirty="0"/>
          </a:p>
          <a:p>
            <a:pPr lvl="1"/>
            <a:r>
              <a:rPr lang="zh-CN" altLang="en-US" dirty="0"/>
              <a:t>示例、输出：现在是：</a:t>
            </a:r>
            <a:r>
              <a:rPr lang="en-US" altLang="zh-CN" dirty="0" err="1"/>
              <a:t>xxxx</a:t>
            </a:r>
            <a:r>
              <a:rPr lang="zh-CN" altLang="en-US" dirty="0"/>
              <a:t>年</a:t>
            </a:r>
            <a:r>
              <a:rPr lang="en-US" altLang="zh-CN" dirty="0"/>
              <a:t>-xx</a:t>
            </a:r>
            <a:r>
              <a:rPr lang="zh-CN" altLang="en-US" dirty="0"/>
              <a:t>月</a:t>
            </a:r>
            <a:r>
              <a:rPr lang="en-US" altLang="zh-CN" dirty="0"/>
              <a:t>-xx</a:t>
            </a:r>
            <a:r>
              <a:rPr lang="zh-CN" altLang="en-US" dirty="0"/>
              <a:t>日 </a:t>
            </a:r>
            <a:r>
              <a:rPr lang="en-US" altLang="zh-CN" dirty="0" err="1"/>
              <a:t>xx:xx:xx</a:t>
            </a:r>
            <a:r>
              <a:rPr lang="en-US" altLang="zh-CN" dirty="0"/>
              <a:t> </a:t>
            </a:r>
            <a:r>
              <a:rPr lang="zh-CN" altLang="en-US" dirty="0"/>
              <a:t>星期</a:t>
            </a:r>
            <a:r>
              <a:rPr lang="en-US" altLang="zh-CN" dirty="0"/>
              <a:t>x</a:t>
            </a:r>
          </a:p>
          <a:p>
            <a:pPr marL="457200" lvl="1" indent="0">
              <a:buNone/>
            </a:pPr>
            <a:r>
              <a:rPr lang="en-US" altLang="zh-CN" dirty="0"/>
              <a:t>&lt;?php</a:t>
            </a:r>
          </a:p>
          <a:p>
            <a:pPr marL="457200" lvl="1" indent="0">
              <a:buNone/>
            </a:pPr>
            <a:r>
              <a:rPr lang="en-US" altLang="zh-CN" dirty="0"/>
              <a:t>$</a:t>
            </a:r>
            <a:r>
              <a:rPr lang="en-US" altLang="zh-CN" dirty="0" err="1"/>
              <a:t>wk</a:t>
            </a:r>
            <a:r>
              <a:rPr lang="en-US" altLang="zh-CN" dirty="0"/>
              <a:t> = ['</a:t>
            </a:r>
            <a:r>
              <a:rPr lang="zh-CN" altLang="en-US" dirty="0"/>
              <a:t>天</a:t>
            </a:r>
            <a:r>
              <a:rPr lang="en-US" altLang="zh-CN" dirty="0"/>
              <a:t>','</a:t>
            </a:r>
            <a:r>
              <a:rPr lang="zh-CN" altLang="en-US" dirty="0"/>
              <a:t>一</a:t>
            </a:r>
            <a:r>
              <a:rPr lang="en-US" altLang="zh-CN" dirty="0"/>
              <a:t>','</a:t>
            </a:r>
            <a:r>
              <a:rPr lang="zh-CN" altLang="en-US" dirty="0"/>
              <a:t>二</a:t>
            </a:r>
            <a:r>
              <a:rPr lang="en-US" altLang="zh-CN" dirty="0"/>
              <a:t>','</a:t>
            </a:r>
            <a:r>
              <a:rPr lang="zh-CN" altLang="en-US" dirty="0"/>
              <a:t>三</a:t>
            </a:r>
            <a:r>
              <a:rPr lang="en-US" altLang="zh-CN" dirty="0"/>
              <a:t>','</a:t>
            </a:r>
            <a:r>
              <a:rPr lang="zh-CN" altLang="en-US" dirty="0"/>
              <a:t>四</a:t>
            </a:r>
            <a:r>
              <a:rPr lang="en-US" altLang="zh-CN" dirty="0"/>
              <a:t>','</a:t>
            </a:r>
            <a:r>
              <a:rPr lang="zh-CN" altLang="en-US" dirty="0"/>
              <a:t>五</a:t>
            </a:r>
            <a:r>
              <a:rPr lang="en-US" altLang="zh-CN" dirty="0"/>
              <a:t>','</a:t>
            </a:r>
            <a:r>
              <a:rPr lang="zh-CN" altLang="en-US" dirty="0"/>
              <a:t>六</a:t>
            </a:r>
            <a:r>
              <a:rPr lang="en-US" altLang="zh-CN" dirty="0"/>
              <a:t>'];</a:t>
            </a:r>
          </a:p>
          <a:p>
            <a:pPr marL="457200" lvl="1" indent="0">
              <a:buNone/>
            </a:pPr>
            <a:r>
              <a:rPr lang="en-US" altLang="zh-CN" dirty="0"/>
              <a:t>echo "</a:t>
            </a:r>
            <a:r>
              <a:rPr lang="zh-CN" altLang="en-US" dirty="0"/>
              <a:t>现在是：</a:t>
            </a:r>
            <a:r>
              <a:rPr lang="en-US" altLang="zh-CN" dirty="0"/>
              <a:t>",date('Y-m-d H:i:s')," </a:t>
            </a:r>
            <a:r>
              <a:rPr lang="zh-CN" altLang="en-US" dirty="0"/>
              <a:t>星期</a:t>
            </a:r>
            <a:r>
              <a:rPr lang="en-US" altLang="zh-CN" dirty="0"/>
              <a:t>",$</a:t>
            </a:r>
            <a:r>
              <a:rPr lang="en-US" altLang="zh-CN" dirty="0" err="1"/>
              <a:t>wk</a:t>
            </a:r>
            <a:r>
              <a:rPr lang="en-US" altLang="zh-CN" dirty="0"/>
              <a:t>[date('w')];</a:t>
            </a:r>
          </a:p>
          <a:p>
            <a:pPr marL="457200" lvl="1" indent="0">
              <a:buNone/>
            </a:pPr>
            <a:r>
              <a:rPr lang="en-US" altLang="zh-CN" dirty="0"/>
              <a:t>?&gt;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251773E-C3A0-48BB-B75C-FC16485BB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05289"/>
              </p:ext>
            </p:extLst>
          </p:nvPr>
        </p:nvGraphicFramePr>
        <p:xfrm>
          <a:off x="12192000" y="106680"/>
          <a:ext cx="10386486" cy="664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5612">
                  <a:extLst>
                    <a:ext uri="{9D8B030D-6E8A-4147-A177-3AD203B41FA5}">
                      <a16:colId xmlns:a16="http://schemas.microsoft.com/office/drawing/2014/main" val="2371750648"/>
                    </a:ext>
                  </a:extLst>
                </a:gridCol>
                <a:gridCol w="5939990">
                  <a:extLst>
                    <a:ext uri="{9D8B030D-6E8A-4147-A177-3AD203B41FA5}">
                      <a16:colId xmlns:a16="http://schemas.microsoft.com/office/drawing/2014/main" val="1790168213"/>
                    </a:ext>
                  </a:extLst>
                </a:gridCol>
                <a:gridCol w="3300884">
                  <a:extLst>
                    <a:ext uri="{9D8B030D-6E8A-4147-A177-3AD203B41FA5}">
                      <a16:colId xmlns:a16="http://schemas.microsoft.com/office/drawing/2014/main" val="1958200694"/>
                    </a:ext>
                  </a:extLst>
                </a:gridCol>
              </a:tblGrid>
              <a:tr h="113022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format  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 dirty="0">
                          <a:effectLst/>
                        </a:rPr>
                        <a:t>说明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返回值例子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567887404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d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 dirty="0">
                          <a:effectLst/>
                        </a:rPr>
                        <a:t>月份中的第几天，有前导零的</a:t>
                      </a:r>
                      <a:r>
                        <a:rPr lang="en-US" sz="1100" kern="0" dirty="0">
                          <a:effectLst/>
                        </a:rPr>
                        <a:t> 2 </a:t>
                      </a:r>
                      <a:r>
                        <a:rPr lang="zh-CN" sz="1100" kern="0" dirty="0">
                          <a:effectLst/>
                        </a:rPr>
                        <a:t>位数字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01 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31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119503975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D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星期中的第几天，文本表示，</a:t>
                      </a:r>
                      <a:r>
                        <a:rPr lang="en-US" sz="1100" kern="0">
                          <a:effectLst/>
                        </a:rPr>
                        <a:t>3 </a:t>
                      </a:r>
                      <a:r>
                        <a:rPr lang="zh-CN" sz="1100" kern="0">
                          <a:effectLst/>
                        </a:rPr>
                        <a:t>个字母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Mon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Sun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654366627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j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 dirty="0">
                          <a:effectLst/>
                        </a:rPr>
                        <a:t>月份中的第几天，没有前导零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1 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31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75858748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L(</a:t>
                      </a:r>
                      <a:r>
                        <a:rPr lang="zh-CN" altLang="en-US" sz="1100" kern="0" dirty="0">
                          <a:effectLst/>
                        </a:rPr>
                        <a:t>小写</a:t>
                      </a:r>
                      <a:r>
                        <a:rPr lang="en-US" altLang="zh-CN" sz="1100" kern="0" dirty="0">
                          <a:effectLst/>
                        </a:rPr>
                        <a:t>L)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星期几，完整的文本格式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Sunday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Saturday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1949095948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N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ISO-8601 </a:t>
                      </a:r>
                      <a:r>
                        <a:rPr lang="zh-CN" sz="1100" kern="0">
                          <a:effectLst/>
                        </a:rPr>
                        <a:t>格式数字表示的星期中的第几天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1</a:t>
                      </a:r>
                      <a:r>
                        <a:rPr lang="zh-CN" sz="1100" kern="0">
                          <a:effectLst/>
                        </a:rPr>
                        <a:t>（表示星期一）到</a:t>
                      </a:r>
                      <a:r>
                        <a:rPr lang="en-US" sz="1100" kern="0">
                          <a:effectLst/>
                        </a:rPr>
                        <a:t> 7</a:t>
                      </a:r>
                      <a:r>
                        <a:rPr lang="zh-CN" sz="1100" kern="0">
                          <a:effectLst/>
                        </a:rPr>
                        <a:t>（表示星期天）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3244297920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S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每月天数后面的英文后缀，</a:t>
                      </a:r>
                      <a:r>
                        <a:rPr lang="en-US" sz="1100" kern="0">
                          <a:effectLst/>
                        </a:rPr>
                        <a:t>2 </a:t>
                      </a:r>
                      <a:r>
                        <a:rPr lang="zh-CN" sz="1100" kern="0">
                          <a:effectLst/>
                        </a:rPr>
                        <a:t>个字符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st</a:t>
                      </a:r>
                      <a:r>
                        <a:rPr lang="zh-CN" sz="1100" kern="0">
                          <a:effectLst/>
                        </a:rPr>
                        <a:t>，</a:t>
                      </a:r>
                      <a:r>
                        <a:rPr lang="en-US" sz="1100" kern="0">
                          <a:effectLst/>
                        </a:rPr>
                        <a:t>nd</a:t>
                      </a:r>
                      <a:r>
                        <a:rPr lang="zh-CN" sz="1100" kern="0">
                          <a:effectLst/>
                        </a:rPr>
                        <a:t>，</a:t>
                      </a:r>
                      <a:r>
                        <a:rPr lang="en-US" sz="1100" kern="0">
                          <a:effectLst/>
                        </a:rPr>
                        <a:t>rd </a:t>
                      </a:r>
                      <a:r>
                        <a:rPr lang="zh-CN" sz="1100" kern="0">
                          <a:effectLst/>
                        </a:rPr>
                        <a:t>或者</a:t>
                      </a:r>
                      <a:r>
                        <a:rPr lang="en-US" sz="1100" kern="0">
                          <a:effectLst/>
                        </a:rPr>
                        <a:t> th</a:t>
                      </a:r>
                      <a:r>
                        <a:rPr lang="zh-CN" sz="1100" kern="0">
                          <a:effectLst/>
                        </a:rPr>
                        <a:t>。可以和</a:t>
                      </a:r>
                      <a:r>
                        <a:rPr lang="en-US" sz="1100" kern="0">
                          <a:effectLst/>
                        </a:rPr>
                        <a:t> j </a:t>
                      </a:r>
                      <a:r>
                        <a:rPr lang="zh-CN" sz="1100" kern="0">
                          <a:effectLst/>
                        </a:rPr>
                        <a:t>一起用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3510425833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w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 dirty="0">
                          <a:effectLst/>
                        </a:rPr>
                        <a:t>星期中的第几天，数字表示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0</a:t>
                      </a:r>
                      <a:r>
                        <a:rPr lang="zh-CN" sz="1100" kern="0">
                          <a:effectLst/>
                        </a:rPr>
                        <a:t>（表示星期天）到</a:t>
                      </a:r>
                      <a:r>
                        <a:rPr lang="en-US" sz="1100" kern="0">
                          <a:effectLst/>
                        </a:rPr>
                        <a:t> 6</a:t>
                      </a:r>
                      <a:r>
                        <a:rPr lang="zh-CN" sz="1100" kern="0">
                          <a:effectLst/>
                        </a:rPr>
                        <a:t>（表示星期六）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2604447588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z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年份中的第几天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0 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365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3518800126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W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ISO-8601 </a:t>
                      </a:r>
                      <a:r>
                        <a:rPr lang="zh-CN" sz="1100" kern="0">
                          <a:effectLst/>
                        </a:rPr>
                        <a:t>格式年份中的第几周，每周从星期一开始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例如：</a:t>
                      </a:r>
                      <a:r>
                        <a:rPr lang="en-US" sz="1100" kern="0">
                          <a:effectLst/>
                        </a:rPr>
                        <a:t>42</a:t>
                      </a:r>
                      <a:r>
                        <a:rPr lang="zh-CN" sz="1100" kern="0">
                          <a:effectLst/>
                        </a:rPr>
                        <a:t>（当年的第</a:t>
                      </a:r>
                      <a:r>
                        <a:rPr lang="en-US" sz="1100" kern="0">
                          <a:effectLst/>
                        </a:rPr>
                        <a:t> 42 </a:t>
                      </a:r>
                      <a:r>
                        <a:rPr lang="zh-CN" sz="1100" kern="0">
                          <a:effectLst/>
                        </a:rPr>
                        <a:t>周）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1049146313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F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月份，完整的文本格式，例如</a:t>
                      </a:r>
                      <a:r>
                        <a:rPr lang="en-US" sz="1100" kern="0">
                          <a:effectLst/>
                        </a:rPr>
                        <a:t> January </a:t>
                      </a:r>
                      <a:r>
                        <a:rPr lang="zh-CN" sz="1100" kern="0">
                          <a:effectLst/>
                        </a:rPr>
                        <a:t>或者</a:t>
                      </a:r>
                      <a:r>
                        <a:rPr lang="en-US" sz="1100" kern="0">
                          <a:effectLst/>
                        </a:rPr>
                        <a:t> March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January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December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340228541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m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数字表示的月份，有前导零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01 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12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4182524540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M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三个字母缩写表示的月份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Jan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Dec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3221600405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n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 dirty="0">
                          <a:effectLst/>
                        </a:rPr>
                        <a:t>数字表示的月份，没有前导零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1 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12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692895922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t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指定的月份有几天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28 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31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2290458581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L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是否为闰年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如果是闰年为</a:t>
                      </a:r>
                      <a:r>
                        <a:rPr lang="en-US" sz="1100" kern="0">
                          <a:effectLst/>
                        </a:rPr>
                        <a:t> 1</a:t>
                      </a:r>
                      <a:r>
                        <a:rPr lang="zh-CN" sz="1100" kern="0">
                          <a:effectLst/>
                        </a:rPr>
                        <a:t>，否则为</a:t>
                      </a:r>
                      <a:r>
                        <a:rPr lang="en-US" sz="1100" kern="0">
                          <a:effectLst/>
                        </a:rPr>
                        <a:t> 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2837414473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Y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4 </a:t>
                      </a:r>
                      <a:r>
                        <a:rPr lang="zh-CN" sz="1100" kern="0">
                          <a:effectLst/>
                        </a:rPr>
                        <a:t>位数字完整表示的年份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例如：</a:t>
                      </a:r>
                      <a:r>
                        <a:rPr lang="en-US" sz="1100" kern="0">
                          <a:effectLst/>
                        </a:rPr>
                        <a:t>1999 </a:t>
                      </a:r>
                      <a:r>
                        <a:rPr lang="zh-CN" sz="1100" kern="0">
                          <a:effectLst/>
                        </a:rPr>
                        <a:t>或</a:t>
                      </a:r>
                      <a:r>
                        <a:rPr lang="en-US" sz="1100" kern="0">
                          <a:effectLst/>
                        </a:rPr>
                        <a:t> 2003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2155982402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y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2 </a:t>
                      </a:r>
                      <a:r>
                        <a:rPr lang="zh-CN" sz="1100" kern="0">
                          <a:effectLst/>
                        </a:rPr>
                        <a:t>位数字表示的年份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例如：</a:t>
                      </a:r>
                      <a:r>
                        <a:rPr lang="en-US" sz="1100" kern="0">
                          <a:effectLst/>
                        </a:rPr>
                        <a:t>99 </a:t>
                      </a:r>
                      <a:r>
                        <a:rPr lang="zh-CN" sz="1100" kern="0">
                          <a:effectLst/>
                        </a:rPr>
                        <a:t>或</a:t>
                      </a:r>
                      <a:r>
                        <a:rPr lang="en-US" sz="1100" kern="0">
                          <a:effectLst/>
                        </a:rPr>
                        <a:t> 03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4187837848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a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小写的上午和下午值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am </a:t>
                      </a:r>
                      <a:r>
                        <a:rPr lang="zh-CN" sz="1100" kern="0">
                          <a:effectLst/>
                        </a:rPr>
                        <a:t>或</a:t>
                      </a:r>
                      <a:r>
                        <a:rPr lang="en-US" sz="1100" kern="0">
                          <a:effectLst/>
                        </a:rPr>
                        <a:t> pm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2308352115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A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大写的上午和下午值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AM </a:t>
                      </a:r>
                      <a:r>
                        <a:rPr lang="zh-CN" sz="1100" kern="0">
                          <a:effectLst/>
                        </a:rPr>
                        <a:t>或</a:t>
                      </a:r>
                      <a:r>
                        <a:rPr lang="en-US" sz="1100" kern="0">
                          <a:effectLst/>
                        </a:rPr>
                        <a:t> PM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144196108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g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小时，</a:t>
                      </a:r>
                      <a:r>
                        <a:rPr lang="en-US" sz="1100" kern="0">
                          <a:effectLst/>
                        </a:rPr>
                        <a:t>12 </a:t>
                      </a:r>
                      <a:r>
                        <a:rPr lang="zh-CN" sz="1100" kern="0">
                          <a:effectLst/>
                        </a:rPr>
                        <a:t>小时格式，没有前导零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1 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12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4197753163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G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小时，</a:t>
                      </a:r>
                      <a:r>
                        <a:rPr lang="en-US" sz="1100" kern="0">
                          <a:effectLst/>
                        </a:rPr>
                        <a:t>24 </a:t>
                      </a:r>
                      <a:r>
                        <a:rPr lang="zh-CN" sz="1100" kern="0">
                          <a:effectLst/>
                        </a:rPr>
                        <a:t>小时格式，没有前导零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0 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23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757438522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h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小时，</a:t>
                      </a:r>
                      <a:r>
                        <a:rPr lang="en-US" sz="1100" kern="0">
                          <a:effectLst/>
                        </a:rPr>
                        <a:t>12 </a:t>
                      </a:r>
                      <a:r>
                        <a:rPr lang="zh-CN" sz="1100" kern="0">
                          <a:effectLst/>
                        </a:rPr>
                        <a:t>小时格式，有前导零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01 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12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3227465815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H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小时，</a:t>
                      </a:r>
                      <a:r>
                        <a:rPr lang="en-US" sz="1100" kern="0">
                          <a:effectLst/>
                        </a:rPr>
                        <a:t>24 </a:t>
                      </a:r>
                      <a:r>
                        <a:rPr lang="zh-CN" sz="1100" kern="0">
                          <a:effectLst/>
                        </a:rPr>
                        <a:t>小时格式，有前导零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00 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23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2987960532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 err="1">
                          <a:effectLst/>
                        </a:rPr>
                        <a:t>i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有前导零的分钟数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>
                          <a:effectLst/>
                        </a:rPr>
                        <a:t>00 </a:t>
                      </a:r>
                      <a:r>
                        <a:rPr lang="zh-CN" sz="1100" kern="0">
                          <a:effectLst/>
                        </a:rPr>
                        <a:t>到</a:t>
                      </a:r>
                      <a:r>
                        <a:rPr lang="en-US" sz="1100" kern="0">
                          <a:effectLst/>
                        </a:rPr>
                        <a:t> 59&gt;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284660614"/>
                  </a:ext>
                </a:extLst>
              </a:tr>
              <a:tr h="169533"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s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100" kern="0">
                          <a:effectLst/>
                        </a:rPr>
                        <a:t>秒数，有前导零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0" dirty="0">
                          <a:effectLst/>
                        </a:rPr>
                        <a:t>00 </a:t>
                      </a:r>
                      <a:r>
                        <a:rPr lang="zh-CN" sz="1100" kern="0" dirty="0">
                          <a:effectLst/>
                        </a:rPr>
                        <a:t>到</a:t>
                      </a:r>
                      <a:r>
                        <a:rPr lang="en-US" sz="1100" kern="0" dirty="0">
                          <a:effectLst/>
                        </a:rPr>
                        <a:t> 59&gt;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/>
                </a:tc>
                <a:extLst>
                  <a:ext uri="{0D108BD9-81ED-4DB2-BD59-A6C34878D82A}">
                    <a16:rowId xmlns:a16="http://schemas.microsoft.com/office/drawing/2014/main" val="94222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3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0.9436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63E65-3559-42AE-8D6F-7145DAEE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日期函数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00BFE-48DE-48C2-AD2D-54A57A41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938"/>
            <a:ext cx="10515600" cy="5297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从字符串中解析日期时间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/>
              <a:t>int </a:t>
            </a:r>
            <a:r>
              <a:rPr lang="en-US" altLang="zh-CN" dirty="0" err="1"/>
              <a:t>strtotime</a:t>
            </a:r>
            <a:r>
              <a:rPr lang="en-US" altLang="zh-CN" dirty="0"/>
              <a:t> (string $time [, int $now = time() ] )</a:t>
            </a:r>
          </a:p>
          <a:p>
            <a:r>
              <a:rPr lang="zh-CN" altLang="en-US" dirty="0"/>
              <a:t>返回：</a:t>
            </a:r>
            <a:r>
              <a:rPr lang="en-US" altLang="zh-CN" dirty="0"/>
              <a:t>UNIX </a:t>
            </a:r>
            <a:r>
              <a:rPr lang="zh-CN" altLang="en-US" dirty="0"/>
              <a:t>时间戳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BA8E08-79F2-43C4-B5D7-0616E73CB15A}"/>
              </a:ext>
            </a:extLst>
          </p:cNvPr>
          <p:cNvSpPr txBox="1"/>
          <p:nvPr/>
        </p:nvSpPr>
        <p:spPr>
          <a:xfrm>
            <a:off x="4845269" y="2786501"/>
            <a:ext cx="708360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US" altLang="zh-CN" sz="2000" dirty="0"/>
              <a:t>&lt;?php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("now"),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("20201001"),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("2020-10-01 14:20:20"),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("1 October 2020"),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("+1 day"),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("-3 days 10:10:10"),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("2020-10-01 +3 days"),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("+2 weeks"),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("+1 week 2 days 4 hours 2 seconds"),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("next Thursday"),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echo </a:t>
            </a:r>
            <a:r>
              <a:rPr lang="en-US" altLang="zh-CN" sz="2000" dirty="0" err="1"/>
              <a:t>strtotime</a:t>
            </a:r>
            <a:r>
              <a:rPr lang="en-US" altLang="zh-CN" sz="2000" dirty="0"/>
              <a:t>("last Monday"), "&lt;</a:t>
            </a:r>
            <a:r>
              <a:rPr lang="en-US" altLang="zh-CN" sz="2000" dirty="0" err="1"/>
              <a:t>br</a:t>
            </a:r>
            <a:r>
              <a:rPr lang="en-US" altLang="zh-CN" sz="2000" dirty="0"/>
              <a:t> /&gt;";</a:t>
            </a:r>
          </a:p>
          <a:p>
            <a:pPr marL="457200" lvl="1" indent="0">
              <a:buNone/>
            </a:pPr>
            <a:r>
              <a:rPr lang="en-US" altLang="zh-CN" sz="2000" dirty="0"/>
              <a:t>?&gt;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095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CB351-186A-4D31-8F54-4D6D1EF9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97"/>
            <a:ext cx="10515600" cy="1325563"/>
          </a:xfrm>
        </p:spPr>
        <p:txBody>
          <a:bodyPr/>
          <a:lstStyle/>
          <a:p>
            <a:r>
              <a:rPr lang="zh-CN" altLang="en-US" dirty="0"/>
              <a:t>文件相关操作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8CD6C-8D4A-45F3-A422-7196E863B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62"/>
            <a:ext cx="10515600" cy="54049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打开文件或</a:t>
            </a:r>
            <a:r>
              <a:rPr lang="en-US" altLang="zh-CN" dirty="0"/>
              <a:t>URL</a:t>
            </a:r>
          </a:p>
          <a:p>
            <a:pPr marL="457200" lvl="1" indent="0">
              <a:buNone/>
            </a:pPr>
            <a:r>
              <a:rPr lang="en-US" altLang="zh-CN" dirty="0" err="1"/>
              <a:t>fopen</a:t>
            </a:r>
            <a:r>
              <a:rPr lang="en-US" altLang="zh-CN" dirty="0"/>
              <a:t>($filename, $mode)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关闭文件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fclose</a:t>
            </a:r>
            <a:r>
              <a:rPr lang="en-US" altLang="zh-CN" dirty="0"/>
              <a:t>($handle);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从文件句柄读取文件内容</a:t>
            </a:r>
            <a:endParaRPr lang="en-US" altLang="zh-CN" dirty="0"/>
          </a:p>
          <a:p>
            <a:pPr lvl="1"/>
            <a:r>
              <a:rPr lang="en-US" altLang="zh-CN" dirty="0" err="1"/>
              <a:t>fread</a:t>
            </a:r>
            <a:r>
              <a:rPr lang="zh-CN" altLang="en-US" dirty="0"/>
              <a:t>：读取器指定长度</a:t>
            </a:r>
            <a:endParaRPr lang="en-US" altLang="zh-CN" dirty="0"/>
          </a:p>
          <a:p>
            <a:pPr lvl="1"/>
            <a:r>
              <a:rPr lang="en-US" altLang="zh-CN" dirty="0" err="1"/>
              <a:t>fgetc</a:t>
            </a:r>
            <a:r>
              <a:rPr lang="zh-CN" altLang="en-US" dirty="0"/>
              <a:t>：读取一个字符</a:t>
            </a:r>
            <a:endParaRPr lang="en-US" altLang="zh-CN" dirty="0"/>
          </a:p>
          <a:p>
            <a:pPr lvl="1"/>
            <a:r>
              <a:rPr lang="en-US" altLang="zh-CN" dirty="0" err="1"/>
              <a:t>fgets</a:t>
            </a:r>
            <a:r>
              <a:rPr lang="zh-CN" altLang="en-US" dirty="0"/>
              <a:t>或</a:t>
            </a:r>
            <a:r>
              <a:rPr lang="en-US" altLang="zh-CN" dirty="0" err="1"/>
              <a:t>fgetss</a:t>
            </a:r>
            <a:r>
              <a:rPr lang="zh-CN" altLang="en-US" dirty="0"/>
              <a:t>：读取一行</a:t>
            </a:r>
            <a:r>
              <a:rPr lang="en-US" altLang="zh-CN" dirty="0"/>
              <a:t>/</a:t>
            </a:r>
            <a:r>
              <a:rPr lang="zh-CN" altLang="en-US" dirty="0"/>
              <a:t>剔除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/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直接读取文件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file_get_contents</a:t>
            </a:r>
            <a:r>
              <a:rPr lang="zh-CN" altLang="en-US" dirty="0"/>
              <a:t>：返回文件或</a:t>
            </a:r>
            <a:r>
              <a:rPr lang="en-US" altLang="zh-CN" dirty="0"/>
              <a:t>URL</a:t>
            </a:r>
            <a:r>
              <a:rPr lang="zh-CN" altLang="en-US" dirty="0"/>
              <a:t>内容的字符串，失败则返回</a:t>
            </a:r>
            <a:r>
              <a:rPr lang="en-US" altLang="zh-CN" dirty="0"/>
              <a:t>false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file</a:t>
            </a:r>
            <a:r>
              <a:rPr lang="zh-CN" altLang="en-US" dirty="0"/>
              <a:t>：把整个文件读入一个数组中（见备注说明）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readfile</a:t>
            </a:r>
            <a:r>
              <a:rPr lang="zh-CN" altLang="en-US" dirty="0"/>
              <a:t>：直接输出，并返回长度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35E935-B06B-4458-875A-E6BD6004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2638" y="1553879"/>
            <a:ext cx="103822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9476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38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44EE6-B55E-4E3E-9095-26FB4596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E03F3-FD38-4AAF-B432-37BEC927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写入文件</a:t>
            </a:r>
            <a:endParaRPr lang="en-US" altLang="zh-CN" dirty="0"/>
          </a:p>
          <a:p>
            <a:pPr lvl="1"/>
            <a:r>
              <a:rPr lang="en-US" altLang="zh-CN" dirty="0" err="1"/>
              <a:t>fwrite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file_put_contents</a:t>
            </a:r>
            <a:r>
              <a:rPr lang="en-US" altLang="zh-CN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文件状态或属性函数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11D477B-9AD6-4B75-BDEE-BF91F54BF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49814"/>
              </p:ext>
            </p:extLst>
          </p:nvPr>
        </p:nvGraphicFramePr>
        <p:xfrm>
          <a:off x="1502979" y="3678621"/>
          <a:ext cx="10237076" cy="2820502"/>
        </p:xfrm>
        <a:graphic>
          <a:graphicData uri="http://schemas.openxmlformats.org/drawingml/2006/table">
            <a:tbl>
              <a:tblPr/>
              <a:tblGrid>
                <a:gridCol w="2559269">
                  <a:extLst>
                    <a:ext uri="{9D8B030D-6E8A-4147-A177-3AD203B41FA5}">
                      <a16:colId xmlns:a16="http://schemas.microsoft.com/office/drawing/2014/main" val="1347944666"/>
                    </a:ext>
                  </a:extLst>
                </a:gridCol>
                <a:gridCol w="2559269">
                  <a:extLst>
                    <a:ext uri="{9D8B030D-6E8A-4147-A177-3AD203B41FA5}">
                      <a16:colId xmlns:a16="http://schemas.microsoft.com/office/drawing/2014/main" val="3379372431"/>
                    </a:ext>
                  </a:extLst>
                </a:gridCol>
                <a:gridCol w="2559269">
                  <a:extLst>
                    <a:ext uri="{9D8B030D-6E8A-4147-A177-3AD203B41FA5}">
                      <a16:colId xmlns:a16="http://schemas.microsoft.com/office/drawing/2014/main" val="674388552"/>
                    </a:ext>
                  </a:extLst>
                </a:gridCol>
                <a:gridCol w="2559269">
                  <a:extLst>
                    <a:ext uri="{9D8B030D-6E8A-4147-A177-3AD203B41FA5}">
                      <a16:colId xmlns:a16="http://schemas.microsoft.com/office/drawing/2014/main" val="654218756"/>
                    </a:ext>
                  </a:extLst>
                </a:gridCol>
              </a:tblGrid>
              <a:tr h="317529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函数名</a:t>
                      </a:r>
                    </a:p>
                  </a:txBody>
                  <a:tcPr marL="25950" marR="25950" marT="36330" marB="363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作用</a:t>
                      </a:r>
                    </a:p>
                  </a:txBody>
                  <a:tcPr marL="25950" marR="25950" marT="36330" marB="363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语法格式</a:t>
                      </a:r>
                    </a:p>
                  </a:txBody>
                  <a:tcPr marL="25950" marR="25950" marT="36330" marB="363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返回值</a:t>
                      </a:r>
                    </a:p>
                  </a:txBody>
                  <a:tcPr marL="25950" marR="25950" marT="36330" marB="3633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575239"/>
                  </a:ext>
                </a:extLst>
              </a:tr>
              <a:tr h="53659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file_exists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()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检查文件或目录是否存在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file_exists(string $filename)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文件存在返回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TRUE，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不存在则返回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47214"/>
                  </a:ext>
                </a:extLst>
              </a:tr>
              <a:tr h="53659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filesize()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获取文件大小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filesize(string $filename)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返回文件大小的字节数，出错时返回 </a:t>
                      </a:r>
                      <a:r>
                        <a:rPr lang="en-US" altLang="zh-CN" sz="1600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052454"/>
                  </a:ext>
                </a:extLst>
              </a:tr>
              <a:tr h="29564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filectime()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获取文件的创建时间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filectime(string $filename)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返回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UNIX 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时间戳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52978"/>
                  </a:ext>
                </a:extLst>
              </a:tr>
              <a:tr h="53659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filemtime()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获取文件的修改时间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filemtime(string $filename)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返回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UNIX 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时间戳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829168"/>
                  </a:ext>
                </a:extLst>
              </a:tr>
              <a:tr h="29564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fileatime()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获取文件的上次访问时间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fileatime(string $filename)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返回 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UNIX </a:t>
                      </a:r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时间戳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40033"/>
                  </a:ext>
                </a:extLst>
              </a:tr>
              <a:tr h="29564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stat()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bg1"/>
                          </a:solidFill>
                          <a:effectLst/>
                        </a:rPr>
                        <a:t>获取文件大部分属性值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stat(string $filename)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bg1"/>
                          </a:solidFill>
                          <a:effectLst/>
                        </a:rPr>
                        <a:t>返回包含文件信息的数组</a:t>
                      </a:r>
                    </a:p>
                  </a:txBody>
                  <a:tcPr marL="25950" marR="25950" marT="25950" marB="2595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1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72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169D6-27BE-41C9-8EC5-8DABFB96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8EA4C-1E44-4747-8A61-83C0F5727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删除：</a:t>
            </a:r>
            <a:r>
              <a:rPr lang="en-US" altLang="zh-CN" dirty="0"/>
              <a:t>unlink()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复制：</a:t>
            </a:r>
            <a:r>
              <a:rPr lang="az-Cyrl-AZ" altLang="zh-CN" dirty="0"/>
              <a:t>с</a:t>
            </a:r>
            <a:r>
              <a:rPr lang="en-US" altLang="zh-CN" dirty="0"/>
              <a:t>o</a:t>
            </a:r>
            <a:r>
              <a:rPr lang="az-Cyrl-AZ" altLang="zh-CN" dirty="0"/>
              <a:t>ру() 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重命名：</a:t>
            </a:r>
            <a:r>
              <a:rPr lang="en-US" altLang="zh-CN" dirty="0"/>
              <a:t>rename() 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94317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C0E82-C6AE-45DC-9114-FEABC51D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目录相关操作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AE688-FE4D-47C9-A7FE-3FC5C0F6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scandir</a:t>
            </a:r>
            <a:r>
              <a:rPr lang="zh-CN" altLang="en-US" dirty="0"/>
              <a:t>：列出目录中的文件及文件夹名称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注意：</a:t>
            </a:r>
            <a:r>
              <a:rPr lang="en-US" altLang="zh-CN" dirty="0"/>
              <a:t>.</a:t>
            </a:r>
            <a:r>
              <a:rPr lang="zh-CN" altLang="en-US" dirty="0"/>
              <a:t>点号代表当前目录，</a:t>
            </a:r>
            <a:r>
              <a:rPr lang="en-US" altLang="zh-CN" dirty="0"/>
              <a:t>..</a:t>
            </a:r>
            <a:r>
              <a:rPr lang="zh-CN" altLang="en-US" dirty="0"/>
              <a:t>两个点号代表上级目录</a:t>
            </a:r>
            <a:endParaRPr lang="en-US" altLang="zh-CN" dirty="0"/>
          </a:p>
          <a:p>
            <a:r>
              <a:rPr lang="en-US" altLang="zh-CN" dirty="0" err="1"/>
              <a:t>mkdir</a:t>
            </a:r>
            <a:r>
              <a:rPr lang="zh-CN" altLang="en-US" dirty="0"/>
              <a:t>：创建目录</a:t>
            </a:r>
            <a:endParaRPr lang="en-US" altLang="zh-CN" dirty="0"/>
          </a:p>
          <a:p>
            <a:r>
              <a:rPr lang="en-US" altLang="zh-CN" dirty="0" err="1"/>
              <a:t>rmdir</a:t>
            </a:r>
            <a:r>
              <a:rPr lang="zh-CN" altLang="en-US" dirty="0"/>
              <a:t>：删除目录</a:t>
            </a:r>
            <a:endParaRPr lang="en-US" altLang="zh-CN" dirty="0"/>
          </a:p>
          <a:p>
            <a:r>
              <a:rPr lang="en-US" altLang="zh-CN" dirty="0"/>
              <a:t>glob</a:t>
            </a:r>
            <a:r>
              <a:rPr lang="zh-CN" altLang="en-US" dirty="0"/>
              <a:t>：寻找与模式匹配的文件路径</a:t>
            </a:r>
          </a:p>
          <a:p>
            <a:r>
              <a:rPr lang="en-US" altLang="zh-CN" dirty="0" err="1"/>
              <a:t>is_dir</a:t>
            </a:r>
            <a:r>
              <a:rPr lang="zh-CN" altLang="en-US" dirty="0"/>
              <a:t>：判断给定文件名是否是一个目录</a:t>
            </a:r>
          </a:p>
        </p:txBody>
      </p:sp>
    </p:spTree>
    <p:extLst>
      <p:ext uri="{BB962C8B-B14F-4D97-AF65-F5344CB8AC3E}">
        <p14:creationId xmlns:p14="http://schemas.microsoft.com/office/powerpoint/2010/main" val="225859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1604</Words>
  <Application>Microsoft Office PowerPoint</Application>
  <PresentationFormat>宽屏</PresentationFormat>
  <Paragraphs>241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本周目标</vt:lpstr>
      <vt:lpstr>数学函数</vt:lpstr>
      <vt:lpstr>日期函数</vt:lpstr>
      <vt:lpstr>日期函数</vt:lpstr>
      <vt:lpstr>日期函数</vt:lpstr>
      <vt:lpstr>文件相关操作</vt:lpstr>
      <vt:lpstr>文件相关操作</vt:lpstr>
      <vt:lpstr>文件相关操作</vt:lpstr>
      <vt:lpstr>目录相关操作</vt:lpstr>
      <vt:lpstr>JSON</vt:lpstr>
      <vt:lpstr>PHP处理JSON</vt:lpstr>
      <vt:lpstr>实例5-1：实现CET4记单词</vt:lpstr>
      <vt:lpstr>大作业(4月7日)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hushun</dc:creator>
  <cp:lastModifiedBy>hushun</cp:lastModifiedBy>
  <cp:revision>133</cp:revision>
  <dcterms:created xsi:type="dcterms:W3CDTF">2021-04-06T01:45:54Z</dcterms:created>
  <dcterms:modified xsi:type="dcterms:W3CDTF">2021-04-07T02:22:48Z</dcterms:modified>
</cp:coreProperties>
</file>