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74" r:id="rId7"/>
    <p:sldId id="262" r:id="rId8"/>
    <p:sldId id="265" r:id="rId9"/>
    <p:sldId id="266" r:id="rId10"/>
    <p:sldId id="272" r:id="rId11"/>
    <p:sldId id="270" r:id="rId12"/>
    <p:sldId id="263" r:id="rId13"/>
    <p:sldId id="267" r:id="rId14"/>
    <p:sldId id="268" r:id="rId15"/>
    <p:sldId id="269" r:id="rId16"/>
    <p:sldId id="264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72" autoAdjust="0"/>
  </p:normalViewPr>
  <p:slideViewPr>
    <p:cSldViewPr snapToGrid="0">
      <p:cViewPr varScale="1">
        <p:scale>
          <a:sx n="78" d="100"/>
          <a:sy n="78" d="100"/>
        </p:scale>
        <p:origin x="1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1:36:32.3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25 278,'-14'245,"3"191,13-280,-2 424,0-577,0 0,0 0,0 0,0 0,1 0,-1 0,1 0,0 0,0 0,0 0,0-1,0 1,0 0,1-1,2 4,-1-4,-1 0,1 0,0 0,-1-1,1 1,0-1,0 1,0-1,0 0,0-1,1 1,-1 0,0-1,5 1,153 5,-40-3,510 8,-572-11,6 3,107 19,-16 0,213-4,-230-13,-44 2,166 33,-191-29,96 2,-79-9,14 4,278 7,26-42,132-3,-218 20,-10 0,-145 10,117-2,-152-7,39-1,216 9,60-2,-397 0,87-20,-16 2,59 3,83-11,-205 20,0-3,87-30,-139 41,0 0,1 0,-1 0,0-1,0 0,0 0,0 0,0 0,-1 0,1 0,0-1,-1 1,0-1,0 0,1 1,-2-1,1 0,0 0,-1-1,1 1,-1 0,0 0,0-1,0 1,0-1,-1-3,24-83,50-127,2-5,-60 160,-2-2,8-112,-18-132,-2 255,2 0,3 0,15-60,0-4,-21 111,0-1,0 0,0 0,-1 0,0-12,0 17,0 1,-1-1,1 1,0-1,-1 0,1 1,-1-1,0 1,1 0,-1-1,0 1,0-1,0 1,0 0,0 0,0 0,0-1,-1 1,1 0,0 1,-1-1,1 0,-1 0,1 0,0 1,-3-1,-4-1,-1 0,1 1,-1 0,1 0,-1 1,-15 2,-57 11,31-3,-279 16,-2-24,197-3,-94 13,37-1,-702-9,455-4,277 2,-696 13,-31-3,563-11,-887 1,865 15,219-7,-180 16,218-15,-99 24,149-23,22-6,1 0,0-1,-24 1,26-4,6 0,1 0,-1 1,-13 2,8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1:36:44.1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20 256,'3'40,"2"1,1-1,18 61,-15-64,14 47,-11-45,-2 0,-1 1,-2 0,2 52,-9-86,0 8,0 0,1 1,5 25,-5-37,-1 0,1 0,0 0,0-1,0 1,0 0,1-1,-1 1,1-1,-1 1,1-1,0 0,0 1,0-1,0 0,1-1,-1 1,0 0,1-1,-1 1,1-1,0 1,-1-1,1 0,4 1,16 0,0-1,0-1,0-1,31-5,2 0,620-5,-435 13,1-4,246 4,-311 8,46 2,222-11,1-1,-179 13,-121-5,13 2,128 3,433-12,-359-2,112-11,-12 0,-226 11,587 4,-489 8,93 1,459-13,-824 4,0 3,104 24,21 3,421 3,-134-12,224 1,-558-23,7 1,181 1,874-14,-770-21,-6-29,-29 3,-267 47,160 7,-194 4,-18 0,797-16,-545-8,586-28,-516 42,260-3,-201-11,-213 5,411 12,-385 8,-151-1,125 16,-101-1,188-4,331-12,-653 0,19-2,-28 2,-1 0,1-1,0 1,-1 0,1 0,-1-1,1 1,-1 0,1-1,-1 1,1-1,-1 1,1-1,-1 1,1-1,-1 1,0-1,1 1,-1-1,0 0,0 1,1-1,-1 1,0-1,0 0,0 1,0-1,0 0,0 1,0-1,0 0,0 1,0-1,0 0,0 1,0-1,-1 1,1-2,-64-326,50 245,5 0,3 1,6-101,1 113,-1 65,0-1,0 1,-1-1,0 1,1 0,-5-11,5 14,-1 0,0 1,0-1,0 1,0-1,-1 1,1-1,0 1,-1-1,1 1,-1 0,1 0,-1 0,1 0,-1 0,0 0,0 0,1 1,-1-1,0 1,0-1,0 1,-3-1,-28-1,-1 2,1 0,0 3,-43 8,15-3,-439 25,-5-33,196-3,48 2,-627 15,484-5,-13 0,399-8,-317 27,29-2,-419 5,345-21,317-7,-680 40,-199 12,686-34,100-6,-321-8,304-9,-1079 2,878-17,305 12,-227-17,27-8,-134-8,-460 36,428 4,-2376-2,2742 3,0 4,-80 17,-90 9,-405 8,30-35,358-8,-3185 2,3395-2,1-3,-54-11,54 7,0 3,-52-2,43 9,34 1,1-1,-1-1,0-1,0-1,1-1,-1-1,-31-10,32 7,1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2:53:31.3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0 648,'25'-1,"-1"-1,44-9,-11 0,549-95,-106 17,609-40,42 19,-1080 102,201-15,106-13,74-17,-49 6,-247 28,-136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2:53:32.8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0,'5'1,"0"-1,0 1,0 0,0 0,-1 1,1-1,0 1,-1 0,5 3,40 26,-24-14,93 72,-66-47,-38-32,1-1,24 12,11 6,-49-26,-1-1,1 1,0-1,-1 1,1-1,-1 1,1-1,-1 1,1 0,-1-1,1 1,-1 0,0-1,1 1,-1 0,0-1,0 1,1 0,-1 0,0-1,0 1,0 0,0 0,0-1,0 1,0 0,0 0,0-1,-1 1,1 0,0 0,0-1,-1 1,1 0,0 0,-1-1,0 2,-22 26,18-24,-84 85,-148 110,202-173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2:53:55.5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5657,'1'-4,"0"1,0 0,0 0,0 0,0 0,1 1,-1-1,1 0,0 1,0-1,3-2,5-10,205-315,66-103,560-860,-565 875,-138 208,485-722,-268 436,178-265,-410 577,53-84,-144 216,-2-1,32-82,-61 135,-1-1,1 0,-1 0,1 0,-1 0,0 0,1 0,-1 0,0 0,0 0,1 0,-1 0,0 0,0 0,0-1,-1 1,1 0,0 0,0 0,0 0,-1 0,1 0,-1 0,1 0,-1 0,1 1,-1-1,1 0,-1 0,0 0,1 0,-1 1,0-1,0 0,0 1,1-1,-1 0,0 1,0-1,0 1,0 0,0-1,0 1,-2-1,-4 1,1-1,-1 1,1 0,-1 0,1 1,-1-1,-7 3,-157 47,102-27,-111 34,-448 144,624-199,-218 80,174-57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2:53:56.8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0,'0'9,"0"11,0 19,0 28,0 37,0 22,0 6,0-11,0-17,0-22,0-25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1D8E8-78B6-465F-A6F1-61DDE0BA2857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E71F-3CB1-4362-8387-ED8B5D1B2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86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/>
              <a:t>2</a:t>
            </a:r>
            <a:r>
              <a:rPr lang="zh-CN" altLang="en-US" dirty="0"/>
              <a:t>段大牛代码：</a:t>
            </a:r>
            <a:endParaRPr lang="en-US" altLang="zh-CN" dirty="0"/>
          </a:p>
          <a:p>
            <a:r>
              <a:rPr lang="en-US" altLang="zh-CN" dirty="0"/>
              <a:t>(function(a){alert('</a:t>
            </a:r>
            <a:r>
              <a:rPr lang="zh-CN" altLang="en-US" dirty="0"/>
              <a:t>我喜欢</a:t>
            </a:r>
            <a:r>
              <a:rPr lang="en-US" altLang="zh-CN" dirty="0"/>
              <a:t>'+a)})('</a:t>
            </a:r>
            <a:r>
              <a:rPr lang="zh-CN" altLang="en-US" dirty="0"/>
              <a:t>李小龙</a:t>
            </a:r>
            <a:r>
              <a:rPr lang="en-US" altLang="zh-CN" dirty="0"/>
              <a:t>');</a:t>
            </a:r>
          </a:p>
          <a:p>
            <a:endParaRPr lang="en-US" altLang="zh-CN" dirty="0"/>
          </a:p>
          <a:p>
            <a:r>
              <a:rPr lang="en-US" altLang="zh-CN" dirty="0"/>
              <a:t>/////////////////////////////////////////////</a:t>
            </a:r>
          </a:p>
          <a:p>
            <a:endParaRPr lang="en-US" altLang="zh-CN" dirty="0"/>
          </a:p>
          <a:p>
            <a:r>
              <a:rPr lang="en-US" altLang="zh-CN" dirty="0"/>
              <a:t>function f(b){</a:t>
            </a:r>
          </a:p>
          <a:p>
            <a:r>
              <a:rPr lang="en-US" altLang="zh-CN" dirty="0"/>
              <a:t>    b(90);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f(1,function(res){</a:t>
            </a:r>
          </a:p>
          <a:p>
            <a:r>
              <a:rPr lang="en-US" altLang="zh-CN" dirty="0"/>
              <a:t>    console.log(res);</a:t>
            </a:r>
          </a:p>
          <a:p>
            <a:r>
              <a:rPr lang="en-US" altLang="zh-CN" dirty="0"/>
              <a:t>})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0E71F-3CB1-4362-8387-ED8B5D1B290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515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/>
              <a:t>&lt;a id="demo" </a:t>
            </a:r>
            <a:r>
              <a:rPr lang="en-US" altLang="zh-CN" dirty="0" err="1"/>
              <a:t>href</a:t>
            </a:r>
            <a:r>
              <a:rPr lang="en-US" altLang="zh-CN" dirty="0"/>
              <a:t>=""&gt;link1&lt;/a&gt;</a:t>
            </a:r>
          </a:p>
          <a:p>
            <a:pPr marL="0" lvl="0" indent="0">
              <a:buNone/>
            </a:pPr>
            <a:r>
              <a:rPr lang="en-US" altLang="zh-CN" dirty="0"/>
              <a:t>&lt;script type="text/</a:t>
            </a:r>
            <a:r>
              <a:rPr lang="en-US" altLang="zh-CN" dirty="0" err="1"/>
              <a:t>javascript</a:t>
            </a:r>
            <a:r>
              <a:rPr lang="en-US" altLang="zh-CN" dirty="0"/>
              <a:t>"&gt;</a:t>
            </a:r>
          </a:p>
          <a:p>
            <a:pPr marL="457200" lvl="1" indent="0">
              <a:buNone/>
            </a:pPr>
            <a:r>
              <a:rPr lang="en-US" altLang="zh-CN" dirty="0"/>
              <a:t>var a =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('demo');</a:t>
            </a:r>
          </a:p>
          <a:p>
            <a:pPr marL="457200" lvl="1" indent="0">
              <a:buNone/>
            </a:pPr>
            <a:r>
              <a:rPr lang="en-US" altLang="zh-CN" dirty="0" err="1"/>
              <a:t>a.href</a:t>
            </a:r>
            <a:r>
              <a:rPr lang="en-US" altLang="zh-CN" dirty="0"/>
              <a:t> = "http://www.baidu.com"</a:t>
            </a:r>
          </a:p>
          <a:p>
            <a:pPr marL="457200" lvl="1" indent="0">
              <a:buNone/>
            </a:pPr>
            <a:r>
              <a:rPr lang="en-US" altLang="zh-CN" dirty="0"/>
              <a:t>console.log(</a:t>
            </a:r>
            <a:r>
              <a:rPr lang="en-US" altLang="zh-CN" dirty="0" err="1"/>
              <a:t>a.href</a:t>
            </a:r>
            <a:r>
              <a:rPr lang="en-US" altLang="zh-CN" dirty="0"/>
              <a:t>);</a:t>
            </a:r>
          </a:p>
          <a:p>
            <a:pPr marL="0" lvl="0" indent="0">
              <a:buNone/>
            </a:pPr>
            <a:r>
              <a:rPr lang="en-US" altLang="zh-CN" dirty="0"/>
              <a:t>&lt;/script&gt;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0E71F-3CB1-4362-8387-ED8B5D1B290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96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jQuery </a:t>
            </a:r>
            <a:r>
              <a:rPr lang="zh-CN" altLang="en-US" dirty="0"/>
              <a:t>是一个快速、小型且功能丰富的 </a:t>
            </a:r>
            <a:r>
              <a:rPr lang="en-US" altLang="zh-CN" dirty="0"/>
              <a:t>JavaScript </a:t>
            </a:r>
            <a:r>
              <a:rPr lang="zh-CN" altLang="en-US" dirty="0"/>
              <a:t>库。它提供一个适用于众多浏览器易于使用的</a:t>
            </a:r>
            <a:r>
              <a:rPr lang="en-US" altLang="zh-CN" dirty="0"/>
              <a:t>API</a:t>
            </a:r>
            <a:r>
              <a:rPr lang="zh-CN" altLang="en-US" dirty="0"/>
              <a:t>，使得像</a:t>
            </a:r>
            <a:r>
              <a:rPr lang="en-US" altLang="zh-CN" dirty="0"/>
              <a:t>HTML</a:t>
            </a:r>
            <a:r>
              <a:rPr lang="zh-CN" altLang="en-US" dirty="0"/>
              <a:t>文档的遍历和操作、事件处理、动画和</a:t>
            </a:r>
            <a:r>
              <a:rPr lang="en-US" altLang="zh-CN" dirty="0"/>
              <a:t>Ajax</a:t>
            </a:r>
            <a:r>
              <a:rPr lang="zh-CN" altLang="en-US" dirty="0"/>
              <a:t>的东西简单得多。</a:t>
            </a:r>
            <a:r>
              <a:rPr lang="en-US" altLang="zh-CN" dirty="0"/>
              <a:t> </a:t>
            </a:r>
            <a:r>
              <a:rPr lang="zh-CN" altLang="en-US" dirty="0"/>
              <a:t>结合了多功能性和可扩展性，</a:t>
            </a:r>
            <a:r>
              <a:rPr lang="en-US" altLang="zh-CN" dirty="0"/>
              <a:t>jQuery</a:t>
            </a:r>
            <a:r>
              <a:rPr lang="zh-CN" altLang="en-US" dirty="0"/>
              <a:t>改变了数百万人编写 </a:t>
            </a:r>
            <a:r>
              <a:rPr lang="en-US" altLang="zh-CN" dirty="0"/>
              <a:t>JavaScript </a:t>
            </a:r>
            <a:r>
              <a:rPr lang="zh-CN" altLang="en-US" dirty="0"/>
              <a:t>的方式。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0E71F-3CB1-4362-8387-ED8B5D1B290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8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AB3-A560-488E-AE47-2D6B51AE8707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8B45-7F23-469C-8E83-CAE4BFC2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0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AB3-A560-488E-AE47-2D6B51AE8707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8B45-7F23-469C-8E83-CAE4BFC2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40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AB3-A560-488E-AE47-2D6B51AE8707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8B45-7F23-469C-8E83-CAE4BFC2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87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AB3-A560-488E-AE47-2D6B51AE8707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8B45-7F23-469C-8E83-CAE4BFC2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00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AB3-A560-488E-AE47-2D6B51AE8707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8B45-7F23-469C-8E83-CAE4BFC2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03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AB3-A560-488E-AE47-2D6B51AE8707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8B45-7F23-469C-8E83-CAE4BFC2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6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AB3-A560-488E-AE47-2D6B51AE8707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8B45-7F23-469C-8E83-CAE4BFC2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81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AB3-A560-488E-AE47-2D6B51AE8707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8B45-7F23-469C-8E83-CAE4BFC2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33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AB3-A560-488E-AE47-2D6B51AE8707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8B45-7F23-469C-8E83-CAE4BFC2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9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AB3-A560-488E-AE47-2D6B51AE8707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8B45-7F23-469C-8E83-CAE4BFC2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62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AB3-A560-488E-AE47-2D6B51AE8707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8B45-7F23-469C-8E83-CAE4BFC2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32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8AB3-A560-488E-AE47-2D6B51AE8707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8B45-7F23-469C-8E83-CAE4BFC2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924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jsref/dom-obj-document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jsref/dom-obj-al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jsref/dom-obj-even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download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unoob.com/jsref/jsref-eval.html" TargetMode="External"/><Relationship Id="rId13" Type="http://schemas.openxmlformats.org/officeDocument/2006/relationships/hyperlink" Target="https://www.runoob.com/jsref/jsref-parseint.html" TargetMode="External"/><Relationship Id="rId18" Type="http://schemas.openxmlformats.org/officeDocument/2006/relationships/customXml" Target="../ink/ink4.xml"/><Relationship Id="rId3" Type="http://schemas.openxmlformats.org/officeDocument/2006/relationships/hyperlink" Target="https://www.runoob.com/jsref/jsref-decodeuri.html" TargetMode="External"/><Relationship Id="rId21" Type="http://schemas.openxmlformats.org/officeDocument/2006/relationships/image" Target="../media/image6.png"/><Relationship Id="rId7" Type="http://schemas.openxmlformats.org/officeDocument/2006/relationships/hyperlink" Target="https://www.runoob.com/jsref/jsref-escape.html" TargetMode="External"/><Relationship Id="rId12" Type="http://schemas.openxmlformats.org/officeDocument/2006/relationships/hyperlink" Target="https://www.runoob.com/jsref/jsref-parsefloat.html" TargetMode="External"/><Relationship Id="rId1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3.xml"/><Relationship Id="rId20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noob.com/jsref/jsref-encodeuricomponent.html" TargetMode="External"/><Relationship Id="rId11" Type="http://schemas.openxmlformats.org/officeDocument/2006/relationships/hyperlink" Target="https://www.runoob.com/jsref/jsref-number.html" TargetMode="External"/><Relationship Id="rId5" Type="http://schemas.openxmlformats.org/officeDocument/2006/relationships/hyperlink" Target="https://www.runoob.com/jsref/jsref-encodeuri.html" TargetMode="External"/><Relationship Id="rId15" Type="http://schemas.openxmlformats.org/officeDocument/2006/relationships/hyperlink" Target="https://www.runoob.com/jsref/jsref-unescape.html" TargetMode="External"/><Relationship Id="rId23" Type="http://schemas.openxmlformats.org/officeDocument/2006/relationships/image" Target="../media/image7.png"/><Relationship Id="rId10" Type="http://schemas.openxmlformats.org/officeDocument/2006/relationships/hyperlink" Target="https://www.runoob.com/jsref/jsref-isnan.html" TargetMode="External"/><Relationship Id="rId19" Type="http://schemas.openxmlformats.org/officeDocument/2006/relationships/image" Target="../media/image5.png"/><Relationship Id="rId4" Type="http://schemas.openxmlformats.org/officeDocument/2006/relationships/hyperlink" Target="https://www.runoob.com/jsref/jsref-decodeuricomponent.html" TargetMode="External"/><Relationship Id="rId9" Type="http://schemas.openxmlformats.org/officeDocument/2006/relationships/hyperlink" Target="https://www.runoob.com/jsref/jsref-isfinite.html" TargetMode="External"/><Relationship Id="rId14" Type="http://schemas.openxmlformats.org/officeDocument/2006/relationships/hyperlink" Target="https://www.runoob.com/jsref/jsref-string.html" TargetMode="External"/><Relationship Id="rId22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839EF-E9E3-423E-A244-37623CED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D434B-8466-4FD6-B0A0-05AA6B2C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  <a:r>
              <a:rPr lang="en-US" altLang="zh-CN" dirty="0"/>
              <a:t>JavaScript</a:t>
            </a:r>
          </a:p>
          <a:p>
            <a:r>
              <a:rPr lang="zh-CN" altLang="en-US" dirty="0"/>
              <a:t>熟悉</a:t>
            </a:r>
            <a:r>
              <a:rPr lang="en-US" altLang="zh-CN" dirty="0" err="1"/>
              <a:t>JQuery</a:t>
            </a:r>
            <a:r>
              <a:rPr lang="zh-CN" altLang="en-US" dirty="0"/>
              <a:t>前端库的使用</a:t>
            </a:r>
            <a:endParaRPr lang="en-US" altLang="zh-CN" dirty="0"/>
          </a:p>
          <a:p>
            <a:r>
              <a:rPr lang="zh-CN" altLang="en-US" dirty="0"/>
              <a:t>实例：一个简单的现场投票系统的实现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Ajax</a:t>
            </a:r>
            <a:r>
              <a:rPr lang="zh-CN" altLang="en-US" dirty="0"/>
              <a:t>数据处理方式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2179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30460-93E2-4FEB-AFB8-9DED4DAA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浏览器模型对象</a:t>
            </a:r>
            <a:r>
              <a:rPr lang="en-US" altLang="zh-CN" dirty="0"/>
              <a:t>BOM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8FA94-FC91-4A3A-9D7F-B8CE8190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CN" dirty="0"/>
              <a:t>window</a:t>
            </a:r>
            <a:r>
              <a:rPr lang="zh-CN" altLang="en-US" dirty="0"/>
              <a:t>的存储对象</a:t>
            </a:r>
            <a:r>
              <a:rPr lang="en-US" altLang="zh-CN" dirty="0"/>
              <a:t>(</a:t>
            </a:r>
            <a:r>
              <a:rPr lang="zh-CN" altLang="en-US" dirty="0"/>
              <a:t>一般在</a:t>
            </a:r>
            <a:r>
              <a:rPr lang="en-US" altLang="zh-CN" dirty="0"/>
              <a:t>5M</a:t>
            </a:r>
            <a:r>
              <a:rPr lang="zh-CN" altLang="en-US" dirty="0"/>
              <a:t>以内</a:t>
            </a:r>
            <a:r>
              <a:rPr lang="en-US" altLang="zh-CN" dirty="0"/>
              <a:t>)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 err="1"/>
              <a:t>window.localStorage</a:t>
            </a:r>
            <a:r>
              <a:rPr lang="en-US" altLang="zh-CN" dirty="0"/>
              <a:t> </a:t>
            </a:r>
            <a:r>
              <a:rPr lang="zh-CN" altLang="en-US" dirty="0"/>
              <a:t>长久数据，需要手动删除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 err="1"/>
              <a:t>window.sessionStorage</a:t>
            </a:r>
            <a:r>
              <a:rPr lang="en-US" altLang="zh-CN" dirty="0"/>
              <a:t> </a:t>
            </a:r>
            <a:r>
              <a:rPr lang="zh-CN" altLang="en-US" dirty="0"/>
              <a:t>临时数据，关闭将删除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6610F7B-0640-4EED-B9C1-BB72A0D31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868166"/>
              </p:ext>
            </p:extLst>
          </p:nvPr>
        </p:nvGraphicFramePr>
        <p:xfrm>
          <a:off x="1448473" y="3293458"/>
          <a:ext cx="9791364" cy="22367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58196">
                  <a:extLst>
                    <a:ext uri="{9D8B030D-6E8A-4147-A177-3AD203B41FA5}">
                      <a16:colId xmlns:a16="http://schemas.microsoft.com/office/drawing/2014/main" val="2430151663"/>
                    </a:ext>
                  </a:extLst>
                </a:gridCol>
                <a:gridCol w="6433168">
                  <a:extLst>
                    <a:ext uri="{9D8B030D-6E8A-4147-A177-3AD203B41FA5}">
                      <a16:colId xmlns:a16="http://schemas.microsoft.com/office/drawing/2014/main" val="2172501058"/>
                    </a:ext>
                  </a:extLst>
                </a:gridCol>
              </a:tblGrid>
              <a:tr h="372789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方法</a:t>
                      </a:r>
                    </a:p>
                  </a:txBody>
                  <a:tcPr marL="36000" marR="36000" marT="36000" marB="190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</a:rPr>
                        <a:t>描述</a:t>
                      </a:r>
                    </a:p>
                  </a:txBody>
                  <a:tcPr marL="36000" marR="36000" marT="36000" marB="19050"/>
                </a:tc>
                <a:extLst>
                  <a:ext uri="{0D108BD9-81ED-4DB2-BD59-A6C34878D82A}">
                    <a16:rowId xmlns:a16="http://schemas.microsoft.com/office/drawing/2014/main" val="442636434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key(n)</a:t>
                      </a:r>
                    </a:p>
                  </a:txBody>
                  <a:tcPr marL="36000" marR="36000" marT="36000" marB="444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返回存储对象中第 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 个键的名称</a:t>
                      </a:r>
                    </a:p>
                  </a:txBody>
                  <a:tcPr marL="36000" marR="36000" marT="36000" marB="44450"/>
                </a:tc>
                <a:extLst>
                  <a:ext uri="{0D108BD9-81ED-4DB2-BD59-A6C34878D82A}">
                    <a16:rowId xmlns:a16="http://schemas.microsoft.com/office/drawing/2014/main" val="4240095783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getItem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keyname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444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返回指定键的值</a:t>
                      </a:r>
                    </a:p>
                  </a:txBody>
                  <a:tcPr marL="36000" marR="36000" marT="36000" marB="44450"/>
                </a:tc>
                <a:extLst>
                  <a:ext uri="{0D108BD9-81ED-4DB2-BD59-A6C34878D82A}">
                    <a16:rowId xmlns:a16="http://schemas.microsoft.com/office/drawing/2014/main" val="2125152339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setItem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keyname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, value)</a:t>
                      </a:r>
                    </a:p>
                  </a:txBody>
                  <a:tcPr marL="36000" marR="36000" marT="36000" marB="444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</a:rPr>
                        <a:t>添加键和值，如果对应的值存在，则更新该键对应的值。</a:t>
                      </a:r>
                    </a:p>
                  </a:txBody>
                  <a:tcPr marL="36000" marR="36000" marT="36000" marB="44450"/>
                </a:tc>
                <a:extLst>
                  <a:ext uri="{0D108BD9-81ED-4DB2-BD59-A6C34878D82A}">
                    <a16:rowId xmlns:a16="http://schemas.microsoft.com/office/drawing/2014/main" val="762243615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removeItem(keyname)</a:t>
                      </a:r>
                    </a:p>
                  </a:txBody>
                  <a:tcPr marL="36000" marR="36000" marT="36000" marB="444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solidFill>
                            <a:schemeClr val="bg1"/>
                          </a:solidFill>
                          <a:effectLst/>
                        </a:rPr>
                        <a:t>移除键</a:t>
                      </a:r>
                    </a:p>
                  </a:txBody>
                  <a:tcPr marL="36000" marR="36000" marT="36000" marB="44450"/>
                </a:tc>
                <a:extLst>
                  <a:ext uri="{0D108BD9-81ED-4DB2-BD59-A6C34878D82A}">
                    <a16:rowId xmlns:a16="http://schemas.microsoft.com/office/drawing/2014/main" val="1853471715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clear()</a:t>
                      </a:r>
                    </a:p>
                  </a:txBody>
                  <a:tcPr marL="36000" marR="36000" marT="36000" marB="444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清除存储对象中所有的键</a:t>
                      </a:r>
                    </a:p>
                  </a:txBody>
                  <a:tcPr marL="36000" marR="36000" marT="36000" marB="44450"/>
                </a:tc>
                <a:extLst>
                  <a:ext uri="{0D108BD9-81ED-4DB2-BD59-A6C34878D82A}">
                    <a16:rowId xmlns:a16="http://schemas.microsoft.com/office/drawing/2014/main" val="810674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7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F001D-328C-460A-BDD1-0C4C174C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文档模型对象</a:t>
            </a:r>
            <a:r>
              <a:rPr lang="en-US" altLang="zh-CN" dirty="0"/>
              <a:t>DOM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D2696-DAF0-47B3-B0D9-18A538BE6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当网页被加载时，自动创建</a:t>
            </a:r>
            <a:endParaRPr lang="en-US" altLang="zh-CN" dirty="0"/>
          </a:p>
          <a:p>
            <a:r>
              <a:rPr lang="zh-CN" altLang="en-US" dirty="0"/>
              <a:t>提供可编程的对象模型接口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改变元素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改变属性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改变</a:t>
            </a:r>
            <a:r>
              <a:rPr lang="en-US" altLang="zh-CN" dirty="0"/>
              <a:t>CSS </a:t>
            </a:r>
            <a:r>
              <a:rPr lang="zh-CN" altLang="en-US" dirty="0"/>
              <a:t>样式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处理事件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9FDEE0-24C0-48C2-9A02-AE9B384A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2087"/>
            <a:ext cx="5975401" cy="327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5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EC7AA-DEF7-424A-AAD6-E32B16D6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文档模型对象</a:t>
            </a:r>
            <a:r>
              <a:rPr lang="en-US" altLang="zh-CN" dirty="0"/>
              <a:t>DOM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AF51F-B40E-4DA3-AF43-0CF548348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DOM0</a:t>
            </a:r>
            <a:r>
              <a:rPr lang="zh-CN" altLang="en-US" dirty="0"/>
              <a:t>：</a:t>
            </a:r>
            <a:r>
              <a:rPr lang="en-US" altLang="zh-CN" dirty="0" err="1"/>
              <a:t>window.document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 name="a"&gt;</a:t>
            </a:r>
          </a:p>
          <a:p>
            <a:pPr marL="457200" lvl="1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 name="b"&gt;</a:t>
            </a:r>
          </a:p>
          <a:p>
            <a:pPr marL="457200" lvl="1" indent="0">
              <a:buNone/>
            </a:pPr>
            <a:r>
              <a:rPr lang="en-US" altLang="zh-CN" dirty="0"/>
              <a:t>&lt;script type="text/</a:t>
            </a:r>
            <a:r>
              <a:rPr lang="en-US" altLang="zh-CN" dirty="0" err="1"/>
              <a:t>javascript</a:t>
            </a:r>
            <a:r>
              <a:rPr lang="en-US" altLang="zh-CN" dirty="0"/>
              <a:t>"&gt;</a:t>
            </a:r>
          </a:p>
          <a:p>
            <a:pPr marL="457200" lvl="1" indent="0">
              <a:buNone/>
            </a:pPr>
            <a:r>
              <a:rPr lang="en-US" altLang="zh-CN" dirty="0"/>
              <a:t>	console.log(</a:t>
            </a:r>
            <a:r>
              <a:rPr lang="en-US" altLang="zh-CN" dirty="0" err="1"/>
              <a:t>document.images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	console.log(</a:t>
            </a:r>
            <a:r>
              <a:rPr lang="en-US" altLang="zh-CN" dirty="0" err="1"/>
              <a:t>document.images</a:t>
            </a:r>
            <a:r>
              <a:rPr lang="en-US" altLang="zh-CN" dirty="0"/>
              <a:t>[0])</a:t>
            </a:r>
          </a:p>
          <a:p>
            <a:pPr marL="457200" lvl="1" indent="0">
              <a:buNone/>
            </a:pPr>
            <a:r>
              <a:rPr lang="en-US" altLang="zh-CN" dirty="0"/>
              <a:t>	console.log(</a:t>
            </a:r>
            <a:r>
              <a:rPr lang="en-US" altLang="zh-CN" dirty="0" err="1"/>
              <a:t>document.images</a:t>
            </a:r>
            <a:r>
              <a:rPr lang="en-US" altLang="zh-CN" dirty="0"/>
              <a:t>['b'])</a:t>
            </a:r>
          </a:p>
          <a:p>
            <a:pPr marL="457200" lvl="1" indent="0">
              <a:buNone/>
            </a:pPr>
            <a:r>
              <a:rPr lang="en-US" altLang="zh-CN" dirty="0"/>
              <a:t>&lt;/script&gt;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B81735-144E-4E67-B27A-33665F8E2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929" y="1825625"/>
            <a:ext cx="5386768" cy="364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02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31293-E82A-4F61-85F4-A518C4CA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B985D-BA8F-4DB4-B773-C9A976912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629"/>
            <a:ext cx="10515600" cy="5276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https://www.runoob.com/jsref/dom-obj-document.html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输出：</a:t>
            </a:r>
            <a:r>
              <a:rPr lang="en-US" altLang="zh-CN" dirty="0" err="1"/>
              <a:t>document.write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创建元素</a:t>
            </a:r>
            <a:r>
              <a:rPr lang="en-US" altLang="zh-CN" dirty="0"/>
              <a:t>/</a:t>
            </a:r>
            <a:r>
              <a:rPr lang="zh-CN" altLang="en-US" dirty="0"/>
              <a:t>文本：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document.createElement</a:t>
            </a:r>
            <a:r>
              <a:rPr lang="en-US" altLang="zh-CN" dirty="0"/>
              <a:t>()/</a:t>
            </a:r>
            <a:r>
              <a:rPr lang="en-US" altLang="zh-CN" dirty="0" err="1"/>
              <a:t>document.createTextNode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个通过</a:t>
            </a:r>
            <a:r>
              <a:rPr lang="en-US" altLang="zh-CN" dirty="0"/>
              <a:t>HTML</a:t>
            </a:r>
            <a:r>
              <a:rPr lang="zh-CN" altLang="en-US" dirty="0"/>
              <a:t>获取元素的方法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document.getElementsByClassName</a:t>
            </a:r>
            <a:r>
              <a:rPr lang="en-US" altLang="zh-CN" dirty="0"/>
              <a:t>()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document.getElementById</a:t>
            </a:r>
            <a:r>
              <a:rPr lang="en-US" altLang="zh-CN" dirty="0"/>
              <a:t>()	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document.getElementsByName</a:t>
            </a:r>
            <a:r>
              <a:rPr lang="en-US" altLang="zh-CN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document.getElementsByTagName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个通过</a:t>
            </a:r>
            <a:r>
              <a:rPr lang="en-US" altLang="zh-CN" dirty="0" err="1"/>
              <a:t>css</a:t>
            </a:r>
            <a:r>
              <a:rPr lang="zh-CN" altLang="en-US" dirty="0"/>
              <a:t>选择器获取元素的方法：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document.querySelector</a:t>
            </a:r>
            <a:r>
              <a:rPr lang="en-US" altLang="zh-CN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document.querySelectorAll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028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BA0FD-1D54-43EC-B486-745B5424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元素：属性、方法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CC3E5-9F54-4716-9931-28C42D1C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hlinkClick r:id="rId3"/>
              </a:rPr>
              <a:t>https://www.runoob.com/jsref/dom-obj-all.html</a:t>
            </a:r>
            <a:endParaRPr lang="en-US" altLang="zh-CN" dirty="0"/>
          </a:p>
          <a:p>
            <a:r>
              <a:rPr lang="zh-CN" altLang="en-US" dirty="0"/>
              <a:t>基本常见的</a:t>
            </a:r>
            <a:r>
              <a:rPr lang="en-US" altLang="zh-CN" dirty="0"/>
              <a:t>HTML</a:t>
            </a:r>
            <a:r>
              <a:rPr lang="zh-CN" altLang="en-US" dirty="0"/>
              <a:t>中的属性可直接获取或设置（如备注代码）</a:t>
            </a:r>
            <a:endParaRPr lang="en-US" altLang="zh-CN" dirty="0"/>
          </a:p>
          <a:p>
            <a:r>
              <a:rPr lang="en-US" altLang="zh-CN" dirty="0" err="1"/>
              <a:t>e.innerHTML</a:t>
            </a:r>
            <a:r>
              <a:rPr lang="en-US" altLang="zh-CN" dirty="0"/>
              <a:t>/</a:t>
            </a:r>
            <a:r>
              <a:rPr lang="en-US" altLang="zh-CN" dirty="0" err="1"/>
              <a:t>e.textContent</a:t>
            </a:r>
            <a:endParaRPr lang="en-US" altLang="zh-CN" dirty="0"/>
          </a:p>
          <a:p>
            <a:r>
              <a:rPr lang="en-US" altLang="zh-CN" dirty="0" err="1"/>
              <a:t>e.appendChild</a:t>
            </a:r>
            <a:r>
              <a:rPr lang="en-US" altLang="zh-CN" dirty="0"/>
              <a:t>()/</a:t>
            </a:r>
            <a:r>
              <a:rPr lang="en-US" altLang="zh-CN" dirty="0" err="1"/>
              <a:t>e.removeChild</a:t>
            </a:r>
            <a:r>
              <a:rPr lang="en-US" altLang="zh-CN" dirty="0"/>
              <a:t>()/</a:t>
            </a:r>
            <a:r>
              <a:rPr lang="en-US" altLang="zh-CN" dirty="0" err="1"/>
              <a:t>e.cloneNode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e.setAttribute</a:t>
            </a:r>
            <a:r>
              <a:rPr lang="en-US" altLang="zh-CN" dirty="0"/>
              <a:t>()/</a:t>
            </a:r>
            <a:r>
              <a:rPr lang="en-US" altLang="zh-CN" dirty="0" err="1"/>
              <a:t>e.removeAttribute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e.children</a:t>
            </a:r>
            <a:r>
              <a:rPr lang="en-US" altLang="zh-CN" dirty="0"/>
              <a:t>/</a:t>
            </a:r>
            <a:r>
              <a:rPr lang="en-US" altLang="zh-CN" dirty="0" err="1"/>
              <a:t>e.childNodes</a:t>
            </a:r>
            <a:r>
              <a:rPr lang="en-US" altLang="zh-CN" dirty="0"/>
              <a:t>/</a:t>
            </a:r>
            <a:r>
              <a:rPr lang="en-US" altLang="zh-CN" dirty="0" err="1"/>
              <a:t>e.firstChild</a:t>
            </a:r>
            <a:r>
              <a:rPr lang="en-US" altLang="zh-CN" dirty="0"/>
              <a:t>/</a:t>
            </a:r>
            <a:r>
              <a:rPr lang="en-US" altLang="zh-CN" dirty="0" err="1"/>
              <a:t>e.lastChild</a:t>
            </a:r>
            <a:endParaRPr lang="en-US" altLang="zh-CN" dirty="0"/>
          </a:p>
          <a:p>
            <a:r>
              <a:rPr lang="en-US" altLang="zh-CN" dirty="0" err="1"/>
              <a:t>e.nextSibling</a:t>
            </a:r>
            <a:r>
              <a:rPr lang="en-US" altLang="zh-CN" dirty="0"/>
              <a:t>/</a:t>
            </a:r>
            <a:r>
              <a:rPr lang="en-US" altLang="zh-CN" dirty="0" err="1"/>
              <a:t>e.nextElementSibling</a:t>
            </a:r>
            <a:r>
              <a:rPr lang="en-US" altLang="zh-CN" dirty="0"/>
              <a:t>/</a:t>
            </a:r>
            <a:r>
              <a:rPr lang="en-US" altLang="zh-CN" dirty="0" err="1"/>
              <a:t>e.parentNode</a:t>
            </a:r>
            <a:r>
              <a:rPr lang="en-US" altLang="zh-CN" dirty="0"/>
              <a:t>/</a:t>
            </a:r>
            <a:r>
              <a:rPr lang="en-US" altLang="zh-CN" dirty="0" err="1"/>
              <a:t>e.previousSibling</a:t>
            </a:r>
            <a:r>
              <a:rPr lang="en-US" altLang="zh-CN" dirty="0"/>
              <a:t>/</a:t>
            </a:r>
            <a:r>
              <a:rPr lang="en-US" altLang="zh-CN" dirty="0" err="1"/>
              <a:t>e.previousElementSibling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816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C24E6-03F4-44C1-892E-42A466B0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822C4-595A-4C29-9D1C-37A0A2992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https://www.runoob.com/jsref/dom-obj-event.html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HTML </a:t>
            </a:r>
            <a:r>
              <a:rPr lang="zh-CN" altLang="en-US" dirty="0"/>
              <a:t>中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&lt;element onclick="</a:t>
            </a:r>
            <a:r>
              <a:rPr lang="en-US" altLang="zh-CN" dirty="0" err="1"/>
              <a:t>js</a:t>
            </a:r>
            <a:r>
              <a:rPr lang="zh-CN" altLang="en-US" dirty="0"/>
              <a:t>代码</a:t>
            </a:r>
            <a:r>
              <a:rPr lang="en-US" altLang="zh-CN" dirty="0"/>
              <a:t>"&gt;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JavaScript </a:t>
            </a:r>
            <a:r>
              <a:rPr lang="zh-CN" altLang="en-US" dirty="0"/>
              <a:t>中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 err="1"/>
              <a:t>object.onclick</a:t>
            </a:r>
            <a:r>
              <a:rPr lang="en-US" altLang="zh-CN" dirty="0"/>
              <a:t>=function(){</a:t>
            </a:r>
            <a:r>
              <a:rPr lang="en-US" altLang="zh-CN" dirty="0" err="1"/>
              <a:t>js</a:t>
            </a:r>
            <a:r>
              <a:rPr lang="zh-CN" altLang="en-US" dirty="0"/>
              <a:t>代码</a:t>
            </a:r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426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D6E0C-A09B-4B39-B50E-69CAF244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136F9-EEE1-4837-9762-C04F20CF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212"/>
            <a:ext cx="10515600" cy="5235388"/>
          </a:xfrm>
        </p:spPr>
        <p:txBody>
          <a:bodyPr>
            <a:normAutofit/>
          </a:bodyPr>
          <a:lstStyle/>
          <a:p>
            <a:r>
              <a:rPr lang="zh-CN" altLang="en-US" dirty="0"/>
              <a:t>使用原始</a:t>
            </a:r>
            <a:r>
              <a:rPr lang="en-US" altLang="zh-CN" dirty="0" err="1"/>
              <a:t>dom</a:t>
            </a:r>
            <a:r>
              <a:rPr lang="zh-CN" altLang="en-US" dirty="0"/>
              <a:t>提供的方法、属性操作太繁杂</a:t>
            </a:r>
            <a:endParaRPr lang="en-US" altLang="zh-CN" dirty="0"/>
          </a:p>
          <a:p>
            <a:r>
              <a:rPr lang="en-US" altLang="zh-CN" sz="2400" dirty="0"/>
              <a:t>jQuery is a fast, small, and feature-rich JavaScript library. It makes things like HTML document traversal and manipulation, event handling, animation, and Ajax much simpler with an easy-to-use API that works across a multitude of browsers. With a combination of versatility and extensibility, jQuery has changed the way that millions of people write JavaScript.</a:t>
            </a:r>
          </a:p>
          <a:p>
            <a:r>
              <a:rPr lang="zh-CN" altLang="en-US" dirty="0"/>
              <a:t>能做什么：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HTML </a:t>
            </a:r>
            <a:r>
              <a:rPr lang="zh-CN" altLang="en-US" dirty="0"/>
              <a:t>元素选取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HTML </a:t>
            </a:r>
            <a:r>
              <a:rPr lang="zh-CN" altLang="en-US" dirty="0"/>
              <a:t>元素操作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CSS </a:t>
            </a:r>
            <a:r>
              <a:rPr lang="zh-CN" altLang="en-US" dirty="0"/>
              <a:t>操作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HTML </a:t>
            </a:r>
            <a:r>
              <a:rPr lang="zh-CN" altLang="en-US" dirty="0"/>
              <a:t>事件函数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JavaScript </a:t>
            </a:r>
            <a:r>
              <a:rPr lang="zh-CN" altLang="en-US" dirty="0"/>
              <a:t>特效和动画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AJAX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727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2EBA2-F924-44AF-A817-DBAFF47D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JQuery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F3001-A74D-499B-B916-294A740E4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CN" altLang="en-US" dirty="0"/>
              <a:t>官方下载后引入本地文件：</a:t>
            </a:r>
            <a:r>
              <a:rPr lang="en-US" altLang="zh-CN" dirty="0">
                <a:hlinkClick r:id="rId2"/>
              </a:rPr>
              <a:t>https://jquery.com/download/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/>
              <a:t>="jquery-3.6.0.js"&gt;&lt;/script&gt;</a:t>
            </a:r>
          </a:p>
          <a:p>
            <a:r>
              <a:rPr lang="zh-CN" altLang="en-US" dirty="0"/>
              <a:t>直接引用官方：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/>
              <a:t>="https://code.jquery.com/jquery-3.6.0.js"&gt;&lt;/script&gt;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cdn</a:t>
            </a:r>
            <a:r>
              <a:rPr lang="zh-CN" altLang="en-US" dirty="0"/>
              <a:t>引入：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/>
              <a:t>="https://cdn.staticfile.org/</a:t>
            </a:r>
            <a:r>
              <a:rPr lang="en-US" altLang="zh-CN" dirty="0" err="1"/>
              <a:t>jquery</a:t>
            </a:r>
            <a:r>
              <a:rPr lang="en-US" altLang="zh-CN" dirty="0"/>
              <a:t>/3.6.0/jquery.js"&gt;&lt;/script&gt;</a:t>
            </a:r>
          </a:p>
          <a:p>
            <a:r>
              <a:rPr lang="zh-CN" altLang="en-US" dirty="0"/>
              <a:t>开始使用：入口函数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$(function(){</a:t>
            </a:r>
          </a:p>
          <a:p>
            <a:pPr marL="457200" lvl="1" indent="0">
              <a:buNone/>
            </a:pPr>
            <a:r>
              <a:rPr lang="en-US" altLang="zh-CN" dirty="0"/>
              <a:t>    // </a:t>
            </a:r>
            <a:r>
              <a:rPr lang="zh-CN" altLang="en-US" dirty="0"/>
              <a:t>执行</a:t>
            </a:r>
            <a:r>
              <a:rPr lang="en-US" altLang="zh-CN" dirty="0" err="1"/>
              <a:t>JQuery</a:t>
            </a:r>
            <a:r>
              <a:rPr lang="zh-CN" altLang="en-US" dirty="0"/>
              <a:t>代码</a:t>
            </a:r>
          </a:p>
          <a:p>
            <a:pPr marL="457200" lvl="1" indent="0">
              <a:buNone/>
            </a:pPr>
            <a:r>
              <a:rPr lang="en-US" altLang="zh-CN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11698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0C5F4-2C52-46E5-9F6B-3CE2846F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C56E0-559A-46B4-9E1B-4D202ABD4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3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3B9F3-E2E4-4064-B60A-A8FEDAD4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ED2FCE-C8E3-48D0-9E15-6EFD1A431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44993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基础知识与语法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JavaScript </a:t>
            </a:r>
            <a:r>
              <a:rPr lang="zh-CN" altLang="en-US" dirty="0"/>
              <a:t>内置对象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浏览器模型对象（</a:t>
            </a:r>
            <a:r>
              <a:rPr lang="en-US" altLang="zh-CN" dirty="0"/>
              <a:t>Browser Object Model, BOM</a:t>
            </a:r>
            <a:r>
              <a:rPr lang="zh-CN" altLang="en-US" dirty="0"/>
              <a:t>）：使用浏览器</a:t>
            </a:r>
            <a:r>
              <a:rPr lang="en-US" altLang="zh-CN" dirty="0"/>
              <a:t>API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文档模型对象（</a:t>
            </a:r>
            <a:r>
              <a:rPr lang="en-US" altLang="zh-CN" dirty="0"/>
              <a:t>Document Object </a:t>
            </a:r>
            <a:r>
              <a:rPr lang="en-US" altLang="zh-CN" dirty="0" err="1"/>
              <a:t>Model,DOM</a:t>
            </a:r>
            <a:r>
              <a:rPr lang="zh-CN" altLang="en-US" dirty="0"/>
              <a:t>）：控制</a:t>
            </a:r>
            <a:r>
              <a:rPr lang="en-US" altLang="zh-CN" dirty="0"/>
              <a:t>HTML</a:t>
            </a:r>
            <a:r>
              <a:rPr lang="zh-CN" altLang="en-US" dirty="0"/>
              <a:t>文档与元素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sublime</a:t>
            </a:r>
            <a:r>
              <a:rPr lang="zh-CN" altLang="en-US" dirty="0"/>
              <a:t>里可以安装</a:t>
            </a:r>
            <a:r>
              <a:rPr lang="en-US" altLang="zh-CN" dirty="0" err="1"/>
              <a:t>SublimeCodeIntel</a:t>
            </a:r>
            <a:r>
              <a:rPr lang="zh-CN" altLang="en-US" dirty="0"/>
              <a:t>插件提高输入效率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138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5F774-3F51-497B-9AC3-64A2C7C9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EAC12D-2B19-4190-A788-59AF0810A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2672"/>
          </a:xfrm>
        </p:spPr>
        <p:txBody>
          <a:bodyPr/>
          <a:lstStyle/>
          <a:p>
            <a:r>
              <a:rPr lang="zh-CN" altLang="en-US" dirty="0"/>
              <a:t>功能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提供基本编程逻辑（基本语法）与数据结构（类型和内置对象）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使用浏览器提供的</a:t>
            </a:r>
            <a:r>
              <a:rPr lang="en-US" altLang="zh-CN" dirty="0"/>
              <a:t>API</a:t>
            </a:r>
            <a:r>
              <a:rPr lang="zh-CN" altLang="en-US" dirty="0"/>
              <a:t>（</a:t>
            </a:r>
            <a:r>
              <a:rPr lang="en-US" altLang="zh-CN" dirty="0"/>
              <a:t>BOM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访问或控制</a:t>
            </a:r>
            <a:r>
              <a:rPr lang="en-US" altLang="zh-CN" dirty="0"/>
              <a:t>HTML</a:t>
            </a:r>
            <a:r>
              <a:rPr lang="zh-CN" altLang="en-US" dirty="0"/>
              <a:t>文档及元素（</a:t>
            </a:r>
            <a:r>
              <a:rPr lang="en-US" altLang="zh-CN" dirty="0"/>
              <a:t>DOM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script</a:t>
            </a:r>
            <a:r>
              <a:rPr lang="zh-CN" altLang="en-US" dirty="0"/>
              <a:t>元素嵌入</a:t>
            </a:r>
            <a:r>
              <a:rPr lang="en-US" altLang="zh-CN" dirty="0"/>
              <a:t>HTML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直接使用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外部</a:t>
            </a:r>
            <a:r>
              <a:rPr lang="en-US" altLang="zh-CN" dirty="0" err="1"/>
              <a:t>js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浏览器</a:t>
            </a:r>
            <a:r>
              <a:rPr lang="en-US" altLang="zh-CN" dirty="0"/>
              <a:t>(</a:t>
            </a:r>
            <a:r>
              <a:rPr lang="zh-CN" altLang="en-US" dirty="0"/>
              <a:t>宿主</a:t>
            </a:r>
            <a:r>
              <a:rPr lang="en-US" altLang="zh-CN" dirty="0"/>
              <a:t>)</a:t>
            </a:r>
            <a:r>
              <a:rPr lang="zh-CN" altLang="en-US" dirty="0"/>
              <a:t>执行</a:t>
            </a:r>
            <a:endParaRPr lang="en-US" altLang="zh-CN" dirty="0"/>
          </a:p>
          <a:p>
            <a:pPr lvl="1"/>
            <a:r>
              <a:rPr lang="zh-CN" altLang="en-US" dirty="0"/>
              <a:t>不能读写文件</a:t>
            </a:r>
            <a:endParaRPr lang="en-US" altLang="zh-CN" dirty="0"/>
          </a:p>
          <a:p>
            <a:pPr lvl="1"/>
            <a:r>
              <a:rPr lang="zh-CN" altLang="en-US" dirty="0"/>
              <a:t>只能在指定内存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55B957-34EF-4F91-BC4C-BA5AEF3B3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612" y="4001294"/>
            <a:ext cx="7766449" cy="25718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9660D4F8-490B-42C9-902C-BCE2AF0096F4}"/>
                  </a:ext>
                </a:extLst>
              </p14:cNvPr>
              <p14:cNvContentPartPr/>
              <p14:nvPr/>
            </p14:nvContentPartPr>
            <p14:xfrm>
              <a:off x="4554867" y="5588924"/>
              <a:ext cx="2727000" cy="7027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9660D4F8-490B-42C9-902C-BCE2AF0096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5867" y="5579924"/>
                <a:ext cx="2744640" cy="72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422C920F-786B-4DE7-BD85-CE2A625F83E7}"/>
                  </a:ext>
                </a:extLst>
              </p14:cNvPr>
              <p14:cNvContentPartPr/>
              <p14:nvPr/>
            </p14:nvContentPartPr>
            <p14:xfrm>
              <a:off x="4386387" y="5038484"/>
              <a:ext cx="7623720" cy="43488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422C920F-786B-4DE7-BD85-CE2A625F83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7387" y="5029844"/>
                <a:ext cx="7641360" cy="45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94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92128-EBC6-4535-9ECC-6B77736C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基础语法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8AE56-95EB-4B5B-87DC-D36E126C0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6934"/>
          </a:xfrm>
        </p:spPr>
        <p:txBody>
          <a:bodyPr>
            <a:normAutofit/>
          </a:bodyPr>
          <a:lstStyle/>
          <a:p>
            <a:r>
              <a:rPr lang="zh-CN" altLang="en-US" dirty="0"/>
              <a:t>数据类型：弱类型、动态决定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基本类型：</a:t>
            </a:r>
            <a:r>
              <a:rPr lang="en-US" altLang="zh-CN" dirty="0"/>
              <a:t>String</a:t>
            </a:r>
            <a:r>
              <a:rPr lang="zh-CN" altLang="en-US" dirty="0"/>
              <a:t>、</a:t>
            </a:r>
            <a:r>
              <a:rPr lang="en-US" altLang="zh-CN" dirty="0"/>
              <a:t>Number</a:t>
            </a:r>
            <a:r>
              <a:rPr lang="zh-CN" altLang="en-US" dirty="0"/>
              <a:t>、</a:t>
            </a:r>
            <a:r>
              <a:rPr lang="en-US" altLang="zh-CN" dirty="0"/>
              <a:t>Boolean</a:t>
            </a:r>
            <a:r>
              <a:rPr lang="zh-CN" altLang="en-US" dirty="0"/>
              <a:t>、</a:t>
            </a:r>
            <a:r>
              <a:rPr lang="en-US" altLang="zh-CN" dirty="0"/>
              <a:t>undefined</a:t>
            </a:r>
            <a:endParaRPr lang="zh-CN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复杂数据类型：</a:t>
            </a:r>
            <a:r>
              <a:rPr lang="en-US" altLang="zh-CN" dirty="0"/>
              <a:t>Object</a:t>
            </a:r>
            <a:r>
              <a:rPr lang="zh-CN" altLang="en-US" dirty="0"/>
              <a:t>（</a:t>
            </a:r>
            <a:r>
              <a:rPr lang="en-US" altLang="zh-CN" dirty="0"/>
              <a:t>Null</a:t>
            </a:r>
            <a:r>
              <a:rPr lang="zh-CN" altLang="en-US" dirty="0"/>
              <a:t>、</a:t>
            </a:r>
            <a:r>
              <a:rPr lang="en-US" altLang="zh-CN" dirty="0"/>
              <a:t>Array</a:t>
            </a:r>
            <a:r>
              <a:rPr lang="zh-CN" altLang="en-US" dirty="0"/>
              <a:t>、</a:t>
            </a:r>
            <a:r>
              <a:rPr lang="en-US" altLang="zh-CN" dirty="0"/>
              <a:t>Date</a:t>
            </a:r>
            <a:r>
              <a:rPr lang="zh-CN" altLang="en-US" dirty="0"/>
              <a:t>、</a:t>
            </a:r>
            <a:r>
              <a:rPr lang="en-US" altLang="zh-CN" dirty="0"/>
              <a:t>Math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变量：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使用关键字</a:t>
            </a:r>
            <a:r>
              <a:rPr lang="en-US" altLang="zh-CN" dirty="0"/>
              <a:t>var</a:t>
            </a:r>
            <a:r>
              <a:rPr lang="zh-CN" altLang="en-US" dirty="0"/>
              <a:t>声明变量，如：</a:t>
            </a:r>
            <a:r>
              <a:rPr lang="en-US" altLang="zh-CN" dirty="0"/>
              <a:t>var </a:t>
            </a:r>
            <a:r>
              <a:rPr lang="en-US" altLang="zh-CN" dirty="0" err="1"/>
              <a:t>a,b,c</a:t>
            </a:r>
            <a:r>
              <a:rPr lang="en-US" altLang="zh-CN" dirty="0"/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初始化和赋值</a:t>
            </a:r>
            <a:endParaRPr lang="en-US" altLang="zh-CN" dirty="0"/>
          </a:p>
          <a:p>
            <a:pPr lvl="2"/>
            <a:r>
              <a:rPr lang="zh-CN" altLang="en-US" dirty="0"/>
              <a:t>基本类型可直接赋值，如：</a:t>
            </a:r>
            <a:r>
              <a:rPr lang="en-US" altLang="zh-CN" dirty="0"/>
              <a:t>var a=1,b='</a:t>
            </a:r>
            <a:r>
              <a:rPr lang="en-US" altLang="zh-CN" dirty="0" err="1"/>
              <a:t>abc</a:t>
            </a:r>
            <a:r>
              <a:rPr lang="en-US" altLang="zh-CN" dirty="0"/>
              <a:t>',c=true;</a:t>
            </a:r>
          </a:p>
          <a:p>
            <a:pPr lvl="2"/>
            <a:r>
              <a:rPr lang="en-US" altLang="zh-CN" dirty="0"/>
              <a:t>Object</a:t>
            </a:r>
            <a:r>
              <a:rPr lang="zh-CN" altLang="en-US" dirty="0"/>
              <a:t>使用</a:t>
            </a:r>
            <a:r>
              <a:rPr lang="en-US" altLang="zh-CN" dirty="0"/>
              <a:t>{}</a:t>
            </a:r>
            <a:r>
              <a:rPr lang="zh-CN" altLang="en-US" dirty="0"/>
              <a:t>和键值对，如：</a:t>
            </a:r>
            <a:r>
              <a:rPr lang="en-US" altLang="zh-CN" dirty="0"/>
              <a:t>var p={'name':'zhangsan','age':18};</a:t>
            </a:r>
          </a:p>
          <a:p>
            <a:pPr lvl="2"/>
            <a:r>
              <a:rPr lang="en-US" altLang="zh-CN" dirty="0"/>
              <a:t>Array</a:t>
            </a:r>
            <a:r>
              <a:rPr lang="zh-CN" altLang="en-US" dirty="0"/>
              <a:t>使用</a:t>
            </a:r>
            <a:r>
              <a:rPr lang="en-US" altLang="zh-CN" dirty="0"/>
              <a:t>[]</a:t>
            </a:r>
            <a:r>
              <a:rPr lang="zh-CN" altLang="en-US" dirty="0"/>
              <a:t>，如：</a:t>
            </a:r>
            <a:r>
              <a:rPr lang="en-US" altLang="zh-CN" dirty="0"/>
              <a:t>var a=[1,2,3];</a:t>
            </a:r>
          </a:p>
          <a:p>
            <a:pPr lvl="2"/>
            <a:r>
              <a:rPr lang="zh-CN" altLang="en-US" dirty="0"/>
              <a:t>复杂类型可使用</a:t>
            </a:r>
            <a:r>
              <a:rPr lang="en-US" altLang="zh-CN" dirty="0"/>
              <a:t>new</a:t>
            </a:r>
            <a:r>
              <a:rPr lang="zh-CN" altLang="en-US" dirty="0"/>
              <a:t>构造函数形式</a:t>
            </a:r>
            <a:r>
              <a:rPr lang="en-US" altLang="zh-CN" dirty="0"/>
              <a:t> </a:t>
            </a:r>
            <a:r>
              <a:rPr lang="zh-CN" altLang="en-US" dirty="0"/>
              <a:t>，如：</a:t>
            </a:r>
            <a:r>
              <a:rPr lang="en-US" altLang="zh-CN" dirty="0"/>
              <a:t>var a=new Array(1,2,3),o=new Object();</a:t>
            </a:r>
          </a:p>
        </p:txBody>
      </p:sp>
    </p:spTree>
    <p:extLst>
      <p:ext uri="{BB962C8B-B14F-4D97-AF65-F5344CB8AC3E}">
        <p14:creationId xmlns:p14="http://schemas.microsoft.com/office/powerpoint/2010/main" val="422895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92128-EBC6-4535-9ECC-6B77736CB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66"/>
            <a:ext cx="10515600" cy="1325563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基础语法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8AE56-95EB-4B5B-87DC-D36E126C0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082"/>
            <a:ext cx="10515600" cy="5437847"/>
          </a:xfrm>
        </p:spPr>
        <p:txBody>
          <a:bodyPr>
            <a:normAutofit/>
          </a:bodyPr>
          <a:lstStyle/>
          <a:p>
            <a:r>
              <a:rPr lang="zh-CN" altLang="en-US" dirty="0"/>
              <a:t>运算符：同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endParaRPr lang="en-US" altLang="zh-CN" dirty="0"/>
          </a:p>
          <a:p>
            <a:r>
              <a:rPr lang="zh-CN" altLang="en-US" dirty="0"/>
              <a:t>流程控制：同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endParaRPr lang="en-US" altLang="zh-CN" dirty="0"/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</a:p>
          <a:p>
            <a:r>
              <a:rPr lang="zh-CN" altLang="en-US" dirty="0"/>
              <a:t>函数：关键字</a:t>
            </a:r>
            <a:r>
              <a:rPr lang="en-US" altLang="zh-CN" dirty="0"/>
              <a:t>function</a:t>
            </a:r>
            <a:r>
              <a:rPr lang="zh-CN" altLang="en-US" dirty="0"/>
              <a:t>声明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声明</a:t>
            </a:r>
            <a:endParaRPr lang="en-US" altLang="zh-CN" dirty="0"/>
          </a:p>
          <a:p>
            <a:pPr lvl="2"/>
            <a:r>
              <a:rPr lang="zh-CN" altLang="en-US" dirty="0"/>
              <a:t>基本语法：</a:t>
            </a:r>
            <a:r>
              <a:rPr lang="en-US" altLang="zh-CN" dirty="0"/>
              <a:t>function f(){   }</a:t>
            </a:r>
          </a:p>
          <a:p>
            <a:pPr lvl="2"/>
            <a:r>
              <a:rPr lang="zh-CN" altLang="en-US" dirty="0"/>
              <a:t>匿名函数：</a:t>
            </a:r>
            <a:r>
              <a:rPr lang="en-US" altLang="zh-CN" dirty="0"/>
              <a:t>var f = function (){ }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参数</a:t>
            </a:r>
            <a:endParaRPr lang="en-US" altLang="zh-CN" dirty="0"/>
          </a:p>
          <a:p>
            <a:pPr lvl="2"/>
            <a:r>
              <a:rPr lang="zh-CN" altLang="en-US" dirty="0"/>
              <a:t>形参自动匹配实参（类型、个数）</a:t>
            </a:r>
            <a:endParaRPr lang="en-US" altLang="zh-CN" dirty="0"/>
          </a:p>
          <a:p>
            <a:pPr lvl="2"/>
            <a:r>
              <a:rPr lang="zh-CN" altLang="en-US" dirty="0"/>
              <a:t>参数是函数：可实现回到函数</a:t>
            </a:r>
            <a:endParaRPr lang="en-US" altLang="zh-CN" dirty="0"/>
          </a:p>
          <a:p>
            <a:pPr lvl="2"/>
            <a:r>
              <a:rPr lang="zh-CN" altLang="en-US" dirty="0"/>
              <a:t>内置一个</a:t>
            </a:r>
            <a:r>
              <a:rPr lang="en-US" altLang="zh-CN" dirty="0"/>
              <a:t>arguments</a:t>
            </a:r>
            <a:r>
              <a:rPr lang="zh-CN" altLang="en-US" dirty="0"/>
              <a:t>可获取所有实参</a:t>
            </a:r>
            <a:endParaRPr lang="en-US" altLang="zh-CN" dirty="0"/>
          </a:p>
          <a:p>
            <a:r>
              <a:rPr lang="en-US" altLang="zh-CN" dirty="0"/>
              <a:t>JavaScript </a:t>
            </a:r>
            <a:r>
              <a:rPr lang="zh-CN" altLang="en-US" dirty="0"/>
              <a:t>全局函数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5B54C09-DD34-47BD-BFDB-93D9D07EC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263553"/>
              </p:ext>
            </p:extLst>
          </p:nvPr>
        </p:nvGraphicFramePr>
        <p:xfrm>
          <a:off x="6341447" y="2217797"/>
          <a:ext cx="5755394" cy="4458132"/>
        </p:xfrm>
        <a:graphic>
          <a:graphicData uri="http://schemas.openxmlformats.org/drawingml/2006/table">
            <a:tbl>
              <a:tblPr/>
              <a:tblGrid>
                <a:gridCol w="1709018">
                  <a:extLst>
                    <a:ext uri="{9D8B030D-6E8A-4147-A177-3AD203B41FA5}">
                      <a16:colId xmlns:a16="http://schemas.microsoft.com/office/drawing/2014/main" val="1881961888"/>
                    </a:ext>
                  </a:extLst>
                </a:gridCol>
                <a:gridCol w="4046376">
                  <a:extLst>
                    <a:ext uri="{9D8B030D-6E8A-4147-A177-3AD203B41FA5}">
                      <a16:colId xmlns:a16="http://schemas.microsoft.com/office/drawing/2014/main" val="3574832889"/>
                    </a:ext>
                  </a:extLst>
                </a:gridCol>
              </a:tblGrid>
              <a:tr h="23266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300" dirty="0">
                          <a:solidFill>
                            <a:schemeClr val="bg1"/>
                          </a:solidFill>
                          <a:effectLst/>
                        </a:rPr>
                        <a:t>全局函数</a:t>
                      </a:r>
                    </a:p>
                  </a:txBody>
                  <a:tcPr marL="13519" marR="13519" marT="13519" marB="13519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300">
                          <a:solidFill>
                            <a:schemeClr val="bg1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3519" marR="13519" marT="13519" marB="13519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63778"/>
                  </a:ext>
                </a:extLst>
              </a:tr>
              <a:tr h="269916">
                <a:tc>
                  <a:txBody>
                    <a:bodyPr/>
                    <a:lstStyle/>
                    <a:p>
                      <a:pPr fontAlgn="t"/>
                      <a:r>
                        <a:rPr lang="en-US" sz="1300" u="sng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decodeURI()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532" marR="22532" marT="31544" marB="3154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>
                          <a:solidFill>
                            <a:schemeClr val="bg1"/>
                          </a:solidFill>
                          <a:effectLst/>
                        </a:rPr>
                        <a:t>解码某个编码的 </a:t>
                      </a:r>
                      <a:r>
                        <a:rPr lang="en-US" altLang="zh-CN" sz="1300">
                          <a:solidFill>
                            <a:schemeClr val="bg1"/>
                          </a:solidFill>
                          <a:effectLst/>
                        </a:rPr>
                        <a:t>URI</a:t>
                      </a:r>
                      <a:r>
                        <a:rPr lang="zh-CN" altLang="en-US" sz="1300">
                          <a:solidFill>
                            <a:schemeClr val="bg1"/>
                          </a:solidFill>
                          <a:effectLst/>
                        </a:rPr>
                        <a:t>。</a:t>
                      </a:r>
                    </a:p>
                  </a:txBody>
                  <a:tcPr marL="22532" marR="22532" marT="31544" marB="3154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236687"/>
                  </a:ext>
                </a:extLst>
              </a:tr>
              <a:tr h="449056">
                <a:tc>
                  <a:txBody>
                    <a:bodyPr/>
                    <a:lstStyle/>
                    <a:p>
                      <a:pPr fontAlgn="t"/>
                      <a:r>
                        <a:rPr lang="en-US" sz="1300" u="sng">
                          <a:solidFill>
                            <a:schemeClr val="bg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decodeURIComponent()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532" marR="22532" marT="31544" marB="3154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>
                          <a:solidFill>
                            <a:schemeClr val="bg1"/>
                          </a:solidFill>
                          <a:effectLst/>
                        </a:rPr>
                        <a:t>解码一个编码的 </a:t>
                      </a:r>
                      <a:r>
                        <a:rPr lang="en-US" altLang="zh-CN" sz="1300">
                          <a:solidFill>
                            <a:schemeClr val="bg1"/>
                          </a:solidFill>
                          <a:effectLst/>
                        </a:rPr>
                        <a:t>URI </a:t>
                      </a:r>
                      <a:r>
                        <a:rPr lang="zh-CN" altLang="en-US" sz="1300">
                          <a:solidFill>
                            <a:schemeClr val="bg1"/>
                          </a:solidFill>
                          <a:effectLst/>
                        </a:rPr>
                        <a:t>组件。</a:t>
                      </a:r>
                    </a:p>
                  </a:txBody>
                  <a:tcPr marL="22532" marR="22532" marT="31544" marB="3154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299051"/>
                  </a:ext>
                </a:extLst>
              </a:tr>
              <a:tr h="269916">
                <a:tc>
                  <a:txBody>
                    <a:bodyPr/>
                    <a:lstStyle/>
                    <a:p>
                      <a:pPr fontAlgn="t"/>
                      <a:r>
                        <a:rPr lang="en-US" sz="1300" u="sng" dirty="0" err="1">
                          <a:solidFill>
                            <a:schemeClr val="bg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encodeURI</a:t>
                      </a:r>
                      <a:r>
                        <a:rPr lang="en-US" sz="1300" u="sng" dirty="0">
                          <a:solidFill>
                            <a:schemeClr val="bg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532" marR="22532" marT="31544" marB="3154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 dirty="0">
                          <a:solidFill>
                            <a:schemeClr val="bg1"/>
                          </a:solidFill>
                          <a:effectLst/>
                        </a:rPr>
                        <a:t>把字符串编码为 </a:t>
                      </a:r>
                      <a:r>
                        <a:rPr lang="en-US" altLang="zh-CN" sz="1300" dirty="0">
                          <a:solidFill>
                            <a:schemeClr val="bg1"/>
                          </a:solidFill>
                          <a:effectLst/>
                        </a:rPr>
                        <a:t>URI</a:t>
                      </a:r>
                      <a:r>
                        <a:rPr lang="zh-CN" altLang="en-US" sz="1300" dirty="0">
                          <a:solidFill>
                            <a:schemeClr val="bg1"/>
                          </a:solidFill>
                          <a:effectLst/>
                        </a:rPr>
                        <a:t>。</a:t>
                      </a:r>
                    </a:p>
                  </a:txBody>
                  <a:tcPr marL="22532" marR="22532" marT="31544" marB="3154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30150"/>
                  </a:ext>
                </a:extLst>
              </a:tr>
              <a:tr h="449056">
                <a:tc>
                  <a:txBody>
                    <a:bodyPr/>
                    <a:lstStyle/>
                    <a:p>
                      <a:pPr fontAlgn="t"/>
                      <a:r>
                        <a:rPr lang="en-US" sz="1300" u="sng">
                          <a:solidFill>
                            <a:schemeClr val="bg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encodeURIComponent()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532" marR="22532" marT="31544" marB="3154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>
                          <a:solidFill>
                            <a:schemeClr val="bg1"/>
                          </a:solidFill>
                          <a:effectLst/>
                        </a:rPr>
                        <a:t>把字符串编码为 </a:t>
                      </a:r>
                      <a:r>
                        <a:rPr lang="en-US" altLang="zh-CN" sz="1300">
                          <a:solidFill>
                            <a:schemeClr val="bg1"/>
                          </a:solidFill>
                          <a:effectLst/>
                        </a:rPr>
                        <a:t>URI </a:t>
                      </a:r>
                      <a:r>
                        <a:rPr lang="zh-CN" altLang="en-US" sz="1300">
                          <a:solidFill>
                            <a:schemeClr val="bg1"/>
                          </a:solidFill>
                          <a:effectLst/>
                        </a:rPr>
                        <a:t>组件。</a:t>
                      </a:r>
                    </a:p>
                  </a:txBody>
                  <a:tcPr marL="22532" marR="22532" marT="31544" marB="3154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078150"/>
                  </a:ext>
                </a:extLst>
              </a:tr>
              <a:tr h="269916">
                <a:tc>
                  <a:txBody>
                    <a:bodyPr/>
                    <a:lstStyle/>
                    <a:p>
                      <a:pPr fontAlgn="t"/>
                      <a:r>
                        <a:rPr lang="en-US" sz="1300" u="sng">
                          <a:solidFill>
                            <a:schemeClr val="bg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escape()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532" marR="22532" marT="31544" marB="3154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>
                          <a:solidFill>
                            <a:schemeClr val="bg1"/>
                          </a:solidFill>
                          <a:effectLst/>
                        </a:rPr>
                        <a:t>对字符串进行编码。</a:t>
                      </a:r>
                    </a:p>
                  </a:txBody>
                  <a:tcPr marL="22532" marR="22532" marT="31544" marB="3154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82298"/>
                  </a:ext>
                </a:extLst>
              </a:tr>
              <a:tr h="449056">
                <a:tc>
                  <a:txBody>
                    <a:bodyPr/>
                    <a:lstStyle/>
                    <a:p>
                      <a:pPr fontAlgn="t"/>
                      <a:r>
                        <a:rPr lang="en-US" sz="1300" u="sng" dirty="0">
                          <a:solidFill>
                            <a:schemeClr val="bg1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eval()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532" marR="22532" marT="31544" marB="3154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>
                          <a:solidFill>
                            <a:schemeClr val="bg1"/>
                          </a:solidFill>
                          <a:effectLst/>
                        </a:rPr>
                        <a:t>计算 </a:t>
                      </a:r>
                      <a:r>
                        <a:rPr lang="en-US" altLang="zh-CN" sz="1300">
                          <a:solidFill>
                            <a:schemeClr val="bg1"/>
                          </a:solidFill>
                          <a:effectLst/>
                        </a:rPr>
                        <a:t>JavaScript </a:t>
                      </a:r>
                      <a:r>
                        <a:rPr lang="zh-CN" altLang="en-US" sz="1300">
                          <a:solidFill>
                            <a:schemeClr val="bg1"/>
                          </a:solidFill>
                          <a:effectLst/>
                        </a:rPr>
                        <a:t>字符串，并把它作为脚本代码来执行。</a:t>
                      </a:r>
                    </a:p>
                  </a:txBody>
                  <a:tcPr marL="22532" marR="22532" marT="31544" marB="3154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89486"/>
                  </a:ext>
                </a:extLst>
              </a:tr>
              <a:tr h="269916">
                <a:tc>
                  <a:txBody>
                    <a:bodyPr/>
                    <a:lstStyle/>
                    <a:p>
                      <a:pPr fontAlgn="t"/>
                      <a:r>
                        <a:rPr lang="en-US" sz="1300" u="sng">
                          <a:solidFill>
                            <a:schemeClr val="bg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isFinite()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532" marR="22532" marT="31544" marB="3154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>
                          <a:solidFill>
                            <a:schemeClr val="bg1"/>
                          </a:solidFill>
                          <a:effectLst/>
                        </a:rPr>
                        <a:t>检查某个值是否为有穷大的数。</a:t>
                      </a:r>
                    </a:p>
                  </a:txBody>
                  <a:tcPr marL="22532" marR="22532" marT="31544" marB="3154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872860"/>
                  </a:ext>
                </a:extLst>
              </a:tr>
              <a:tr h="269916">
                <a:tc>
                  <a:txBody>
                    <a:bodyPr/>
                    <a:lstStyle/>
                    <a:p>
                      <a:pPr fontAlgn="t"/>
                      <a:r>
                        <a:rPr lang="en-US" sz="1300" u="sng">
                          <a:solidFill>
                            <a:schemeClr val="bg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isNaN()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532" marR="22532" marT="31544" marB="3154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>
                          <a:solidFill>
                            <a:schemeClr val="bg1"/>
                          </a:solidFill>
                          <a:effectLst/>
                        </a:rPr>
                        <a:t>检查某个值是否是数字。</a:t>
                      </a:r>
                    </a:p>
                  </a:txBody>
                  <a:tcPr marL="22532" marR="22532" marT="31544" marB="3154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5729"/>
                  </a:ext>
                </a:extLst>
              </a:tr>
              <a:tr h="269916">
                <a:tc>
                  <a:txBody>
                    <a:bodyPr/>
                    <a:lstStyle/>
                    <a:p>
                      <a:pPr fontAlgn="t"/>
                      <a:r>
                        <a:rPr lang="en-US" sz="1300" u="sng">
                          <a:solidFill>
                            <a:schemeClr val="bg1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Number()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532" marR="22532" marT="31544" marB="3154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>
                          <a:solidFill>
                            <a:schemeClr val="bg1"/>
                          </a:solidFill>
                          <a:effectLst/>
                        </a:rPr>
                        <a:t>把对象的值转换为数字。</a:t>
                      </a:r>
                    </a:p>
                  </a:txBody>
                  <a:tcPr marL="22532" marR="22532" marT="31544" marB="3154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861210"/>
                  </a:ext>
                </a:extLst>
              </a:tr>
              <a:tr h="269916">
                <a:tc>
                  <a:txBody>
                    <a:bodyPr/>
                    <a:lstStyle/>
                    <a:p>
                      <a:pPr fontAlgn="t"/>
                      <a:r>
                        <a:rPr lang="en-US" sz="1300" u="sng">
                          <a:solidFill>
                            <a:schemeClr val="bg1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parseFloat()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532" marR="22532" marT="31544" marB="3154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>
                          <a:solidFill>
                            <a:schemeClr val="bg1"/>
                          </a:solidFill>
                          <a:effectLst/>
                        </a:rPr>
                        <a:t>解析一个字符串并返回一个浮点数。</a:t>
                      </a:r>
                    </a:p>
                  </a:txBody>
                  <a:tcPr marL="22532" marR="22532" marT="31544" marB="3154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622537"/>
                  </a:ext>
                </a:extLst>
              </a:tr>
              <a:tr h="269916">
                <a:tc>
                  <a:txBody>
                    <a:bodyPr/>
                    <a:lstStyle/>
                    <a:p>
                      <a:pPr fontAlgn="t"/>
                      <a:r>
                        <a:rPr lang="en-US" sz="1300" u="sng">
                          <a:solidFill>
                            <a:schemeClr val="bg1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parseInt()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532" marR="22532" marT="31544" marB="3154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>
                          <a:solidFill>
                            <a:schemeClr val="bg1"/>
                          </a:solidFill>
                          <a:effectLst/>
                        </a:rPr>
                        <a:t>解析一个字符串并返回一个整数。</a:t>
                      </a:r>
                    </a:p>
                  </a:txBody>
                  <a:tcPr marL="22532" marR="22532" marT="31544" marB="3154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218828"/>
                  </a:ext>
                </a:extLst>
              </a:tr>
              <a:tr h="269916">
                <a:tc>
                  <a:txBody>
                    <a:bodyPr/>
                    <a:lstStyle/>
                    <a:p>
                      <a:pPr fontAlgn="t"/>
                      <a:r>
                        <a:rPr lang="en-US" sz="1300" u="sng">
                          <a:solidFill>
                            <a:schemeClr val="bg1"/>
                          </a:solidFill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String()</a:t>
                      </a:r>
                      <a:endParaRPr lang="en-US" sz="13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532" marR="22532" marT="31544" marB="3154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>
                          <a:solidFill>
                            <a:schemeClr val="bg1"/>
                          </a:solidFill>
                          <a:effectLst/>
                        </a:rPr>
                        <a:t>把对象的值转换为字符串。</a:t>
                      </a:r>
                    </a:p>
                  </a:txBody>
                  <a:tcPr marL="22532" marR="22532" marT="31544" marB="3154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308389"/>
                  </a:ext>
                </a:extLst>
              </a:tr>
              <a:tr h="449056">
                <a:tc>
                  <a:txBody>
                    <a:bodyPr/>
                    <a:lstStyle/>
                    <a:p>
                      <a:pPr fontAlgn="t"/>
                      <a:r>
                        <a:rPr lang="en-US" sz="1300" u="sng" dirty="0" err="1">
                          <a:solidFill>
                            <a:schemeClr val="bg1"/>
                          </a:solidFill>
                          <a:effectLst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unescape</a:t>
                      </a:r>
                      <a:r>
                        <a:rPr lang="en-US" sz="1300" u="sng" dirty="0">
                          <a:solidFill>
                            <a:schemeClr val="bg1"/>
                          </a:solidFill>
                          <a:effectLst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532" marR="22532" marT="31544" marB="3154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 dirty="0">
                          <a:solidFill>
                            <a:schemeClr val="bg1"/>
                          </a:solidFill>
                          <a:effectLst/>
                        </a:rPr>
                        <a:t>对由 </a:t>
                      </a:r>
                      <a:r>
                        <a:rPr lang="en-US" altLang="zh-CN" sz="1300" dirty="0">
                          <a:solidFill>
                            <a:schemeClr val="bg1"/>
                          </a:solidFill>
                          <a:effectLst/>
                        </a:rPr>
                        <a:t>escape() </a:t>
                      </a:r>
                      <a:r>
                        <a:rPr lang="zh-CN" altLang="en-US" sz="1300" dirty="0">
                          <a:solidFill>
                            <a:schemeClr val="bg1"/>
                          </a:solidFill>
                          <a:effectLst/>
                        </a:rPr>
                        <a:t>编码的字符串进行解码。</a:t>
                      </a:r>
                    </a:p>
                  </a:txBody>
                  <a:tcPr marL="22532" marR="22532" marT="31544" marB="3154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06653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E37A4C2-26ED-4D0B-8E53-145EA33C0D7A}"/>
              </a:ext>
            </a:extLst>
          </p:cNvPr>
          <p:cNvSpPr txBox="1"/>
          <p:nvPr/>
        </p:nvSpPr>
        <p:spPr>
          <a:xfrm>
            <a:off x="6418729" y="1221441"/>
            <a:ext cx="5394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理解这段大牛代码：</a:t>
            </a:r>
            <a:endParaRPr lang="en-US" altLang="zh-CN" sz="2400" dirty="0"/>
          </a:p>
          <a:p>
            <a:r>
              <a:rPr lang="en-US" altLang="zh-CN" sz="2400" dirty="0"/>
              <a:t>(function(a){alert('</a:t>
            </a:r>
            <a:r>
              <a:rPr lang="zh-CN" altLang="en-US" sz="2400" dirty="0"/>
              <a:t>我喜欢</a:t>
            </a:r>
            <a:r>
              <a:rPr lang="en-US" altLang="zh-CN" sz="2400" dirty="0"/>
              <a:t>'+a)})('</a:t>
            </a:r>
            <a:r>
              <a:rPr lang="zh-CN" altLang="en-US" sz="2400" dirty="0"/>
              <a:t>李小龙</a:t>
            </a:r>
            <a:r>
              <a:rPr lang="en-US" altLang="zh-CN" sz="2400" dirty="0"/>
              <a:t>');</a:t>
            </a:r>
            <a:endParaRPr lang="zh-CN" altLang="en-US" sz="2400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DA8DDED-A1BD-448A-AE03-AF174EB7B677}"/>
              </a:ext>
            </a:extLst>
          </p:cNvPr>
          <p:cNvGrpSpPr/>
          <p:nvPr/>
        </p:nvGrpSpPr>
        <p:grpSpPr>
          <a:xfrm>
            <a:off x="4114539" y="5567104"/>
            <a:ext cx="1945800" cy="349560"/>
            <a:chOff x="4114539" y="5567104"/>
            <a:chExt cx="1945800" cy="3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3E89E602-B5C8-4E73-8D11-D2EC4536F21E}"/>
                    </a:ext>
                  </a:extLst>
                </p14:cNvPr>
                <p14:cNvContentPartPr/>
                <p14:nvPr/>
              </p14:nvContentPartPr>
              <p14:xfrm>
                <a:off x="4114539" y="5683024"/>
                <a:ext cx="1905480" cy="23364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3E89E602-B5C8-4E73-8D11-D2EC4536F21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05539" y="5674024"/>
                  <a:ext cx="19231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D4188370-8492-4793-9876-3802FAD6A893}"/>
                    </a:ext>
                  </a:extLst>
                </p14:cNvPr>
                <p14:cNvContentPartPr/>
                <p14:nvPr/>
              </p14:nvContentPartPr>
              <p14:xfrm>
                <a:off x="5907699" y="5567104"/>
                <a:ext cx="152640" cy="22896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D4188370-8492-4793-9876-3802FAD6A89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98699" y="5558104"/>
                  <a:ext cx="17028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F11E704-5508-4582-AD5B-68BCF7B8F9E3}"/>
              </a:ext>
            </a:extLst>
          </p:cNvPr>
          <p:cNvGrpSpPr/>
          <p:nvPr/>
        </p:nvGrpSpPr>
        <p:grpSpPr>
          <a:xfrm>
            <a:off x="5360859" y="1900144"/>
            <a:ext cx="1339560" cy="2044440"/>
            <a:chOff x="5360859" y="1900144"/>
            <a:chExt cx="1339560" cy="204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8334C161-C168-40A8-90F2-F96CA7D43D91}"/>
                    </a:ext>
                  </a:extLst>
                </p14:cNvPr>
                <p14:cNvContentPartPr/>
                <p14:nvPr/>
              </p14:nvContentPartPr>
              <p14:xfrm>
                <a:off x="5360859" y="1908064"/>
                <a:ext cx="1339560" cy="203652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8334C161-C168-40A8-90F2-F96CA7D43D9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51859" y="1899424"/>
                  <a:ext cx="1357200" cy="20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FF729CFF-B518-460D-86D4-CBEF2988EE87}"/>
                    </a:ext>
                  </a:extLst>
                </p14:cNvPr>
                <p14:cNvContentPartPr/>
                <p14:nvPr/>
              </p14:nvContentPartPr>
              <p14:xfrm>
                <a:off x="6687099" y="1900144"/>
                <a:ext cx="360" cy="30996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FF729CFF-B518-460D-86D4-CBEF2988EE8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78459" y="1891144"/>
                  <a:ext cx="18000" cy="32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0890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67A90-F55E-4D0B-BD45-5590DAA2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内置对象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66BEF-60CA-48AD-A98D-92737F8B0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自行百度以下几个常用对象</a:t>
            </a:r>
            <a:endParaRPr lang="en-US" altLang="zh-CN" dirty="0"/>
          </a:p>
          <a:p>
            <a:r>
              <a:rPr lang="en-US" altLang="zh-CN" dirty="0"/>
              <a:t>String</a:t>
            </a:r>
          </a:p>
          <a:p>
            <a:r>
              <a:rPr lang="en-US" altLang="zh-CN" dirty="0"/>
              <a:t>Number</a:t>
            </a:r>
          </a:p>
          <a:p>
            <a:r>
              <a:rPr lang="en-US" altLang="zh-CN" dirty="0"/>
              <a:t>Math</a:t>
            </a:r>
          </a:p>
          <a:p>
            <a:r>
              <a:rPr lang="en-US" altLang="zh-CN" dirty="0"/>
              <a:t>Date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59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95611-FCAD-4657-B188-0BF2A34F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浏览器模型对象</a:t>
            </a:r>
            <a:r>
              <a:rPr lang="en-US" altLang="zh-CN" dirty="0"/>
              <a:t>BOM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EB2F6-8973-42B7-BE2D-7A0FF9F2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提供浏览器</a:t>
            </a:r>
            <a:r>
              <a:rPr lang="en-US" altLang="zh-CN" dirty="0"/>
              <a:t>API</a:t>
            </a:r>
          </a:p>
          <a:p>
            <a:r>
              <a:rPr lang="zh-CN" altLang="en-US" dirty="0"/>
              <a:t>几个常用的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window</a:t>
            </a:r>
            <a:r>
              <a:rPr lang="zh-CN" altLang="en-US" dirty="0"/>
              <a:t>的方法（以下涉及到的具体方法，请自行百度）</a:t>
            </a:r>
            <a:endParaRPr lang="en-US" altLang="zh-CN" dirty="0"/>
          </a:p>
          <a:p>
            <a:pPr lvl="1"/>
            <a:r>
              <a:rPr lang="zh-CN" altLang="en-US" dirty="0"/>
              <a:t>顶层对象，</a:t>
            </a:r>
            <a:r>
              <a:rPr lang="en-US" altLang="zh-CN" dirty="0"/>
              <a:t>body</a:t>
            </a:r>
            <a:r>
              <a:rPr lang="zh-CN" altLang="en-US" dirty="0"/>
              <a:t>被创建时，自动创建</a:t>
            </a:r>
            <a:endParaRPr lang="en-US" altLang="zh-CN" dirty="0"/>
          </a:p>
          <a:p>
            <a:pPr lvl="1"/>
            <a:r>
              <a:rPr lang="zh-CN" altLang="en-US" dirty="0"/>
              <a:t>提供</a:t>
            </a:r>
            <a:r>
              <a:rPr lang="en-US" altLang="zh-CN" dirty="0"/>
              <a:t>3</a:t>
            </a:r>
            <a:r>
              <a:rPr lang="zh-CN" altLang="en-US" dirty="0"/>
              <a:t>个交互方法：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err="1"/>
              <a:t>window.alert</a:t>
            </a:r>
            <a:r>
              <a:rPr lang="en-US" altLang="zh-CN" dirty="0"/>
              <a:t>()</a:t>
            </a:r>
            <a:r>
              <a:rPr lang="zh-CN" altLang="en-US" dirty="0"/>
              <a:t>：确定提示框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err="1"/>
              <a:t>window.confirm</a:t>
            </a:r>
            <a:r>
              <a:rPr lang="en-US" altLang="zh-CN" dirty="0"/>
              <a:t>()</a:t>
            </a:r>
            <a:r>
              <a:rPr lang="zh-CN" altLang="en-US" dirty="0"/>
              <a:t>：选择提示框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err="1"/>
              <a:t>window.prompt</a:t>
            </a:r>
            <a:r>
              <a:rPr lang="en-US" altLang="zh-CN" dirty="0"/>
              <a:t>()</a:t>
            </a:r>
            <a:r>
              <a:rPr lang="zh-CN" altLang="en-US" dirty="0"/>
              <a:t>：输入提示框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970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95611-FCAD-4657-B188-0BF2A34F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浏览器模型对象</a:t>
            </a:r>
            <a:r>
              <a:rPr lang="en-US" altLang="zh-CN" dirty="0"/>
              <a:t>BOM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EB2F6-8973-42B7-BE2D-7A0FF9F22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1527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提供打开和关闭窗口操作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err="1"/>
              <a:t>window.open</a:t>
            </a:r>
            <a:r>
              <a:rPr lang="en-US" altLang="zh-CN" dirty="0"/>
              <a:t>()</a:t>
            </a:r>
          </a:p>
          <a:p>
            <a:pPr marL="914400" lvl="2" indent="0">
              <a:buNone/>
            </a:pPr>
            <a:r>
              <a:rPr lang="en-US" altLang="zh-CN" dirty="0" err="1"/>
              <a:t>window.close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提供定时器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err="1"/>
              <a:t>window.setTimeout</a:t>
            </a:r>
            <a:r>
              <a:rPr lang="en-US" altLang="zh-CN" dirty="0"/>
              <a:t>()</a:t>
            </a:r>
          </a:p>
          <a:p>
            <a:pPr marL="914400" lvl="2" indent="0">
              <a:buNone/>
            </a:pPr>
            <a:r>
              <a:rPr lang="en-US" altLang="zh-CN" dirty="0" err="1"/>
              <a:t>window.setInterval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控制窗口大小和位置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err="1"/>
              <a:t>moveTo</a:t>
            </a:r>
            <a:r>
              <a:rPr lang="en-US" altLang="zh-CN" dirty="0"/>
              <a:t>() </a:t>
            </a:r>
            <a:r>
              <a:rPr lang="zh-CN" altLang="en-US" dirty="0"/>
              <a:t>和 </a:t>
            </a:r>
            <a:r>
              <a:rPr lang="en-US" altLang="zh-CN" dirty="0" err="1"/>
              <a:t>moveBy</a:t>
            </a:r>
            <a:r>
              <a:rPr lang="en-US" altLang="zh-CN" dirty="0"/>
              <a:t>()</a:t>
            </a:r>
          </a:p>
          <a:p>
            <a:pPr marL="914400" lvl="2" indent="0">
              <a:buNone/>
            </a:pPr>
            <a:r>
              <a:rPr lang="en-US" altLang="zh-CN" dirty="0" err="1"/>
              <a:t>resizeTo</a:t>
            </a:r>
            <a:r>
              <a:rPr lang="en-US" altLang="zh-CN" dirty="0"/>
              <a:t>() </a:t>
            </a:r>
            <a:r>
              <a:rPr lang="zh-CN" altLang="en-US" dirty="0"/>
              <a:t>和 </a:t>
            </a:r>
            <a:r>
              <a:rPr lang="en-US" altLang="zh-CN" dirty="0" err="1"/>
              <a:t>resizeBy</a:t>
            </a:r>
            <a:r>
              <a:rPr lang="en-US" altLang="zh-CN" dirty="0"/>
              <a:t>()</a:t>
            </a:r>
          </a:p>
          <a:p>
            <a:pPr marL="914400" lvl="2" indent="0">
              <a:buNone/>
            </a:pPr>
            <a:r>
              <a:rPr lang="en-US" altLang="zh-CN" dirty="0" err="1"/>
              <a:t>scrollTo</a:t>
            </a:r>
            <a:r>
              <a:rPr lang="en-US" altLang="zh-CN" dirty="0"/>
              <a:t>() </a:t>
            </a:r>
            <a:r>
              <a:rPr lang="zh-CN" altLang="en-US" dirty="0"/>
              <a:t>和 </a:t>
            </a:r>
            <a:r>
              <a:rPr lang="en-US" altLang="zh-CN" dirty="0" err="1"/>
              <a:t>scrollBy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50761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95611-FCAD-4657-B188-0BF2A34F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浏览器模型对象</a:t>
            </a:r>
            <a:r>
              <a:rPr lang="en-US" altLang="zh-CN" dirty="0"/>
              <a:t>BOM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EB2F6-8973-42B7-BE2D-7A0FF9F2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dirty="0" err="1"/>
              <a:t>window.location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en-US" altLang="zh-CN" dirty="0"/>
              <a:t>location </a:t>
            </a:r>
            <a:r>
              <a:rPr lang="zh-CN" altLang="en-US" dirty="0"/>
              <a:t>对象存储了当前文档地址（</a:t>
            </a:r>
            <a:r>
              <a:rPr lang="en-US" altLang="zh-CN" dirty="0"/>
              <a:t>URL</a:t>
            </a:r>
            <a:r>
              <a:rPr lang="zh-CN" altLang="en-US" dirty="0"/>
              <a:t>）相关的信息</a:t>
            </a:r>
            <a:endParaRPr lang="en-US" altLang="zh-CN" dirty="0"/>
          </a:p>
          <a:p>
            <a:pPr lvl="1"/>
            <a:r>
              <a:rPr lang="en-US" altLang="zh-CN" dirty="0" err="1"/>
              <a:t>window.location.href</a:t>
            </a:r>
            <a:r>
              <a:rPr lang="zh-CN" altLang="en-US" dirty="0"/>
              <a:t>属性：</a:t>
            </a:r>
            <a:r>
              <a:rPr lang="en-US" altLang="zh-CN" dirty="0"/>
              <a:t> </a:t>
            </a:r>
            <a:r>
              <a:rPr lang="zh-CN" altLang="en-US" dirty="0"/>
              <a:t>设置或获取完整 </a:t>
            </a:r>
            <a:r>
              <a:rPr lang="en-US" altLang="zh-CN" dirty="0"/>
              <a:t>URL</a:t>
            </a:r>
          </a:p>
          <a:p>
            <a:pPr lvl="1"/>
            <a:r>
              <a:rPr lang="en-US" altLang="zh-CN" dirty="0" err="1"/>
              <a:t>window.location.reload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window.location.replace</a:t>
            </a:r>
            <a:r>
              <a:rPr lang="en-US" altLang="zh-CN" dirty="0"/>
              <a:t>()</a:t>
            </a:r>
            <a:r>
              <a:rPr lang="zh-CN" altLang="en-US" dirty="0"/>
              <a:t>：刷新、替换网页</a:t>
            </a:r>
            <a:endParaRPr lang="en-US" altLang="zh-CN" dirty="0"/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dirty="0" err="1"/>
              <a:t>window.history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en-US" altLang="zh-CN" dirty="0"/>
              <a:t>history </a:t>
            </a:r>
            <a:r>
              <a:rPr lang="zh-CN" altLang="en-US" dirty="0"/>
              <a:t>对象存储了库互动浏览器的浏览历史</a:t>
            </a:r>
            <a:endParaRPr lang="en-US" altLang="zh-CN" dirty="0"/>
          </a:p>
          <a:p>
            <a:pPr lvl="1"/>
            <a:r>
              <a:rPr lang="en-US" altLang="zh-CN" dirty="0" err="1"/>
              <a:t>window.history.go</a:t>
            </a:r>
            <a:r>
              <a:rPr lang="en-US" altLang="zh-CN" dirty="0"/>
              <a:t>(-1);  //</a:t>
            </a:r>
            <a:r>
              <a:rPr lang="zh-CN" altLang="en-US" dirty="0"/>
              <a:t>后退</a:t>
            </a:r>
            <a:r>
              <a:rPr lang="en-US" altLang="zh-CN" dirty="0"/>
              <a:t>1</a:t>
            </a:r>
            <a:r>
              <a:rPr lang="zh-CN" altLang="en-US" dirty="0"/>
              <a:t>步</a:t>
            </a:r>
            <a:endParaRPr lang="en-US" altLang="zh-CN" dirty="0"/>
          </a:p>
          <a:p>
            <a:pPr lvl="1"/>
            <a:r>
              <a:rPr lang="en-US" altLang="zh-CN" dirty="0" err="1"/>
              <a:t>window.history.go</a:t>
            </a:r>
            <a:r>
              <a:rPr lang="en-US" altLang="zh-CN" dirty="0"/>
              <a:t>(1);  //</a:t>
            </a:r>
            <a:r>
              <a:rPr lang="zh-CN" altLang="en-US" dirty="0"/>
              <a:t>前进</a:t>
            </a:r>
            <a:r>
              <a:rPr lang="en-US" altLang="zh-CN" dirty="0"/>
              <a:t>1</a:t>
            </a:r>
            <a:r>
              <a:rPr lang="zh-CN" altLang="en-US" dirty="0"/>
              <a:t>步</a:t>
            </a:r>
          </a:p>
        </p:txBody>
      </p:sp>
    </p:spTree>
    <p:extLst>
      <p:ext uri="{BB962C8B-B14F-4D97-AF65-F5344CB8AC3E}">
        <p14:creationId xmlns:p14="http://schemas.microsoft.com/office/powerpoint/2010/main" val="179836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</TotalTime>
  <Words>1469</Words>
  <Application>Microsoft Office PowerPoint</Application>
  <PresentationFormat>宽屏</PresentationFormat>
  <Paragraphs>214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Arial</vt:lpstr>
      <vt:lpstr>Calibri</vt:lpstr>
      <vt:lpstr>Calibri Light</vt:lpstr>
      <vt:lpstr>Office Theme</vt:lpstr>
      <vt:lpstr>本周目标</vt:lpstr>
      <vt:lpstr>JavaScript</vt:lpstr>
      <vt:lpstr>JavaScript基础知识</vt:lpstr>
      <vt:lpstr>JavaScript基础语法</vt:lpstr>
      <vt:lpstr>JavaScript基础语法</vt:lpstr>
      <vt:lpstr>JavaScript内置对象</vt:lpstr>
      <vt:lpstr>浏览器模型对象BOM</vt:lpstr>
      <vt:lpstr>浏览器模型对象BOM</vt:lpstr>
      <vt:lpstr>浏览器模型对象BOM</vt:lpstr>
      <vt:lpstr>浏览器模型对象BOM</vt:lpstr>
      <vt:lpstr>文档模型对象DOM</vt:lpstr>
      <vt:lpstr>文档模型对象DOM</vt:lpstr>
      <vt:lpstr>document方法</vt:lpstr>
      <vt:lpstr>DOM元素：属性、方法</vt:lpstr>
      <vt:lpstr>DOM事件</vt:lpstr>
      <vt:lpstr>JQuery</vt:lpstr>
      <vt:lpstr>使用JQuery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本周目标</dc:title>
  <dc:creator>hushun</dc:creator>
  <cp:lastModifiedBy>hushun</cp:lastModifiedBy>
  <cp:revision>173</cp:revision>
  <dcterms:created xsi:type="dcterms:W3CDTF">2021-04-15T03:40:34Z</dcterms:created>
  <dcterms:modified xsi:type="dcterms:W3CDTF">2021-04-22T04:26:24Z</dcterms:modified>
</cp:coreProperties>
</file>