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302" r:id="rId3"/>
    <p:sldId id="268" r:id="rId4"/>
    <p:sldId id="273" r:id="rId5"/>
    <p:sldId id="256" r:id="rId6"/>
    <p:sldId id="303" r:id="rId7"/>
    <p:sldId id="275" r:id="rId8"/>
    <p:sldId id="263" r:id="rId9"/>
    <p:sldId id="277" r:id="rId10"/>
    <p:sldId id="282" r:id="rId11"/>
    <p:sldId id="285" r:id="rId12"/>
    <p:sldId id="288" r:id="rId13"/>
    <p:sldId id="287" r:id="rId14"/>
    <p:sldId id="286" r:id="rId15"/>
    <p:sldId id="289" r:id="rId16"/>
    <p:sldId id="306" r:id="rId17"/>
    <p:sldId id="305" r:id="rId18"/>
    <p:sldId id="304" r:id="rId19"/>
    <p:sldId id="264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3C3D"/>
    <a:srgbClr val="FF99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6" autoAdjust="0"/>
    <p:restoredTop sz="94646" autoAdjust="0"/>
  </p:normalViewPr>
  <p:slideViewPr>
    <p:cSldViewPr showGuides="1">
      <p:cViewPr varScale="1">
        <p:scale>
          <a:sx n="72" d="100"/>
          <a:sy n="72" d="100"/>
        </p:scale>
        <p:origin x="84" y="4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88B62-C0B3-44F3-A688-76F9839A9645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1E3B-88B7-4EFE-8D74-A85C81419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3393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19542-99E3-4423-8B0C-B45918646148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3F1C4-22B6-460B-97CE-B330DE2F7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0490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64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FBF7-4CE9-40FD-A16C-13DDA7B9F894}" type="datetime1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121260"/>
      </p:ext>
    </p:extLst>
  </p:cSld>
  <p:clrMapOvr>
    <a:masterClrMapping/>
  </p:clrMapOvr>
  <p:transition spd="slow">
    <p:push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A39C-60D5-4500-A87D-1CEC5B04B686}" type="datetime1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333655"/>
      </p:ext>
    </p:extLst>
  </p:cSld>
  <p:clrMapOvr>
    <a:masterClrMapping/>
  </p:clrMapOvr>
  <p:transition spd="slow">
    <p:push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4223-32FC-4227-986C-29D1CAE991C8}" type="datetime1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217759"/>
      </p:ext>
    </p:extLst>
  </p:cSld>
  <p:clrMapOvr>
    <a:masterClrMapping/>
  </p:clrMapOvr>
  <p:transition spd="slow">
    <p:push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F32-1BB7-4D82-A629-93AEDCCBBE64}" type="datetime1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15620"/>
      </p:ext>
    </p:extLst>
  </p:cSld>
  <p:clrMapOvr>
    <a:masterClrMapping/>
  </p:clrMapOvr>
  <p:transition spd="slow">
    <p:push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E7BF-3573-4C71-BC61-C8A447964E9D}" type="datetime1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86442"/>
      </p:ext>
    </p:extLst>
  </p:cSld>
  <p:clrMapOvr>
    <a:masterClrMapping/>
  </p:clrMapOvr>
  <p:transition spd="slow">
    <p:push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AD17-93F9-4B82-8445-8731D22278C2}" type="datetime1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232429"/>
      </p:ext>
    </p:extLst>
  </p:cSld>
  <p:clrMapOvr>
    <a:masterClrMapping/>
  </p:clrMapOvr>
  <p:transition spd="slow">
    <p:push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78E2-BFDB-477A-9AB0-4062EB1386FC}" type="datetime1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324049"/>
      </p:ext>
    </p:extLst>
  </p:cSld>
  <p:clrMapOvr>
    <a:masterClrMapping/>
  </p:clrMapOvr>
  <p:transition spd="slow">
    <p:push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5B78-7FCC-4999-80ED-F2A8DEA3F453}" type="datetime1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838081"/>
      </p:ext>
    </p:extLst>
  </p:cSld>
  <p:clrMapOvr>
    <a:masterClrMapping/>
  </p:clrMapOvr>
  <p:transition spd="slow">
    <p:push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5714-7CAA-418E-B590-30F487F22A31}" type="datetime1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40506"/>
      </p:ext>
    </p:extLst>
  </p:cSld>
  <p:clrMapOvr>
    <a:masterClrMapping/>
  </p:clrMapOvr>
  <p:transition spd="slow">
    <p:push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2049-632A-488E-9D0D-9E29943306B5}" type="datetime1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640159"/>
      </p:ext>
    </p:extLst>
  </p:cSld>
  <p:clrMapOvr>
    <a:masterClrMapping/>
  </p:clrMapOvr>
  <p:transition spd="slow">
    <p:push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DE10-AE2D-43E6-A4AC-9CE99DB1F319}" type="datetime1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076323"/>
      </p:ext>
    </p:extLst>
  </p:cSld>
  <p:clrMapOvr>
    <a:masterClrMapping/>
  </p:clrMapOvr>
  <p:transition spd="slow">
    <p:push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E0F5F-33EC-4F1B-821D-AB35CBA3BA2B}" type="datetime1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36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d"/>
  </p:transition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572000" y="0"/>
            <a:ext cx="0" cy="1059582"/>
          </a:xfrm>
          <a:prstGeom prst="line">
            <a:avLst/>
          </a:prstGeom>
          <a:ln w="15875">
            <a:solidFill>
              <a:srgbClr val="EA3C3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03975" y="2187029"/>
            <a:ext cx="17360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S.C.T.S</a:t>
            </a:r>
            <a:endParaRPr lang="ko-KR" altLang="en-US" sz="4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67273" y="3234035"/>
            <a:ext cx="2912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정영화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신윤철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이동현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우예지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정혜수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34078" y="4933562"/>
            <a:ext cx="302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영진전문대학 컴퓨터정보계열 </a:t>
            </a:r>
            <a:r>
              <a:rPr lang="en-US" altLang="ko-KR" sz="900" dirty="0"/>
              <a:t>3WDA 8</a:t>
            </a:r>
            <a:r>
              <a:rPr lang="ko-KR" altLang="en-US" sz="900" dirty="0"/>
              <a:t>조 히트다 히트</a:t>
            </a:r>
            <a:r>
              <a:rPr lang="en-US" altLang="ko-KR" sz="900" dirty="0"/>
              <a:t>!</a:t>
            </a:r>
            <a:endParaRPr lang="ko-KR" altLang="en-US" sz="9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081204"/>
            <a:ext cx="1082345" cy="10823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59724" y="2999002"/>
            <a:ext cx="1617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PM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정영철 교수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6991" y="4866501"/>
            <a:ext cx="441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-1-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8893" y="2757099"/>
            <a:ext cx="2459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EA3C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Shopping Cart Tracking System )</a:t>
            </a:r>
            <a:endParaRPr lang="ko-KR" altLang="en-US" sz="1100" dirty="0">
              <a:solidFill>
                <a:srgbClr val="EA3C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23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212634" y="4786704"/>
            <a:ext cx="8640960" cy="144016"/>
            <a:chOff x="187876" y="4876006"/>
            <a:chExt cx="8640960" cy="144016"/>
          </a:xfrm>
        </p:grpSpPr>
        <p:sp>
          <p:nvSpPr>
            <p:cNvPr id="23" name="직사각형 22"/>
            <p:cNvSpPr/>
            <p:nvPr/>
          </p:nvSpPr>
          <p:spPr>
            <a:xfrm>
              <a:off x="187876" y="4876006"/>
              <a:ext cx="1728192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644260" y="4876006"/>
              <a:ext cx="1728192" cy="144016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372452" y="4876006"/>
              <a:ext cx="1728192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916068" y="4876006"/>
              <a:ext cx="1728192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100644" y="4876006"/>
              <a:ext cx="1728192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7492" y="126834"/>
            <a:ext cx="2173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EA3C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r>
              <a:rPr lang="en-US" altLang="ko-KR" sz="2400" dirty="0">
                <a:solidFill>
                  <a:srgbClr val="EA3C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solidFill>
                  <a:srgbClr val="EA3C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주요 서비스</a:t>
            </a:r>
            <a:endParaRPr lang="en-US" altLang="ko-KR" sz="2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87876" y="627534"/>
            <a:ext cx="1503804" cy="0"/>
          </a:xfrm>
          <a:prstGeom prst="line">
            <a:avLst/>
          </a:prstGeom>
          <a:ln w="28575">
            <a:solidFill>
              <a:srgbClr val="EA3C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73812" y="633544"/>
            <a:ext cx="2299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03.1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구조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346991" y="4866501"/>
            <a:ext cx="585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-22-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34078" y="4933562"/>
            <a:ext cx="302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영진전문대학 컴퓨터정보계열 </a:t>
            </a:r>
            <a:r>
              <a:rPr lang="en-US" altLang="ko-KR" sz="900" dirty="0"/>
              <a:t>3WDA 8</a:t>
            </a:r>
            <a:r>
              <a:rPr lang="ko-KR" altLang="en-US" sz="900" dirty="0"/>
              <a:t>조 히트다 히트</a:t>
            </a:r>
            <a:r>
              <a:rPr lang="en-US" altLang="ko-KR" sz="900" dirty="0"/>
              <a:t>!</a:t>
            </a:r>
            <a:endParaRPr lang="ko-KR" altLang="en-US" sz="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12638" r="15000" b="27600"/>
          <a:stretch/>
        </p:blipFill>
        <p:spPr>
          <a:xfrm>
            <a:off x="1101663" y="2276045"/>
            <a:ext cx="2088232" cy="17828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8" t="12502" r="18421" b="27631"/>
          <a:stretch/>
        </p:blipFill>
        <p:spPr>
          <a:xfrm>
            <a:off x="1217883" y="1843468"/>
            <a:ext cx="391551" cy="3271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5" t="9155" r="755" b="21804"/>
          <a:stretch/>
        </p:blipFill>
        <p:spPr>
          <a:xfrm>
            <a:off x="1260037" y="2183500"/>
            <a:ext cx="351055" cy="255313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1684711" y="2076534"/>
            <a:ext cx="1788919" cy="261610"/>
            <a:chOff x="1861849" y="2148542"/>
            <a:chExt cx="1788919" cy="261610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1861849" y="2383164"/>
              <a:ext cx="93771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72750" y="2148542"/>
              <a:ext cx="13780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LCD </a:t>
              </a:r>
              <a:r>
                <a:rPr lang="ko-KR" altLang="en-US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터치스크린</a:t>
              </a:r>
              <a:endParaRPr lang="ko-KR" altLang="en-US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399561" y="1398013"/>
            <a:ext cx="1664958" cy="402416"/>
            <a:chOff x="1576699" y="1470021"/>
            <a:chExt cx="1664958" cy="402416"/>
          </a:xfrm>
        </p:grpSpPr>
        <p:cxnSp>
          <p:nvCxnSpPr>
            <p:cNvPr id="6" name="연결선: 꺾임 5"/>
            <p:cNvCxnSpPr/>
            <p:nvPr/>
          </p:nvCxnSpPr>
          <p:spPr>
            <a:xfrm rot="5400000" flipH="1" flipV="1">
              <a:off x="1928078" y="1339473"/>
              <a:ext cx="181585" cy="88434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863639" y="1470021"/>
              <a:ext cx="13780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비콘</a:t>
              </a: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(Beacon)</a:t>
              </a:r>
              <a:endPara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7" t="10801" r="20601" b="27448"/>
          <a:stretch/>
        </p:blipFill>
        <p:spPr>
          <a:xfrm>
            <a:off x="1574300" y="1838976"/>
            <a:ext cx="311469" cy="323510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125560" y="2437312"/>
            <a:ext cx="1181162" cy="1099999"/>
            <a:chOff x="302698" y="2509320"/>
            <a:chExt cx="1181162" cy="1099999"/>
          </a:xfrm>
        </p:grpSpPr>
        <p:cxnSp>
          <p:nvCxnSpPr>
            <p:cNvPr id="21" name="연결선: 꺾임 20"/>
            <p:cNvCxnSpPr/>
            <p:nvPr/>
          </p:nvCxnSpPr>
          <p:spPr>
            <a:xfrm rot="10800000" flipV="1">
              <a:off x="810017" y="2509320"/>
              <a:ext cx="181585" cy="88434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02698" y="3363098"/>
              <a:ext cx="11811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NFC </a:t>
              </a:r>
              <a:r>
                <a:rPr lang="ko-KR" altLang="en-US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거치대</a:t>
              </a: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선택</a:t>
              </a: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endPara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2" t="4747" r="18771" b="17067"/>
          <a:stretch/>
        </p:blipFill>
        <p:spPr>
          <a:xfrm>
            <a:off x="910753" y="2166361"/>
            <a:ext cx="311398" cy="370193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964609" y="1736779"/>
            <a:ext cx="1788919" cy="261610"/>
            <a:chOff x="2141747" y="1808787"/>
            <a:chExt cx="1788919" cy="26161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2141747" y="2043409"/>
              <a:ext cx="93771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552648" y="1808787"/>
              <a:ext cx="13780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와이파이 수신기</a:t>
              </a: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9" r="5600" b="13709"/>
          <a:stretch/>
        </p:blipFill>
        <p:spPr>
          <a:xfrm>
            <a:off x="6051046" y="987574"/>
            <a:ext cx="676598" cy="100394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9" r="5600" b="13709"/>
          <a:stretch/>
        </p:blipFill>
        <p:spPr>
          <a:xfrm>
            <a:off x="6727644" y="987574"/>
            <a:ext cx="676598" cy="1003941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9" r="5600" b="13709"/>
          <a:stretch/>
        </p:blipFill>
        <p:spPr>
          <a:xfrm>
            <a:off x="7423794" y="987574"/>
            <a:ext cx="676598" cy="100394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19133" y="1991515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3473630" y="1489544"/>
            <a:ext cx="2145368" cy="9338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3602774" y="1925661"/>
            <a:ext cx="2160240" cy="9090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72000" y="2623711"/>
            <a:ext cx="43924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카트에 사용되는 기술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비콘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(Beacon)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매장 내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비콘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리더기를 통해  카트에 부착한 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 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비콘으로 </a:t>
            </a:r>
            <a:r>
              <a:rPr lang="ko-KR" altLang="en-US" sz="1100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카트 위치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감지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와이파이 수신기→ 서버와 </a:t>
            </a:r>
            <a:r>
              <a:rPr lang="ko-KR" altLang="en-US" sz="1100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통신 및 위치 전송</a:t>
            </a:r>
            <a:endParaRPr lang="en-US" altLang="ko-KR" sz="1100" dirty="0">
              <a:solidFill>
                <a:srgbClr val="C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LCD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터치스크린→ 필요한 정보 </a:t>
            </a:r>
            <a:r>
              <a:rPr lang="ko-KR" altLang="en-US" sz="1100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출력 및 입력</a:t>
            </a:r>
            <a:endParaRPr lang="en-US" altLang="ko-KR" sz="1100" dirty="0">
              <a:solidFill>
                <a:srgbClr val="C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NFC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거치대→ 부가 서비스 및 회원 전용 서비스 사용 시에  핸드폰 부착</a:t>
            </a:r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   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앱 자동 실행 및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휴대폰 정보를 인식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076545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87876" y="713967"/>
            <a:ext cx="2650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03.1_1 </a:t>
            </a: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물품 재배치 지침 생성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매장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endParaRPr lang="ko-KR" altLang="en-US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899" y="3160589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비콘을</a:t>
            </a:r>
            <a:r>
              <a:rPr lang="ko-KR" altLang="en-US" sz="16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이용한 카트 위치 추적을 통해</a:t>
            </a:r>
            <a:r>
              <a:rPr lang="en-US" altLang="ko-KR" sz="16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             </a:t>
            </a:r>
            <a:r>
              <a:rPr lang="ko-KR" altLang="en-US" sz="16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고객의 동선 파악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0" b="15001"/>
          <a:stretch/>
        </p:blipFill>
        <p:spPr>
          <a:xfrm>
            <a:off x="1256743" y="1945600"/>
            <a:ext cx="1318649" cy="1116387"/>
          </a:xfrm>
          <a:prstGeom prst="rect">
            <a:avLst/>
          </a:prstGeom>
        </p:spPr>
      </p:pic>
      <p:grpSp>
        <p:nvGrpSpPr>
          <p:cNvPr id="50" name="그룹 49"/>
          <p:cNvGrpSpPr/>
          <p:nvPr/>
        </p:nvGrpSpPr>
        <p:grpSpPr>
          <a:xfrm>
            <a:off x="5679900" y="2579644"/>
            <a:ext cx="2636516" cy="1504274"/>
            <a:chOff x="5679900" y="2579644"/>
            <a:chExt cx="2636516" cy="1504274"/>
          </a:xfrm>
        </p:grpSpPr>
        <p:sp>
          <p:nvSpPr>
            <p:cNvPr id="34" name="TextBox 33"/>
            <p:cNvSpPr txBox="1"/>
            <p:nvPr/>
          </p:nvSpPr>
          <p:spPr>
            <a:xfrm>
              <a:off x="6896693" y="3745364"/>
              <a:ext cx="14197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셀프 배치 서비스 </a:t>
              </a:r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>
              <a:off x="5679900" y="2721731"/>
              <a:ext cx="836316" cy="432867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그림 44"/>
            <p:cNvPicPr>
              <a:picLocks noChangeAspect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6" t="-13410" r="-716" b="13410"/>
            <a:stretch/>
          </p:blipFill>
          <p:spPr>
            <a:xfrm>
              <a:off x="7061524" y="2579644"/>
              <a:ext cx="1059582" cy="1059582"/>
            </a:xfrm>
            <a:prstGeom prst="rect">
              <a:avLst/>
            </a:prstGeom>
          </p:spPr>
        </p:pic>
      </p:grpSp>
      <p:grpSp>
        <p:nvGrpSpPr>
          <p:cNvPr id="49" name="그룹 48"/>
          <p:cNvGrpSpPr/>
          <p:nvPr/>
        </p:nvGrpSpPr>
        <p:grpSpPr>
          <a:xfrm>
            <a:off x="5652120" y="670227"/>
            <a:ext cx="3024336" cy="1434751"/>
            <a:chOff x="5652120" y="670227"/>
            <a:chExt cx="3024336" cy="1434751"/>
          </a:xfrm>
        </p:grpSpPr>
        <p:sp>
          <p:nvSpPr>
            <p:cNvPr id="33" name="TextBox 32"/>
            <p:cNvSpPr txBox="1"/>
            <p:nvPr/>
          </p:nvSpPr>
          <p:spPr>
            <a:xfrm>
              <a:off x="6577675" y="1648926"/>
              <a:ext cx="2098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분기별 물품 재배치 추천</a:t>
              </a:r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 flipV="1">
              <a:off x="5652120" y="1700348"/>
              <a:ext cx="925555" cy="40463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1178" b="12903"/>
            <a:stretch/>
          </p:blipFill>
          <p:spPr>
            <a:xfrm>
              <a:off x="7049041" y="670227"/>
              <a:ext cx="1072065" cy="922872"/>
            </a:xfrm>
            <a:prstGeom prst="rect">
              <a:avLst/>
            </a:prstGeom>
          </p:spPr>
        </p:pic>
      </p:grpSp>
      <p:grpSp>
        <p:nvGrpSpPr>
          <p:cNvPr id="48" name="그룹 47"/>
          <p:cNvGrpSpPr/>
          <p:nvPr/>
        </p:nvGrpSpPr>
        <p:grpSpPr>
          <a:xfrm>
            <a:off x="2835444" y="2064922"/>
            <a:ext cx="3432726" cy="1425570"/>
            <a:chOff x="2835444" y="2064922"/>
            <a:chExt cx="3432726" cy="1425570"/>
          </a:xfrm>
        </p:grpSpPr>
        <p:sp>
          <p:nvSpPr>
            <p:cNvPr id="32" name="TextBox 31"/>
            <p:cNvSpPr txBox="1"/>
            <p:nvPr/>
          </p:nvSpPr>
          <p:spPr>
            <a:xfrm>
              <a:off x="3604834" y="3151938"/>
              <a:ext cx="26633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동선 파악 후 데이터 수집</a:t>
              </a:r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>
              <a:off x="2835444" y="2484246"/>
              <a:ext cx="656436" cy="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그림 46"/>
            <p:cNvPicPr>
              <a:picLocks noChangeAspect="1"/>
            </p:cNvPicPr>
            <p:nvPr/>
          </p:nvPicPr>
          <p:blipFill rotWithShape="1"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33" b="17586"/>
            <a:stretch/>
          </p:blipFill>
          <p:spPr>
            <a:xfrm>
              <a:off x="4054817" y="2064922"/>
              <a:ext cx="971283" cy="873242"/>
            </a:xfrm>
            <a:prstGeom prst="rect">
              <a:avLst/>
            </a:prstGeom>
          </p:spPr>
        </p:pic>
      </p:grpSp>
      <p:sp>
        <p:nvSpPr>
          <p:cNvPr id="53" name="TextBox 52"/>
          <p:cNvSpPr txBox="1"/>
          <p:nvPr/>
        </p:nvSpPr>
        <p:spPr>
          <a:xfrm>
            <a:off x="67492" y="126834"/>
            <a:ext cx="2173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EA3C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r>
              <a:rPr lang="en-US" altLang="ko-KR" sz="2400" dirty="0">
                <a:solidFill>
                  <a:srgbClr val="EA3C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solidFill>
                  <a:srgbClr val="EA3C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주요 서비스</a:t>
            </a:r>
            <a:endParaRPr lang="en-US" altLang="ko-KR" sz="2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187876" y="627534"/>
            <a:ext cx="1503804" cy="0"/>
          </a:xfrm>
          <a:prstGeom prst="line">
            <a:avLst/>
          </a:prstGeom>
          <a:ln w="28575">
            <a:solidFill>
              <a:srgbClr val="EA3C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46991" y="4866501"/>
            <a:ext cx="513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-12-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12634" y="4786704"/>
            <a:ext cx="8946174" cy="377690"/>
            <a:chOff x="212634" y="4786704"/>
            <a:chExt cx="8946174" cy="377690"/>
          </a:xfrm>
        </p:grpSpPr>
        <p:grpSp>
          <p:nvGrpSpPr>
            <p:cNvPr id="30" name="그룹 29"/>
            <p:cNvGrpSpPr/>
            <p:nvPr/>
          </p:nvGrpSpPr>
          <p:grpSpPr>
            <a:xfrm>
              <a:off x="212634" y="4786704"/>
              <a:ext cx="8640960" cy="144016"/>
              <a:chOff x="187876" y="4876006"/>
              <a:chExt cx="8640960" cy="144016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187876" y="4876006"/>
                <a:ext cx="1728192" cy="144016"/>
              </a:xfrm>
              <a:prstGeom prst="rect">
                <a:avLst/>
              </a:prstGeom>
              <a:solidFill>
                <a:srgbClr val="C0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3644260" y="4876006"/>
                <a:ext cx="1728192" cy="1440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5372452" y="4876006"/>
                <a:ext cx="1728192" cy="1440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916068" y="4876006"/>
                <a:ext cx="1728192" cy="1440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7100644" y="4876006"/>
                <a:ext cx="1728192" cy="1440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6134078" y="4933562"/>
              <a:ext cx="302473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/>
                  </a:solidFill>
                </a:rPr>
                <a:t>영진전문대학 컴퓨터정보계열 </a:t>
              </a:r>
              <a:r>
                <a:rPr lang="en-US" altLang="ko-KR" sz="900" dirty="0">
                  <a:solidFill>
                    <a:schemeClr val="bg1"/>
                  </a:solidFill>
                </a:rPr>
                <a:t>3WDA 8</a:t>
              </a:r>
              <a:r>
                <a:rPr lang="ko-KR" altLang="en-US" sz="900" dirty="0">
                  <a:solidFill>
                    <a:schemeClr val="bg1"/>
                  </a:solidFill>
                </a:rPr>
                <a:t>조 히트다 히트</a:t>
              </a:r>
              <a:r>
                <a:rPr lang="en-US" altLang="ko-KR" sz="900" dirty="0">
                  <a:solidFill>
                    <a:schemeClr val="bg1"/>
                  </a:solidFill>
                </a:rPr>
                <a:t>!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18688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84654" y="710574"/>
            <a:ext cx="2299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03.1_2 </a:t>
            </a: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직원 운용 계획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매장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9592" y="3132021"/>
            <a:ext cx="2336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카트 위치 추적을 통해</a:t>
            </a:r>
            <a:r>
              <a:rPr lang="en-US" altLang="ko-KR" sz="16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           </a:t>
            </a:r>
            <a:r>
              <a:rPr lang="ko-KR" altLang="en-US" sz="16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실시간 고객 수 파악</a:t>
            </a:r>
            <a:endParaRPr lang="en-US" altLang="ko-KR" sz="1600" dirty="0">
              <a:solidFill>
                <a:schemeClr val="bg1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현재 사용 중인 카트 수</a:t>
            </a:r>
            <a:r>
              <a:rPr lang="en-US" altLang="ko-KR" sz="16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)</a:t>
            </a:r>
            <a:endParaRPr lang="ko-KR" altLang="en-US" sz="1600" dirty="0">
              <a:solidFill>
                <a:schemeClr val="bg1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987007" y="2064922"/>
            <a:ext cx="2744668" cy="1692149"/>
            <a:chOff x="2987007" y="2064922"/>
            <a:chExt cx="2744668" cy="1692149"/>
          </a:xfrm>
        </p:grpSpPr>
        <p:sp>
          <p:nvSpPr>
            <p:cNvPr id="23" name="TextBox 22"/>
            <p:cNvSpPr txBox="1"/>
            <p:nvPr/>
          </p:nvSpPr>
          <p:spPr>
            <a:xfrm>
              <a:off x="3654514" y="3172296"/>
              <a:ext cx="20771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이를 기반으로 하여</a:t>
              </a:r>
              <a:endParaRPr lang="en-US" altLang="ko-KR" sz="16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r>
                <a:rPr lang="en-US" altLang="ko-KR" sz="16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          </a:t>
              </a:r>
              <a:r>
                <a:rPr lang="ko-KR" altLang="en-US" sz="16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누적 데이터 생성</a:t>
              </a: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2987007" y="2484246"/>
              <a:ext cx="656436" cy="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33" b="17586"/>
            <a:stretch/>
          </p:blipFill>
          <p:spPr>
            <a:xfrm>
              <a:off x="4054817" y="2064922"/>
              <a:ext cx="971283" cy="873242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5524015" y="1868393"/>
            <a:ext cx="2865237" cy="1888677"/>
            <a:chOff x="5524015" y="1868393"/>
            <a:chExt cx="2865237" cy="1888677"/>
          </a:xfrm>
        </p:grpSpPr>
        <p:sp>
          <p:nvSpPr>
            <p:cNvPr id="32" name="TextBox 31"/>
            <p:cNvSpPr txBox="1"/>
            <p:nvPr/>
          </p:nvSpPr>
          <p:spPr>
            <a:xfrm>
              <a:off x="6290471" y="3172295"/>
              <a:ext cx="20987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시간</a:t>
              </a:r>
              <a:r>
                <a:rPr lang="en-US" altLang="ko-KR" sz="16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, </a:t>
              </a:r>
              <a:r>
                <a:rPr lang="ko-KR" altLang="en-US" sz="16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요일 별 직원 </a:t>
              </a:r>
              <a:endParaRPr lang="en-US" altLang="ko-KR" sz="16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r>
                <a:rPr lang="en-US" altLang="ko-KR" sz="16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             </a:t>
              </a:r>
              <a:r>
                <a:rPr lang="ko-KR" altLang="en-US" sz="16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운용 계획 수립</a:t>
              </a:r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>
              <a:off x="5524015" y="2484246"/>
              <a:ext cx="656436" cy="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95" b="16647"/>
            <a:stretch/>
          </p:blipFill>
          <p:spPr>
            <a:xfrm>
              <a:off x="6462564" y="1868393"/>
              <a:ext cx="1277788" cy="1135406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36" b="14581"/>
          <a:stretch/>
        </p:blipFill>
        <p:spPr>
          <a:xfrm>
            <a:off x="1127039" y="1784070"/>
            <a:ext cx="1572753" cy="1347952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7492" y="126834"/>
            <a:ext cx="2173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EA3C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r>
              <a:rPr lang="en-US" altLang="ko-KR" sz="2400" dirty="0">
                <a:solidFill>
                  <a:srgbClr val="EA3C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solidFill>
                  <a:srgbClr val="EA3C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주요 서비스</a:t>
            </a:r>
            <a:endParaRPr lang="en-US" altLang="ko-KR" sz="2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187876" y="627534"/>
            <a:ext cx="1503804" cy="0"/>
          </a:xfrm>
          <a:prstGeom prst="line">
            <a:avLst/>
          </a:prstGeom>
          <a:ln w="28575">
            <a:solidFill>
              <a:srgbClr val="EA3C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346991" y="4866501"/>
            <a:ext cx="513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-14-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12634" y="4786704"/>
            <a:ext cx="8946174" cy="377690"/>
            <a:chOff x="212634" y="4786704"/>
            <a:chExt cx="8946174" cy="377690"/>
          </a:xfrm>
        </p:grpSpPr>
        <p:grpSp>
          <p:nvGrpSpPr>
            <p:cNvPr id="34" name="그룹 33"/>
            <p:cNvGrpSpPr/>
            <p:nvPr/>
          </p:nvGrpSpPr>
          <p:grpSpPr>
            <a:xfrm>
              <a:off x="212634" y="4786704"/>
              <a:ext cx="8640960" cy="144016"/>
              <a:chOff x="187876" y="4876006"/>
              <a:chExt cx="8640960" cy="144016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187876" y="4876006"/>
                <a:ext cx="1728192" cy="144016"/>
              </a:xfrm>
              <a:prstGeom prst="rect">
                <a:avLst/>
              </a:prstGeom>
              <a:solidFill>
                <a:srgbClr val="C0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3644260" y="4876006"/>
                <a:ext cx="1728192" cy="1440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5372452" y="4876006"/>
                <a:ext cx="1728192" cy="1440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1916068" y="4876006"/>
                <a:ext cx="1728192" cy="1440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100644" y="4876006"/>
                <a:ext cx="1728192" cy="1440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6134078" y="4933562"/>
              <a:ext cx="302473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/>
                  </a:solidFill>
                </a:rPr>
                <a:t>영진전문대학 컴퓨터정보계열 </a:t>
              </a:r>
              <a:r>
                <a:rPr lang="en-US" altLang="ko-KR" sz="900" dirty="0">
                  <a:solidFill>
                    <a:schemeClr val="bg1"/>
                  </a:solidFill>
                </a:rPr>
                <a:t>3WDA 8</a:t>
              </a:r>
              <a:r>
                <a:rPr lang="ko-KR" altLang="en-US" sz="900" dirty="0">
                  <a:solidFill>
                    <a:schemeClr val="bg1"/>
                  </a:solidFill>
                </a:rPr>
                <a:t>조 히트다 히트</a:t>
              </a:r>
              <a:r>
                <a:rPr lang="en-US" altLang="ko-KR" sz="900" dirty="0">
                  <a:solidFill>
                    <a:schemeClr val="bg1"/>
                  </a:solidFill>
                </a:rPr>
                <a:t>!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550500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84654" y="710574"/>
            <a:ext cx="2299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03.1_3 </a:t>
            </a: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이벤트 기획 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매장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endParaRPr lang="ko-KR" altLang="en-US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9592" y="3132021"/>
            <a:ext cx="2336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카트 위치 추적을 통해</a:t>
            </a:r>
            <a:r>
              <a:rPr lang="en-US" altLang="ko-KR" sz="16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           </a:t>
            </a:r>
            <a:r>
              <a:rPr lang="ko-KR" altLang="en-US" sz="16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실시간 고객 수 파악</a:t>
            </a:r>
            <a:endParaRPr lang="en-US" altLang="ko-KR" sz="1600" dirty="0">
              <a:solidFill>
                <a:schemeClr val="bg1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현재 사용 중인 카트 수</a:t>
            </a:r>
            <a:r>
              <a:rPr lang="en-US" altLang="ko-KR" sz="16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)</a:t>
            </a:r>
            <a:endParaRPr lang="ko-KR" altLang="en-US" sz="1600" dirty="0">
              <a:solidFill>
                <a:schemeClr val="bg1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36" b="14581"/>
          <a:stretch/>
        </p:blipFill>
        <p:spPr>
          <a:xfrm>
            <a:off x="1127039" y="1784070"/>
            <a:ext cx="1572753" cy="1347952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2987007" y="2064922"/>
            <a:ext cx="2809129" cy="1692149"/>
            <a:chOff x="2987007" y="2064922"/>
            <a:chExt cx="2809129" cy="1692149"/>
          </a:xfrm>
        </p:grpSpPr>
        <p:sp>
          <p:nvSpPr>
            <p:cNvPr id="19" name="TextBox 18"/>
            <p:cNvSpPr txBox="1"/>
            <p:nvPr/>
          </p:nvSpPr>
          <p:spPr>
            <a:xfrm>
              <a:off x="3718975" y="3172296"/>
              <a:ext cx="20771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이를 기반으로 하여</a:t>
              </a:r>
              <a:endParaRPr lang="en-US" altLang="ko-KR" sz="16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r>
                <a:rPr lang="en-US" altLang="ko-KR" sz="16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          </a:t>
              </a:r>
              <a:r>
                <a:rPr lang="ko-KR" altLang="en-US" sz="16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누적 데이터 생성</a:t>
              </a:r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>
              <a:off x="2987007" y="2484246"/>
              <a:ext cx="656436" cy="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33" b="17586"/>
            <a:stretch/>
          </p:blipFill>
          <p:spPr>
            <a:xfrm>
              <a:off x="4054817" y="2064922"/>
              <a:ext cx="971283" cy="873242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5643756" y="1940074"/>
            <a:ext cx="2755217" cy="1827568"/>
            <a:chOff x="5643756" y="1940074"/>
            <a:chExt cx="2755217" cy="1827568"/>
          </a:xfrm>
        </p:grpSpPr>
        <p:sp>
          <p:nvSpPr>
            <p:cNvPr id="21" name="TextBox 20"/>
            <p:cNvSpPr txBox="1"/>
            <p:nvPr/>
          </p:nvSpPr>
          <p:spPr>
            <a:xfrm>
              <a:off x="6300192" y="3182867"/>
              <a:ext cx="20987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   이벤트 기획</a:t>
              </a:r>
              <a:r>
                <a:rPr lang="en-US" altLang="ko-KR" sz="16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 </a:t>
              </a:r>
              <a:r>
                <a:rPr lang="ko-KR" altLang="en-US" sz="16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및 관리</a:t>
              </a:r>
              <a:endParaRPr lang="en-US" altLang="ko-KR" sz="16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r>
                <a:rPr lang="en-US" altLang="ko-KR" sz="16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(</a:t>
              </a:r>
              <a:r>
                <a:rPr lang="ko-KR" altLang="en-US" sz="16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타임 세일 및 한정 판매</a:t>
              </a:r>
              <a:r>
                <a:rPr lang="en-US" altLang="ko-KR" sz="16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)</a:t>
              </a:r>
              <a:r>
                <a:rPr lang="ko-KR" altLang="en-US" sz="16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 </a:t>
              </a: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>
              <a:off x="5643756" y="2499742"/>
              <a:ext cx="656436" cy="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4" b="16200"/>
            <a:stretch/>
          </p:blipFill>
          <p:spPr>
            <a:xfrm>
              <a:off x="6660232" y="1940074"/>
              <a:ext cx="1290374" cy="1088344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67492" y="126834"/>
            <a:ext cx="2173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EA3C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r>
              <a:rPr lang="en-US" altLang="ko-KR" sz="2400" dirty="0">
                <a:solidFill>
                  <a:srgbClr val="EA3C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solidFill>
                  <a:srgbClr val="EA3C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주요 서비스</a:t>
            </a:r>
            <a:endParaRPr lang="en-US" altLang="ko-KR" sz="2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187876" y="627534"/>
            <a:ext cx="1503804" cy="0"/>
          </a:xfrm>
          <a:prstGeom prst="line">
            <a:avLst/>
          </a:prstGeom>
          <a:ln w="28575">
            <a:solidFill>
              <a:srgbClr val="EA3C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46991" y="4866501"/>
            <a:ext cx="585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-16-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12634" y="4786704"/>
            <a:ext cx="8946174" cy="377690"/>
            <a:chOff x="212634" y="4786704"/>
            <a:chExt cx="8946174" cy="377690"/>
          </a:xfrm>
        </p:grpSpPr>
        <p:grpSp>
          <p:nvGrpSpPr>
            <p:cNvPr id="27" name="그룹 26"/>
            <p:cNvGrpSpPr/>
            <p:nvPr/>
          </p:nvGrpSpPr>
          <p:grpSpPr>
            <a:xfrm>
              <a:off x="212634" y="4786704"/>
              <a:ext cx="8640960" cy="144016"/>
              <a:chOff x="187876" y="4876006"/>
              <a:chExt cx="8640960" cy="144016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187876" y="4876006"/>
                <a:ext cx="1728192" cy="144016"/>
              </a:xfrm>
              <a:prstGeom prst="rect">
                <a:avLst/>
              </a:prstGeom>
              <a:solidFill>
                <a:srgbClr val="C0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3644260" y="4876006"/>
                <a:ext cx="1728192" cy="1440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5372452" y="4876006"/>
                <a:ext cx="1728192" cy="1440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1916068" y="4876006"/>
                <a:ext cx="1728192" cy="1440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7100644" y="4876006"/>
                <a:ext cx="1728192" cy="1440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134078" y="4933562"/>
              <a:ext cx="302473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/>
                  </a:solidFill>
                </a:rPr>
                <a:t>영진전문대학 컴퓨터정보계열 </a:t>
              </a:r>
              <a:r>
                <a:rPr lang="en-US" altLang="ko-KR" sz="900" dirty="0">
                  <a:solidFill>
                    <a:schemeClr val="bg1"/>
                  </a:solidFill>
                </a:rPr>
                <a:t>3WDA 8</a:t>
              </a:r>
              <a:r>
                <a:rPr lang="ko-KR" altLang="en-US" sz="900" dirty="0">
                  <a:solidFill>
                    <a:schemeClr val="bg1"/>
                  </a:solidFill>
                </a:rPr>
                <a:t>조 히트다 히트</a:t>
              </a:r>
              <a:r>
                <a:rPr lang="en-US" altLang="ko-KR" sz="900" dirty="0">
                  <a:solidFill>
                    <a:schemeClr val="bg1"/>
                  </a:solidFill>
                </a:rPr>
                <a:t>!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971517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84654" y="710574"/>
            <a:ext cx="2587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03.1_4 </a:t>
            </a: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쿠폰 제작 및 발송 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매장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7544" y="3145559"/>
            <a:ext cx="2822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비콘을</a:t>
            </a:r>
            <a:r>
              <a:rPr lang="ko-KR" altLang="en-US" sz="16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이용해 고객들의  동선 파악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891593" y="1968017"/>
            <a:ext cx="2856033" cy="1530058"/>
            <a:chOff x="2891593" y="1968017"/>
            <a:chExt cx="2856033" cy="1530058"/>
          </a:xfrm>
        </p:grpSpPr>
        <p:cxnSp>
          <p:nvCxnSpPr>
            <p:cNvPr id="25" name="직선 화살표 연결선 24"/>
            <p:cNvCxnSpPr/>
            <p:nvPr/>
          </p:nvCxnSpPr>
          <p:spPr>
            <a:xfrm>
              <a:off x="2891593" y="2563309"/>
              <a:ext cx="656436" cy="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-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955" b="12201"/>
            <a:stretch/>
          </p:blipFill>
          <p:spPr>
            <a:xfrm>
              <a:off x="4005211" y="1968017"/>
              <a:ext cx="1368983" cy="1190584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776580" y="3159521"/>
              <a:ext cx="1971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동선에 따른 쿠폰 제작</a:t>
              </a:r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0" b="15001"/>
          <a:stretch/>
        </p:blipFill>
        <p:spPr>
          <a:xfrm>
            <a:off x="1256743" y="1945600"/>
            <a:ext cx="1318649" cy="1116387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5776110" y="2813673"/>
            <a:ext cx="2717483" cy="1573312"/>
            <a:chOff x="5624634" y="2484421"/>
            <a:chExt cx="2717483" cy="1573312"/>
          </a:xfrm>
        </p:grpSpPr>
        <p:cxnSp>
          <p:nvCxnSpPr>
            <p:cNvPr id="34" name="직선 화살표 연결선 33"/>
            <p:cNvCxnSpPr/>
            <p:nvPr/>
          </p:nvCxnSpPr>
          <p:spPr>
            <a:xfrm>
              <a:off x="5624634" y="2484421"/>
              <a:ext cx="836316" cy="432867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643115" y="3719179"/>
              <a:ext cx="1699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정기적 쿠폰 발송</a:t>
              </a:r>
              <a:r>
                <a:rPr lang="en-US" altLang="ko-KR" sz="16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(</a:t>
              </a:r>
              <a:r>
                <a:rPr lang="ko-KR" altLang="en-US" sz="16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앱</a:t>
              </a:r>
              <a:r>
                <a:rPr lang="en-US" altLang="ko-KR" sz="16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)</a:t>
              </a:r>
              <a:endParaRPr lang="ko-KR" altLang="en-US" sz="16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19" b="12592"/>
            <a:stretch/>
          </p:blipFill>
          <p:spPr>
            <a:xfrm>
              <a:off x="6769393" y="2536887"/>
              <a:ext cx="1378375" cy="1235948"/>
            </a:xfrm>
            <a:prstGeom prst="rect">
              <a:avLst/>
            </a:prstGeom>
          </p:spPr>
        </p:pic>
      </p:grpSp>
      <p:sp>
        <p:nvSpPr>
          <p:cNvPr id="46" name="TextBox 45"/>
          <p:cNvSpPr txBox="1"/>
          <p:nvPr/>
        </p:nvSpPr>
        <p:spPr>
          <a:xfrm>
            <a:off x="67492" y="126834"/>
            <a:ext cx="2173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EA3C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r>
              <a:rPr lang="en-US" altLang="ko-KR" sz="2400" dirty="0">
                <a:solidFill>
                  <a:srgbClr val="EA3C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solidFill>
                  <a:srgbClr val="EA3C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주요 서비스</a:t>
            </a:r>
            <a:endParaRPr lang="en-US" altLang="ko-KR" sz="2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187876" y="627534"/>
            <a:ext cx="1503804" cy="0"/>
          </a:xfrm>
          <a:prstGeom prst="line">
            <a:avLst/>
          </a:prstGeom>
          <a:ln w="28575">
            <a:solidFill>
              <a:srgbClr val="EA3C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346991" y="4866501"/>
            <a:ext cx="513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-18-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755133" y="925911"/>
            <a:ext cx="3014540" cy="1406993"/>
            <a:chOff x="5755133" y="925911"/>
            <a:chExt cx="3014540" cy="1406993"/>
          </a:xfrm>
        </p:grpSpPr>
        <p:sp>
          <p:nvSpPr>
            <p:cNvPr id="37" name="TextBox 36"/>
            <p:cNvSpPr txBox="1"/>
            <p:nvPr/>
          </p:nvSpPr>
          <p:spPr>
            <a:xfrm>
              <a:off x="6518512" y="1748129"/>
              <a:ext cx="22511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실시간 위치 기반 쿠폰 발송</a:t>
              </a:r>
              <a:endParaRPr lang="en-US" altLang="ko-KR" sz="16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(LCD </a:t>
              </a:r>
              <a:r>
                <a:rPr lang="ko-KR" altLang="en-US" sz="16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터치 스크린</a:t>
              </a:r>
              <a:r>
                <a:rPr lang="en-US" altLang="ko-KR" sz="16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)</a:t>
              </a:r>
              <a:endParaRPr lang="ko-KR" altLang="en-US" sz="16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 flipV="1">
              <a:off x="5755133" y="1359278"/>
              <a:ext cx="925555" cy="40463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7" t="8000" r="3635" b="22028"/>
            <a:stretch/>
          </p:blipFill>
          <p:spPr>
            <a:xfrm>
              <a:off x="7088946" y="925911"/>
              <a:ext cx="1110294" cy="837997"/>
            </a:xfrm>
            <a:prstGeom prst="rect">
              <a:avLst/>
            </a:prstGeom>
          </p:spPr>
        </p:pic>
      </p:grpSp>
      <p:grpSp>
        <p:nvGrpSpPr>
          <p:cNvPr id="28" name="그룹 27"/>
          <p:cNvGrpSpPr/>
          <p:nvPr/>
        </p:nvGrpSpPr>
        <p:grpSpPr>
          <a:xfrm>
            <a:off x="212634" y="4786704"/>
            <a:ext cx="8946174" cy="377690"/>
            <a:chOff x="212634" y="4786704"/>
            <a:chExt cx="8946174" cy="377690"/>
          </a:xfrm>
        </p:grpSpPr>
        <p:grpSp>
          <p:nvGrpSpPr>
            <p:cNvPr id="29" name="그룹 28"/>
            <p:cNvGrpSpPr/>
            <p:nvPr/>
          </p:nvGrpSpPr>
          <p:grpSpPr>
            <a:xfrm>
              <a:off x="212634" y="4786704"/>
              <a:ext cx="8640960" cy="144016"/>
              <a:chOff x="187876" y="4876006"/>
              <a:chExt cx="8640960" cy="144016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187876" y="4876006"/>
                <a:ext cx="1728192" cy="144016"/>
              </a:xfrm>
              <a:prstGeom prst="rect">
                <a:avLst/>
              </a:prstGeom>
              <a:solidFill>
                <a:srgbClr val="C0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3644260" y="4876006"/>
                <a:ext cx="1728192" cy="1440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5372452" y="4876006"/>
                <a:ext cx="1728192" cy="1440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1916068" y="4876006"/>
                <a:ext cx="1728192" cy="1440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7100644" y="4876006"/>
                <a:ext cx="1728192" cy="1440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6134078" y="4933562"/>
              <a:ext cx="302473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/>
                  </a:solidFill>
                </a:rPr>
                <a:t>영진전문대학 컴퓨터정보계열 </a:t>
              </a:r>
              <a:r>
                <a:rPr lang="en-US" altLang="ko-KR" sz="900" dirty="0">
                  <a:solidFill>
                    <a:schemeClr val="bg1"/>
                  </a:solidFill>
                </a:rPr>
                <a:t>3WDA 8</a:t>
              </a:r>
              <a:r>
                <a:rPr lang="ko-KR" altLang="en-US" sz="900" dirty="0">
                  <a:solidFill>
                    <a:schemeClr val="bg1"/>
                  </a:solidFill>
                </a:rPr>
                <a:t>조 히트다 히트</a:t>
              </a:r>
              <a:r>
                <a:rPr lang="en-US" altLang="ko-KR" sz="900" dirty="0">
                  <a:solidFill>
                    <a:schemeClr val="bg1"/>
                  </a:solidFill>
                </a:rPr>
                <a:t>!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60065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84654" y="710574"/>
            <a:ext cx="3091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03.1_5 </a:t>
            </a: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물품 정보 및 위치 안내 서비스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앱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7557" y="2222636"/>
            <a:ext cx="188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LCD </a:t>
            </a:r>
            <a:r>
              <a:rPr lang="ko-KR" altLang="en-US" sz="14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터치스크린을 통해 </a:t>
            </a:r>
            <a:endParaRPr lang="en-US" altLang="ko-KR" sz="1400" dirty="0">
              <a:solidFill>
                <a:schemeClr val="bg1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         물품 검색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804922" y="1976920"/>
            <a:ext cx="3229289" cy="1521259"/>
            <a:chOff x="2987007" y="1967925"/>
            <a:chExt cx="3229289" cy="1521259"/>
          </a:xfrm>
        </p:grpSpPr>
        <p:cxnSp>
          <p:nvCxnSpPr>
            <p:cNvPr id="17" name="직선 화살표 연결선 16"/>
            <p:cNvCxnSpPr/>
            <p:nvPr/>
          </p:nvCxnSpPr>
          <p:spPr>
            <a:xfrm>
              <a:off x="2987007" y="2038275"/>
              <a:ext cx="656436" cy="175366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/>
            <p:cNvGrpSpPr/>
            <p:nvPr/>
          </p:nvGrpSpPr>
          <p:grpSpPr>
            <a:xfrm>
              <a:off x="3851103" y="1967925"/>
              <a:ext cx="2365193" cy="1521259"/>
              <a:chOff x="3851103" y="1967925"/>
              <a:chExt cx="2365193" cy="1521259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851103" y="3181407"/>
                <a:ext cx="23651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bg1"/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간단한 물품 정보</a:t>
                </a:r>
                <a:r>
                  <a:rPr lang="en-US" altLang="ko-KR" sz="1400" dirty="0">
                    <a:solidFill>
                      <a:schemeClr val="bg1"/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, 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유무 표시</a:t>
                </a:r>
              </a:p>
            </p:txBody>
          </p:sp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258" b="13626"/>
              <a:stretch/>
            </p:blipFill>
            <p:spPr>
              <a:xfrm>
                <a:off x="4164375" y="1967925"/>
                <a:ext cx="1314449" cy="1173584"/>
              </a:xfrm>
              <a:prstGeom prst="rect">
                <a:avLst/>
              </a:prstGeom>
            </p:spPr>
          </p:pic>
        </p:grpSp>
        <p:cxnSp>
          <p:nvCxnSpPr>
            <p:cNvPr id="46" name="직선 화살표 연결선 45"/>
            <p:cNvCxnSpPr/>
            <p:nvPr/>
          </p:nvCxnSpPr>
          <p:spPr>
            <a:xfrm flipV="1">
              <a:off x="2987007" y="3016853"/>
              <a:ext cx="656436" cy="265982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67492" y="126834"/>
            <a:ext cx="2173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EA3C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r>
              <a:rPr lang="en-US" altLang="ko-KR" sz="2400" dirty="0">
                <a:solidFill>
                  <a:srgbClr val="EA3C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solidFill>
                  <a:srgbClr val="EA3C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주요 서비스</a:t>
            </a:r>
            <a:endParaRPr lang="en-US" altLang="ko-KR" sz="2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187876" y="627534"/>
            <a:ext cx="1503804" cy="0"/>
          </a:xfrm>
          <a:prstGeom prst="line">
            <a:avLst/>
          </a:prstGeom>
          <a:ln w="28575">
            <a:solidFill>
              <a:srgbClr val="EA3C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46991" y="4866501"/>
            <a:ext cx="585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-20-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820809" y="1312711"/>
            <a:ext cx="2559825" cy="1279038"/>
            <a:chOff x="5820809" y="1312711"/>
            <a:chExt cx="2559825" cy="1279038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5820809" y="1901877"/>
              <a:ext cx="626537" cy="306886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404478" y="2068529"/>
              <a:ext cx="19761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LCD </a:t>
              </a:r>
              <a:r>
                <a:rPr lang="ko-KR" altLang="en-US" sz="14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터치 스크린을 통한</a:t>
              </a:r>
              <a:endParaRPr lang="en-US" altLang="ko-KR" sz="14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 길안내 서비스 제공</a:t>
              </a: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68" t="9400" r="2400" b="24801"/>
            <a:stretch/>
          </p:blipFill>
          <p:spPr>
            <a:xfrm>
              <a:off x="6814665" y="1312711"/>
              <a:ext cx="1155782" cy="734559"/>
            </a:xfrm>
            <a:prstGeom prst="rect">
              <a:avLst/>
            </a:prstGeom>
          </p:spPr>
        </p:pic>
      </p:grp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" t="8000" r="3635" b="22028"/>
          <a:stretch/>
        </p:blipFill>
        <p:spPr>
          <a:xfrm>
            <a:off x="976071" y="1528545"/>
            <a:ext cx="869054" cy="655921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12634" y="4786704"/>
            <a:ext cx="8946174" cy="377690"/>
            <a:chOff x="212634" y="4786704"/>
            <a:chExt cx="8946174" cy="377690"/>
          </a:xfrm>
        </p:grpSpPr>
        <p:grpSp>
          <p:nvGrpSpPr>
            <p:cNvPr id="27" name="그룹 26"/>
            <p:cNvGrpSpPr/>
            <p:nvPr/>
          </p:nvGrpSpPr>
          <p:grpSpPr>
            <a:xfrm>
              <a:off x="212634" y="4786704"/>
              <a:ext cx="8640960" cy="144016"/>
              <a:chOff x="187876" y="4876006"/>
              <a:chExt cx="8640960" cy="144016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187876" y="4876006"/>
                <a:ext cx="1728192" cy="144016"/>
              </a:xfrm>
              <a:prstGeom prst="rect">
                <a:avLst/>
              </a:prstGeom>
              <a:solidFill>
                <a:srgbClr val="C0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3644260" y="4876006"/>
                <a:ext cx="1728192" cy="1440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5372452" y="4876006"/>
                <a:ext cx="1728192" cy="1440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1916068" y="4876006"/>
                <a:ext cx="1728192" cy="1440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7100644" y="4876006"/>
                <a:ext cx="1728192" cy="1440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134078" y="4933562"/>
              <a:ext cx="302473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/>
                  </a:solidFill>
                </a:rPr>
                <a:t>영진전문대학 컴퓨터정보계열 </a:t>
              </a:r>
              <a:r>
                <a:rPr lang="en-US" altLang="ko-KR" sz="900" dirty="0">
                  <a:solidFill>
                    <a:schemeClr val="bg1"/>
                  </a:solidFill>
                </a:rPr>
                <a:t>3WDA 8</a:t>
              </a:r>
              <a:r>
                <a:rPr lang="ko-KR" altLang="en-US" sz="900" dirty="0">
                  <a:solidFill>
                    <a:schemeClr val="bg1"/>
                  </a:solidFill>
                </a:rPr>
                <a:t>조 히트다 히트</a:t>
              </a:r>
              <a:r>
                <a:rPr lang="en-US" altLang="ko-KR" sz="900" dirty="0">
                  <a:solidFill>
                    <a:schemeClr val="bg1"/>
                  </a:solidFill>
                </a:rPr>
                <a:t>!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212634" y="2931000"/>
            <a:ext cx="2702218" cy="1514061"/>
            <a:chOff x="6198780" y="2688487"/>
            <a:chExt cx="2702218" cy="1514061"/>
          </a:xfrm>
        </p:grpSpPr>
        <p:sp>
          <p:nvSpPr>
            <p:cNvPr id="44" name="TextBox 43"/>
            <p:cNvSpPr txBox="1"/>
            <p:nvPr/>
          </p:nvSpPr>
          <p:spPr>
            <a:xfrm>
              <a:off x="6198780" y="3679328"/>
              <a:ext cx="27022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앱을 통해 구매할 물품을 사전에 검색</a:t>
              </a:r>
              <a:r>
                <a:rPr lang="en-US" altLang="ko-KR" sz="14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, </a:t>
              </a:r>
              <a:r>
                <a:rPr lang="ko-KR" altLang="en-US" sz="14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장바구니 추가</a:t>
              </a:r>
              <a:r>
                <a:rPr lang="en-US" altLang="ko-KR" sz="14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(</a:t>
              </a:r>
              <a:r>
                <a:rPr lang="ko-KR" altLang="en-US" sz="14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얼리 </a:t>
              </a:r>
              <a:r>
                <a:rPr lang="ko-KR" altLang="en-US" sz="1400" dirty="0" err="1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쇼퍼</a:t>
              </a:r>
              <a:r>
                <a:rPr lang="en-US" altLang="ko-KR" sz="14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)</a:t>
              </a:r>
              <a:endParaRPr lang="ko-KR" altLang="en-US" sz="14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 rotWithShape="1"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19" b="12592"/>
            <a:stretch/>
          </p:blipFill>
          <p:spPr>
            <a:xfrm>
              <a:off x="6821113" y="2688487"/>
              <a:ext cx="1190300" cy="1067307"/>
            </a:xfrm>
            <a:prstGeom prst="rect">
              <a:avLst/>
            </a:prstGeom>
          </p:spPr>
        </p:pic>
      </p:grpSp>
      <p:grpSp>
        <p:nvGrpSpPr>
          <p:cNvPr id="20" name="그룹 19"/>
          <p:cNvGrpSpPr/>
          <p:nvPr/>
        </p:nvGrpSpPr>
        <p:grpSpPr>
          <a:xfrm>
            <a:off x="5802555" y="2819393"/>
            <a:ext cx="2562283" cy="1440524"/>
            <a:chOff x="5802555" y="2819393"/>
            <a:chExt cx="2562283" cy="1440524"/>
          </a:xfrm>
        </p:grpSpPr>
        <p:sp>
          <p:nvSpPr>
            <p:cNvPr id="37" name="TextBox 36"/>
            <p:cNvSpPr txBox="1"/>
            <p:nvPr/>
          </p:nvSpPr>
          <p:spPr>
            <a:xfrm>
              <a:off x="6388682" y="3736697"/>
              <a:ext cx="19761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앱을 통한 최단거리 </a:t>
              </a:r>
              <a:endParaRPr lang="en-US" altLang="ko-KR" sz="14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길안내 서비스 제공</a:t>
              </a:r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>
              <a:off x="5802555" y="2852681"/>
              <a:ext cx="601923" cy="317428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35" r="19421" b="12096"/>
            <a:stretch/>
          </p:blipFill>
          <p:spPr>
            <a:xfrm>
              <a:off x="7065686" y="2819393"/>
              <a:ext cx="611142" cy="8902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925957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212634" y="4786704"/>
            <a:ext cx="8640960" cy="144016"/>
            <a:chOff x="187876" y="4876006"/>
            <a:chExt cx="8640960" cy="144016"/>
          </a:xfrm>
        </p:grpSpPr>
        <p:sp>
          <p:nvSpPr>
            <p:cNvPr id="23" name="직사각형 22"/>
            <p:cNvSpPr/>
            <p:nvPr/>
          </p:nvSpPr>
          <p:spPr>
            <a:xfrm>
              <a:off x="187876" y="4876006"/>
              <a:ext cx="1728192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644260" y="4876006"/>
              <a:ext cx="1728192" cy="144016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372452" y="4876006"/>
              <a:ext cx="1728192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916068" y="4876006"/>
              <a:ext cx="1728192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100644" y="4876006"/>
              <a:ext cx="1728192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7492" y="126834"/>
            <a:ext cx="2173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EA3C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r>
              <a:rPr lang="en-US" altLang="ko-KR" sz="2400" dirty="0">
                <a:solidFill>
                  <a:srgbClr val="EA3C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solidFill>
                  <a:srgbClr val="EA3C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주요 서비스</a:t>
            </a:r>
            <a:endParaRPr lang="en-US" altLang="ko-KR" sz="2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87876" y="627534"/>
            <a:ext cx="1503804" cy="0"/>
          </a:xfrm>
          <a:prstGeom prst="line">
            <a:avLst/>
          </a:prstGeom>
          <a:ln w="28575">
            <a:solidFill>
              <a:srgbClr val="EA3C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73812" y="633544"/>
            <a:ext cx="2299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03.6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기대 효과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346991" y="4866501"/>
            <a:ext cx="585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-22-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32992" y="1922716"/>
            <a:ext cx="4711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고객의 동선을 파악한</a:t>
            </a:r>
            <a:r>
              <a:rPr lang="ko-KR" altLang="en-US" sz="1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데이터를</a:t>
            </a:r>
            <a:r>
              <a:rPr lang="en-US" altLang="ko-KR" sz="1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ko-KR" altLang="en-US" sz="1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바탕으로</a:t>
            </a:r>
            <a:endParaRPr lang="en-US" altLang="ko-KR" sz="14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r>
              <a:rPr lang="ko-KR" altLang="en-US" sz="1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수행하는 분기별 물품 재배치로 고객의 동선 조정 → 매출 상승 효과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32992" y="2642053"/>
            <a:ext cx="3703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실시간 방문객 수</a:t>
            </a:r>
            <a:r>
              <a:rPr lang="en-US" altLang="ko-KR" sz="1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sz="1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매출</a:t>
            </a:r>
            <a:r>
              <a:rPr lang="en-US" altLang="ko-KR" sz="1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sz="1400" dirty="0">
                <a:solidFill>
                  <a:srgbClr val="C00000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고객들의 주 동선</a:t>
            </a:r>
            <a:r>
              <a:rPr lang="ko-KR" altLang="en-US" sz="1400" b="1" dirty="0">
                <a:solidFill>
                  <a:srgbClr val="C00000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ko-KR" altLang="en-US" sz="1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등을 고려한</a:t>
            </a:r>
            <a:endParaRPr lang="en-US" altLang="ko-KR" sz="14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r>
              <a:rPr lang="ko-KR" altLang="en-US" sz="1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직원 운용 계획 수립 →효율적인 직원 관리 가능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22893" y="3386629"/>
            <a:ext cx="53307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LCD </a:t>
            </a:r>
            <a:r>
              <a:rPr lang="ko-KR" altLang="en-US" sz="1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터치스크린을 이용하여 물건 위치를 안내해주기 때문에 </a:t>
            </a:r>
            <a:r>
              <a:rPr lang="ko-KR" altLang="en-US" sz="1400" dirty="0">
                <a:solidFill>
                  <a:srgbClr val="C00000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정확도</a:t>
            </a:r>
            <a:r>
              <a:rPr lang="ko-KR" altLang="en-US" sz="1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가 높고</a:t>
            </a:r>
            <a:r>
              <a:rPr lang="en-US" altLang="ko-KR" sz="1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</a:p>
          <a:p>
            <a:r>
              <a:rPr lang="ko-KR" altLang="en-US" sz="1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물품을 찾을 시 점원을 찾을 필요가 없어짐</a:t>
            </a:r>
            <a:endParaRPr lang="en-US" altLang="ko-KR" sz="14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r>
              <a:rPr lang="en-US" altLang="ko-KR" sz="1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ko-KR" altLang="en-US" sz="1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→ 방문 고객들이 쇼핑 중 겪는 </a:t>
            </a:r>
            <a:r>
              <a:rPr lang="ko-KR" altLang="en-US" sz="1400" dirty="0">
                <a:solidFill>
                  <a:srgbClr val="C00000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불편함</a:t>
            </a:r>
            <a:r>
              <a:rPr lang="ko-KR" altLang="en-US" sz="1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을 감소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1400694" y="1740358"/>
            <a:ext cx="1726524" cy="1967041"/>
            <a:chOff x="3866027" y="1731917"/>
            <a:chExt cx="1435807" cy="1635825"/>
          </a:xfrm>
        </p:grpSpPr>
        <p:sp>
          <p:nvSpPr>
            <p:cNvPr id="32" name="TextBox 31"/>
            <p:cNvSpPr txBox="1"/>
            <p:nvPr/>
          </p:nvSpPr>
          <p:spPr>
            <a:xfrm>
              <a:off x="4143228" y="2967632"/>
              <a:ext cx="11586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S.C.T.S</a:t>
              </a:r>
              <a:endParaRPr lang="ko-KR" altLang="en-US" sz="2000" b="1" dirty="0"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838" b="12201"/>
            <a:stretch/>
          </p:blipFill>
          <p:spPr>
            <a:xfrm>
              <a:off x="3866027" y="1731917"/>
              <a:ext cx="1435807" cy="1271285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2174652" y="1288395"/>
            <a:ext cx="2358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S.C.T.S</a:t>
            </a:r>
            <a:r>
              <a:rPr lang="ko-KR" altLang="en-US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를 사용한다면</a:t>
            </a: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?</a:t>
            </a:r>
            <a:endParaRPr lang="ko-KR" altLang="en-US" sz="20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08960" y="2537868"/>
            <a:ext cx="767384" cy="36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16179" y="1754138"/>
            <a:ext cx="767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07532" y="3269401"/>
            <a:ext cx="767384" cy="36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22893" y="2483923"/>
            <a:ext cx="4329465" cy="50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기존 시스템에 비해 </a:t>
            </a:r>
            <a:r>
              <a:rPr lang="ko-KR" altLang="en-US" sz="1400" dirty="0">
                <a:solidFill>
                  <a:srgbClr val="C00000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매출 상승 효과 </a:t>
            </a:r>
            <a:r>
              <a:rPr lang="ko-KR" altLang="en-US" sz="1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가 높음</a:t>
            </a:r>
            <a:endParaRPr lang="en-US" altLang="ko-KR" sz="14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r>
              <a:rPr lang="ko-KR" altLang="en-US" sz="1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또한 각각의 마트에 대한 동선 파악 데이터를 이용하기 때문에 각 마트의 </a:t>
            </a:r>
            <a:r>
              <a:rPr lang="ko-KR" altLang="en-US" sz="1400" dirty="0">
                <a:solidFill>
                  <a:srgbClr val="C00000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다른 상황</a:t>
            </a:r>
            <a:r>
              <a:rPr lang="ko-KR" altLang="en-US" sz="1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에 적용 가능</a:t>
            </a:r>
            <a:endParaRPr lang="en-US" altLang="ko-KR" sz="14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34078" y="4933562"/>
            <a:ext cx="302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영진전문대학 컴퓨터정보계열 </a:t>
            </a:r>
            <a:r>
              <a:rPr lang="en-US" altLang="ko-KR" sz="900" dirty="0"/>
              <a:t>3WDA 8</a:t>
            </a:r>
            <a:r>
              <a:rPr lang="ko-KR" altLang="en-US" sz="900" dirty="0"/>
              <a:t>조 히트다 히트</a:t>
            </a:r>
            <a:r>
              <a:rPr lang="en-US" altLang="ko-KR" sz="900" dirty="0"/>
              <a:t>!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64436400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  <p:bldP spid="16" grpId="0"/>
      <p:bldP spid="16" grpId="1"/>
      <p:bldP spid="34" grpId="0"/>
      <p:bldP spid="35" grpId="0"/>
      <p:bldP spid="35" grpId="1"/>
      <p:bldP spid="36" grpId="0"/>
      <p:bldP spid="36" grpId="1"/>
      <p:bldP spid="37" grpId="0"/>
      <p:bldP spid="37" grpId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25"/>
          <p:cNvSpPr txBox="1">
            <a:spLocks noChangeArrowheads="1"/>
          </p:cNvSpPr>
          <p:nvPr/>
        </p:nvSpPr>
        <p:spPr bwMode="auto">
          <a:xfrm>
            <a:off x="4559109" y="3692999"/>
            <a:ext cx="2592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앱 기반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40360" y="3682308"/>
            <a:ext cx="31683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웹 기반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27126" y="1138774"/>
            <a:ext cx="2652397" cy="2476891"/>
            <a:chOff x="526096" y="1365830"/>
            <a:chExt cx="2368386" cy="2211672"/>
          </a:xfrm>
        </p:grpSpPr>
        <p:sp>
          <p:nvSpPr>
            <p:cNvPr id="3" name="타원 2"/>
            <p:cNvSpPr/>
            <p:nvPr/>
          </p:nvSpPr>
          <p:spPr>
            <a:xfrm>
              <a:off x="526096" y="1365830"/>
              <a:ext cx="2204361" cy="22116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8388" y="2174124"/>
              <a:ext cx="2016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매장 구조 등록</a:t>
              </a:r>
              <a:r>
                <a:rPr lang="en-US" altLang="ko-KR" sz="1400" dirty="0"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, </a:t>
              </a:r>
              <a:r>
                <a:rPr lang="ko-KR" altLang="en-US" sz="1400" dirty="0"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수정</a:t>
              </a:r>
              <a:r>
                <a:rPr lang="en-US" altLang="ko-KR" sz="1400" dirty="0"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, </a:t>
              </a:r>
              <a:r>
                <a:rPr lang="ko-KR" altLang="en-US" sz="1400" dirty="0"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삭제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78258" y="2556430"/>
              <a:ext cx="2016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물품 등록</a:t>
              </a:r>
              <a:r>
                <a:rPr lang="en-US" altLang="ko-KR" sz="1400" dirty="0"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, </a:t>
              </a:r>
              <a:r>
                <a:rPr lang="ko-KR" altLang="en-US" sz="1400" dirty="0"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수정 및 삭제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12634" y="4786704"/>
            <a:ext cx="8640960" cy="144016"/>
            <a:chOff x="187876" y="4876006"/>
            <a:chExt cx="8640960" cy="144016"/>
          </a:xfrm>
        </p:grpSpPr>
        <p:sp>
          <p:nvSpPr>
            <p:cNvPr id="23" name="직사각형 22"/>
            <p:cNvSpPr/>
            <p:nvPr/>
          </p:nvSpPr>
          <p:spPr>
            <a:xfrm>
              <a:off x="187876" y="4876006"/>
              <a:ext cx="1728192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644260" y="4876006"/>
              <a:ext cx="1728192" cy="144016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372452" y="4876006"/>
              <a:ext cx="1728192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916068" y="4876006"/>
              <a:ext cx="1728192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100644" y="4876006"/>
              <a:ext cx="1728192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7492" y="126834"/>
            <a:ext cx="2173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EA3C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r>
              <a:rPr lang="en-US" altLang="ko-KR" sz="2400" dirty="0">
                <a:solidFill>
                  <a:srgbClr val="EA3C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solidFill>
                  <a:srgbClr val="EA3C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주요 서비스</a:t>
            </a:r>
            <a:endParaRPr lang="en-US" altLang="ko-KR" sz="2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87876" y="627534"/>
            <a:ext cx="1503804" cy="0"/>
          </a:xfrm>
          <a:prstGeom prst="line">
            <a:avLst/>
          </a:prstGeom>
          <a:ln w="28575">
            <a:solidFill>
              <a:srgbClr val="EA3C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73812" y="633544"/>
            <a:ext cx="2299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03.4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부가적인 서비스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46991" y="4866501"/>
            <a:ext cx="513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-21-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620902" y="1138775"/>
            <a:ext cx="2468703" cy="246870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000087" y="2580526"/>
            <a:ext cx="1748524" cy="34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쿠폰을 얻어라</a:t>
            </a:r>
            <a:r>
              <a:rPr lang="en-US" altLang="ko-KR" sz="1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!</a:t>
            </a:r>
            <a:endParaRPr lang="ko-KR" altLang="en-US" sz="14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73915" y="2180836"/>
            <a:ext cx="2200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타임 세일 및 한정 판매 알림</a:t>
            </a:r>
            <a:endParaRPr lang="en-US" altLang="ko-KR" sz="14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44202" y="1927017"/>
            <a:ext cx="476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6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+</a:t>
            </a:r>
            <a:endParaRPr lang="ko-KR" altLang="en-US" sz="5400" dirty="0">
              <a:solidFill>
                <a:schemeClr val="bg1">
                  <a:lumMod val="6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8" name="화살표: 오른쪽 7"/>
          <p:cNvSpPr/>
          <p:nvPr/>
        </p:nvSpPr>
        <p:spPr>
          <a:xfrm>
            <a:off x="2477834" y="2321400"/>
            <a:ext cx="457830" cy="178342"/>
          </a:xfrm>
          <a:prstGeom prst="rightArrow">
            <a:avLst>
              <a:gd name="adj1" fmla="val 50000"/>
              <a:gd name="adj2" fmla="val 6869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오른쪽 43"/>
          <p:cNvSpPr/>
          <p:nvPr/>
        </p:nvSpPr>
        <p:spPr>
          <a:xfrm>
            <a:off x="2477834" y="2651093"/>
            <a:ext cx="457830" cy="178342"/>
          </a:xfrm>
          <a:prstGeom prst="rightArrow">
            <a:avLst>
              <a:gd name="adj1" fmla="val 50000"/>
              <a:gd name="adj2" fmla="val 6869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16276" y="2159031"/>
            <a:ext cx="491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관리자가 앱을 통해 </a:t>
            </a:r>
            <a:r>
              <a:rPr lang="ko-KR" altLang="en-US" sz="1400" dirty="0" err="1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알림을보내면</a:t>
            </a:r>
            <a:r>
              <a:rPr lang="ko-KR" altLang="en-US" sz="1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각 기기로 정보가 전송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16276" y="2571750"/>
            <a:ext cx="491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아이들을 위한 간단한 게임으로</a:t>
            </a:r>
            <a:r>
              <a:rPr lang="en-US" altLang="ko-KR" sz="1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sz="1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게임  결과에 따른 쿠폰 제공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34078" y="4933562"/>
            <a:ext cx="302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영진전문대학 컴퓨터정보계열 </a:t>
            </a:r>
            <a:r>
              <a:rPr lang="en-US" altLang="ko-KR" sz="900" dirty="0"/>
              <a:t>3WDA 8</a:t>
            </a:r>
            <a:r>
              <a:rPr lang="ko-KR" altLang="en-US" sz="900" dirty="0"/>
              <a:t>조 히트다 히트</a:t>
            </a:r>
            <a:r>
              <a:rPr lang="en-US" altLang="ko-KR" sz="900" dirty="0"/>
              <a:t>!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64089435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34568E-6 L -0.48281 -2.34568E-6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49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81481E-6 L -0.48733 4.81481E-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34" grpId="0"/>
      <p:bldP spid="34" grpId="1"/>
      <p:bldP spid="32" grpId="0" animBg="1"/>
      <p:bldP spid="32" grpId="1" animBg="1"/>
      <p:bldP spid="27" grpId="0"/>
      <p:bldP spid="27" grpId="1"/>
      <p:bldP spid="40" grpId="0"/>
      <p:bldP spid="40" grpId="1"/>
      <p:bldP spid="4" grpId="0"/>
      <p:bldP spid="4" grpId="1"/>
      <p:bldP spid="8" grpId="0" animBg="1"/>
      <p:bldP spid="44" grpId="0" animBg="1"/>
      <p:bldP spid="9" grpId="0"/>
      <p:bldP spid="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641809" y="1059582"/>
            <a:ext cx="6883127" cy="3080684"/>
            <a:chOff x="1641809" y="1059582"/>
            <a:chExt cx="6883127" cy="3080684"/>
          </a:xfrm>
        </p:grpSpPr>
        <p:cxnSp>
          <p:nvCxnSpPr>
            <p:cNvPr id="3" name="직선 연결선 2"/>
            <p:cNvCxnSpPr/>
            <p:nvPr/>
          </p:nvCxnSpPr>
          <p:spPr>
            <a:xfrm flipH="1" flipV="1">
              <a:off x="1641809" y="1059582"/>
              <a:ext cx="39554" cy="308068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 flipV="1">
              <a:off x="2771854" y="1059582"/>
              <a:ext cx="39554" cy="308068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 flipV="1">
              <a:off x="3902863" y="1059582"/>
              <a:ext cx="39554" cy="308068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H="1" flipV="1">
              <a:off x="5050508" y="1059582"/>
              <a:ext cx="39554" cy="308068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H="1" flipV="1">
              <a:off x="6220229" y="1059582"/>
              <a:ext cx="39554" cy="308068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 flipV="1">
              <a:off x="7343460" y="1059582"/>
              <a:ext cx="39554" cy="308068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 flipV="1">
              <a:off x="8485382" y="1059582"/>
              <a:ext cx="39554" cy="308068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/>
          <p:cNvGrpSpPr/>
          <p:nvPr/>
        </p:nvGrpSpPr>
        <p:grpSpPr>
          <a:xfrm>
            <a:off x="602920" y="4269624"/>
            <a:ext cx="7961225" cy="173330"/>
            <a:chOff x="602920" y="4269624"/>
            <a:chExt cx="7961225" cy="173330"/>
          </a:xfrm>
        </p:grpSpPr>
        <p:sp>
          <p:nvSpPr>
            <p:cNvPr id="17" name="직사각형 16"/>
            <p:cNvSpPr/>
            <p:nvPr/>
          </p:nvSpPr>
          <p:spPr>
            <a:xfrm>
              <a:off x="602920" y="4269624"/>
              <a:ext cx="1078443" cy="1733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759268" y="4269624"/>
              <a:ext cx="1078443" cy="1733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898336" y="4269625"/>
              <a:ext cx="1078443" cy="173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046791" y="4269624"/>
              <a:ext cx="1078443" cy="173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195246" y="4269624"/>
              <a:ext cx="1078443" cy="1733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346634" y="4269625"/>
              <a:ext cx="1078443" cy="1733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485702" y="4269625"/>
              <a:ext cx="1078443" cy="17332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055916" y="4387374"/>
            <a:ext cx="750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4</a:t>
            </a:r>
            <a:r>
              <a:rPr lang="ko-KR" altLang="en-US" sz="1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월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13276" y="4387374"/>
            <a:ext cx="750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5</a:t>
            </a:r>
            <a:r>
              <a:rPr lang="ko-KR" altLang="en-US" sz="1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월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39837" y="4374972"/>
            <a:ext cx="750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6</a:t>
            </a:r>
            <a:r>
              <a:rPr lang="ko-KR" altLang="en-US" sz="1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월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35784" y="4387374"/>
            <a:ext cx="750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7</a:t>
            </a:r>
            <a:r>
              <a:rPr lang="ko-KR" altLang="en-US" sz="1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월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671196" y="4387374"/>
            <a:ext cx="750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8</a:t>
            </a:r>
            <a:r>
              <a:rPr lang="ko-KR" altLang="en-US" sz="1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월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74711" y="4374971"/>
            <a:ext cx="750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9</a:t>
            </a:r>
            <a:r>
              <a:rPr lang="ko-KR" altLang="en-US" sz="1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15398" y="4387374"/>
            <a:ext cx="750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3</a:t>
            </a:r>
            <a:r>
              <a:rPr lang="ko-KR" altLang="en-US" sz="1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월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55576" y="3732032"/>
            <a:ext cx="1872208" cy="415563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334211" y="3130875"/>
            <a:ext cx="2411325" cy="45601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09058" y="2528672"/>
            <a:ext cx="1725681" cy="45601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837711" y="1928369"/>
            <a:ext cx="1725681" cy="45601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286763" y="1302785"/>
            <a:ext cx="2660688" cy="45601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407428" y="733692"/>
            <a:ext cx="1097732" cy="45601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5530" y="3788785"/>
            <a:ext cx="1465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스토리 보드 작성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67203" y="3205674"/>
            <a:ext cx="1465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관련 기술 습득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498714" y="2593481"/>
            <a:ext cx="839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DB </a:t>
            </a:r>
            <a:r>
              <a:rPr lang="ko-KR" altLang="en-US" sz="1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설계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30477" y="1987393"/>
            <a:ext cx="1465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프로토 타입 완성</a:t>
            </a:r>
            <a:endParaRPr lang="ko-KR" altLang="en-US" sz="14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76416" y="1371636"/>
            <a:ext cx="1465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개                     발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23720" y="807808"/>
            <a:ext cx="802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발     표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212634" y="4786704"/>
            <a:ext cx="8640960" cy="144016"/>
            <a:chOff x="187876" y="4876006"/>
            <a:chExt cx="8640960" cy="144016"/>
          </a:xfrm>
        </p:grpSpPr>
        <p:sp>
          <p:nvSpPr>
            <p:cNvPr id="64" name="직사각형 63"/>
            <p:cNvSpPr/>
            <p:nvPr/>
          </p:nvSpPr>
          <p:spPr>
            <a:xfrm>
              <a:off x="187876" y="4876006"/>
              <a:ext cx="1728192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644260" y="4876006"/>
              <a:ext cx="1728192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372452" y="4876006"/>
              <a:ext cx="1728192" cy="144016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916068" y="4876006"/>
              <a:ext cx="1728192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100644" y="4876006"/>
              <a:ext cx="1728192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346991" y="4866501"/>
            <a:ext cx="529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-23-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7492" y="126834"/>
            <a:ext cx="189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EA3C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  <a:r>
              <a:rPr lang="en-US" altLang="ko-KR" sz="2400" dirty="0">
                <a:solidFill>
                  <a:srgbClr val="EA3C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solidFill>
                  <a:srgbClr val="EA3C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향후 계획</a:t>
            </a:r>
            <a:endParaRPr lang="en-US" altLang="ko-KR" sz="2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187876" y="627534"/>
            <a:ext cx="1503804" cy="0"/>
          </a:xfrm>
          <a:prstGeom prst="line">
            <a:avLst/>
          </a:prstGeom>
          <a:ln w="28575">
            <a:solidFill>
              <a:srgbClr val="EA3C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73812" y="633544"/>
            <a:ext cx="2299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04.1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세부 향후 계획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134078" y="4933562"/>
            <a:ext cx="302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영진전문대학 컴퓨터정보계열 </a:t>
            </a:r>
            <a:r>
              <a:rPr lang="en-US" altLang="ko-KR" sz="900" dirty="0"/>
              <a:t>3WDA 8</a:t>
            </a:r>
            <a:r>
              <a:rPr lang="ko-KR" altLang="en-US" sz="900" dirty="0"/>
              <a:t>조 히트다 히트</a:t>
            </a:r>
            <a:r>
              <a:rPr lang="en-US" altLang="ko-KR" sz="900" dirty="0"/>
              <a:t>!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65222133"/>
      </p:ext>
    </p:extLst>
  </p:cSld>
  <p:clrMapOvr>
    <a:masterClrMapping/>
  </p:clrMapOvr>
  <p:transition spd="slow">
    <p:push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38567" y="1635646"/>
            <a:ext cx="30668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Q&amp;A</a:t>
            </a:r>
            <a:endParaRPr lang="ko-KR" altLang="en-US" sz="10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6991" y="4866501"/>
            <a:ext cx="585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-24-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12634" y="4786704"/>
            <a:ext cx="8640960" cy="144016"/>
            <a:chOff x="187876" y="4876006"/>
            <a:chExt cx="8640960" cy="144016"/>
          </a:xfrm>
        </p:grpSpPr>
        <p:sp>
          <p:nvSpPr>
            <p:cNvPr id="16" name="직사각형 15"/>
            <p:cNvSpPr/>
            <p:nvPr/>
          </p:nvSpPr>
          <p:spPr>
            <a:xfrm>
              <a:off x="187876" y="4876006"/>
              <a:ext cx="1728192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644260" y="4876006"/>
              <a:ext cx="1728192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372452" y="4876006"/>
              <a:ext cx="1728192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916068" y="4876006"/>
              <a:ext cx="1728192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100644" y="4876006"/>
              <a:ext cx="1728192" cy="144016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134078" y="4933562"/>
            <a:ext cx="302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영진전문대학 컴퓨터정보계열 </a:t>
            </a:r>
            <a:r>
              <a:rPr lang="en-US" altLang="ko-KR" sz="900" dirty="0"/>
              <a:t>3WDA 8</a:t>
            </a:r>
            <a:r>
              <a:rPr lang="ko-KR" altLang="en-US" sz="900" dirty="0"/>
              <a:t>조 히트다 히트</a:t>
            </a:r>
            <a:r>
              <a:rPr lang="en-US" altLang="ko-KR" sz="900" dirty="0"/>
              <a:t>!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70807728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0427" y="41161"/>
            <a:ext cx="3002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EA3C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r>
              <a:rPr lang="en-US" altLang="ko-KR" sz="2400" dirty="0">
                <a:solidFill>
                  <a:srgbClr val="EA3C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Project Proposal</a:t>
            </a:r>
            <a:endParaRPr lang="en-US" altLang="ko-KR" sz="2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87876" y="670227"/>
            <a:ext cx="1503804" cy="0"/>
          </a:xfrm>
          <a:prstGeom prst="line">
            <a:avLst/>
          </a:prstGeom>
          <a:ln w="28575">
            <a:solidFill>
              <a:srgbClr val="EA3C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4654" y="402870"/>
            <a:ext cx="2151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EA3C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 및 목적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4654" y="710574"/>
            <a:ext cx="2299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01.1_1 </a:t>
            </a: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소개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3545461" y="1620354"/>
            <a:ext cx="2169421" cy="1851749"/>
            <a:chOff x="3545461" y="1620354"/>
            <a:chExt cx="2169421" cy="1851749"/>
          </a:xfrm>
        </p:grpSpPr>
        <p:sp>
          <p:nvSpPr>
            <p:cNvPr id="48" name="타원 47"/>
            <p:cNvSpPr/>
            <p:nvPr/>
          </p:nvSpPr>
          <p:spPr>
            <a:xfrm>
              <a:off x="3545461" y="1620354"/>
              <a:ext cx="1851749" cy="1851749"/>
            </a:xfrm>
            <a:prstGeom prst="ellipse">
              <a:avLst/>
            </a:prstGeom>
            <a:solidFill>
              <a:srgbClr val="EA3C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33765" y="2223064"/>
              <a:ext cx="20811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S.C.T.S</a:t>
              </a:r>
              <a:endParaRPr lang="ko-KR" altLang="en-US" sz="36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286598" y="2452406"/>
            <a:ext cx="3792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카트의 위치를 추적해 고객의 동선 및 수를 </a:t>
            </a:r>
            <a:endParaRPr lang="en-US" altLang="ko-KR" sz="1600" dirty="0">
              <a:solidFill>
                <a:schemeClr val="bg1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파악한 데이터로 물건 배치 및 직원관리</a:t>
            </a:r>
            <a:r>
              <a:rPr lang="en-US" altLang="ko-KR" sz="16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이벤트</a:t>
            </a:r>
            <a:r>
              <a:rPr lang="en-US" altLang="ko-KR" sz="16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쿠폰 제공을 하는 시스템</a:t>
            </a:r>
            <a:r>
              <a:rPr lang="en-US" altLang="ko-KR" sz="16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46991" y="4866501"/>
            <a:ext cx="441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-2-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634" y="4786704"/>
            <a:ext cx="8946174" cy="377690"/>
            <a:chOff x="212634" y="4786704"/>
            <a:chExt cx="8946174" cy="377690"/>
          </a:xfrm>
        </p:grpSpPr>
        <p:grpSp>
          <p:nvGrpSpPr>
            <p:cNvPr id="5" name="그룹 4"/>
            <p:cNvGrpSpPr/>
            <p:nvPr/>
          </p:nvGrpSpPr>
          <p:grpSpPr>
            <a:xfrm>
              <a:off x="212634" y="4786704"/>
              <a:ext cx="8640960" cy="144016"/>
              <a:chOff x="187876" y="4876006"/>
              <a:chExt cx="8640960" cy="144016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187876" y="4876006"/>
                <a:ext cx="1728192" cy="144016"/>
              </a:xfrm>
              <a:prstGeom prst="rect">
                <a:avLst/>
              </a:prstGeom>
              <a:solidFill>
                <a:srgbClr val="C0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644260" y="4876006"/>
                <a:ext cx="1728192" cy="1440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372452" y="4876006"/>
                <a:ext cx="1728192" cy="1440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1916068" y="4876006"/>
                <a:ext cx="1728192" cy="1440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100644" y="4876006"/>
                <a:ext cx="1728192" cy="1440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6134078" y="4933562"/>
              <a:ext cx="302473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/>
                  </a:solidFill>
                </a:rPr>
                <a:t>영진전문대학 컴퓨터정보계열 </a:t>
              </a:r>
              <a:r>
                <a:rPr lang="en-US" altLang="ko-KR" sz="900" dirty="0">
                  <a:solidFill>
                    <a:schemeClr val="bg1"/>
                  </a:solidFill>
                </a:rPr>
                <a:t>3WDA 8</a:t>
              </a:r>
              <a:r>
                <a:rPr lang="ko-KR" altLang="en-US" sz="900" dirty="0">
                  <a:solidFill>
                    <a:schemeClr val="bg1"/>
                  </a:solidFill>
                </a:rPr>
                <a:t>조 히트다 히트</a:t>
              </a:r>
              <a:r>
                <a:rPr lang="en-US" altLang="ko-KR" sz="900" dirty="0">
                  <a:solidFill>
                    <a:schemeClr val="bg1"/>
                  </a:solidFill>
                </a:rPr>
                <a:t>!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930934" y="1965658"/>
            <a:ext cx="1947144" cy="996991"/>
            <a:chOff x="3511097" y="475257"/>
            <a:chExt cx="1947144" cy="996991"/>
          </a:xfrm>
        </p:grpSpPr>
        <p:sp>
          <p:nvSpPr>
            <p:cNvPr id="6" name="TextBox 5"/>
            <p:cNvSpPr txBox="1"/>
            <p:nvPr/>
          </p:nvSpPr>
          <p:spPr>
            <a:xfrm>
              <a:off x="3511097" y="879913"/>
              <a:ext cx="16561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S.C.T.S</a:t>
              </a:r>
              <a:endParaRPr lang="ko-KR" altLang="en-US" sz="32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920727">
              <a:off x="4858435" y="607935"/>
              <a:ext cx="4541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?</a:t>
              </a:r>
              <a:endParaRPr lang="ko-KR" altLang="en-US" sz="32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471709">
              <a:off x="5004095" y="887473"/>
              <a:ext cx="4541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?</a:t>
              </a:r>
              <a:endParaRPr lang="ko-KR" altLang="en-US" sz="32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20788107">
              <a:off x="4570247" y="475257"/>
              <a:ext cx="3905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?</a:t>
              </a:r>
              <a:endParaRPr lang="ko-KR" altLang="en-US" sz="32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</p:grpSp>
      <p:cxnSp>
        <p:nvCxnSpPr>
          <p:cNvPr id="18" name="연결선: 꺾임 17"/>
          <p:cNvCxnSpPr/>
          <p:nvPr/>
        </p:nvCxnSpPr>
        <p:spPr>
          <a:xfrm>
            <a:off x="1396904" y="3080685"/>
            <a:ext cx="6942983" cy="255363"/>
          </a:xfrm>
          <a:prstGeom prst="bentConnector3">
            <a:avLst>
              <a:gd name="adj1" fmla="val 39884"/>
            </a:avLst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07162" y="2791908"/>
            <a:ext cx="2497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( Shopping Cart Tracking System )</a:t>
            </a:r>
            <a:endParaRPr lang="ko-KR" altLang="en-US" sz="1200" dirty="0">
              <a:solidFill>
                <a:schemeClr val="bg1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456550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7349054" y="0"/>
            <a:ext cx="2055447" cy="5143500"/>
            <a:chOff x="7349054" y="0"/>
            <a:chExt cx="2055447" cy="5143500"/>
          </a:xfrm>
        </p:grpSpPr>
        <p:sp>
          <p:nvSpPr>
            <p:cNvPr id="12" name="직사각형 11"/>
            <p:cNvSpPr/>
            <p:nvPr/>
          </p:nvSpPr>
          <p:spPr>
            <a:xfrm>
              <a:off x="7349054" y="0"/>
              <a:ext cx="1855031" cy="51435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03852" y="763999"/>
              <a:ext cx="11686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05</a:t>
              </a:r>
              <a:endParaRPr lang="ko-KR" altLang="en-US" sz="6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937295" y="1563638"/>
              <a:ext cx="14672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Q&amp;A</a:t>
              </a:r>
              <a:endParaRPr lang="ko-KR" altLang="en-US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493307" y="0"/>
            <a:ext cx="1918337" cy="5143500"/>
            <a:chOff x="5493307" y="0"/>
            <a:chExt cx="1918337" cy="5143500"/>
          </a:xfrm>
          <a:solidFill>
            <a:schemeClr val="bg1">
              <a:lumMod val="75000"/>
            </a:schemeClr>
          </a:solidFill>
        </p:grpSpPr>
        <p:sp>
          <p:nvSpPr>
            <p:cNvPr id="7" name="직사각형 6"/>
            <p:cNvSpPr/>
            <p:nvPr/>
          </p:nvSpPr>
          <p:spPr>
            <a:xfrm>
              <a:off x="5493307" y="0"/>
              <a:ext cx="1855031" cy="5143500"/>
            </a:xfrm>
            <a:prstGeom prst="rect">
              <a:avLst/>
            </a:prstGeom>
            <a:grp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55391" y="763999"/>
              <a:ext cx="1168677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04</a:t>
              </a:r>
              <a:endParaRPr lang="ko-KR" altLang="en-US" sz="6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944438" y="1598988"/>
              <a:ext cx="146720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향후 계획</a:t>
              </a:r>
              <a:endParaRPr lang="ko-KR" altLang="en-US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652247" y="0"/>
            <a:ext cx="1855031" cy="5143500"/>
            <a:chOff x="3652247" y="0"/>
            <a:chExt cx="1855031" cy="5143500"/>
          </a:xfrm>
          <a:solidFill>
            <a:schemeClr val="bg1">
              <a:lumMod val="75000"/>
            </a:schemeClr>
          </a:solidFill>
        </p:grpSpPr>
        <p:sp>
          <p:nvSpPr>
            <p:cNvPr id="6" name="직사각형 5"/>
            <p:cNvSpPr/>
            <p:nvPr/>
          </p:nvSpPr>
          <p:spPr>
            <a:xfrm>
              <a:off x="3652247" y="0"/>
              <a:ext cx="1855031" cy="5143500"/>
            </a:xfrm>
            <a:prstGeom prst="rect">
              <a:avLst/>
            </a:prstGeom>
            <a:grp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12732" y="763999"/>
              <a:ext cx="1168677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03</a:t>
              </a:r>
              <a:endParaRPr lang="ko-KR" altLang="en-US" sz="6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82803" y="1583383"/>
              <a:ext cx="146720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주요 서비스</a:t>
              </a:r>
              <a:endParaRPr lang="ko-KR" altLang="en-US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1838447" y="0"/>
            <a:ext cx="2338901" cy="5143500"/>
            <a:chOff x="1838447" y="0"/>
            <a:chExt cx="2338901" cy="5143500"/>
          </a:xfrm>
          <a:solidFill>
            <a:schemeClr val="bg1">
              <a:lumMod val="7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1838447" y="0"/>
              <a:ext cx="1855031" cy="5143500"/>
            </a:xfrm>
            <a:prstGeom prst="rect">
              <a:avLst/>
            </a:prstGeom>
            <a:grp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82166" y="777853"/>
              <a:ext cx="1168677" cy="1015663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  <a:endParaRPr lang="ko-KR" altLang="en-US" sz="6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223869" y="1598988"/>
              <a:ext cx="195347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시장 환경</a:t>
              </a: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-6644" y="0"/>
            <a:ext cx="2322618" cy="5143500"/>
            <a:chOff x="-6644" y="0"/>
            <a:chExt cx="2322618" cy="5143500"/>
          </a:xfrm>
          <a:solidFill>
            <a:schemeClr val="bg1">
              <a:lumMod val="75000"/>
            </a:schemeClr>
          </a:solidFill>
        </p:grpSpPr>
        <p:sp>
          <p:nvSpPr>
            <p:cNvPr id="4" name="직사각형 3"/>
            <p:cNvSpPr/>
            <p:nvPr/>
          </p:nvSpPr>
          <p:spPr>
            <a:xfrm>
              <a:off x="-6644" y="0"/>
              <a:ext cx="1855031" cy="5143500"/>
            </a:xfrm>
            <a:prstGeom prst="rect">
              <a:avLst/>
            </a:prstGeom>
            <a:grp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5536" y="771550"/>
              <a:ext cx="1168677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</a:t>
              </a:r>
              <a:endParaRPr lang="ko-KR" altLang="en-US" sz="6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4381" y="1598988"/>
              <a:ext cx="20315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개요 및 목적</a:t>
              </a:r>
              <a:endParaRPr lang="ko-KR" altLang="en-US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7351997" y="0"/>
            <a:ext cx="2052504" cy="5143500"/>
            <a:chOff x="7351997" y="0"/>
            <a:chExt cx="2052504" cy="5143500"/>
          </a:xfrm>
        </p:grpSpPr>
        <p:grpSp>
          <p:nvGrpSpPr>
            <p:cNvPr id="30" name="그룹 29"/>
            <p:cNvGrpSpPr/>
            <p:nvPr/>
          </p:nvGrpSpPr>
          <p:grpSpPr>
            <a:xfrm>
              <a:off x="7351997" y="0"/>
              <a:ext cx="1855031" cy="5143500"/>
              <a:chOff x="7351997" y="0"/>
              <a:chExt cx="1855031" cy="5143500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7351997" y="0"/>
                <a:ext cx="1855031" cy="51435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5" name="그림 2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433" t="78271" r="7697"/>
              <a:stretch/>
            </p:blipFill>
            <p:spPr>
              <a:xfrm>
                <a:off x="7722351" y="4019957"/>
                <a:ext cx="1439117" cy="1051535"/>
              </a:xfrm>
              <a:prstGeom prst="rect">
                <a:avLst/>
              </a:prstGeom>
            </p:spPr>
          </p:pic>
        </p:grpSp>
        <p:sp>
          <p:nvSpPr>
            <p:cNvPr id="35" name="TextBox 34"/>
            <p:cNvSpPr txBox="1"/>
            <p:nvPr/>
          </p:nvSpPr>
          <p:spPr>
            <a:xfrm>
              <a:off x="7695173" y="771550"/>
              <a:ext cx="11686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05</a:t>
              </a:r>
              <a:endParaRPr lang="ko-KR" altLang="en-US" sz="60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937295" y="1579314"/>
              <a:ext cx="14672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Q&amp;A</a:t>
              </a:r>
              <a:endPara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5536753" y="0"/>
            <a:ext cx="1855031" cy="5143500"/>
            <a:chOff x="5523481" y="0"/>
            <a:chExt cx="1855031" cy="5143500"/>
          </a:xfrm>
          <a:solidFill>
            <a:schemeClr val="bg1"/>
          </a:solidFill>
        </p:grpSpPr>
        <p:grpSp>
          <p:nvGrpSpPr>
            <p:cNvPr id="47" name="그룹 46"/>
            <p:cNvGrpSpPr/>
            <p:nvPr/>
          </p:nvGrpSpPr>
          <p:grpSpPr>
            <a:xfrm>
              <a:off x="5523481" y="0"/>
              <a:ext cx="1855031" cy="5143500"/>
              <a:chOff x="5523481" y="0"/>
              <a:chExt cx="1855031" cy="5143500"/>
            </a:xfrm>
            <a:grpFill/>
          </p:grpSpPr>
          <p:sp>
            <p:nvSpPr>
              <p:cNvPr id="18" name="직사각형 17"/>
              <p:cNvSpPr/>
              <p:nvPr/>
            </p:nvSpPr>
            <p:spPr>
              <a:xfrm>
                <a:off x="5523481" y="0"/>
                <a:ext cx="1855031" cy="5143500"/>
              </a:xfrm>
              <a:prstGeom prst="rect">
                <a:avLst/>
              </a:prstGeom>
              <a:grpFill/>
              <a:ln w="31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" name="그림 2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887" r="32030"/>
              <a:stretch/>
            </p:blipFill>
            <p:spPr>
              <a:xfrm>
                <a:off x="6145430" y="4011910"/>
                <a:ext cx="1187523" cy="1059582"/>
              </a:xfrm>
              <a:prstGeom prst="rect">
                <a:avLst/>
              </a:prstGeom>
              <a:grpFill/>
            </p:spPr>
          </p:pic>
        </p:grpSp>
        <p:sp>
          <p:nvSpPr>
            <p:cNvPr id="34" name="TextBox 33"/>
            <p:cNvSpPr txBox="1"/>
            <p:nvPr/>
          </p:nvSpPr>
          <p:spPr>
            <a:xfrm>
              <a:off x="5848123" y="771550"/>
              <a:ext cx="11686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04</a:t>
              </a:r>
              <a:endParaRPr lang="ko-KR" altLang="en-US" sz="60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44438" y="1608880"/>
              <a:ext cx="11012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향후 계획</a:t>
              </a: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3684412" y="0"/>
            <a:ext cx="1855031" cy="5143500"/>
            <a:chOff x="3684412" y="0"/>
            <a:chExt cx="1855031" cy="5143500"/>
          </a:xfrm>
        </p:grpSpPr>
        <p:grpSp>
          <p:nvGrpSpPr>
            <p:cNvPr id="44" name="그룹 43"/>
            <p:cNvGrpSpPr/>
            <p:nvPr/>
          </p:nvGrpSpPr>
          <p:grpSpPr>
            <a:xfrm>
              <a:off x="3684412" y="0"/>
              <a:ext cx="1855031" cy="5143500"/>
              <a:chOff x="3684412" y="0"/>
              <a:chExt cx="1855031" cy="5143500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3684412" y="0"/>
                <a:ext cx="1855031" cy="5143500"/>
                <a:chOff x="3684412" y="0"/>
                <a:chExt cx="1855031" cy="5143500"/>
              </a:xfrm>
            </p:grpSpPr>
            <p:sp>
              <p:nvSpPr>
                <p:cNvPr id="16" name="직사각형 15"/>
                <p:cNvSpPr/>
                <p:nvPr/>
              </p:nvSpPr>
              <p:spPr>
                <a:xfrm>
                  <a:off x="3684412" y="0"/>
                  <a:ext cx="1855031" cy="51435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77887" r="30771"/>
                <a:stretch/>
              </p:blipFill>
              <p:spPr>
                <a:xfrm>
                  <a:off x="4262649" y="4011910"/>
                  <a:ext cx="1241788" cy="1059582"/>
                </a:xfrm>
                <a:prstGeom prst="rect">
                  <a:avLst/>
                </a:prstGeom>
              </p:spPr>
            </p:pic>
          </p:grpSp>
          <p:sp>
            <p:nvSpPr>
              <p:cNvPr id="33" name="TextBox 32"/>
              <p:cNvSpPr txBox="1"/>
              <p:nvPr/>
            </p:nvSpPr>
            <p:spPr>
              <a:xfrm>
                <a:off x="4038919" y="771550"/>
                <a:ext cx="116867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03</a:t>
                </a:r>
                <a:endParaRPr lang="ko-KR" altLang="en-US" sz="6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006517" y="1608880"/>
                <a:ext cx="12003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주요 서비스</a:t>
                </a: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4091074" y="2412980"/>
              <a:ext cx="12730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+mj-lt"/>
                  <a:ea typeface="나눔바른고딕 Light" panose="020B0603020101020101" pitchFamily="50" charset="-127"/>
                </a:rPr>
                <a:t>- </a:t>
              </a:r>
              <a:r>
                <a:rPr lang="ko-KR" altLang="en-US" sz="1200" dirty="0">
                  <a:latin typeface="+mj-lt"/>
                  <a:ea typeface="나눔바른고딕 Light" panose="020B0603020101020101" pitchFamily="50" charset="-127"/>
                </a:rPr>
                <a:t>주요 기능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068225" y="2656793"/>
              <a:ext cx="12730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+mj-lt"/>
                  <a:ea typeface="나눔바른고딕 Light" panose="020B0603020101020101" pitchFamily="50" charset="-127"/>
                </a:rPr>
                <a:t>- </a:t>
              </a:r>
              <a:r>
                <a:rPr lang="ko-KR" altLang="en-US" sz="1200" dirty="0">
                  <a:latin typeface="+mj-lt"/>
                  <a:ea typeface="나눔바른고딕 Light" panose="020B0603020101020101" pitchFamily="50" charset="-127"/>
                </a:rPr>
                <a:t>부가적 기능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068225" y="2185143"/>
              <a:ext cx="12730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+mj-lt"/>
                  <a:ea typeface="나눔바른고딕 Light" panose="020B0603020101020101" pitchFamily="50" charset="-127"/>
                </a:rPr>
                <a:t>- </a:t>
              </a:r>
              <a:r>
                <a:rPr lang="ko-KR" altLang="en-US" sz="1200" dirty="0">
                  <a:latin typeface="+mj-lt"/>
                  <a:ea typeface="나눔바른고딕 Light" panose="020B0603020101020101" pitchFamily="50" charset="-127"/>
                </a:rPr>
                <a:t>시스템 구조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68225" y="2917071"/>
              <a:ext cx="12730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+mj-lt"/>
                  <a:ea typeface="나눔바른고딕 Light" panose="020B0603020101020101" pitchFamily="50" charset="-127"/>
                </a:rPr>
                <a:t>- </a:t>
              </a:r>
              <a:r>
                <a:rPr lang="ko-KR" altLang="en-US" sz="1200" dirty="0">
                  <a:latin typeface="+mj-lt"/>
                  <a:ea typeface="나눔바른고딕 Light" panose="020B0603020101020101" pitchFamily="50" charset="-127"/>
                </a:rPr>
                <a:t>기대 효과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1843686" y="0"/>
            <a:ext cx="1855031" cy="5143500"/>
            <a:chOff x="1843686" y="0"/>
            <a:chExt cx="1855031" cy="5143500"/>
          </a:xfrm>
          <a:solidFill>
            <a:schemeClr val="bg1"/>
          </a:solidFill>
        </p:grpSpPr>
        <p:grpSp>
          <p:nvGrpSpPr>
            <p:cNvPr id="43" name="그룹 42"/>
            <p:cNvGrpSpPr/>
            <p:nvPr/>
          </p:nvGrpSpPr>
          <p:grpSpPr>
            <a:xfrm>
              <a:off x="1843686" y="0"/>
              <a:ext cx="1855031" cy="5143500"/>
              <a:chOff x="1843686" y="0"/>
              <a:chExt cx="1855031" cy="5143500"/>
            </a:xfrm>
            <a:grpFill/>
          </p:grpSpPr>
          <p:grpSp>
            <p:nvGrpSpPr>
              <p:cNvPr id="27" name="그룹 26"/>
              <p:cNvGrpSpPr/>
              <p:nvPr/>
            </p:nvGrpSpPr>
            <p:grpSpPr>
              <a:xfrm>
                <a:off x="1843686" y="0"/>
                <a:ext cx="1855031" cy="5143500"/>
                <a:chOff x="1843686" y="0"/>
                <a:chExt cx="1855031" cy="5143500"/>
              </a:xfrm>
              <a:grpFill/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1843686" y="0"/>
                  <a:ext cx="1855031" cy="5143500"/>
                </a:xfrm>
                <a:prstGeom prst="rect">
                  <a:avLst/>
                </a:prstGeom>
                <a:grpFill/>
                <a:ln w="31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1" name="그림 20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77887" r="16036"/>
                <a:stretch/>
              </p:blipFill>
              <p:spPr>
                <a:xfrm>
                  <a:off x="2174182" y="4011910"/>
                  <a:ext cx="1504926" cy="1059582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32" name="TextBox 31"/>
              <p:cNvSpPr txBox="1"/>
              <p:nvPr/>
            </p:nvSpPr>
            <p:spPr>
              <a:xfrm>
                <a:off x="2182167" y="771550"/>
                <a:ext cx="116867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02</a:t>
                </a:r>
                <a:endParaRPr lang="ko-KR" altLang="en-US" sz="6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258777" y="1586456"/>
                <a:ext cx="10893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시장 환경</a:t>
                </a: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2209296" y="2245635"/>
              <a:ext cx="12730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+mj-lt"/>
                  <a:ea typeface="나눔바른고딕 Light" panose="020B0603020101020101" pitchFamily="50" charset="-127"/>
                </a:rPr>
                <a:t>- </a:t>
              </a:r>
              <a:r>
                <a:rPr lang="ko-KR" altLang="en-US" sz="1200" dirty="0">
                  <a:latin typeface="+mj-lt"/>
                  <a:ea typeface="나눔바른고딕 Light" panose="020B0603020101020101" pitchFamily="50" charset="-127"/>
                </a:rPr>
                <a:t>관련 서비스</a:t>
              </a: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-4828" y="0"/>
            <a:ext cx="1855031" cy="5143500"/>
            <a:chOff x="-4828" y="0"/>
            <a:chExt cx="1855031" cy="5143500"/>
          </a:xfrm>
        </p:grpSpPr>
        <p:grpSp>
          <p:nvGrpSpPr>
            <p:cNvPr id="42" name="그룹 41"/>
            <p:cNvGrpSpPr/>
            <p:nvPr/>
          </p:nvGrpSpPr>
          <p:grpSpPr>
            <a:xfrm>
              <a:off x="-4828" y="0"/>
              <a:ext cx="1855031" cy="5143500"/>
              <a:chOff x="-4828" y="0"/>
              <a:chExt cx="1855031" cy="5143500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-4828" y="0"/>
                <a:ext cx="1855031" cy="5143500"/>
                <a:chOff x="-4828" y="0"/>
                <a:chExt cx="1855031" cy="5143500"/>
              </a:xfrm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-4828" y="0"/>
                  <a:ext cx="1855031" cy="51435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0" name="그림 19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77887" r="-756"/>
                <a:stretch/>
              </p:blipFill>
              <p:spPr>
                <a:xfrm>
                  <a:off x="0" y="4011910"/>
                  <a:ext cx="1836533" cy="1059582"/>
                </a:xfrm>
                <a:prstGeom prst="rect">
                  <a:avLst/>
                </a:prstGeom>
              </p:spPr>
            </p:pic>
          </p:grpSp>
          <p:sp>
            <p:nvSpPr>
              <p:cNvPr id="31" name="TextBox 30"/>
              <p:cNvSpPr txBox="1"/>
              <p:nvPr/>
            </p:nvSpPr>
            <p:spPr>
              <a:xfrm>
                <a:off x="393076" y="771550"/>
                <a:ext cx="116867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01</a:t>
                </a:r>
                <a:endParaRPr lang="ko-KR" altLang="en-US" sz="6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21261" y="1586456"/>
                <a:ext cx="13438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개요 및 목적</a:t>
                </a: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13549" y="2081814"/>
              <a:ext cx="1238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+mj-lt"/>
                  <a:ea typeface="나눔바른고딕 Light" panose="020B0603020101020101" pitchFamily="50" charset="-127"/>
                </a:rPr>
                <a:t>-</a:t>
              </a:r>
              <a:r>
                <a:rPr lang="ko-KR" altLang="en-US" sz="1200" dirty="0">
                  <a:latin typeface="+mj-lt"/>
                  <a:ea typeface="나눔바른고딕 Light" panose="020B0603020101020101" pitchFamily="50" charset="-127"/>
                </a:rPr>
                <a:t> 개발 배경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3549" y="2348951"/>
              <a:ext cx="1238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+mj-lt"/>
                  <a:ea typeface="나눔바른고딕 Light" panose="020B0603020101020101" pitchFamily="50" charset="-127"/>
                </a:rPr>
                <a:t>-</a:t>
              </a:r>
              <a:r>
                <a:rPr lang="ko-KR" altLang="en-US" sz="1200" dirty="0">
                  <a:latin typeface="+mj-lt"/>
                  <a:ea typeface="나눔바른고딕 Light" panose="020B0603020101020101" pitchFamily="50" charset="-127"/>
                </a:rPr>
                <a:t> 기대 효과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4345" y="2616088"/>
              <a:ext cx="12730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+mj-lt"/>
                  <a:ea typeface="나눔바른고딕 Light" panose="020B0603020101020101" pitchFamily="50" charset="-127"/>
                </a:rPr>
                <a:t>- </a:t>
              </a:r>
              <a:r>
                <a:rPr lang="ko-KR" altLang="en-US" sz="1200" dirty="0">
                  <a:latin typeface="+mj-lt"/>
                  <a:ea typeface="나눔바른고딕 Light" panose="020B0603020101020101" pitchFamily="50" charset="-127"/>
                </a:rPr>
                <a:t>전반적 서비스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346991" y="4866501"/>
            <a:ext cx="441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-3-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683101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18" y="0"/>
            <a:ext cx="7721282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889" y="195486"/>
            <a:ext cx="4841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 및 목적</a:t>
            </a:r>
            <a:endParaRPr lang="ko-KR" alt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6991" y="4866501"/>
            <a:ext cx="441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-4-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9177130"/>
      </p:ext>
    </p:extLst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7492" y="126834"/>
            <a:ext cx="2250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EA3C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r>
              <a:rPr lang="en-US" altLang="ko-KR" sz="2400" dirty="0">
                <a:solidFill>
                  <a:srgbClr val="EA3C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solidFill>
                  <a:srgbClr val="EA3C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 및 목적</a:t>
            </a:r>
            <a:endParaRPr lang="en-US" altLang="ko-KR" sz="2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87876" y="627534"/>
            <a:ext cx="1503804" cy="0"/>
          </a:xfrm>
          <a:prstGeom prst="line">
            <a:avLst/>
          </a:prstGeom>
          <a:ln w="28575">
            <a:solidFill>
              <a:srgbClr val="EA3C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57509" y="1219921"/>
            <a:ext cx="3708518" cy="1048425"/>
            <a:chOff x="157509" y="1123543"/>
            <a:chExt cx="3708518" cy="1048425"/>
          </a:xfrm>
        </p:grpSpPr>
        <p:sp>
          <p:nvSpPr>
            <p:cNvPr id="46" name="TextBox 45"/>
            <p:cNvSpPr txBox="1"/>
            <p:nvPr/>
          </p:nvSpPr>
          <p:spPr>
            <a:xfrm>
              <a:off x="157509" y="1123543"/>
              <a:ext cx="10441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6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4800" dirty="0">
                <a:solidFill>
                  <a:schemeClr val="bg1">
                    <a:lumMod val="6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2634" y="1525637"/>
              <a:ext cx="36533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     현재 마트 별로 실시하는 </a:t>
              </a:r>
              <a:endPara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     분기별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물건 재배치는 </a:t>
              </a:r>
              <a:r>
                <a:rPr lang="ko-KR" altLang="en-US" sz="1200" b="1" dirty="0">
                  <a:solidFill>
                    <a:srgbClr val="C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예측형 데이터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사용</a:t>
              </a:r>
              <a:endPara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(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예측형 데이터 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스파게티 다이어그램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2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cctv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매출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883810" y="1674191"/>
            <a:ext cx="304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고객의 동선을 파악한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데이터를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바탕으로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수행하는 분기별 재배치로 동선 조정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3812" y="633544"/>
            <a:ext cx="2299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01.1_1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배경 및 기대 효과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95178" y="2276331"/>
            <a:ext cx="3178236" cy="770777"/>
            <a:chOff x="195178" y="2039478"/>
            <a:chExt cx="3178236" cy="770777"/>
          </a:xfrm>
        </p:grpSpPr>
        <p:sp>
          <p:nvSpPr>
            <p:cNvPr id="47" name="TextBox 46"/>
            <p:cNvSpPr txBox="1"/>
            <p:nvPr/>
          </p:nvSpPr>
          <p:spPr>
            <a:xfrm>
              <a:off x="195178" y="2039478"/>
              <a:ext cx="104411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solidFill>
                    <a:schemeClr val="bg1">
                      <a:lumMod val="6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4400" dirty="0">
                <a:solidFill>
                  <a:schemeClr val="bg1">
                    <a:lumMod val="6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7627" y="2348590"/>
              <a:ext cx="2725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현재 매장에서는 </a:t>
              </a:r>
              <a:r>
                <a:rPr lang="ko-KR" altLang="en-US" sz="1200" b="1" dirty="0">
                  <a:solidFill>
                    <a:srgbClr val="C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일 매출 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을 기반으로</a:t>
              </a:r>
              <a:endPara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 년도의 매출 데이터를 이용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직원 관리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569223" y="1228641"/>
            <a:ext cx="2010889" cy="2880320"/>
            <a:chOff x="3569223" y="1228641"/>
            <a:chExt cx="2010889" cy="2880320"/>
          </a:xfrm>
        </p:grpSpPr>
        <p:sp>
          <p:nvSpPr>
            <p:cNvPr id="45" name="TextBox 44"/>
            <p:cNvSpPr txBox="1"/>
            <p:nvPr/>
          </p:nvSpPr>
          <p:spPr>
            <a:xfrm>
              <a:off x="4143228" y="2967632"/>
              <a:ext cx="11586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S.C.T.S</a:t>
              </a:r>
              <a:endPara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838" b="12201"/>
            <a:stretch/>
          </p:blipFill>
          <p:spPr>
            <a:xfrm>
              <a:off x="3866027" y="1731917"/>
              <a:ext cx="1435807" cy="1271285"/>
            </a:xfrm>
            <a:prstGeom prst="rect">
              <a:avLst/>
            </a:prstGeom>
          </p:spPr>
        </p:pic>
        <p:cxnSp>
          <p:nvCxnSpPr>
            <p:cNvPr id="51" name="직선 연결선 50"/>
            <p:cNvCxnSpPr/>
            <p:nvPr/>
          </p:nvCxnSpPr>
          <p:spPr>
            <a:xfrm>
              <a:off x="3569223" y="1228641"/>
              <a:ext cx="0" cy="28803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580112" y="1228641"/>
              <a:ext cx="0" cy="28803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5858391" y="2623009"/>
            <a:ext cx="2681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실시간 방문객 수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매출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고객들의 주 동선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등을 고려한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직원 운용 계획 수립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79512" y="3142136"/>
            <a:ext cx="3024336" cy="770777"/>
            <a:chOff x="195178" y="3057140"/>
            <a:chExt cx="3024336" cy="770777"/>
          </a:xfrm>
        </p:grpSpPr>
        <p:sp>
          <p:nvSpPr>
            <p:cNvPr id="32" name="TextBox 31"/>
            <p:cNvSpPr txBox="1"/>
            <p:nvPr/>
          </p:nvSpPr>
          <p:spPr>
            <a:xfrm>
              <a:off x="195178" y="3057140"/>
              <a:ext cx="104411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solidFill>
                    <a:schemeClr val="bg1">
                      <a:lumMod val="6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4400" dirty="0">
                <a:solidFill>
                  <a:schemeClr val="bg1">
                    <a:lumMod val="6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7627" y="3366252"/>
              <a:ext cx="25718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매장에서 물건의 위치를 찾을 때마다</a:t>
              </a:r>
              <a:endPara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1200" b="1" dirty="0">
                  <a:solidFill>
                    <a:srgbClr val="C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매번 점원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을 찾아야하는 불편함이 존재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858391" y="3358914"/>
            <a:ext cx="3285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LCD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터치스크린을 이용하여 물건 위치를 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안내해주기 때문에 </a:t>
            </a:r>
            <a:r>
              <a:rPr lang="ko-KR" altLang="en-US" sz="1200" b="1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정확도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높고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물품을 찾을 시 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점원을 찾을 필요가 없어져 고객들의</a:t>
            </a:r>
            <a:r>
              <a:rPr lang="ko-KR" altLang="en-US" sz="1200" b="1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불편함 해소</a:t>
            </a:r>
            <a:endParaRPr lang="en-US" altLang="ko-KR" sz="1200" b="1" dirty="0">
              <a:solidFill>
                <a:srgbClr val="C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12634" y="4786704"/>
            <a:ext cx="8640960" cy="144016"/>
            <a:chOff x="187876" y="4876006"/>
            <a:chExt cx="8640960" cy="144016"/>
          </a:xfrm>
        </p:grpSpPr>
        <p:sp>
          <p:nvSpPr>
            <p:cNvPr id="48" name="직사각형 47"/>
            <p:cNvSpPr/>
            <p:nvPr/>
          </p:nvSpPr>
          <p:spPr>
            <a:xfrm>
              <a:off x="187876" y="4876006"/>
              <a:ext cx="1728192" cy="144016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644260" y="4876006"/>
              <a:ext cx="1728192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372452" y="4876006"/>
              <a:ext cx="1728192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916068" y="4876006"/>
              <a:ext cx="1728192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100644" y="4876006"/>
              <a:ext cx="1728192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4346991" y="4866501"/>
            <a:ext cx="441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-5-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34078" y="4933562"/>
            <a:ext cx="302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영진전문대학 컴퓨터정보계열 </a:t>
            </a:r>
            <a:r>
              <a:rPr lang="en-US" altLang="ko-KR" sz="900" dirty="0"/>
              <a:t>3WDA 8</a:t>
            </a:r>
            <a:r>
              <a:rPr lang="ko-KR" altLang="en-US" sz="900" dirty="0"/>
              <a:t>조 히트다 히트</a:t>
            </a:r>
            <a:r>
              <a:rPr lang="en-US" altLang="ko-KR" sz="900" dirty="0"/>
              <a:t>!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748157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1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타원 243"/>
          <p:cNvSpPr/>
          <p:nvPr/>
        </p:nvSpPr>
        <p:spPr>
          <a:xfrm>
            <a:off x="1156755" y="2377719"/>
            <a:ext cx="120334" cy="12033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245"/>
          <p:cNvSpPr/>
          <p:nvPr/>
        </p:nvSpPr>
        <p:spPr>
          <a:xfrm>
            <a:off x="1968065" y="2379082"/>
            <a:ext cx="120334" cy="12033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/>
          <p:cNvSpPr/>
          <p:nvPr/>
        </p:nvSpPr>
        <p:spPr>
          <a:xfrm>
            <a:off x="1530969" y="2918382"/>
            <a:ext cx="120334" cy="12033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타원 254"/>
          <p:cNvSpPr/>
          <p:nvPr/>
        </p:nvSpPr>
        <p:spPr>
          <a:xfrm>
            <a:off x="1573513" y="2366082"/>
            <a:ext cx="120334" cy="12033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/>
          <p:cNvSpPr/>
          <p:nvPr/>
        </p:nvSpPr>
        <p:spPr>
          <a:xfrm>
            <a:off x="1137925" y="2915503"/>
            <a:ext cx="120334" cy="12033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 257"/>
          <p:cNvSpPr/>
          <p:nvPr/>
        </p:nvSpPr>
        <p:spPr>
          <a:xfrm>
            <a:off x="1910091" y="2906679"/>
            <a:ext cx="120334" cy="12033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/>
          <p:cNvSpPr/>
          <p:nvPr/>
        </p:nvSpPr>
        <p:spPr>
          <a:xfrm>
            <a:off x="1147309" y="3657186"/>
            <a:ext cx="120334" cy="12033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타원 242"/>
          <p:cNvSpPr/>
          <p:nvPr/>
        </p:nvSpPr>
        <p:spPr>
          <a:xfrm>
            <a:off x="1146664" y="1634825"/>
            <a:ext cx="120334" cy="12033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/>
          <p:cNvSpPr/>
          <p:nvPr/>
        </p:nvSpPr>
        <p:spPr>
          <a:xfrm>
            <a:off x="1563809" y="1634825"/>
            <a:ext cx="120334" cy="120334"/>
          </a:xfrm>
          <a:prstGeom prst="ellipse">
            <a:avLst/>
          </a:prstGeom>
          <a:solidFill>
            <a:srgbClr val="EA3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/>
          <p:cNvSpPr/>
          <p:nvPr/>
        </p:nvSpPr>
        <p:spPr>
          <a:xfrm>
            <a:off x="1970258" y="1634825"/>
            <a:ext cx="120334" cy="120334"/>
          </a:xfrm>
          <a:prstGeom prst="ellipse">
            <a:avLst/>
          </a:prstGeom>
          <a:solidFill>
            <a:srgbClr val="EA3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타원 250"/>
          <p:cNvSpPr/>
          <p:nvPr/>
        </p:nvSpPr>
        <p:spPr>
          <a:xfrm>
            <a:off x="1146753" y="1634825"/>
            <a:ext cx="120334" cy="120334"/>
          </a:xfrm>
          <a:prstGeom prst="ellipse">
            <a:avLst/>
          </a:prstGeom>
          <a:solidFill>
            <a:srgbClr val="EA3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타원 244"/>
          <p:cNvSpPr/>
          <p:nvPr/>
        </p:nvSpPr>
        <p:spPr>
          <a:xfrm>
            <a:off x="1571346" y="2377719"/>
            <a:ext cx="120334" cy="120334"/>
          </a:xfrm>
          <a:prstGeom prst="ellipse">
            <a:avLst/>
          </a:prstGeom>
          <a:solidFill>
            <a:srgbClr val="EA3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타원 246"/>
          <p:cNvSpPr/>
          <p:nvPr/>
        </p:nvSpPr>
        <p:spPr>
          <a:xfrm>
            <a:off x="1136114" y="2918382"/>
            <a:ext cx="120334" cy="120334"/>
          </a:xfrm>
          <a:prstGeom prst="ellipse">
            <a:avLst/>
          </a:prstGeom>
          <a:solidFill>
            <a:srgbClr val="EA3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/>
          <p:cNvSpPr/>
          <p:nvPr/>
        </p:nvSpPr>
        <p:spPr>
          <a:xfrm>
            <a:off x="1907145" y="2910994"/>
            <a:ext cx="120334" cy="120334"/>
          </a:xfrm>
          <a:prstGeom prst="ellipse">
            <a:avLst/>
          </a:prstGeom>
          <a:solidFill>
            <a:srgbClr val="EA3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/>
          <p:cNvSpPr/>
          <p:nvPr/>
        </p:nvSpPr>
        <p:spPr>
          <a:xfrm>
            <a:off x="1146028" y="3666339"/>
            <a:ext cx="120334" cy="120334"/>
          </a:xfrm>
          <a:prstGeom prst="ellipse">
            <a:avLst/>
          </a:prstGeom>
          <a:solidFill>
            <a:srgbClr val="EA3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/>
          <p:cNvSpPr/>
          <p:nvPr/>
        </p:nvSpPr>
        <p:spPr>
          <a:xfrm>
            <a:off x="2376544" y="2356820"/>
            <a:ext cx="120334" cy="120334"/>
          </a:xfrm>
          <a:prstGeom prst="ellipse">
            <a:avLst/>
          </a:prstGeom>
          <a:solidFill>
            <a:srgbClr val="EA3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4" name="그림 19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2" r="21052" b="16401"/>
          <a:stretch/>
        </p:blipFill>
        <p:spPr>
          <a:xfrm rot="5400000" flipV="1">
            <a:off x="5792449" y="2364239"/>
            <a:ext cx="353070" cy="420992"/>
          </a:xfrm>
          <a:prstGeom prst="rect">
            <a:avLst/>
          </a:prstGeom>
        </p:spPr>
      </p:pic>
      <p:grpSp>
        <p:nvGrpSpPr>
          <p:cNvPr id="262" name="그룹 261"/>
          <p:cNvGrpSpPr/>
          <p:nvPr/>
        </p:nvGrpSpPr>
        <p:grpSpPr>
          <a:xfrm>
            <a:off x="2987824" y="1229491"/>
            <a:ext cx="2905616" cy="2194939"/>
            <a:chOff x="2795789" y="1707291"/>
            <a:chExt cx="2905616" cy="2194939"/>
          </a:xfrm>
        </p:grpSpPr>
        <p:cxnSp>
          <p:nvCxnSpPr>
            <p:cNvPr id="126" name="직선 연결선 125"/>
            <p:cNvCxnSpPr/>
            <p:nvPr/>
          </p:nvCxnSpPr>
          <p:spPr>
            <a:xfrm>
              <a:off x="2795789" y="3638347"/>
              <a:ext cx="290561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8" name="그룹 197"/>
            <p:cNvGrpSpPr/>
            <p:nvPr/>
          </p:nvGrpSpPr>
          <p:grpSpPr>
            <a:xfrm>
              <a:off x="2956703" y="1707291"/>
              <a:ext cx="2609782" cy="2194939"/>
              <a:chOff x="2956703" y="1707291"/>
              <a:chExt cx="2609782" cy="2194939"/>
            </a:xfrm>
          </p:grpSpPr>
          <p:grpSp>
            <p:nvGrpSpPr>
              <p:cNvPr id="191" name="그룹 190"/>
              <p:cNvGrpSpPr/>
              <p:nvPr/>
            </p:nvGrpSpPr>
            <p:grpSpPr>
              <a:xfrm>
                <a:off x="2956703" y="2221671"/>
                <a:ext cx="2609782" cy="1680559"/>
                <a:chOff x="2956703" y="2221671"/>
                <a:chExt cx="2609782" cy="1680559"/>
              </a:xfrm>
            </p:grpSpPr>
            <p:grpSp>
              <p:nvGrpSpPr>
                <p:cNvPr id="121" name="그룹 120"/>
                <p:cNvGrpSpPr/>
                <p:nvPr/>
              </p:nvGrpSpPr>
              <p:grpSpPr>
                <a:xfrm>
                  <a:off x="3712891" y="2804334"/>
                  <a:ext cx="432000" cy="828072"/>
                  <a:chOff x="3942011" y="3016036"/>
                  <a:chExt cx="432000" cy="828072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140" name="직사각형 139"/>
                  <p:cNvSpPr/>
                  <p:nvPr/>
                </p:nvSpPr>
                <p:spPr>
                  <a:xfrm>
                    <a:off x="3942011" y="3016036"/>
                    <a:ext cx="432000" cy="180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41" name="그룹 140"/>
                  <p:cNvGrpSpPr/>
                  <p:nvPr/>
                </p:nvGrpSpPr>
                <p:grpSpPr>
                  <a:xfrm>
                    <a:off x="3942011" y="3232060"/>
                    <a:ext cx="432000" cy="612048"/>
                    <a:chOff x="3942011" y="3232060"/>
                    <a:chExt cx="432000" cy="612048"/>
                  </a:xfrm>
                  <a:grpFill/>
                </p:grpSpPr>
                <p:sp>
                  <p:nvSpPr>
                    <p:cNvPr id="142" name="직사각형 141"/>
                    <p:cNvSpPr/>
                    <p:nvPr/>
                  </p:nvSpPr>
                  <p:spPr>
                    <a:xfrm>
                      <a:off x="3942011" y="3664108"/>
                      <a:ext cx="432000" cy="1800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3" name="직사각형 142"/>
                    <p:cNvSpPr/>
                    <p:nvPr/>
                  </p:nvSpPr>
                  <p:spPr>
                    <a:xfrm>
                      <a:off x="3942011" y="3448084"/>
                      <a:ext cx="432000" cy="1800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4" name="직사각형 143"/>
                    <p:cNvSpPr/>
                    <p:nvPr/>
                  </p:nvSpPr>
                  <p:spPr>
                    <a:xfrm>
                      <a:off x="3942011" y="3232060"/>
                      <a:ext cx="432000" cy="1800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122" name="그룹 121"/>
                <p:cNvGrpSpPr/>
                <p:nvPr/>
              </p:nvGrpSpPr>
              <p:grpSpPr>
                <a:xfrm>
                  <a:off x="4360963" y="2849580"/>
                  <a:ext cx="432000" cy="782826"/>
                  <a:chOff x="3851968" y="4709415"/>
                  <a:chExt cx="432000" cy="782826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136" name="직사각형 135"/>
                  <p:cNvSpPr/>
                  <p:nvPr/>
                </p:nvSpPr>
                <p:spPr>
                  <a:xfrm>
                    <a:off x="3851968" y="5312241"/>
                    <a:ext cx="432000" cy="180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7" name="직사각형 136"/>
                  <p:cNvSpPr/>
                  <p:nvPr/>
                </p:nvSpPr>
                <p:spPr>
                  <a:xfrm>
                    <a:off x="3851968" y="5096217"/>
                    <a:ext cx="432000" cy="180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8" name="직사각형 137"/>
                  <p:cNvSpPr/>
                  <p:nvPr/>
                </p:nvSpPr>
                <p:spPr>
                  <a:xfrm>
                    <a:off x="3851968" y="4880193"/>
                    <a:ext cx="432000" cy="180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9" name="직사각형 138"/>
                  <p:cNvSpPr/>
                  <p:nvPr/>
                </p:nvSpPr>
                <p:spPr>
                  <a:xfrm>
                    <a:off x="3851968" y="4709415"/>
                    <a:ext cx="432000" cy="13475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23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2956703" y="2221671"/>
                  <a:ext cx="682028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342900" indent="-342900" algn="ctr"/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배달의민족 한나" pitchFamily="2" charset="-127"/>
                      <a:ea typeface="배달의민족 한나" pitchFamily="2" charset="-127"/>
                    </a:rPr>
                    <a:t>54.8%</a:t>
                  </a:r>
                </a:p>
              </p:txBody>
            </p:sp>
            <p:sp>
              <p:nvSpPr>
                <p:cNvPr id="124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3532847" y="2565757"/>
                  <a:ext cx="792088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342900" indent="-342900" algn="ctr"/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배달의민족 한나" pitchFamily="2" charset="-127"/>
                      <a:ea typeface="배달의민족 한나" pitchFamily="2" charset="-127"/>
                    </a:rPr>
                    <a:t>40.9%</a:t>
                  </a:r>
                </a:p>
              </p:txBody>
            </p:sp>
            <p:sp>
              <p:nvSpPr>
                <p:cNvPr id="125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4298480" y="2586512"/>
                  <a:ext cx="585589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342900" indent="-342900" algn="ctr"/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배달의민족 한나" pitchFamily="2" charset="-127"/>
                      <a:ea typeface="배달의민족 한나" pitchFamily="2" charset="-127"/>
                    </a:rPr>
                    <a:t>38.9%</a:t>
                  </a:r>
                </a:p>
              </p:txBody>
            </p:sp>
            <p:grpSp>
              <p:nvGrpSpPr>
                <p:cNvPr id="23" name="그룹 22"/>
                <p:cNvGrpSpPr/>
                <p:nvPr/>
              </p:nvGrpSpPr>
              <p:grpSpPr>
                <a:xfrm>
                  <a:off x="3064819" y="2470504"/>
                  <a:ext cx="432000" cy="1161902"/>
                  <a:chOff x="3767822" y="2488862"/>
                  <a:chExt cx="432000" cy="1161902"/>
                </a:xfrm>
              </p:grpSpPr>
              <p:grpSp>
                <p:nvGrpSpPr>
                  <p:cNvPr id="128" name="그룹 127"/>
                  <p:cNvGrpSpPr/>
                  <p:nvPr/>
                </p:nvGrpSpPr>
                <p:grpSpPr>
                  <a:xfrm>
                    <a:off x="3767822" y="2528363"/>
                    <a:ext cx="432000" cy="1122401"/>
                    <a:chOff x="3293939" y="2721707"/>
                    <a:chExt cx="432000" cy="1122401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130" name="직사각형 129"/>
                    <p:cNvSpPr/>
                    <p:nvPr/>
                  </p:nvSpPr>
                  <p:spPr>
                    <a:xfrm>
                      <a:off x="3293939" y="3664108"/>
                      <a:ext cx="432000" cy="1800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1" name="직사각형 130"/>
                    <p:cNvSpPr/>
                    <p:nvPr/>
                  </p:nvSpPr>
                  <p:spPr>
                    <a:xfrm>
                      <a:off x="3293939" y="3448084"/>
                      <a:ext cx="432000" cy="1800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2" name="직사각형 131"/>
                    <p:cNvSpPr/>
                    <p:nvPr/>
                  </p:nvSpPr>
                  <p:spPr>
                    <a:xfrm>
                      <a:off x="3293939" y="3232060"/>
                      <a:ext cx="432000" cy="1800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3" name="직사각형 132"/>
                    <p:cNvSpPr/>
                    <p:nvPr/>
                  </p:nvSpPr>
                  <p:spPr>
                    <a:xfrm>
                      <a:off x="3293939" y="3016036"/>
                      <a:ext cx="432000" cy="1800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4" name="직사각형 133"/>
                    <p:cNvSpPr/>
                    <p:nvPr/>
                  </p:nvSpPr>
                  <p:spPr>
                    <a:xfrm>
                      <a:off x="3293939" y="2811045"/>
                      <a:ext cx="432000" cy="1800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5" name="직사각형 134"/>
                    <p:cNvSpPr/>
                    <p:nvPr/>
                  </p:nvSpPr>
                  <p:spPr>
                    <a:xfrm>
                      <a:off x="3293939" y="2721707"/>
                      <a:ext cx="432000" cy="66668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  <p:sp>
                <p:nvSpPr>
                  <p:cNvPr id="147" name="직사각형 146"/>
                  <p:cNvSpPr/>
                  <p:nvPr/>
                </p:nvSpPr>
                <p:spPr>
                  <a:xfrm>
                    <a:off x="3767822" y="2488862"/>
                    <a:ext cx="432000" cy="66668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58" name="그룹 157"/>
                <p:cNvGrpSpPr/>
                <p:nvPr/>
              </p:nvGrpSpPr>
              <p:grpSpPr>
                <a:xfrm>
                  <a:off x="5009711" y="2618047"/>
                  <a:ext cx="432000" cy="1032717"/>
                  <a:chOff x="3942011" y="2811391"/>
                  <a:chExt cx="432000" cy="1032717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159" name="직사각형 158"/>
                  <p:cNvSpPr/>
                  <p:nvPr/>
                </p:nvSpPr>
                <p:spPr>
                  <a:xfrm>
                    <a:off x="3942011" y="3016036"/>
                    <a:ext cx="432000" cy="180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160" name="그룹 159"/>
                  <p:cNvGrpSpPr/>
                  <p:nvPr/>
                </p:nvGrpSpPr>
                <p:grpSpPr>
                  <a:xfrm>
                    <a:off x="3942011" y="3232060"/>
                    <a:ext cx="432000" cy="612048"/>
                    <a:chOff x="3942011" y="3232060"/>
                    <a:chExt cx="432000" cy="612048"/>
                  </a:xfrm>
                  <a:grpFill/>
                </p:grpSpPr>
                <p:sp>
                  <p:nvSpPr>
                    <p:cNvPr id="161" name="직사각형 160"/>
                    <p:cNvSpPr/>
                    <p:nvPr/>
                  </p:nvSpPr>
                  <p:spPr>
                    <a:xfrm>
                      <a:off x="3942011" y="3664108"/>
                      <a:ext cx="432000" cy="1800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2" name="직사각형 161"/>
                    <p:cNvSpPr/>
                    <p:nvPr/>
                  </p:nvSpPr>
                  <p:spPr>
                    <a:xfrm>
                      <a:off x="3942011" y="3448084"/>
                      <a:ext cx="432000" cy="1800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3" name="직사각형 162"/>
                    <p:cNvSpPr/>
                    <p:nvPr/>
                  </p:nvSpPr>
                  <p:spPr>
                    <a:xfrm>
                      <a:off x="3942011" y="3232060"/>
                      <a:ext cx="432000" cy="1800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70" name="직사각형 169"/>
                  <p:cNvSpPr/>
                  <p:nvPr/>
                </p:nvSpPr>
                <p:spPr>
                  <a:xfrm>
                    <a:off x="3942011" y="2811391"/>
                    <a:ext cx="432000" cy="16713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73" name="그룹 172"/>
                <p:cNvGrpSpPr/>
                <p:nvPr/>
              </p:nvGrpSpPr>
              <p:grpSpPr>
                <a:xfrm>
                  <a:off x="3014963" y="3634779"/>
                  <a:ext cx="2539302" cy="267451"/>
                  <a:chOff x="3014963" y="3634779"/>
                  <a:chExt cx="2539302" cy="267451"/>
                </a:xfrm>
              </p:grpSpPr>
              <p:grpSp>
                <p:nvGrpSpPr>
                  <p:cNvPr id="156" name="그룹 155"/>
                  <p:cNvGrpSpPr/>
                  <p:nvPr/>
                </p:nvGrpSpPr>
                <p:grpSpPr>
                  <a:xfrm>
                    <a:off x="3014963" y="3634779"/>
                    <a:ext cx="1898334" cy="267451"/>
                    <a:chOff x="3691053" y="3627460"/>
                    <a:chExt cx="1898334" cy="267451"/>
                  </a:xfrm>
                </p:grpSpPr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3691053" y="3633301"/>
                      <a:ext cx="57391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1100" dirty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동선</a:t>
                      </a:r>
                      <a:r>
                        <a:rPr lang="en-US" altLang="ko-KR" sz="1100" dirty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A</a:t>
                      </a:r>
                      <a:endParaRPr lang="ko-KR" altLang="en-US" sz="110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p:txBody>
                </p:sp>
                <p:sp>
                  <p:nvSpPr>
                    <p:cNvPr id="148" name="TextBox 147"/>
                    <p:cNvSpPr txBox="1"/>
                    <p:nvPr/>
                  </p:nvSpPr>
                  <p:spPr>
                    <a:xfrm>
                      <a:off x="4363750" y="3627460"/>
                      <a:ext cx="57391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1100" dirty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동선</a:t>
                      </a:r>
                      <a:r>
                        <a:rPr lang="en-US" altLang="ko-KR" sz="1100" dirty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B</a:t>
                      </a:r>
                      <a:endParaRPr lang="ko-KR" altLang="en-US" sz="110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p:txBody>
                </p:sp>
                <p:sp>
                  <p:nvSpPr>
                    <p:cNvPr id="149" name="TextBox 148"/>
                    <p:cNvSpPr txBox="1"/>
                    <p:nvPr/>
                  </p:nvSpPr>
                  <p:spPr>
                    <a:xfrm>
                      <a:off x="5015475" y="3627460"/>
                      <a:ext cx="57391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1100" dirty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동선</a:t>
                      </a:r>
                      <a:r>
                        <a:rPr lang="en-US" altLang="ko-KR" sz="1100" dirty="0">
                          <a:latin typeface="배달의민족 한나" panose="02000503000000020003" pitchFamily="2" charset="-127"/>
                          <a:ea typeface="배달의민족 한나" panose="02000503000000020003" pitchFamily="2" charset="-127"/>
                        </a:rPr>
                        <a:t>C</a:t>
                      </a:r>
                      <a:endParaRPr lang="ko-KR" altLang="en-US" sz="110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endParaRPr>
                    </a:p>
                  </p:txBody>
                </p:sp>
              </p:grpSp>
              <p:sp>
                <p:nvSpPr>
                  <p:cNvPr id="172" name="TextBox 171"/>
                  <p:cNvSpPr txBox="1"/>
                  <p:nvPr/>
                </p:nvSpPr>
                <p:spPr>
                  <a:xfrm>
                    <a:off x="4980353" y="3634779"/>
                    <a:ext cx="57391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10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rPr>
                      <a:t>합계</a:t>
                    </a:r>
                  </a:p>
                </p:txBody>
              </p:sp>
            </p:grpSp>
            <p:sp>
              <p:nvSpPr>
                <p:cNvPr id="189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4950872" y="2373348"/>
                  <a:ext cx="615613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342900" indent="-342900" algn="ctr"/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배달의민족 한나" pitchFamily="2" charset="-127"/>
                      <a:ea typeface="배달의민족 한나" pitchFamily="2" charset="-127"/>
                    </a:rPr>
                    <a:t>45.2%</a:t>
                  </a:r>
                </a:p>
              </p:txBody>
            </p:sp>
          </p:grpSp>
          <p:sp>
            <p:nvSpPr>
              <p:cNvPr id="195" name="TextBox 194"/>
              <p:cNvSpPr txBox="1"/>
              <p:nvPr/>
            </p:nvSpPr>
            <p:spPr>
              <a:xfrm>
                <a:off x="3740641" y="1707291"/>
                <a:ext cx="13401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변경 전 매출</a:t>
                </a:r>
                <a:endParaRPr lang="ko-KR" altLang="en-US" dirty="0"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</p:grpSp>
      </p:grpSp>
      <p:grpSp>
        <p:nvGrpSpPr>
          <p:cNvPr id="263" name="그룹 262"/>
          <p:cNvGrpSpPr/>
          <p:nvPr/>
        </p:nvGrpSpPr>
        <p:grpSpPr>
          <a:xfrm>
            <a:off x="6001556" y="1212525"/>
            <a:ext cx="2952138" cy="2225866"/>
            <a:chOff x="6216529" y="1693173"/>
            <a:chExt cx="2952138" cy="2225866"/>
          </a:xfrm>
        </p:grpSpPr>
        <p:grpSp>
          <p:nvGrpSpPr>
            <p:cNvPr id="186" name="그룹 185"/>
            <p:cNvGrpSpPr/>
            <p:nvPr/>
          </p:nvGrpSpPr>
          <p:grpSpPr>
            <a:xfrm>
              <a:off x="8383546" y="2437404"/>
              <a:ext cx="436174" cy="1216330"/>
              <a:chOff x="8383546" y="2437404"/>
              <a:chExt cx="436174" cy="1216330"/>
            </a:xfrm>
          </p:grpSpPr>
          <p:sp>
            <p:nvSpPr>
              <p:cNvPr id="175" name="직사각형 174"/>
              <p:cNvSpPr/>
              <p:nvPr/>
            </p:nvSpPr>
            <p:spPr>
              <a:xfrm>
                <a:off x="8387720" y="2825662"/>
                <a:ext cx="432000" cy="180000"/>
              </a:xfrm>
              <a:prstGeom prst="rect">
                <a:avLst/>
              </a:prstGeom>
              <a:solidFill>
                <a:srgbClr val="EA3C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76" name="그룹 175"/>
              <p:cNvGrpSpPr/>
              <p:nvPr/>
            </p:nvGrpSpPr>
            <p:grpSpPr>
              <a:xfrm>
                <a:off x="8387720" y="3041686"/>
                <a:ext cx="432000" cy="612048"/>
                <a:chOff x="3942011" y="3232060"/>
                <a:chExt cx="432000" cy="612048"/>
              </a:xfrm>
              <a:solidFill>
                <a:srgbClr val="EA3C3D"/>
              </a:solidFill>
            </p:grpSpPr>
            <p:sp>
              <p:nvSpPr>
                <p:cNvPr id="178" name="직사각형 177"/>
                <p:cNvSpPr/>
                <p:nvPr/>
              </p:nvSpPr>
              <p:spPr>
                <a:xfrm>
                  <a:off x="3942011" y="3664108"/>
                  <a:ext cx="432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직사각형 178"/>
                <p:cNvSpPr/>
                <p:nvPr/>
              </p:nvSpPr>
              <p:spPr>
                <a:xfrm>
                  <a:off x="3942011" y="3448084"/>
                  <a:ext cx="432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직사각형 179"/>
                <p:cNvSpPr/>
                <p:nvPr/>
              </p:nvSpPr>
              <p:spPr>
                <a:xfrm>
                  <a:off x="3942011" y="3232060"/>
                  <a:ext cx="432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7" name="직사각형 176"/>
              <p:cNvSpPr/>
              <p:nvPr/>
            </p:nvSpPr>
            <p:spPr>
              <a:xfrm>
                <a:off x="8383546" y="2437404"/>
                <a:ext cx="432000" cy="126595"/>
              </a:xfrm>
              <a:prstGeom prst="rect">
                <a:avLst/>
              </a:prstGeom>
              <a:solidFill>
                <a:srgbClr val="EA3C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>
                <a:off x="8387516" y="2603615"/>
                <a:ext cx="432000" cy="180000"/>
              </a:xfrm>
              <a:prstGeom prst="rect">
                <a:avLst/>
              </a:prstGeom>
              <a:solidFill>
                <a:srgbClr val="EA3C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0" name="그룹 259"/>
            <p:cNvGrpSpPr/>
            <p:nvPr/>
          </p:nvGrpSpPr>
          <p:grpSpPr>
            <a:xfrm>
              <a:off x="6216529" y="1693173"/>
              <a:ext cx="2952138" cy="2225866"/>
              <a:chOff x="6216529" y="1693173"/>
              <a:chExt cx="2952138" cy="2225866"/>
            </a:xfrm>
          </p:grpSpPr>
          <p:sp>
            <p:nvSpPr>
              <p:cNvPr id="187" name="TextBox 25"/>
              <p:cNvSpPr txBox="1">
                <a:spLocks noChangeArrowheads="1"/>
              </p:cNvSpPr>
              <p:nvPr/>
            </p:nvSpPr>
            <p:spPr bwMode="auto">
              <a:xfrm>
                <a:off x="8081290" y="2015489"/>
                <a:ext cx="1087377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 algn="ctr"/>
                <a:r>
                  <a:rPr lang="en-US" altLang="ko-KR" sz="2400" i="1" dirty="0">
                    <a:solidFill>
                      <a:srgbClr val="EA3C3D"/>
                    </a:solidFill>
                    <a:latin typeface="배달의민족 한나" pitchFamily="2" charset="-127"/>
                    <a:ea typeface="배달의민족 한나" pitchFamily="2" charset="-127"/>
                  </a:rPr>
                  <a:t>57.9%</a:t>
                </a:r>
              </a:p>
            </p:txBody>
          </p:sp>
          <p:grpSp>
            <p:nvGrpSpPr>
              <p:cNvPr id="190" name="그룹 189"/>
              <p:cNvGrpSpPr/>
              <p:nvPr/>
            </p:nvGrpSpPr>
            <p:grpSpPr>
              <a:xfrm>
                <a:off x="6216529" y="2029399"/>
                <a:ext cx="2819967" cy="1889640"/>
                <a:chOff x="6216529" y="2029399"/>
                <a:chExt cx="2819967" cy="1889640"/>
              </a:xfrm>
            </p:grpSpPr>
            <p:grpSp>
              <p:nvGrpSpPr>
                <p:cNvPr id="22" name="그룹 21"/>
                <p:cNvGrpSpPr/>
                <p:nvPr/>
              </p:nvGrpSpPr>
              <p:grpSpPr>
                <a:xfrm>
                  <a:off x="6216529" y="2029399"/>
                  <a:ext cx="2819967" cy="1627306"/>
                  <a:chOff x="5249706" y="2029400"/>
                  <a:chExt cx="2819967" cy="1627306"/>
                </a:xfrm>
              </p:grpSpPr>
              <p:grpSp>
                <p:nvGrpSpPr>
                  <p:cNvPr id="18" name="그룹 17"/>
                  <p:cNvGrpSpPr/>
                  <p:nvPr/>
                </p:nvGrpSpPr>
                <p:grpSpPr>
                  <a:xfrm>
                    <a:off x="6166808" y="2401678"/>
                    <a:ext cx="432000" cy="1249087"/>
                    <a:chOff x="3942011" y="2595021"/>
                    <a:chExt cx="432000" cy="1249087"/>
                  </a:xfrm>
                  <a:solidFill>
                    <a:srgbClr val="EA3C3D"/>
                  </a:solidFill>
                </p:grpSpPr>
                <p:sp>
                  <p:nvSpPr>
                    <p:cNvPr id="52" name="직사각형 51"/>
                    <p:cNvSpPr/>
                    <p:nvPr/>
                  </p:nvSpPr>
                  <p:spPr>
                    <a:xfrm>
                      <a:off x="3942011" y="3016036"/>
                      <a:ext cx="432000" cy="1800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2" name="그룹 11"/>
                    <p:cNvGrpSpPr/>
                    <p:nvPr/>
                  </p:nvGrpSpPr>
                  <p:grpSpPr>
                    <a:xfrm>
                      <a:off x="3942011" y="2595021"/>
                      <a:ext cx="432000" cy="1249087"/>
                      <a:chOff x="3942011" y="2595021"/>
                      <a:chExt cx="432000" cy="1249087"/>
                    </a:xfrm>
                    <a:grpFill/>
                  </p:grpSpPr>
                  <p:sp>
                    <p:nvSpPr>
                      <p:cNvPr id="44" name="직사각형 43"/>
                      <p:cNvSpPr/>
                      <p:nvPr/>
                    </p:nvSpPr>
                    <p:spPr>
                      <a:xfrm>
                        <a:off x="3942011" y="3664108"/>
                        <a:ext cx="432000" cy="180000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8" name="직사각형 47"/>
                      <p:cNvSpPr/>
                      <p:nvPr/>
                    </p:nvSpPr>
                    <p:spPr>
                      <a:xfrm>
                        <a:off x="3942011" y="3448084"/>
                        <a:ext cx="432000" cy="180000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0" name="직사각형 49"/>
                      <p:cNvSpPr/>
                      <p:nvPr/>
                    </p:nvSpPr>
                    <p:spPr>
                      <a:xfrm>
                        <a:off x="3942011" y="3232060"/>
                        <a:ext cx="432000" cy="180000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3" name="직사각형 52"/>
                      <p:cNvSpPr/>
                      <p:nvPr/>
                    </p:nvSpPr>
                    <p:spPr>
                      <a:xfrm>
                        <a:off x="3942011" y="2811045"/>
                        <a:ext cx="432000" cy="180000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4" name="직사각형 53"/>
                      <p:cNvSpPr/>
                      <p:nvPr/>
                    </p:nvSpPr>
                    <p:spPr>
                      <a:xfrm>
                        <a:off x="3942011" y="2595021"/>
                        <a:ext cx="432000" cy="180000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57" name="그룹 56"/>
                  <p:cNvGrpSpPr/>
                  <p:nvPr/>
                </p:nvGrpSpPr>
                <p:grpSpPr>
                  <a:xfrm>
                    <a:off x="6814880" y="2822693"/>
                    <a:ext cx="432000" cy="828072"/>
                    <a:chOff x="3851968" y="4664169"/>
                    <a:chExt cx="432000" cy="828072"/>
                  </a:xfrm>
                  <a:solidFill>
                    <a:srgbClr val="EA3C3D"/>
                  </a:solidFill>
                </p:grpSpPr>
                <p:sp>
                  <p:nvSpPr>
                    <p:cNvPr id="58" name="직사각형 57"/>
                    <p:cNvSpPr/>
                    <p:nvPr/>
                  </p:nvSpPr>
                  <p:spPr>
                    <a:xfrm>
                      <a:off x="3851968" y="5312241"/>
                      <a:ext cx="432000" cy="1800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9" name="직사각형 58"/>
                    <p:cNvSpPr/>
                    <p:nvPr/>
                  </p:nvSpPr>
                  <p:spPr>
                    <a:xfrm>
                      <a:off x="3851968" y="5096217"/>
                      <a:ext cx="432000" cy="1800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0" name="직사각형 59"/>
                    <p:cNvSpPr/>
                    <p:nvPr/>
                  </p:nvSpPr>
                  <p:spPr>
                    <a:xfrm>
                      <a:off x="3851968" y="4880193"/>
                      <a:ext cx="432000" cy="1800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1" name="직사각형 60"/>
                    <p:cNvSpPr/>
                    <p:nvPr/>
                  </p:nvSpPr>
                  <p:spPr>
                    <a:xfrm>
                      <a:off x="3851968" y="4664169"/>
                      <a:ext cx="432000" cy="1800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99" name="Text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11767" y="2029400"/>
                    <a:ext cx="682028" cy="27699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342900" indent="-342900" algn="ctr"/>
                    <a:r>
                      <a: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한나" pitchFamily="2" charset="-127"/>
                        <a:ea typeface="배달의민족 한나" pitchFamily="2" charset="-127"/>
                      </a:rPr>
                      <a:t>63.9%</a:t>
                    </a:r>
                  </a:p>
                </p:txBody>
              </p:sp>
              <p:sp>
                <p:nvSpPr>
                  <p:cNvPr id="100" name="Text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04709" y="2138495"/>
                    <a:ext cx="792088" cy="27699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342900" indent="-342900" algn="ctr"/>
                    <a:r>
                      <a: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한나" pitchFamily="2" charset="-127"/>
                        <a:ea typeface="배달의민족 한나" pitchFamily="2" charset="-127"/>
                      </a:rPr>
                      <a:t>59.5%</a:t>
                    </a:r>
                  </a:p>
                </p:txBody>
              </p:sp>
              <p:sp>
                <p:nvSpPr>
                  <p:cNvPr id="101" name="Text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52397" y="2554917"/>
                    <a:ext cx="585589" cy="27699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342900" indent="-342900" algn="ctr"/>
                    <a:r>
                      <a: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한나" pitchFamily="2" charset="-127"/>
                        <a:ea typeface="배달의민족 한나" pitchFamily="2" charset="-127"/>
                      </a:rPr>
                      <a:t>41.2%</a:t>
                    </a:r>
                  </a:p>
                </p:txBody>
              </p:sp>
              <p:cxnSp>
                <p:nvCxnSpPr>
                  <p:cNvPr id="106" name="직선 연결선 105"/>
                  <p:cNvCxnSpPr/>
                  <p:nvPr/>
                </p:nvCxnSpPr>
                <p:spPr>
                  <a:xfrm>
                    <a:off x="5249706" y="3656706"/>
                    <a:ext cx="2819967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" name="그룹 16"/>
                  <p:cNvGrpSpPr/>
                  <p:nvPr/>
                </p:nvGrpSpPr>
                <p:grpSpPr>
                  <a:xfrm>
                    <a:off x="5517803" y="2296327"/>
                    <a:ext cx="432933" cy="1354438"/>
                    <a:chOff x="3293006" y="2489670"/>
                    <a:chExt cx="432933" cy="1354438"/>
                  </a:xfrm>
                  <a:solidFill>
                    <a:srgbClr val="EA3C3D"/>
                  </a:solidFill>
                </p:grpSpPr>
                <p:grpSp>
                  <p:nvGrpSpPr>
                    <p:cNvPr id="10" name="그룹 9"/>
                    <p:cNvGrpSpPr/>
                    <p:nvPr/>
                  </p:nvGrpSpPr>
                  <p:grpSpPr>
                    <a:xfrm>
                      <a:off x="3293939" y="2608376"/>
                      <a:ext cx="432000" cy="1235732"/>
                      <a:chOff x="3293939" y="2608376"/>
                      <a:chExt cx="432000" cy="1235732"/>
                    </a:xfrm>
                    <a:grpFill/>
                  </p:grpSpPr>
                  <p:sp>
                    <p:nvSpPr>
                      <p:cNvPr id="34" name="직사각형 33"/>
                      <p:cNvSpPr/>
                      <p:nvPr/>
                    </p:nvSpPr>
                    <p:spPr>
                      <a:xfrm>
                        <a:off x="3293939" y="3664108"/>
                        <a:ext cx="432000" cy="180000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5" name="직사각형 34"/>
                      <p:cNvSpPr/>
                      <p:nvPr/>
                    </p:nvSpPr>
                    <p:spPr>
                      <a:xfrm>
                        <a:off x="3293939" y="3448084"/>
                        <a:ext cx="432000" cy="180000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7" name="직사각형 36"/>
                      <p:cNvSpPr/>
                      <p:nvPr/>
                    </p:nvSpPr>
                    <p:spPr>
                      <a:xfrm>
                        <a:off x="3293939" y="3232060"/>
                        <a:ext cx="432000" cy="180000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9" name="직사각형 38"/>
                      <p:cNvSpPr/>
                      <p:nvPr/>
                    </p:nvSpPr>
                    <p:spPr>
                      <a:xfrm>
                        <a:off x="3293939" y="3016036"/>
                        <a:ext cx="432000" cy="180000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1" name="직사각형 40"/>
                      <p:cNvSpPr/>
                      <p:nvPr/>
                    </p:nvSpPr>
                    <p:spPr>
                      <a:xfrm>
                        <a:off x="3293939" y="2811045"/>
                        <a:ext cx="432000" cy="180000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2" name="직사각형 111"/>
                      <p:cNvSpPr/>
                      <p:nvPr/>
                    </p:nvSpPr>
                    <p:spPr>
                      <a:xfrm>
                        <a:off x="3293939" y="2608376"/>
                        <a:ext cx="432000" cy="180000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113" name="직사각형 112"/>
                    <p:cNvSpPr/>
                    <p:nvPr/>
                  </p:nvSpPr>
                  <p:spPr>
                    <a:xfrm>
                      <a:off x="3293006" y="2489670"/>
                      <a:ext cx="432000" cy="82682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157" name="그룹 156"/>
                <p:cNvGrpSpPr/>
                <p:nvPr/>
              </p:nvGrpSpPr>
              <p:grpSpPr>
                <a:xfrm>
                  <a:off x="6418409" y="3651588"/>
                  <a:ext cx="1898334" cy="267451"/>
                  <a:chOff x="6445641" y="3626783"/>
                  <a:chExt cx="1898334" cy="267451"/>
                </a:xfrm>
              </p:grpSpPr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6445641" y="3632624"/>
                    <a:ext cx="57391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10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rPr>
                      <a:t>동선</a:t>
                    </a:r>
                    <a:r>
                      <a:rPr lang="en-US" altLang="ko-KR" sz="110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rPr>
                      <a:t>A</a:t>
                    </a:r>
                    <a:endParaRPr lang="ko-KR" altLang="en-US" sz="1100" dirty="0">
                      <a:latin typeface="배달의민족 한나" panose="02000503000000020003" pitchFamily="2" charset="-127"/>
                      <a:ea typeface="배달의민족 한나" panose="02000503000000020003" pitchFamily="2" charset="-127"/>
                    </a:endParaRPr>
                  </a:p>
                </p:txBody>
              </p: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7118338" y="3626783"/>
                    <a:ext cx="57391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10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rPr>
                      <a:t>동선</a:t>
                    </a:r>
                    <a:r>
                      <a:rPr lang="en-US" altLang="ko-KR" sz="110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rPr>
                      <a:t>B</a:t>
                    </a:r>
                    <a:endParaRPr lang="ko-KR" altLang="en-US" sz="1100" dirty="0">
                      <a:latin typeface="배달의민족 한나" panose="02000503000000020003" pitchFamily="2" charset="-127"/>
                      <a:ea typeface="배달의민족 한나" panose="02000503000000020003" pitchFamily="2" charset="-127"/>
                    </a:endParaRPr>
                  </a:p>
                </p:txBody>
              </p: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7770063" y="3626783"/>
                    <a:ext cx="57391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10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rPr>
                      <a:t>동선</a:t>
                    </a:r>
                    <a:r>
                      <a:rPr lang="en-US" altLang="ko-KR" sz="1100" dirty="0">
                        <a:latin typeface="배달의민족 한나" panose="02000503000000020003" pitchFamily="2" charset="-127"/>
                        <a:ea typeface="배달의민족 한나" panose="02000503000000020003" pitchFamily="2" charset="-127"/>
                      </a:rPr>
                      <a:t>C</a:t>
                    </a:r>
                    <a:endParaRPr lang="ko-KR" altLang="en-US" sz="1100" dirty="0">
                      <a:latin typeface="배달의민족 한나" panose="02000503000000020003" pitchFamily="2" charset="-127"/>
                      <a:ea typeface="배달의민족 한나" panose="02000503000000020003" pitchFamily="2" charset="-127"/>
                    </a:endParaRPr>
                  </a:p>
                </p:txBody>
              </p:sp>
            </p:grpSp>
            <p:sp>
              <p:nvSpPr>
                <p:cNvPr id="188" name="TextBox 187"/>
                <p:cNvSpPr txBox="1"/>
                <p:nvPr/>
              </p:nvSpPr>
              <p:spPr>
                <a:xfrm>
                  <a:off x="8383546" y="3657429"/>
                  <a:ext cx="5739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100" dirty="0">
                      <a:latin typeface="배달의민족 한나" panose="02000503000000020003" pitchFamily="2" charset="-127"/>
                      <a:ea typeface="배달의민족 한나" panose="02000503000000020003" pitchFamily="2" charset="-127"/>
                    </a:rPr>
                    <a:t>합계</a:t>
                  </a:r>
                </a:p>
              </p:txBody>
            </p:sp>
          </p:grpSp>
          <p:sp>
            <p:nvSpPr>
              <p:cNvPr id="197" name="TextBox 196"/>
              <p:cNvSpPr txBox="1"/>
              <p:nvPr/>
            </p:nvSpPr>
            <p:spPr>
              <a:xfrm>
                <a:off x="7123999" y="1693173"/>
                <a:ext cx="1279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변경 후 매출</a:t>
                </a:r>
                <a:endParaRPr lang="ko-KR" altLang="en-US" dirty="0">
                  <a:latin typeface="배달의민족 한나" panose="02000503000000020003" pitchFamily="2" charset="-127"/>
                  <a:ea typeface="배달의민족 한나" panose="02000503000000020003" pitchFamily="2" charset="-127"/>
                </a:endParaRPr>
              </a:p>
            </p:txBody>
          </p:sp>
        </p:grpSp>
      </p:grpSp>
      <p:grpSp>
        <p:nvGrpSpPr>
          <p:cNvPr id="261" name="그룹 260"/>
          <p:cNvGrpSpPr/>
          <p:nvPr/>
        </p:nvGrpSpPr>
        <p:grpSpPr>
          <a:xfrm>
            <a:off x="283863" y="1314362"/>
            <a:ext cx="2695072" cy="2811662"/>
            <a:chOff x="283863" y="1314362"/>
            <a:chExt cx="2695072" cy="2811662"/>
          </a:xfrm>
        </p:grpSpPr>
        <p:grpSp>
          <p:nvGrpSpPr>
            <p:cNvPr id="241" name="그룹 240"/>
            <p:cNvGrpSpPr/>
            <p:nvPr/>
          </p:nvGrpSpPr>
          <p:grpSpPr>
            <a:xfrm>
              <a:off x="283863" y="1314362"/>
              <a:ext cx="2695072" cy="2811662"/>
              <a:chOff x="283863" y="1314362"/>
              <a:chExt cx="2695072" cy="2811662"/>
            </a:xfrm>
          </p:grpSpPr>
          <p:sp>
            <p:nvSpPr>
              <p:cNvPr id="236" name="TextBox 235"/>
              <p:cNvSpPr txBox="1"/>
              <p:nvPr/>
            </p:nvSpPr>
            <p:spPr>
              <a:xfrm>
                <a:off x="1440867" y="1327815"/>
                <a:ext cx="325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>
                    <a:latin typeface="배달의민족 한나" panose="02000503000000020003" pitchFamily="2" charset="-127"/>
                    <a:ea typeface="배달의민족 한나" panose="02000503000000020003" pitchFamily="2" charset="-127"/>
                  </a:rPr>
                  <a:t>ⓐ</a:t>
                </a:r>
              </a:p>
            </p:txBody>
          </p:sp>
          <p:grpSp>
            <p:nvGrpSpPr>
              <p:cNvPr id="239" name="그룹 238"/>
              <p:cNvGrpSpPr/>
              <p:nvPr/>
            </p:nvGrpSpPr>
            <p:grpSpPr>
              <a:xfrm>
                <a:off x="283863" y="1314362"/>
                <a:ext cx="2695072" cy="2811662"/>
                <a:chOff x="283863" y="1313181"/>
                <a:chExt cx="2695072" cy="2811662"/>
              </a:xfrm>
            </p:grpSpPr>
            <p:grpSp>
              <p:nvGrpSpPr>
                <p:cNvPr id="235" name="그룹 234"/>
                <p:cNvGrpSpPr/>
                <p:nvPr/>
              </p:nvGrpSpPr>
              <p:grpSpPr>
                <a:xfrm>
                  <a:off x="283863" y="1313181"/>
                  <a:ext cx="2695072" cy="2811662"/>
                  <a:chOff x="283863" y="1313181"/>
                  <a:chExt cx="2695072" cy="2811662"/>
                </a:xfrm>
              </p:grpSpPr>
              <p:grpSp>
                <p:nvGrpSpPr>
                  <p:cNvPr id="233" name="그룹 232"/>
                  <p:cNvGrpSpPr/>
                  <p:nvPr/>
                </p:nvGrpSpPr>
                <p:grpSpPr>
                  <a:xfrm>
                    <a:off x="283863" y="1313181"/>
                    <a:ext cx="2695072" cy="2811662"/>
                    <a:chOff x="425093" y="984225"/>
                    <a:chExt cx="2695072" cy="2811662"/>
                  </a:xfrm>
                </p:grpSpPr>
                <p:sp>
                  <p:nvSpPr>
                    <p:cNvPr id="200" name="직사각형 199"/>
                    <p:cNvSpPr/>
                    <p:nvPr/>
                  </p:nvSpPr>
                  <p:spPr>
                    <a:xfrm>
                      <a:off x="425093" y="984225"/>
                      <a:ext cx="2695072" cy="281166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207" name="그룹 206"/>
                    <p:cNvGrpSpPr/>
                    <p:nvPr/>
                  </p:nvGrpSpPr>
                  <p:grpSpPr>
                    <a:xfrm>
                      <a:off x="549726" y="1121357"/>
                      <a:ext cx="2464105" cy="0"/>
                      <a:chOff x="549726" y="1121357"/>
                      <a:chExt cx="2464105" cy="0"/>
                    </a:xfrm>
                  </p:grpSpPr>
                  <p:cxnSp>
                    <p:nvCxnSpPr>
                      <p:cNvPr id="202" name="직선 화살표 연결선 201"/>
                      <p:cNvCxnSpPr/>
                      <p:nvPr/>
                    </p:nvCxnSpPr>
                    <p:spPr>
                      <a:xfrm>
                        <a:off x="549726" y="1121357"/>
                        <a:ext cx="1032073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3" name="직선 화살표 연결선 202"/>
                      <p:cNvCxnSpPr/>
                      <p:nvPr/>
                    </p:nvCxnSpPr>
                    <p:spPr>
                      <a:xfrm>
                        <a:off x="1979712" y="1121357"/>
                        <a:ext cx="1034119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8" name="그룹 207"/>
                    <p:cNvGrpSpPr/>
                    <p:nvPr/>
                  </p:nvGrpSpPr>
                  <p:grpSpPr>
                    <a:xfrm>
                      <a:off x="540576" y="2373348"/>
                      <a:ext cx="2464105" cy="0"/>
                      <a:chOff x="549726" y="1121357"/>
                      <a:chExt cx="2464105" cy="0"/>
                    </a:xfrm>
                  </p:grpSpPr>
                  <p:cxnSp>
                    <p:nvCxnSpPr>
                      <p:cNvPr id="209" name="직선 화살표 연결선 208"/>
                      <p:cNvCxnSpPr/>
                      <p:nvPr/>
                    </p:nvCxnSpPr>
                    <p:spPr>
                      <a:xfrm>
                        <a:off x="549726" y="1121357"/>
                        <a:ext cx="1032073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0" name="직선 화살표 연결선 209"/>
                      <p:cNvCxnSpPr/>
                      <p:nvPr/>
                    </p:nvCxnSpPr>
                    <p:spPr>
                      <a:xfrm>
                        <a:off x="1979712" y="1121357"/>
                        <a:ext cx="1034119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11" name="그룹 210"/>
                    <p:cNvGrpSpPr/>
                    <p:nvPr/>
                  </p:nvGrpSpPr>
                  <p:grpSpPr>
                    <a:xfrm>
                      <a:off x="540576" y="3663813"/>
                      <a:ext cx="2464105" cy="0"/>
                      <a:chOff x="549726" y="1121357"/>
                      <a:chExt cx="2464105" cy="0"/>
                    </a:xfrm>
                  </p:grpSpPr>
                  <p:cxnSp>
                    <p:nvCxnSpPr>
                      <p:cNvPr id="212" name="직선 화살표 연결선 211"/>
                      <p:cNvCxnSpPr/>
                      <p:nvPr/>
                    </p:nvCxnSpPr>
                    <p:spPr>
                      <a:xfrm>
                        <a:off x="549726" y="1121357"/>
                        <a:ext cx="1032073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3" name="직선 화살표 연결선 212"/>
                      <p:cNvCxnSpPr/>
                      <p:nvPr/>
                    </p:nvCxnSpPr>
                    <p:spPr>
                      <a:xfrm>
                        <a:off x="1979712" y="1121357"/>
                        <a:ext cx="1034119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32" name="그룹 231"/>
                  <p:cNvGrpSpPr/>
                  <p:nvPr/>
                </p:nvGrpSpPr>
                <p:grpSpPr>
                  <a:xfrm>
                    <a:off x="470330" y="1674850"/>
                    <a:ext cx="2304256" cy="793808"/>
                    <a:chOff x="611560" y="1345894"/>
                    <a:chExt cx="2304256" cy="793808"/>
                  </a:xfrm>
                  <a:solidFill>
                    <a:schemeClr val="bg2"/>
                  </a:solidFill>
                </p:grpSpPr>
                <p:sp>
                  <p:nvSpPr>
                    <p:cNvPr id="215" name="직사각형 214"/>
                    <p:cNvSpPr/>
                    <p:nvPr/>
                  </p:nvSpPr>
                  <p:spPr>
                    <a:xfrm>
                      <a:off x="611560" y="1349233"/>
                      <a:ext cx="249102" cy="229813"/>
                    </a:xfrm>
                    <a:prstGeom prst="rect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6" name="직사각형 215"/>
                    <p:cNvSpPr/>
                    <p:nvPr/>
                  </p:nvSpPr>
                  <p:spPr>
                    <a:xfrm>
                      <a:off x="1016489" y="1349233"/>
                      <a:ext cx="249102" cy="229813"/>
                    </a:xfrm>
                    <a:prstGeom prst="rect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7" name="직사각형 216"/>
                    <p:cNvSpPr/>
                    <p:nvPr/>
                  </p:nvSpPr>
                  <p:spPr>
                    <a:xfrm>
                      <a:off x="2260888" y="1348165"/>
                      <a:ext cx="249102" cy="229813"/>
                    </a:xfrm>
                    <a:prstGeom prst="rect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8" name="직사각형 217"/>
                    <p:cNvSpPr/>
                    <p:nvPr/>
                  </p:nvSpPr>
                  <p:spPr>
                    <a:xfrm>
                      <a:off x="2666714" y="1348165"/>
                      <a:ext cx="249102" cy="229813"/>
                    </a:xfrm>
                    <a:prstGeom prst="rect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9" name="직사각형 218"/>
                    <p:cNvSpPr/>
                    <p:nvPr/>
                  </p:nvSpPr>
                  <p:spPr>
                    <a:xfrm>
                      <a:off x="611560" y="1691914"/>
                      <a:ext cx="249102" cy="437802"/>
                    </a:xfrm>
                    <a:prstGeom prst="rect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20" name="직사각형 219"/>
                    <p:cNvSpPr/>
                    <p:nvPr/>
                  </p:nvSpPr>
                  <p:spPr>
                    <a:xfrm>
                      <a:off x="1016489" y="1691914"/>
                      <a:ext cx="249102" cy="437802"/>
                    </a:xfrm>
                    <a:prstGeom prst="rect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21" name="직사각형 220"/>
                    <p:cNvSpPr/>
                    <p:nvPr/>
                  </p:nvSpPr>
                  <p:spPr>
                    <a:xfrm>
                      <a:off x="2257883" y="1675468"/>
                      <a:ext cx="249102" cy="454248"/>
                    </a:xfrm>
                    <a:prstGeom prst="rect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22" name="직사각형 221"/>
                    <p:cNvSpPr/>
                    <p:nvPr/>
                  </p:nvSpPr>
                  <p:spPr>
                    <a:xfrm>
                      <a:off x="2663709" y="1675468"/>
                      <a:ext cx="249102" cy="454248"/>
                    </a:xfrm>
                    <a:prstGeom prst="rect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23" name="직사각형 222"/>
                    <p:cNvSpPr/>
                    <p:nvPr/>
                  </p:nvSpPr>
                  <p:spPr>
                    <a:xfrm>
                      <a:off x="1455708" y="1345894"/>
                      <a:ext cx="242258" cy="789063"/>
                    </a:xfrm>
                    <a:prstGeom prst="rect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24" name="직사각형 223"/>
                    <p:cNvSpPr/>
                    <p:nvPr/>
                  </p:nvSpPr>
                  <p:spPr>
                    <a:xfrm>
                      <a:off x="1843177" y="1345894"/>
                      <a:ext cx="242250" cy="793808"/>
                    </a:xfrm>
                    <a:prstGeom prst="rect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231" name="그룹 230"/>
                  <p:cNvGrpSpPr/>
                  <p:nvPr/>
                </p:nvGrpSpPr>
                <p:grpSpPr>
                  <a:xfrm>
                    <a:off x="542338" y="2956198"/>
                    <a:ext cx="2140003" cy="793808"/>
                    <a:chOff x="683568" y="2627242"/>
                    <a:chExt cx="2140003" cy="793808"/>
                  </a:xfrm>
                  <a:solidFill>
                    <a:schemeClr val="bg2"/>
                  </a:solidFill>
                </p:grpSpPr>
                <p:sp>
                  <p:nvSpPr>
                    <p:cNvPr id="225" name="직사각형 224"/>
                    <p:cNvSpPr/>
                    <p:nvPr/>
                  </p:nvSpPr>
                  <p:spPr>
                    <a:xfrm>
                      <a:off x="683568" y="2627242"/>
                      <a:ext cx="246475" cy="793808"/>
                    </a:xfrm>
                    <a:prstGeom prst="rect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26" name="직사각형 225"/>
                    <p:cNvSpPr/>
                    <p:nvPr/>
                  </p:nvSpPr>
                  <p:spPr>
                    <a:xfrm>
                      <a:off x="1031530" y="2627242"/>
                      <a:ext cx="246475" cy="793808"/>
                    </a:xfrm>
                    <a:prstGeom prst="rect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27" name="직사각형 226"/>
                    <p:cNvSpPr/>
                    <p:nvPr/>
                  </p:nvSpPr>
                  <p:spPr>
                    <a:xfrm>
                      <a:off x="1408228" y="2627242"/>
                      <a:ext cx="246475" cy="793808"/>
                    </a:xfrm>
                    <a:prstGeom prst="rect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28" name="직사각형 227"/>
                    <p:cNvSpPr/>
                    <p:nvPr/>
                  </p:nvSpPr>
                  <p:spPr>
                    <a:xfrm>
                      <a:off x="1784290" y="2627242"/>
                      <a:ext cx="246475" cy="793808"/>
                    </a:xfrm>
                    <a:prstGeom prst="rect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29" name="직사각형 228"/>
                    <p:cNvSpPr/>
                    <p:nvPr/>
                  </p:nvSpPr>
                  <p:spPr>
                    <a:xfrm>
                      <a:off x="2179243" y="2627242"/>
                      <a:ext cx="246475" cy="793808"/>
                    </a:xfrm>
                    <a:prstGeom prst="rect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30" name="직사각형 229"/>
                    <p:cNvSpPr/>
                    <p:nvPr/>
                  </p:nvSpPr>
                  <p:spPr>
                    <a:xfrm>
                      <a:off x="2577096" y="2627242"/>
                      <a:ext cx="246475" cy="793808"/>
                    </a:xfrm>
                    <a:prstGeom prst="rect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237" name="TextBox 236"/>
                <p:cNvSpPr txBox="1"/>
                <p:nvPr/>
              </p:nvSpPr>
              <p:spPr>
                <a:xfrm>
                  <a:off x="1421616" y="2537172"/>
                  <a:ext cx="32500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b="1" dirty="0">
                      <a:latin typeface="배달의민족 한나" panose="02000503000000020003" pitchFamily="2" charset="-127"/>
                      <a:ea typeface="배달의민족 한나" panose="02000503000000020003" pitchFamily="2" charset="-127"/>
                    </a:rPr>
                    <a:t>ⓑ</a:t>
                  </a:r>
                </a:p>
              </p:txBody>
            </p:sp>
          </p:grpSp>
        </p:grpSp>
        <p:sp>
          <p:nvSpPr>
            <p:cNvPr id="238" name="TextBox 237"/>
            <p:cNvSpPr txBox="1"/>
            <p:nvPr/>
          </p:nvSpPr>
          <p:spPr>
            <a:xfrm>
              <a:off x="1417549" y="3810620"/>
              <a:ext cx="325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ⓒ</a:t>
              </a:r>
            </a:p>
          </p:txBody>
        </p:sp>
      </p:grpSp>
      <p:sp>
        <p:nvSpPr>
          <p:cNvPr id="240" name="TextBox 239"/>
          <p:cNvSpPr txBox="1"/>
          <p:nvPr/>
        </p:nvSpPr>
        <p:spPr>
          <a:xfrm>
            <a:off x="399346" y="1038138"/>
            <a:ext cx="2456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롯데마트 </a:t>
            </a:r>
            <a:r>
              <a:rPr lang="ko-KR" altLang="en-US" sz="1200" dirty="0" err="1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삼산점</a:t>
            </a:r>
            <a:r>
              <a:rPr lang="ko-KR" altLang="en-US" sz="1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이동식 판매 카트 위치</a:t>
            </a:r>
          </a:p>
        </p:txBody>
      </p:sp>
      <p:grpSp>
        <p:nvGrpSpPr>
          <p:cNvPr id="264" name="그룹 263"/>
          <p:cNvGrpSpPr/>
          <p:nvPr/>
        </p:nvGrpSpPr>
        <p:grpSpPr>
          <a:xfrm>
            <a:off x="7915168" y="2270081"/>
            <a:ext cx="1037205" cy="791474"/>
            <a:chOff x="8123736" y="2450760"/>
            <a:chExt cx="851451" cy="649728"/>
          </a:xfrm>
          <a:solidFill>
            <a:schemeClr val="tx2">
              <a:lumMod val="40000"/>
              <a:lumOff val="60000"/>
            </a:schemeClr>
          </a:solidFill>
        </p:grpSpPr>
        <p:grpSp>
          <p:nvGrpSpPr>
            <p:cNvPr id="108" name="그룹 107"/>
            <p:cNvGrpSpPr/>
            <p:nvPr/>
          </p:nvGrpSpPr>
          <p:grpSpPr>
            <a:xfrm>
              <a:off x="8215810" y="2450760"/>
              <a:ext cx="649728" cy="649728"/>
              <a:chOff x="6450484" y="1654538"/>
              <a:chExt cx="792088" cy="792088"/>
            </a:xfrm>
            <a:grpFill/>
          </p:grpSpPr>
          <p:sp>
            <p:nvSpPr>
              <p:cNvPr id="110" name="타원 109"/>
              <p:cNvSpPr/>
              <p:nvPr/>
            </p:nvSpPr>
            <p:spPr>
              <a:xfrm>
                <a:off x="6450484" y="1654538"/>
                <a:ext cx="792088" cy="7920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6484393" y="1683112"/>
                <a:ext cx="720080" cy="720080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8123736" y="2577077"/>
              <a:ext cx="851451" cy="378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전후대비 </a:t>
              </a:r>
              <a:endParaRPr lang="en-US" altLang="ko-KR" sz="1200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12.7% </a:t>
              </a:r>
              <a:r>
                <a:rPr lang="ko-KR" altLang="en-US" sz="1200" dirty="0">
                  <a:solidFill>
                    <a:schemeClr val="bg1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상승</a:t>
              </a:r>
            </a:p>
          </p:txBody>
        </p:sp>
      </p:grpSp>
      <p:grpSp>
        <p:nvGrpSpPr>
          <p:cNvPr id="206" name="그룹 205"/>
          <p:cNvGrpSpPr/>
          <p:nvPr/>
        </p:nvGrpSpPr>
        <p:grpSpPr>
          <a:xfrm>
            <a:off x="212634" y="4786704"/>
            <a:ext cx="8640960" cy="144016"/>
            <a:chOff x="187876" y="4876006"/>
            <a:chExt cx="8640960" cy="144016"/>
          </a:xfrm>
        </p:grpSpPr>
        <p:sp>
          <p:nvSpPr>
            <p:cNvPr id="214" name="직사각형 213"/>
            <p:cNvSpPr/>
            <p:nvPr/>
          </p:nvSpPr>
          <p:spPr>
            <a:xfrm>
              <a:off x="187876" y="4876006"/>
              <a:ext cx="1728192" cy="144016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3644260" y="4876006"/>
              <a:ext cx="1728192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5372452" y="4876006"/>
              <a:ext cx="1728192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1916068" y="4876006"/>
              <a:ext cx="1728192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7100644" y="4876006"/>
              <a:ext cx="1728192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9" name="TextBox 268"/>
          <p:cNvSpPr txBox="1"/>
          <p:nvPr/>
        </p:nvSpPr>
        <p:spPr>
          <a:xfrm>
            <a:off x="67492" y="126834"/>
            <a:ext cx="2250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EA3C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r>
              <a:rPr lang="en-US" altLang="ko-KR" sz="2400" dirty="0">
                <a:solidFill>
                  <a:srgbClr val="EA3C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solidFill>
                  <a:srgbClr val="EA3C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 및 목적</a:t>
            </a:r>
            <a:endParaRPr lang="en-US" altLang="ko-KR" sz="2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70" name="직선 연결선 269"/>
          <p:cNvCxnSpPr/>
          <p:nvPr/>
        </p:nvCxnSpPr>
        <p:spPr>
          <a:xfrm>
            <a:off x="187876" y="627534"/>
            <a:ext cx="1503804" cy="0"/>
          </a:xfrm>
          <a:prstGeom prst="line">
            <a:avLst/>
          </a:prstGeom>
          <a:ln w="28575">
            <a:solidFill>
              <a:srgbClr val="EA3C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173812" y="633544"/>
            <a:ext cx="2299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01.1_1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배경 및 기대 효과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546633" y="4154486"/>
            <a:ext cx="918592" cy="307777"/>
            <a:chOff x="456086" y="4154827"/>
            <a:chExt cx="918592" cy="307777"/>
          </a:xfrm>
        </p:grpSpPr>
        <p:sp>
          <p:nvSpPr>
            <p:cNvPr id="6" name="TextBox 5"/>
            <p:cNvSpPr txBox="1"/>
            <p:nvPr/>
          </p:nvSpPr>
          <p:spPr>
            <a:xfrm>
              <a:off x="456086" y="4154827"/>
              <a:ext cx="918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변경 후</a:t>
              </a:r>
              <a:r>
                <a:rPr lang="en-US" altLang="ko-KR" sz="1400" dirty="0"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(    )</a:t>
              </a:r>
              <a:endParaRPr lang="ko-KR" altLang="en-US" sz="1400" dirty="0"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1096745" y="4254362"/>
              <a:ext cx="149058" cy="149058"/>
            </a:xfrm>
            <a:prstGeom prst="ellipse">
              <a:avLst/>
            </a:prstGeom>
            <a:solidFill>
              <a:srgbClr val="EA3C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272" name="그룹 271"/>
          <p:cNvGrpSpPr/>
          <p:nvPr/>
        </p:nvGrpSpPr>
        <p:grpSpPr>
          <a:xfrm>
            <a:off x="724468" y="4154486"/>
            <a:ext cx="918592" cy="307777"/>
            <a:chOff x="456086" y="4154827"/>
            <a:chExt cx="918592" cy="307777"/>
          </a:xfrm>
        </p:grpSpPr>
        <p:sp>
          <p:nvSpPr>
            <p:cNvPr id="273" name="TextBox 272"/>
            <p:cNvSpPr txBox="1"/>
            <p:nvPr/>
          </p:nvSpPr>
          <p:spPr>
            <a:xfrm>
              <a:off x="456086" y="4154827"/>
              <a:ext cx="918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변경 전</a:t>
              </a:r>
              <a:r>
                <a:rPr lang="en-US" altLang="ko-KR" sz="1400" dirty="0">
                  <a:latin typeface="배달의민족 한나" panose="02000503000000020003" pitchFamily="2" charset="-127"/>
                  <a:ea typeface="배달의민족 한나" panose="02000503000000020003" pitchFamily="2" charset="-127"/>
                </a:rPr>
                <a:t>(    )</a:t>
              </a:r>
              <a:endParaRPr lang="ko-KR" altLang="en-US" sz="1400" dirty="0">
                <a:latin typeface="배달의민족 한나" panose="02000503000000020003" pitchFamily="2" charset="-127"/>
                <a:ea typeface="배달의민족 한나" panose="02000503000000020003" pitchFamily="2" charset="-127"/>
              </a:endParaRPr>
            </a:p>
          </p:txBody>
        </p:sp>
        <p:sp>
          <p:nvSpPr>
            <p:cNvPr id="274" name="타원 273"/>
            <p:cNvSpPr/>
            <p:nvPr/>
          </p:nvSpPr>
          <p:spPr>
            <a:xfrm>
              <a:off x="1096033" y="4250044"/>
              <a:ext cx="149058" cy="149058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721230" y="3585335"/>
            <a:ext cx="4177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실제 운영중인 마트에서 고객들의 </a:t>
            </a:r>
            <a:r>
              <a:rPr lang="ko-KR" altLang="en-US" sz="1200" dirty="0">
                <a:solidFill>
                  <a:srgbClr val="EA3C3D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동선을 파악</a:t>
            </a:r>
            <a:r>
              <a:rPr lang="ko-KR" altLang="en-US" sz="1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하여 </a:t>
            </a:r>
            <a:endParaRPr lang="en-US" altLang="ko-KR" sz="12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algn="ctr"/>
            <a:r>
              <a:rPr lang="ko-KR" altLang="en-US" sz="1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이동식 판매 카트 또는 시식 코너의 </a:t>
            </a:r>
            <a:r>
              <a:rPr lang="ko-KR" altLang="en-US" sz="1200" dirty="0">
                <a:solidFill>
                  <a:srgbClr val="EA3C3D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위치를 변경</a:t>
            </a:r>
            <a:r>
              <a:rPr lang="ko-KR" altLang="en-US" sz="1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하자 </a:t>
            </a:r>
            <a:endParaRPr lang="en-US" altLang="ko-KR" sz="12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algn="ctr"/>
            <a:r>
              <a:rPr lang="ko-KR" altLang="en-US" sz="1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동선</a:t>
            </a:r>
            <a:r>
              <a:rPr lang="en-US" altLang="ko-KR" sz="1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A, </a:t>
            </a:r>
            <a:r>
              <a:rPr lang="ko-KR" altLang="en-US" sz="1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동선</a:t>
            </a:r>
            <a:r>
              <a:rPr lang="en-US" altLang="ko-KR" sz="1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B, </a:t>
            </a:r>
            <a:r>
              <a:rPr lang="ko-KR" altLang="en-US" sz="1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동선</a:t>
            </a:r>
            <a:r>
              <a:rPr lang="en-US" altLang="ko-KR" sz="1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C </a:t>
            </a:r>
            <a:r>
              <a:rPr lang="ko-KR" altLang="en-US" sz="1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뿐만 아니라 </a:t>
            </a:r>
            <a:r>
              <a:rPr lang="ko-KR" altLang="en-US" sz="1200" dirty="0">
                <a:solidFill>
                  <a:srgbClr val="EA3C3D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전체적인 매출도 증가</a:t>
            </a:r>
            <a:r>
              <a:rPr lang="ko-KR" altLang="en-US" sz="1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함</a:t>
            </a:r>
            <a:endParaRPr lang="ko-KR" altLang="en-US" sz="1200" b="1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4346991" y="4866501"/>
            <a:ext cx="441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-6-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6134078" y="4933562"/>
            <a:ext cx="302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영진전문대학 컴퓨터정보계열 </a:t>
            </a:r>
            <a:r>
              <a:rPr lang="en-US" altLang="ko-KR" sz="900" dirty="0"/>
              <a:t>3WDA 8</a:t>
            </a:r>
            <a:r>
              <a:rPr lang="ko-KR" altLang="en-US" sz="900" dirty="0"/>
              <a:t>조 히트다 히트</a:t>
            </a:r>
            <a:r>
              <a:rPr lang="en-US" altLang="ko-KR" sz="900" dirty="0"/>
              <a:t>!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73692625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 animBg="1"/>
      <p:bldP spid="244" grpId="1" animBg="1"/>
      <p:bldP spid="246" grpId="0" animBg="1"/>
      <p:bldP spid="246" grpId="1" animBg="1"/>
      <p:bldP spid="248" grpId="0" animBg="1"/>
      <p:bldP spid="248" grpId="1" animBg="1"/>
      <p:bldP spid="255" grpId="0" animBg="1"/>
      <p:bldP spid="255" grpId="1" animBg="1"/>
      <p:bldP spid="257" grpId="0" animBg="1"/>
      <p:bldP spid="257" grpId="1" animBg="1"/>
      <p:bldP spid="258" grpId="0" animBg="1"/>
      <p:bldP spid="258" grpId="1" animBg="1"/>
      <p:bldP spid="259" grpId="0" animBg="1"/>
      <p:bldP spid="259" grpId="1" animBg="1"/>
      <p:bldP spid="243" grpId="0" animBg="1"/>
      <p:bldP spid="243" grpId="1" animBg="1"/>
      <p:bldP spid="252" grpId="0" animBg="1"/>
      <p:bldP spid="253" grpId="0" animBg="1"/>
      <p:bldP spid="251" grpId="0" animBg="1"/>
      <p:bldP spid="245" grpId="0" animBg="1"/>
      <p:bldP spid="247" grpId="0" animBg="1"/>
      <p:bldP spid="249" grpId="0" animBg="1"/>
      <p:bldP spid="250" grpId="0" animBg="1"/>
      <p:bldP spid="2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18" y="0"/>
            <a:ext cx="7721282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267494"/>
            <a:ext cx="6020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시장 환경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46991" y="4866501"/>
            <a:ext cx="441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-8-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620415"/>
      </p:ext>
    </p:extLst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25"/>
          <p:cNvSpPr txBox="1">
            <a:spLocks noChangeArrowheads="1"/>
          </p:cNvSpPr>
          <p:nvPr/>
        </p:nvSpPr>
        <p:spPr bwMode="auto">
          <a:xfrm>
            <a:off x="6247134" y="3193466"/>
            <a:ext cx="273630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바코드 스캐너를 이용한 배달 서비스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8" name="TextBox 25"/>
          <p:cNvSpPr txBox="1">
            <a:spLocks noChangeArrowheads="1"/>
          </p:cNvSpPr>
          <p:nvPr/>
        </p:nvSpPr>
        <p:spPr bwMode="auto">
          <a:xfrm>
            <a:off x="6237319" y="3360377"/>
            <a:ext cx="25922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소비자 중점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798456" y="1460562"/>
            <a:ext cx="1569391" cy="1569391"/>
            <a:chOff x="3798456" y="1460562"/>
            <a:chExt cx="1569391" cy="1569391"/>
          </a:xfrm>
        </p:grpSpPr>
        <p:sp>
          <p:nvSpPr>
            <p:cNvPr id="56" name="타원 55"/>
            <p:cNvSpPr/>
            <p:nvPr/>
          </p:nvSpPr>
          <p:spPr>
            <a:xfrm>
              <a:off x="3798456" y="1460562"/>
              <a:ext cx="1569391" cy="1569391"/>
            </a:xfrm>
            <a:prstGeom prst="ellipse">
              <a:avLst/>
            </a:prstGeom>
            <a:solidFill>
              <a:srgbClr val="EA3C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25"/>
            <p:cNvSpPr txBox="1">
              <a:spLocks noChangeArrowheads="1"/>
            </p:cNvSpPr>
            <p:nvPr/>
          </p:nvSpPr>
          <p:spPr bwMode="auto">
            <a:xfrm>
              <a:off x="3850071" y="2047347"/>
              <a:ext cx="15121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altLang="ko-KR" sz="2000" dirty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S.C.T.S</a:t>
              </a:r>
            </a:p>
          </p:txBody>
        </p:sp>
      </p:grp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3049520" y="3366402"/>
            <a:ext cx="31683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3200" dirty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매장</a:t>
            </a:r>
            <a:r>
              <a:rPr lang="en-US" altLang="ko-KR" sz="3200" dirty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+</a:t>
            </a:r>
            <a:r>
              <a:rPr lang="ko-KR" altLang="en-US" sz="3200" dirty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소비자</a:t>
            </a:r>
            <a:endParaRPr lang="en-US" altLang="ko-KR" sz="32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2" name="TextBox 25"/>
          <p:cNvSpPr txBox="1">
            <a:spLocks noChangeArrowheads="1"/>
          </p:cNvSpPr>
          <p:nvPr/>
        </p:nvSpPr>
        <p:spPr bwMode="auto">
          <a:xfrm>
            <a:off x="3485076" y="3200253"/>
            <a:ext cx="230425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1100" dirty="0">
                <a:solidFill>
                  <a:srgbClr val="FF6E57"/>
                </a:solidFill>
                <a:latin typeface="나눔바른고딕" pitchFamily="50" charset="-127"/>
                <a:ea typeface="나눔바른고딕" pitchFamily="50" charset="-127"/>
              </a:rPr>
              <a:t>카트 위치 추적 기반 매장 관리 시스템</a:t>
            </a:r>
            <a:endParaRPr lang="en-US" altLang="ko-KR" sz="1100" dirty="0">
              <a:solidFill>
                <a:srgbClr val="FF6E57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751190" y="1453775"/>
            <a:ext cx="1569391" cy="1569391"/>
            <a:chOff x="6751190" y="1453775"/>
            <a:chExt cx="1569391" cy="1569391"/>
          </a:xfrm>
        </p:grpSpPr>
        <p:sp>
          <p:nvSpPr>
            <p:cNvPr id="58" name="타원 57"/>
            <p:cNvSpPr/>
            <p:nvPr/>
          </p:nvSpPr>
          <p:spPr>
            <a:xfrm>
              <a:off x="6751190" y="1453775"/>
              <a:ext cx="1569391" cy="156939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25"/>
            <p:cNvSpPr txBox="1">
              <a:spLocks noChangeArrowheads="1"/>
            </p:cNvSpPr>
            <p:nvPr/>
          </p:nvSpPr>
          <p:spPr bwMode="auto">
            <a:xfrm>
              <a:off x="6791223" y="2061662"/>
              <a:ext cx="15121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ko-KR" altLang="en-US" sz="2000" dirty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스마트 </a:t>
              </a:r>
              <a:r>
                <a:rPr lang="ko-KR" altLang="en-US" sz="2000" dirty="0" err="1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쇼퍼</a:t>
              </a:r>
              <a:endParaRPr lang="en-US" altLang="ko-KR" sz="20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endParaRPr>
            </a:p>
          </p:txBody>
        </p:sp>
      </p:grp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269012" y="1969330"/>
            <a:ext cx="17281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VS</a:t>
            </a:r>
          </a:p>
        </p:txBody>
      </p:sp>
      <p:sp>
        <p:nvSpPr>
          <p:cNvPr id="22" name="TextBox 25"/>
          <p:cNvSpPr txBox="1">
            <a:spLocks noChangeArrowheads="1"/>
          </p:cNvSpPr>
          <p:nvPr/>
        </p:nvSpPr>
        <p:spPr bwMode="auto">
          <a:xfrm>
            <a:off x="399479" y="3193466"/>
            <a:ext cx="273630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바코드 스캔 앱을 통한 자동 결제 시스템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378591" y="3360377"/>
            <a:ext cx="25922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소비자 중점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03535" y="1453775"/>
            <a:ext cx="1569391" cy="1569391"/>
            <a:chOff x="903535" y="1453775"/>
            <a:chExt cx="1569391" cy="1569391"/>
          </a:xfrm>
        </p:grpSpPr>
        <p:sp>
          <p:nvSpPr>
            <p:cNvPr id="21" name="타원 20"/>
            <p:cNvSpPr/>
            <p:nvPr/>
          </p:nvSpPr>
          <p:spPr>
            <a:xfrm>
              <a:off x="903535" y="1453775"/>
              <a:ext cx="1569391" cy="156939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5"/>
            <p:cNvSpPr txBox="1">
              <a:spLocks noChangeArrowheads="1"/>
            </p:cNvSpPr>
            <p:nvPr/>
          </p:nvSpPr>
          <p:spPr bwMode="auto">
            <a:xfrm>
              <a:off x="929724" y="2061662"/>
              <a:ext cx="15121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ko-KR" altLang="en-US" sz="2000" dirty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월마트</a:t>
              </a:r>
              <a:endParaRPr lang="en-US" altLang="ko-KR" sz="20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endParaRPr>
            </a:p>
          </p:txBody>
        </p:sp>
      </p:grp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151869" y="1985311"/>
            <a:ext cx="17281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VS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212634" y="4786704"/>
            <a:ext cx="8640960" cy="144016"/>
            <a:chOff x="187876" y="4876006"/>
            <a:chExt cx="8640960" cy="144016"/>
          </a:xfrm>
        </p:grpSpPr>
        <p:sp>
          <p:nvSpPr>
            <p:cNvPr id="39" name="직사각형 38"/>
            <p:cNvSpPr/>
            <p:nvPr/>
          </p:nvSpPr>
          <p:spPr>
            <a:xfrm>
              <a:off x="187876" y="4876006"/>
              <a:ext cx="1728192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644260" y="4876006"/>
              <a:ext cx="1728192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372452" y="4876006"/>
              <a:ext cx="1728192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916068" y="4876006"/>
              <a:ext cx="1728192" cy="144016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100644" y="4876006"/>
              <a:ext cx="1728192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7492" y="126834"/>
            <a:ext cx="189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EA3C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  <a:r>
              <a:rPr lang="en-US" altLang="ko-KR" sz="2400" dirty="0">
                <a:solidFill>
                  <a:srgbClr val="EA3C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solidFill>
                  <a:srgbClr val="EA3C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시장 환경</a:t>
            </a:r>
            <a:endParaRPr lang="en-US" altLang="ko-KR" sz="2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187876" y="627534"/>
            <a:ext cx="1503804" cy="0"/>
          </a:xfrm>
          <a:prstGeom prst="line">
            <a:avLst/>
          </a:prstGeom>
          <a:ln w="28575">
            <a:solidFill>
              <a:srgbClr val="EA3C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73812" y="633544"/>
            <a:ext cx="2299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01.2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서비스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46991" y="4866501"/>
            <a:ext cx="441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-9-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34078" y="4933562"/>
            <a:ext cx="302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영진전문대학 컴퓨터정보계열 </a:t>
            </a:r>
            <a:r>
              <a:rPr lang="en-US" altLang="ko-KR" sz="900" dirty="0"/>
              <a:t>3WDA 8</a:t>
            </a:r>
            <a:r>
              <a:rPr lang="ko-KR" altLang="en-US" sz="900" dirty="0"/>
              <a:t>조 히트다 히트</a:t>
            </a:r>
            <a:r>
              <a:rPr lang="en-US" altLang="ko-KR" sz="900" dirty="0"/>
              <a:t>!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3875763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51" grpId="0"/>
      <p:bldP spid="52" grpId="0"/>
      <p:bldP spid="54" grpId="0"/>
      <p:bldP spid="22" grpId="0"/>
      <p:bldP spid="23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18" y="0"/>
            <a:ext cx="7721282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413" y="195486"/>
            <a:ext cx="48414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서비스</a:t>
            </a:r>
          </a:p>
          <a:p>
            <a:endParaRPr lang="ko-KR" alt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6991" y="4866501"/>
            <a:ext cx="513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-10-</a:t>
            </a:r>
            <a:endParaRPr lang="ko-KR" alt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1852920"/>
      </p:ext>
    </p:extLst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1012</Words>
  <Application>Microsoft Office PowerPoint</Application>
  <PresentationFormat>화면 슬라이드 쇼(16:9)</PresentationFormat>
  <Paragraphs>244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나눔고딕 ExtraBold</vt:lpstr>
      <vt:lpstr>나눔바른고딕</vt:lpstr>
      <vt:lpstr>나눔바른고딕 Light</vt:lpstr>
      <vt:lpstr>나눔스퀘어</vt:lpstr>
      <vt:lpstr>나눔스퀘어 Bold</vt:lpstr>
      <vt:lpstr>맑은 고딕</vt:lpstr>
      <vt:lpstr>배달의민족 한나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 Lee</dc:creator>
  <cp:lastModifiedBy>우예지</cp:lastModifiedBy>
  <cp:revision>332</cp:revision>
  <dcterms:created xsi:type="dcterms:W3CDTF">2015-04-29T04:31:15Z</dcterms:created>
  <dcterms:modified xsi:type="dcterms:W3CDTF">2017-03-08T08:46:52Z</dcterms:modified>
</cp:coreProperties>
</file>