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8" r:id="rId13"/>
    <p:sldId id="269" r:id="rId14"/>
    <p:sldId id="270" r:id="rId15"/>
    <p:sldId id="271" r:id="rId16"/>
    <p:sldId id="272" r:id="rId17"/>
    <p:sldId id="274" r:id="rId18"/>
    <p:sldId id="280" r:id="rId19"/>
    <p:sldId id="275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德漢" initials="林德漢" lastIdx="0" clrIdx="0">
    <p:extLst>
      <p:ext uri="{19B8F6BF-5375-455C-9EA6-DF929625EA0E}">
        <p15:presenceInfo xmlns:p15="http://schemas.microsoft.com/office/powerpoint/2012/main" userId="98e8656990149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DF8"/>
    <a:srgbClr val="774B1F"/>
    <a:srgbClr val="F6C2FA"/>
    <a:srgbClr val="D387F1"/>
    <a:srgbClr val="AF3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33" d="100"/>
          <a:sy n="133" d="100"/>
        </p:scale>
        <p:origin x="533" y="1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ee3e4e4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ee3e4e4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ee3e4e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ee3e4e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73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ee3e4e4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ee3e4e4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ee3e4e4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ee3e4e4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ee3e4e4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ee3e4e4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ee3e4e4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ee3e4e4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ee3e4e4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ee3e4e4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ee3e4e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ee3e4e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ee3e4e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ee3e4e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201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ee3e4e4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ee3e4e4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2d16e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2d16e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2ee3e4e4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2ee3e4e4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ee3e4e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ee3e4e4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ee3e4e4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ee3e4e4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ee3e4e4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ee3e4e4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e3e4e4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e3e4e4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ee3e4e4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ee3e4e4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ee3e4e4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ee3e4e4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ee3e4e4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ee3e4e4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DD</a:t>
            </a:r>
            <a:r>
              <a:rPr lang="zh-TW" altLang="en-US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ab7</a:t>
            </a:r>
            <a:b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</a:br>
            <a:r>
              <a:rPr 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Carry Lookahead Adder</a:t>
            </a:r>
            <a:r>
              <a:rPr lang="zh-TW" altLang="en-US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w/</a:t>
            </a:r>
            <a:b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000" b="1" dirty="0">
                <a:solidFill>
                  <a:srgbClr val="073763"/>
                </a:solidFill>
                <a:highlight>
                  <a:schemeClr val="lt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Structural Modeling</a:t>
            </a:r>
            <a:endParaRPr sz="4000" b="1" dirty="0">
              <a:solidFill>
                <a:srgbClr val="073763"/>
              </a:solidFill>
              <a:highlight>
                <a:schemeClr val="lt1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36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2100"/>
              </a:spcAft>
              <a:buClr>
                <a:schemeClr val="lt1"/>
              </a:buClr>
              <a:buSzPts val="3200"/>
            </a:pPr>
            <a:r>
              <a:rPr lang="zh-TW" sz="2400" dirty="0">
                <a:solidFill>
                  <a:srgbClr val="07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助教 : </a:t>
            </a:r>
            <a:r>
              <a:rPr lang="zh-TW" altLang="en-US" sz="2400" dirty="0">
                <a:solidFill>
                  <a:srgbClr val="07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德漢</a:t>
            </a:r>
            <a:r>
              <a:rPr lang="zh-TW" altLang="en-US" sz="2400" dirty="0">
                <a:solidFill>
                  <a:srgbClr val="073763"/>
                </a:solidFill>
                <a:latin typeface="Times New Roman" panose="02020603050405020304" pitchFamily="18" charset="0"/>
                <a:ea typeface="Microsoft JhengHei"/>
                <a:cs typeface="Microsoft JhengHei"/>
                <a:sym typeface="Microsoft JhengHei"/>
              </a:rPr>
              <a:t>、文駿、韋廷、冠良、泰翔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(5/5)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下圖是以 structural modeling 完成的 4bit CLA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verilog code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3C5C5-186C-4615-9954-23BB7A8F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2" y="1846665"/>
            <a:ext cx="6675435" cy="285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16bit CLA (1/6)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 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modeling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的方式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 4bit CLA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內的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module 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重複使用來組合成16bit CLA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5" name="Google Shape;151;p24">
            <a:extLst>
              <a:ext uri="{FF2B5EF4-FFF2-40B4-BE49-F238E27FC236}">
                <a16:creationId xmlns:a16="http://schemas.microsoft.com/office/drawing/2014/main" id="{B18187E4-B746-4239-848C-838DEF48EDC0}"/>
              </a:ext>
            </a:extLst>
          </p:cNvPr>
          <p:cNvGrpSpPr/>
          <p:nvPr/>
        </p:nvGrpSpPr>
        <p:grpSpPr>
          <a:xfrm>
            <a:off x="1352614" y="2190225"/>
            <a:ext cx="5759475" cy="2508250"/>
            <a:chOff x="1692263" y="2630525"/>
            <a:chExt cx="5759475" cy="2508250"/>
          </a:xfrm>
        </p:grpSpPr>
        <p:pic>
          <p:nvPicPr>
            <p:cNvPr id="16" name="Google Shape;152;p24">
              <a:extLst>
                <a:ext uri="{FF2B5EF4-FFF2-40B4-BE49-F238E27FC236}">
                  <a16:creationId xmlns:a16="http://schemas.microsoft.com/office/drawing/2014/main" id="{81760A0D-8743-4BF4-99A9-CF5BC25E5A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2263" y="2630525"/>
              <a:ext cx="5759475" cy="223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53;p24">
              <a:extLst>
                <a:ext uri="{FF2B5EF4-FFF2-40B4-BE49-F238E27FC236}">
                  <a16:creationId xmlns:a16="http://schemas.microsoft.com/office/drawing/2014/main" id="{A07076E1-4D3C-46EC-AA9D-82DEC5A8049D}"/>
                </a:ext>
              </a:extLst>
            </p:cNvPr>
            <p:cNvSpPr txBox="1"/>
            <p:nvPr/>
          </p:nvSpPr>
          <p:spPr>
            <a:xfrm>
              <a:off x="3899113" y="4861275"/>
              <a:ext cx="13458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rgbClr val="2012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Hierarchical </a:t>
              </a: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16bit CLA</a:t>
              </a:r>
              <a:endParaRPr sz="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5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16bit CLA (2/6)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 16bit CLA 中， input value 可被拆為 4 個 4bit input value，這些被拆解的 input value 各自以 gp generator 合成 4 個 4bit g[i] 和 p[i] 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CEAA35C-D229-48F9-AF49-7984949C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2" y="2001700"/>
            <a:ext cx="4427426" cy="3006531"/>
          </a:xfrm>
          <a:prstGeom prst="rect">
            <a:avLst/>
          </a:prstGeom>
        </p:spPr>
      </p:pic>
      <p:sp>
        <p:nvSpPr>
          <p:cNvPr id="6" name="Google Shape;162;p25">
            <a:extLst>
              <a:ext uri="{FF2B5EF4-FFF2-40B4-BE49-F238E27FC236}">
                <a16:creationId xmlns:a16="http://schemas.microsoft.com/office/drawing/2014/main" id="{A82E35A1-B039-4082-9572-271680765AD4}"/>
              </a:ext>
            </a:extLst>
          </p:cNvPr>
          <p:cNvSpPr txBox="1"/>
          <p:nvPr/>
        </p:nvSpPr>
        <p:spPr>
          <a:xfrm>
            <a:off x="5824990" y="3616633"/>
            <a:ext cx="2412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4x 4bit gp generator w/ structural modeling </a:t>
            </a: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8FBEE-CF2E-4ACC-9492-923E3C8A1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689" y="2963005"/>
            <a:ext cx="3819502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16bit CLA (3/6)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 4 個 4bit g[i] 和 p[i] 後，並非直接產生剩下的 carry，而是以 and 和 or 邏輯閘合成共 4bit 的 group of g (gG) 和 group of p (gP) ，見下圖算式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56A4C5-2802-42C1-9EC5-6464581C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3" y="1971012"/>
            <a:ext cx="4404997" cy="290245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DD40825-5B3B-4B07-8C02-1474429B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29" y="1945613"/>
            <a:ext cx="2073842" cy="17202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EC784D-45F7-4C97-8FBD-76EF262C8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697" y="3733285"/>
            <a:ext cx="4311531" cy="558510"/>
          </a:xfrm>
          <a:prstGeom prst="rect">
            <a:avLst/>
          </a:prstGeom>
        </p:spPr>
      </p:pic>
      <p:sp>
        <p:nvSpPr>
          <p:cNvPr id="8" name="Google Shape;177;p26">
            <a:extLst>
              <a:ext uri="{FF2B5EF4-FFF2-40B4-BE49-F238E27FC236}">
                <a16:creationId xmlns:a16="http://schemas.microsoft.com/office/drawing/2014/main" id="{5DAE8C43-352A-4513-9763-58048C563BA5}"/>
              </a:ext>
            </a:extLst>
          </p:cNvPr>
          <p:cNvSpPr txBox="1"/>
          <p:nvPr/>
        </p:nvSpPr>
        <p:spPr>
          <a:xfrm>
            <a:off x="5730304" y="4396532"/>
            <a:ext cx="2412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4x 4bit carry generator w/ structural modeling </a:t>
            </a: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96436F-B246-40DD-A2BE-16AFE2237550}"/>
              </a:ext>
            </a:extLst>
          </p:cNvPr>
          <p:cNvSpPr/>
          <p:nvPr/>
        </p:nvSpPr>
        <p:spPr>
          <a:xfrm>
            <a:off x="6152605" y="3860074"/>
            <a:ext cx="1084218" cy="391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4EE9BF-C879-4014-A3C5-6080008F473E}"/>
              </a:ext>
            </a:extLst>
          </p:cNvPr>
          <p:cNvSpPr/>
          <p:nvPr/>
        </p:nvSpPr>
        <p:spPr>
          <a:xfrm>
            <a:off x="8130622" y="3860955"/>
            <a:ext cx="791309" cy="391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16bit CLA (4/6)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 4bit gG 和 gP 後，它會再次輸入 carry generator，以下列算式合成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4、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8、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12，這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 carry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加上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cin 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可用來合成剩下的所有 carry  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99AA6A-9BB9-4114-A6DA-56C785EF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6" y="2036325"/>
            <a:ext cx="4383782" cy="279711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64455C-48CD-4143-9D68-35985C8F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0" y="2138430"/>
            <a:ext cx="3647718" cy="9744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AE7A6D9-3D5A-462A-BFC3-D527E650A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84" y="3568582"/>
            <a:ext cx="3972131" cy="272301"/>
          </a:xfrm>
          <a:prstGeom prst="rect">
            <a:avLst/>
          </a:prstGeom>
        </p:spPr>
      </p:pic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5C47024C-008A-4A0E-996C-70B154D763BA}"/>
              </a:ext>
            </a:extLst>
          </p:cNvPr>
          <p:cNvSpPr txBox="1"/>
          <p:nvPr/>
        </p:nvSpPr>
        <p:spPr>
          <a:xfrm>
            <a:off x="5539958" y="3852275"/>
            <a:ext cx="2412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carry generator generate c4,c8,c12</a:t>
            </a: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9FB4F69-7981-4C3C-AFD7-D132FA1D8E14}"/>
              </a:ext>
            </a:extLst>
          </p:cNvPr>
          <p:cNvCxnSpPr>
            <a:cxnSpLocks/>
          </p:cNvCxnSpPr>
          <p:nvPr/>
        </p:nvCxnSpPr>
        <p:spPr>
          <a:xfrm>
            <a:off x="264543" y="2264435"/>
            <a:ext cx="0" cy="21264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16bit CLA (</a:t>
            </a:r>
            <a:r>
              <a:rPr lang="en-US" alt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cin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4、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8、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 可用來合成剩下所有的 carry，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最後用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sum generator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算出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4A011EB-48B8-4D19-83C1-B063372C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7131"/>
            <a:ext cx="5090282" cy="3226369"/>
          </a:xfrm>
          <a:prstGeom prst="rect">
            <a:avLst/>
          </a:prstGeom>
        </p:spPr>
      </p:pic>
      <p:sp>
        <p:nvSpPr>
          <p:cNvPr id="6" name="Google Shape;205;p28">
            <a:extLst>
              <a:ext uri="{FF2B5EF4-FFF2-40B4-BE49-F238E27FC236}">
                <a16:creationId xmlns:a16="http://schemas.microsoft.com/office/drawing/2014/main" id="{B53092EB-3F2B-45E0-8DB5-A28C30084399}"/>
              </a:ext>
            </a:extLst>
          </p:cNvPr>
          <p:cNvSpPr txBox="1"/>
          <p:nvPr/>
        </p:nvSpPr>
        <p:spPr>
          <a:xfrm>
            <a:off x="5953333" y="3966572"/>
            <a:ext cx="2412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carry generator generate all carrys</a:t>
            </a:r>
            <a:endParaRPr sz="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819E27-3911-486C-96FA-B54768A6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44" y="3407526"/>
            <a:ext cx="3950508" cy="5117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4B8B22-C48A-4AC4-A6BD-8AC2D3561B84}"/>
              </a:ext>
            </a:extLst>
          </p:cNvPr>
          <p:cNvSpPr/>
          <p:nvPr/>
        </p:nvSpPr>
        <p:spPr>
          <a:xfrm>
            <a:off x="7282015" y="3507311"/>
            <a:ext cx="895334" cy="391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16bit CLA (6/6)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下圖是以 structural modeling 完成的 16bit CLA 行為區塊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12C9C5-D09C-4561-A9BC-F152C24D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7" y="1563045"/>
            <a:ext cx="4975739" cy="34649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94D813-6CC1-4AD0-A36A-8C5A37B10C8A}"/>
              </a:ext>
            </a:extLst>
          </p:cNvPr>
          <p:cNvSpPr/>
          <p:nvPr/>
        </p:nvSpPr>
        <p:spPr>
          <a:xfrm>
            <a:off x="6368500" y="1749054"/>
            <a:ext cx="1101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I/O</a:t>
            </a:r>
            <a:r>
              <a:rPr lang="zh-TW" altLang="en-US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 </a:t>
            </a:r>
            <a:r>
              <a:rPr lang="en-US" altLang="zh-TW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definition</a:t>
            </a:r>
            <a:endParaRPr lang="zh-TW" altLang="en-US" sz="11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3260A2-EEEA-42A1-9FB4-694B804B3C7C}"/>
              </a:ext>
            </a:extLst>
          </p:cNvPr>
          <p:cNvSpPr/>
          <p:nvPr/>
        </p:nvSpPr>
        <p:spPr>
          <a:xfrm>
            <a:off x="1303426" y="1563045"/>
            <a:ext cx="6508160" cy="3464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B6FDEC7-349E-4971-BE1D-3994268D573F}"/>
              </a:ext>
            </a:extLst>
          </p:cNvPr>
          <p:cNvCxnSpPr>
            <a:cxnSpLocks/>
          </p:cNvCxnSpPr>
          <p:nvPr/>
        </p:nvCxnSpPr>
        <p:spPr>
          <a:xfrm>
            <a:off x="1303426" y="2148749"/>
            <a:ext cx="6508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0FAA481-4180-4939-AC7F-8C737ED02FF0}"/>
              </a:ext>
            </a:extLst>
          </p:cNvPr>
          <p:cNvCxnSpPr>
            <a:cxnSpLocks/>
          </p:cNvCxnSpPr>
          <p:nvPr/>
        </p:nvCxnSpPr>
        <p:spPr>
          <a:xfrm>
            <a:off x="1303426" y="2571750"/>
            <a:ext cx="6508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33A0169-2CEE-4547-ADF8-00517D266983}"/>
              </a:ext>
            </a:extLst>
          </p:cNvPr>
          <p:cNvSpPr/>
          <p:nvPr/>
        </p:nvSpPr>
        <p:spPr>
          <a:xfrm>
            <a:off x="6274214" y="2247491"/>
            <a:ext cx="1439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Variable</a:t>
            </a:r>
            <a:r>
              <a:rPr lang="en-US" altLang="zh-TW" sz="1100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 </a:t>
            </a:r>
            <a:r>
              <a:rPr lang="en-US" altLang="zh-TW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definition</a:t>
            </a:r>
            <a:endParaRPr lang="zh-TW" altLang="en-US" sz="11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B66942-FBA0-4AE9-8BF0-061C7CDC9BC9}"/>
              </a:ext>
            </a:extLst>
          </p:cNvPr>
          <p:cNvSpPr/>
          <p:nvPr/>
        </p:nvSpPr>
        <p:spPr>
          <a:xfrm>
            <a:off x="6274214" y="3375626"/>
            <a:ext cx="15424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solidFill>
                  <a:srgbClr val="073763"/>
                </a:solidFill>
                <a:latin typeface="Microsoft JhengHei"/>
                <a:ea typeface="Microsoft JhengHei"/>
                <a:sym typeface="Microsoft JhengHei"/>
              </a:rPr>
              <a:t>Structural modeling</a:t>
            </a:r>
            <a:endParaRPr lang="zh-TW" altLang="en-US" sz="11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217E828-2B71-4E6E-84C0-F3F4A9D6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5" y="2020023"/>
            <a:ext cx="2924135" cy="128279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3324B64-6155-4E6A-BEB0-02EC567E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89" y="2067486"/>
            <a:ext cx="4422790" cy="10622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987A217-B45F-4177-99A1-10911CB0C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829" y="3357592"/>
            <a:ext cx="1698897" cy="1652442"/>
          </a:xfrm>
          <a:prstGeom prst="rect">
            <a:avLst/>
          </a:prstGeom>
        </p:spPr>
      </p:pic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xample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資料夾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4bit_CLA.v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內的 structural modeling 設計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cmd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執行指令，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"4bit_testbench.v" 進行驗證，結果會顯示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道運算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5AAE23F-A9ED-4463-90AA-4BD8AD266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37" y="3484057"/>
            <a:ext cx="2586775" cy="1399512"/>
          </a:xfrm>
          <a:prstGeom prst="rect">
            <a:avLst/>
          </a:prstGeom>
        </p:spPr>
      </p:pic>
      <p:sp>
        <p:nvSpPr>
          <p:cNvPr id="15" name="Google Shape;242;p31">
            <a:extLst>
              <a:ext uri="{FF2B5EF4-FFF2-40B4-BE49-F238E27FC236}">
                <a16:creationId xmlns:a16="http://schemas.microsoft.com/office/drawing/2014/main" id="{7952CB63-8F4F-49C8-92CF-0F7862BE8F20}"/>
              </a:ext>
            </a:extLst>
          </p:cNvPr>
          <p:cNvSpPr/>
          <p:nvPr/>
        </p:nvSpPr>
        <p:spPr>
          <a:xfrm>
            <a:off x="1346881" y="3940870"/>
            <a:ext cx="991075" cy="16866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242;p31">
            <a:extLst>
              <a:ext uri="{FF2B5EF4-FFF2-40B4-BE49-F238E27FC236}">
                <a16:creationId xmlns:a16="http://schemas.microsoft.com/office/drawing/2014/main" id="{BD318EC0-F5A7-4E1F-AA8B-027A40344FA2}"/>
              </a:ext>
            </a:extLst>
          </p:cNvPr>
          <p:cNvSpPr/>
          <p:nvPr/>
        </p:nvSpPr>
        <p:spPr>
          <a:xfrm>
            <a:off x="1933925" y="2598622"/>
            <a:ext cx="1102573" cy="3977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242;p31">
            <a:extLst>
              <a:ext uri="{FF2B5EF4-FFF2-40B4-BE49-F238E27FC236}">
                <a16:creationId xmlns:a16="http://schemas.microsoft.com/office/drawing/2014/main" id="{42B6D02E-4C8C-4EF7-90FF-9ED2137BE0B8}"/>
              </a:ext>
            </a:extLst>
          </p:cNvPr>
          <p:cNvSpPr/>
          <p:nvPr/>
        </p:nvSpPr>
        <p:spPr>
          <a:xfrm>
            <a:off x="6163315" y="2614988"/>
            <a:ext cx="2033628" cy="17629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242;p31">
            <a:extLst>
              <a:ext uri="{FF2B5EF4-FFF2-40B4-BE49-F238E27FC236}">
                <a16:creationId xmlns:a16="http://schemas.microsoft.com/office/drawing/2014/main" id="{54736FFF-1415-41C4-831A-AF074B7CED14}"/>
              </a:ext>
            </a:extLst>
          </p:cNvPr>
          <p:cNvSpPr/>
          <p:nvPr/>
        </p:nvSpPr>
        <p:spPr>
          <a:xfrm>
            <a:off x="6155589" y="2860675"/>
            <a:ext cx="572274" cy="17629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242;p31">
            <a:extLst>
              <a:ext uri="{FF2B5EF4-FFF2-40B4-BE49-F238E27FC236}">
                <a16:creationId xmlns:a16="http://schemas.microsoft.com/office/drawing/2014/main" id="{7D25CA9B-B833-4D3C-8855-06D8D5E8CED4}"/>
              </a:ext>
            </a:extLst>
          </p:cNvPr>
          <p:cNvSpPr/>
          <p:nvPr/>
        </p:nvSpPr>
        <p:spPr>
          <a:xfrm>
            <a:off x="4719006" y="4644227"/>
            <a:ext cx="1811190" cy="3977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4EE34D8-B4AB-4064-8AA2-5D824241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1" y="2651982"/>
            <a:ext cx="2709182" cy="1225021"/>
          </a:xfrm>
          <a:prstGeom prst="rect">
            <a:avLst/>
          </a:prstGeom>
        </p:spPr>
      </p:pic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實驗練習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practice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資料夾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bit_CLA.v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內的 structural modeling 設計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cmd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執行指令，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bit_testbench.v" 進行驗證，結果會顯示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道運算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時向助教展示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testbench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驗證結果。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754E82C-C3E7-4244-971A-864E65B1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76" y="2545351"/>
            <a:ext cx="2079691" cy="1785335"/>
          </a:xfrm>
          <a:prstGeom prst="rect">
            <a:avLst/>
          </a:prstGeom>
        </p:spPr>
      </p:pic>
      <p:sp>
        <p:nvSpPr>
          <p:cNvPr id="23" name="Google Shape;256;p32">
            <a:extLst>
              <a:ext uri="{FF2B5EF4-FFF2-40B4-BE49-F238E27FC236}">
                <a16:creationId xmlns:a16="http://schemas.microsoft.com/office/drawing/2014/main" id="{FD477D85-5F67-48ED-8111-2DBFC9D7046F}"/>
              </a:ext>
            </a:extLst>
          </p:cNvPr>
          <p:cNvSpPr/>
          <p:nvPr/>
        </p:nvSpPr>
        <p:spPr>
          <a:xfrm>
            <a:off x="2434522" y="3195604"/>
            <a:ext cx="1288862" cy="45541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61;p32">
            <a:extLst>
              <a:ext uri="{FF2B5EF4-FFF2-40B4-BE49-F238E27FC236}">
                <a16:creationId xmlns:a16="http://schemas.microsoft.com/office/drawing/2014/main" id="{167ED932-DFF6-4865-BAF1-4B40E2D5E2D6}"/>
              </a:ext>
            </a:extLst>
          </p:cNvPr>
          <p:cNvSpPr/>
          <p:nvPr/>
        </p:nvSpPr>
        <p:spPr>
          <a:xfrm>
            <a:off x="5736175" y="4037052"/>
            <a:ext cx="2079654" cy="30020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9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"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homework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 資料夾，請參考實驗範例並以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structure modeling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設計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bit_CLA.v"，使用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bit_testbench.v" 進行驗證，結果會顯示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道運算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 demo 時向助教展示 testbench 驗證結果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課程目標</a:t>
            </a:r>
            <a:endParaRPr lang="en-US" altLang="zh-TW"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Structure of CLA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30200">
              <a:spcBef>
                <a:spcPts val="0"/>
              </a:spcBef>
              <a:buClr>
                <a:srgbClr val="20124D"/>
              </a:buClr>
              <a:buSzPts val="1600"/>
              <a:buFont typeface="Microsoft JhengHei"/>
              <a:buChar char="○"/>
            </a:pP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4-bit CLA</a:t>
            </a:r>
          </a:p>
          <a:p>
            <a:pPr lvl="1" indent="-330200">
              <a:spcBef>
                <a:spcPts val="0"/>
              </a:spcBef>
              <a:buClr>
                <a:srgbClr val="20124D"/>
              </a:buClr>
              <a:buSzPts val="1600"/>
              <a:buFont typeface="Microsoft JhengHei"/>
              <a:buChar char="○"/>
            </a:pPr>
            <a:r>
              <a:rPr lang="zh-TW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16-bit CLA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實驗練習</a:t>
            </a:r>
            <a:endParaRPr lang="en-US" altLang="zh-TW"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事項</a:t>
            </a:r>
            <a:endParaRPr lang="en-US" altLang="zh-TW"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endParaRPr lang="en-US" altLang="zh-TW"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r>
              <a:rPr 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emo</a:t>
            </a: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事項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地點 :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EA</a:t>
            </a: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501A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請以公布時間為主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endParaRPr lang="zh-TW" altLang="en-US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buClr>
                <a:srgbClr val="073763"/>
              </a:buClr>
              <a:buFont typeface="Microsoft JhengHei"/>
              <a:buChar char="○"/>
            </a:pP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16bit CLA </a:t>
            </a: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練習，以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testbench </a:t>
            </a: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驗證結果</a:t>
            </a:r>
            <a:endParaRPr lang="en-US" altLang="zh-TW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buClr>
                <a:srgbClr val="073763"/>
              </a:buClr>
              <a:buFont typeface="Microsoft JhengHei"/>
              <a:buChar char="○"/>
            </a:pP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64bit CLA </a:t>
            </a: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作業，以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testbench </a:t>
            </a: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驗證結果</a:t>
            </a:r>
            <a:endParaRPr lang="en-US" altLang="zh-TW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buClr>
                <a:srgbClr val="073763"/>
              </a:buClr>
              <a:buFont typeface="Microsoft JhengHei"/>
              <a:buChar char="○"/>
            </a:pPr>
            <a:r>
              <a:rPr lang="zh-TW" altLang="en-US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以上兩項皆完成才計分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可使用自己的筆電 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</a:p>
          <a:p>
            <a:pPr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可提前</a:t>
            </a:r>
            <a:r>
              <a:rPr lang="en-US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分鐘入場準備，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其餘時間違規進入，一次扣總成績</a:t>
            </a:r>
            <a:r>
              <a:rPr lang="en-US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endParaRPr lang="en-US" altLang="zh-TW"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安排時段內無法展示請即刻離場，違者一次扣總成績</a:t>
            </a:r>
            <a:r>
              <a:rPr lang="en-US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endParaRPr lang="en-US" altLang="zh-TW"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若對本次實驗有任何</a:t>
            </a:r>
            <a:r>
              <a:rPr lang="zh-TW" altLang="en-US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疑惑</a:t>
            </a:r>
            <a:r>
              <a:rPr lang="zh-TW" alt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lang="en-US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office hour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前來詢問</a:t>
            </a:r>
            <a:endParaRPr lang="en-US" altLang="zh-TW"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7000" indent="0">
              <a:buClr>
                <a:srgbClr val="073763"/>
              </a:buClr>
              <a:buSzPts val="1600"/>
              <a:buNone/>
            </a:pP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課程目標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在本次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課程中，同學們將利用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 6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學到的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modeling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設計方式來設計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Carry Lookahead Adder (CLA)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4-bit CLA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為範例，練習設計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16-bit CLA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，最後實作出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64-bit CLA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 (1/2)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0974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上個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學到的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RCA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在執行加法運算時必須等上一級的進位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(carry)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產生後才能繼續運算下去，這種方式會產生嚴重的延遲時間，而</a:t>
            </a:r>
            <a:r>
              <a:rPr lang="zh-TW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carry lookahead adder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(CLA)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就是為了減少延遲所設計出來的架構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，雖然增加了電路複雜度，但能夠同時產生所有 carry 以減少電路的延遲，是一種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相對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高效率的加法器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E498CB-BE48-4BBE-A0B3-FF044DD4B1E5}"/>
              </a:ext>
            </a:extLst>
          </p:cNvPr>
          <p:cNvSpPr/>
          <p:nvPr/>
        </p:nvSpPr>
        <p:spPr>
          <a:xfrm>
            <a:off x="1517656" y="4464276"/>
            <a:ext cx="165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carry adder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0C0979-80CA-435B-A459-C5AE67D8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6" y="2817945"/>
            <a:ext cx="4172494" cy="14652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630F3EF-F576-4C50-B551-634AF38FD435}"/>
              </a:ext>
            </a:extLst>
          </p:cNvPr>
          <p:cNvSpPr/>
          <p:nvPr/>
        </p:nvSpPr>
        <p:spPr>
          <a:xfrm>
            <a:off x="6438660" y="4508939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CLA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100;p19">
            <a:extLst>
              <a:ext uri="{FF2B5EF4-FFF2-40B4-BE49-F238E27FC236}">
                <a16:creationId xmlns:a16="http://schemas.microsoft.com/office/drawing/2014/main" id="{E0C50EB6-65A4-410C-BBE9-F2DD73A3A1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25" y="2433251"/>
            <a:ext cx="3406086" cy="206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 (2/2)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 只需要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 value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carry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 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就可以產生其他 carry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如下列算式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，通過這樣的通式，我們就可以分別推導出 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altLang="zh-TW" sz="11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i+1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是多少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；但當 CLA 的邏輯閘輸入超過 4 個時，就會造成大量的電路延遲，因此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在設計上輸入</a:t>
            </a:r>
            <a:r>
              <a:rPr lang="zh-TW" sz="1600" dirty="0">
                <a:solidFill>
                  <a:srgbClr val="2012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會盡量小於等於 4</a:t>
            </a:r>
            <a:r>
              <a:rPr lang="zh-TW" altLang="en-US" sz="1600" dirty="0">
                <a:solidFill>
                  <a:srgbClr val="2012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4" y="2494150"/>
            <a:ext cx="3288651" cy="20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925" y="2978705"/>
            <a:ext cx="4559375" cy="116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(1/5) 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4bit CLA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 structural modeling</a:t>
            </a:r>
            <a:r>
              <a:rPr lang="en-US" alt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的方式，由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三種 module 組合</a:t>
            </a:r>
            <a:r>
              <a:rPr lang="zh-TW" altLang="en-US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而成</a:t>
            </a: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，以下將依序以 Verilog 介紹 4bit CLA 的各個 module 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2340151" y="1942021"/>
            <a:ext cx="4463698" cy="2700825"/>
            <a:chOff x="2340150" y="2360075"/>
            <a:chExt cx="4463698" cy="2700825"/>
          </a:xfrm>
        </p:grpSpPr>
        <p:pic>
          <p:nvPicPr>
            <p:cNvPr id="100" name="Google Shape;1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0150" y="2360075"/>
              <a:ext cx="4463698" cy="2423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3988199" y="4783400"/>
              <a:ext cx="1167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carry generator</a:t>
              </a:r>
              <a:endParaRPr sz="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" name="Google Shape;102;p19"/>
          <p:cNvSpPr txBox="1"/>
          <p:nvPr/>
        </p:nvSpPr>
        <p:spPr>
          <a:xfrm>
            <a:off x="3988200" y="4806794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4bit CLA</a:t>
            </a:r>
            <a:r>
              <a:rPr lang="en-US" altLang="zh-TW" sz="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架構圖</a:t>
            </a:r>
            <a:endParaRPr sz="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88375" y="4365346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gp</a:t>
            </a:r>
            <a:r>
              <a:rPr 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 generator</a:t>
            </a: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436000" y="4365346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>
                <a:latin typeface="Microsoft JhengHei"/>
                <a:ea typeface="Microsoft JhengHei"/>
                <a:cs typeface="Microsoft JhengHei"/>
                <a:sym typeface="Microsoft JhengHei"/>
              </a:rPr>
              <a:t>sum generator</a:t>
            </a:r>
            <a:endParaRPr sz="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(2/5)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首先 input value 輸入至 gp generator，在此 module 以 and 和 or 產生 Generate (g[i]) 和 Propagate (p[i])</a:t>
            </a:r>
            <a:endParaRPr sz="1600"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Font typeface="Microsoft JhengHei"/>
              <a:buChar char="■"/>
            </a:pP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arry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r>
              <a:rPr lang="zh-TW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enerate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function</a:t>
            </a:r>
            <a:r>
              <a:rPr lang="zh-TW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g[i] = a[i] * b[i]</a:t>
            </a:r>
            <a:endParaRPr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Microsoft JhengHei"/>
              <a:buChar char="■"/>
            </a:pP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arry 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r>
              <a:rPr lang="zh-TW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ropagate</a:t>
            </a:r>
            <a:r>
              <a:rPr lang="en-US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function</a:t>
            </a:r>
            <a:r>
              <a:rPr lang="zh-TW" alt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p[i] = a[i] + b[i]</a:t>
            </a:r>
            <a:endParaRPr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067445" y="4548308"/>
            <a:ext cx="1777486" cy="20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12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 gp generator</a:t>
            </a: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C314F5-C85C-4846-88E7-6620240FCEEC}"/>
              </a:ext>
            </a:extLst>
          </p:cNvPr>
          <p:cNvGrpSpPr/>
          <p:nvPr/>
        </p:nvGrpSpPr>
        <p:grpSpPr>
          <a:xfrm>
            <a:off x="444374" y="2571750"/>
            <a:ext cx="2749494" cy="2424793"/>
            <a:chOff x="777503" y="2983481"/>
            <a:chExt cx="2301383" cy="195766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95AD359-0DBB-45D9-A8D0-1FD1845A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503" y="2983481"/>
              <a:ext cx="2301383" cy="1791583"/>
            </a:xfrm>
            <a:prstGeom prst="rect">
              <a:avLst/>
            </a:prstGeom>
          </p:spPr>
        </p:pic>
        <p:sp>
          <p:nvSpPr>
            <p:cNvPr id="9" name="Google Shape;113;p20">
              <a:extLst>
                <a:ext uri="{FF2B5EF4-FFF2-40B4-BE49-F238E27FC236}">
                  <a16:creationId xmlns:a16="http://schemas.microsoft.com/office/drawing/2014/main" id="{E0318467-325E-4686-B9E8-1B98B54C5E90}"/>
                </a:ext>
              </a:extLst>
            </p:cNvPr>
            <p:cNvSpPr txBox="1"/>
            <p:nvPr/>
          </p:nvSpPr>
          <p:spPr>
            <a:xfrm>
              <a:off x="1445473" y="4663646"/>
              <a:ext cx="965443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gp generator</a:t>
              </a:r>
              <a:endParaRPr sz="80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17CF24CF-8A16-4E90-A7E2-07BDAF9B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338" y="3001250"/>
            <a:ext cx="2927591" cy="1567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(3/5) 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 generator 產生的 g[i] 和 p[i] 以及 carry-in 輸入至 carry generator ，並在此 module 合成其他的 carry  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13;p20">
            <a:extLst>
              <a:ext uri="{FF2B5EF4-FFF2-40B4-BE49-F238E27FC236}">
                <a16:creationId xmlns:a16="http://schemas.microsoft.com/office/drawing/2014/main" id="{2F7D94F1-01B4-49EE-84A8-781A52FAFE30}"/>
              </a:ext>
            </a:extLst>
          </p:cNvPr>
          <p:cNvSpPr txBox="1"/>
          <p:nvPr/>
        </p:nvSpPr>
        <p:spPr>
          <a:xfrm>
            <a:off x="5319228" y="4461443"/>
            <a:ext cx="1777486" cy="20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12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 carry generator</a:t>
            </a:r>
          </a:p>
          <a:p>
            <a:pPr lvl="0" algn="ctr"/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Google Shape;120;p21">
            <a:extLst>
              <a:ext uri="{FF2B5EF4-FFF2-40B4-BE49-F238E27FC236}">
                <a16:creationId xmlns:a16="http://schemas.microsoft.com/office/drawing/2014/main" id="{71AADCC1-AC3C-4372-A854-72ADBE4737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04" y="2223612"/>
            <a:ext cx="2309641" cy="262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353ABE-80CD-4212-8A76-608C1C11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775" y="2887871"/>
            <a:ext cx="5156561" cy="12961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(4/5)</a:t>
            </a:r>
            <a:endParaRPr dirty="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合成所有的 carry 後，input value 和 carry 便可以 xor 邏輯閘合成最後的加法結果</a:t>
            </a:r>
            <a:endParaRPr sz="16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113;p20">
            <a:extLst>
              <a:ext uri="{FF2B5EF4-FFF2-40B4-BE49-F238E27FC236}">
                <a16:creationId xmlns:a16="http://schemas.microsoft.com/office/drawing/2014/main" id="{28FAEEF5-B77B-4FC1-810C-236B1659186F}"/>
              </a:ext>
            </a:extLst>
          </p:cNvPr>
          <p:cNvSpPr txBox="1"/>
          <p:nvPr/>
        </p:nvSpPr>
        <p:spPr>
          <a:xfrm>
            <a:off x="4966061" y="3936635"/>
            <a:ext cx="1777486" cy="33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1200" dirty="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 sum generator</a:t>
            </a:r>
          </a:p>
          <a:p>
            <a:pPr lvl="0" algn="ctr"/>
            <a:endParaRPr lang="en-US" altLang="zh-TW" sz="1200" dirty="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algn="ctr"/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DC480-B2DA-4785-B985-FB885028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53" y="2344837"/>
            <a:ext cx="2923302" cy="1591798"/>
          </a:xfrm>
          <a:prstGeom prst="rect">
            <a:avLst/>
          </a:prstGeom>
        </p:spPr>
      </p:pic>
      <p:pic>
        <p:nvPicPr>
          <p:cNvPr id="10" name="Google Shape;129;p22">
            <a:extLst>
              <a:ext uri="{FF2B5EF4-FFF2-40B4-BE49-F238E27FC236}">
                <a16:creationId xmlns:a16="http://schemas.microsoft.com/office/drawing/2014/main" id="{11D0C9BA-E892-4003-9284-DED3FC978E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81" y="1997125"/>
            <a:ext cx="241654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1113</Words>
  <Application>Microsoft Office PowerPoint</Application>
  <PresentationFormat>如螢幕大小 (16:9)</PresentationFormat>
  <Paragraphs>79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微軟正黑體</vt:lpstr>
      <vt:lpstr>新細明體</vt:lpstr>
      <vt:lpstr>Arial</vt:lpstr>
      <vt:lpstr>Times New Roman</vt:lpstr>
      <vt:lpstr>Simple Light</vt:lpstr>
      <vt:lpstr>DD Lab7 Carry Lookahead Adder w/ Structural Modeling</vt:lpstr>
      <vt:lpstr>Outline</vt:lpstr>
      <vt:lpstr>課程目標</vt:lpstr>
      <vt:lpstr>Introduction of CLA (1/2)</vt:lpstr>
      <vt:lpstr>Introduction of CLA (2/2) </vt:lpstr>
      <vt:lpstr>Basic : 4bit CLA (1/5) </vt:lpstr>
      <vt:lpstr>Basic : 4bit CLA (2/5)</vt:lpstr>
      <vt:lpstr>Basic : 4bit CLA (3/5) </vt:lpstr>
      <vt:lpstr>Basic : 4bit CLA (4/5)</vt:lpstr>
      <vt:lpstr>Basic : 4bit CLA (5/5)</vt:lpstr>
      <vt:lpstr>Hierarchical 16bit CLA (1/6)</vt:lpstr>
      <vt:lpstr>Hierarchical 16bit CLA (2/6) </vt:lpstr>
      <vt:lpstr>Hierarchical 16bit CLA (3/6) </vt:lpstr>
      <vt:lpstr>Hierarchical 16bit CLA (4/6) </vt:lpstr>
      <vt:lpstr>Hierarchical 16bit CLA (5/6) </vt:lpstr>
      <vt:lpstr>Hierarchical 16bit CLA (6/6) </vt:lpstr>
      <vt:lpstr>實驗範例</vt:lpstr>
      <vt:lpstr>實驗練習</vt:lpstr>
      <vt:lpstr>實驗作業 </vt:lpstr>
      <vt:lpstr>Demo事項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數位系統導論實驗 LAB07 Carry Lookahead Adder w/ Structural Modeling</dc:title>
  <cp:lastModifiedBy>Dehan</cp:lastModifiedBy>
  <cp:revision>160</cp:revision>
  <dcterms:modified xsi:type="dcterms:W3CDTF">2021-04-16T12:27:10Z</dcterms:modified>
</cp:coreProperties>
</file>