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93" r:id="rId6"/>
    <p:sldId id="300" r:id="rId7"/>
    <p:sldId id="295" r:id="rId8"/>
    <p:sldId id="299" r:id="rId9"/>
    <p:sldId id="297" r:id="rId10"/>
    <p:sldId id="296" r:id="rId11"/>
    <p:sldId id="301" r:id="rId12"/>
    <p:sldId id="302" r:id="rId13"/>
    <p:sldId id="303" r:id="rId14"/>
    <p:sldId id="304" r:id="rId15"/>
    <p:sldId id="305" r:id="rId16"/>
    <p:sldId id="269" r:id="rId17"/>
    <p:sldId id="29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383" autoAdjust="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0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6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8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0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7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2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44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2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7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45AF-907A-47DF-92C0-496819513CF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1E00-85D0-49E1-A095-4F82663913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8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932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LAB10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97260"/>
            <a:ext cx="9144000" cy="1655762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陳冠良、方泰翔、郭政頡、趙文駿、陳韋廷</a:t>
            </a:r>
          </a:p>
        </p:txBody>
      </p:sp>
    </p:spTree>
    <p:extLst>
      <p:ext uri="{BB962C8B-B14F-4D97-AF65-F5344CB8AC3E}">
        <p14:creationId xmlns:p14="http://schemas.microsoft.com/office/powerpoint/2010/main" val="19336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316" y="35407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)(5/5)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0156DA9-AF08-4362-B9F0-CCE46A391670}"/>
              </a:ext>
            </a:extLst>
          </p:cNvPr>
          <p:cNvSpPr txBox="1"/>
          <p:nvPr/>
        </p:nvSpPr>
        <p:spPr>
          <a:xfrm>
            <a:off x="917316" y="1427154"/>
            <a:ext cx="694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Block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75CD57A1-6D59-4BCF-BB18-E9F98CF8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52" y="2061278"/>
            <a:ext cx="3217595" cy="140676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956EA3DA-4440-4025-AD03-CA059EC55A0B}"/>
              </a:ext>
            </a:extLst>
          </p:cNvPr>
          <p:cNvSpPr txBox="1"/>
          <p:nvPr/>
        </p:nvSpPr>
        <p:spPr>
          <a:xfrm>
            <a:off x="4897427" y="1911733"/>
            <a:ext cx="292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負責傳遞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C7A9632-9793-4FE6-A7E2-C108062442FB}"/>
              </a:ext>
            </a:extLst>
          </p:cNvPr>
          <p:cNvSpPr/>
          <p:nvPr/>
        </p:nvSpPr>
        <p:spPr>
          <a:xfrm>
            <a:off x="1912689" y="2262548"/>
            <a:ext cx="2013357" cy="408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xmlns="" id="{A16FCE0E-6AE7-44FF-AD9A-7ADA086FC135}"/>
              </a:ext>
            </a:extLst>
          </p:cNvPr>
          <p:cNvCxnSpPr>
            <a:cxnSpLocks/>
          </p:cNvCxnSpPr>
          <p:nvPr/>
        </p:nvCxnSpPr>
        <p:spPr>
          <a:xfrm>
            <a:off x="3926046" y="2430066"/>
            <a:ext cx="1006679" cy="835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AC370DCA-E497-4709-8A4D-5074B26057E6}"/>
              </a:ext>
            </a:extLst>
          </p:cNvPr>
          <p:cNvSpPr txBox="1"/>
          <p:nvPr/>
        </p:nvSpPr>
        <p:spPr>
          <a:xfrm>
            <a:off x="4932726" y="2328938"/>
            <a:ext cx="35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 state S0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0695B62A-39C4-42C7-84B5-790C9C489490}"/>
              </a:ext>
            </a:extLst>
          </p:cNvPr>
          <p:cNvSpPr/>
          <p:nvPr/>
        </p:nvSpPr>
        <p:spPr>
          <a:xfrm>
            <a:off x="1912689" y="2772352"/>
            <a:ext cx="2684477" cy="445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xmlns="" id="{1E916F59-1437-4052-A057-FCCD8981A1D3}"/>
              </a:ext>
            </a:extLst>
          </p:cNvPr>
          <p:cNvCxnSpPr>
            <a:cxnSpLocks/>
          </p:cNvCxnSpPr>
          <p:nvPr/>
        </p:nvCxnSpPr>
        <p:spPr>
          <a:xfrm>
            <a:off x="4597166" y="2977684"/>
            <a:ext cx="33555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93953BB7-77DF-4EC9-B83B-5FBEFC4AA202}"/>
              </a:ext>
            </a:extLst>
          </p:cNvPr>
          <p:cNvSpPr txBox="1"/>
          <p:nvPr/>
        </p:nvSpPr>
        <p:spPr>
          <a:xfrm>
            <a:off x="4932726" y="2793018"/>
            <a:ext cx="561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其餘則傳遞狀態，將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 state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30156DA9-AF08-4362-B9F0-CCE46A391670}"/>
              </a:ext>
            </a:extLst>
          </p:cNvPr>
          <p:cNvSpPr txBox="1"/>
          <p:nvPr/>
        </p:nvSpPr>
        <p:spPr>
          <a:xfrm>
            <a:off x="917316" y="3686123"/>
            <a:ext cx="837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Combinational Logic</a:t>
            </a:r>
            <a:endParaRPr lang="zh-TW" altLang="en-US" sz="28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238019CB-C31F-43AB-96A3-68F620EF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2" y="4314380"/>
            <a:ext cx="2368247" cy="25458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A8BB52E-A3AE-48E0-A7C7-84F83C238843}"/>
              </a:ext>
            </a:extLst>
          </p:cNvPr>
          <p:cNvSpPr/>
          <p:nvPr/>
        </p:nvSpPr>
        <p:spPr>
          <a:xfrm>
            <a:off x="2255455" y="5801384"/>
            <a:ext cx="1375795" cy="369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xmlns="" id="{CD0F59E3-5EAA-4A6A-86FC-12EBB3749FF4}"/>
              </a:ext>
            </a:extLst>
          </p:cNvPr>
          <p:cNvCxnSpPr>
            <a:cxnSpLocks/>
          </p:cNvCxnSpPr>
          <p:nvPr/>
        </p:nvCxnSpPr>
        <p:spPr>
          <a:xfrm>
            <a:off x="3631250" y="5937675"/>
            <a:ext cx="6317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85F6ED6F-093E-4000-8E01-A024F8F25871}"/>
              </a:ext>
            </a:extLst>
          </p:cNvPr>
          <p:cNvSpPr txBox="1"/>
          <p:nvPr/>
        </p:nvSpPr>
        <p:spPr>
          <a:xfrm>
            <a:off x="4262975" y="5753009"/>
            <a:ext cx="650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，其餘皆為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86808A25-6DC3-4A53-A5B5-74CC484E424D}"/>
              </a:ext>
            </a:extLst>
          </p:cNvPr>
          <p:cNvSpPr txBox="1"/>
          <p:nvPr/>
        </p:nvSpPr>
        <p:spPr>
          <a:xfrm>
            <a:off x="4262975" y="4470030"/>
            <a:ext cx="650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 state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同樣使用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來完成，因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 machine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有關，所以直接列出每個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為何即可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35" y="2888989"/>
            <a:ext cx="3743847" cy="33056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Machine)(1/5)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7137"/>
          </a:xfrm>
        </p:spPr>
        <p:txBody>
          <a:bodyPr/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附圖為使用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所表示的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53142" y="3749406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08327" y="554082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‘11’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03015" y="2793371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(Mealy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)(2/5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的架構圖及說明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05E4CE7-A065-45AF-9E91-88357670A7C6}"/>
              </a:ext>
            </a:extLst>
          </p:cNvPr>
          <p:cNvSpPr/>
          <p:nvPr/>
        </p:nvSpPr>
        <p:spPr>
          <a:xfrm>
            <a:off x="3477906" y="3411153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Input Combinational Logic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97021C-934D-48AB-B7CC-8103E3D31752}"/>
              </a:ext>
            </a:extLst>
          </p:cNvPr>
          <p:cNvSpPr/>
          <p:nvPr/>
        </p:nvSpPr>
        <p:spPr>
          <a:xfrm>
            <a:off x="5407374" y="3411151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State Transition Block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AB1A75C-5E73-42D8-AFC5-B31117C82ABA}"/>
              </a:ext>
            </a:extLst>
          </p:cNvPr>
          <p:cNvSpPr/>
          <p:nvPr/>
        </p:nvSpPr>
        <p:spPr>
          <a:xfrm>
            <a:off x="7566678" y="3416665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Output Combinational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Logic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36E59B40-8E07-4B03-90DD-7ABE3AF53DED}"/>
              </a:ext>
            </a:extLst>
          </p:cNvPr>
          <p:cNvCxnSpPr>
            <a:cxnSpLocks/>
          </p:cNvCxnSpPr>
          <p:nvPr/>
        </p:nvCxnSpPr>
        <p:spPr>
          <a:xfrm>
            <a:off x="2582889" y="3896001"/>
            <a:ext cx="8950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B36F4F44-3AA0-4D54-8D64-04719EFA1EF7}"/>
              </a:ext>
            </a:extLst>
          </p:cNvPr>
          <p:cNvCxnSpPr>
            <a:cxnSpLocks/>
          </p:cNvCxnSpPr>
          <p:nvPr/>
        </p:nvCxnSpPr>
        <p:spPr>
          <a:xfrm>
            <a:off x="9034752" y="3869497"/>
            <a:ext cx="5111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FB49CF7C-351F-4ECD-BFD0-DB62B3023931}"/>
              </a:ext>
            </a:extLst>
          </p:cNvPr>
          <p:cNvCxnSpPr>
            <a:cxnSpLocks/>
          </p:cNvCxnSpPr>
          <p:nvPr/>
        </p:nvCxnSpPr>
        <p:spPr>
          <a:xfrm>
            <a:off x="4945980" y="3855769"/>
            <a:ext cx="461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C459CEC5-42CE-4DDC-BEFA-36F732E6165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875448" y="3855767"/>
            <a:ext cx="691230" cy="5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AEA0FE33-F6A6-4C18-B518-1C7F10AC7419}"/>
              </a:ext>
            </a:extLst>
          </p:cNvPr>
          <p:cNvSpPr txBox="1"/>
          <p:nvPr/>
        </p:nvSpPr>
        <p:spPr>
          <a:xfrm>
            <a:off x="9538492" y="3671101"/>
            <a:ext cx="91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output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890F559D-D79C-4675-BD5A-B4D44DBD5DA6}"/>
              </a:ext>
            </a:extLst>
          </p:cNvPr>
          <p:cNvSpPr txBox="1"/>
          <p:nvPr/>
        </p:nvSpPr>
        <p:spPr>
          <a:xfrm>
            <a:off x="1889887" y="3705266"/>
            <a:ext cx="6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input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5180237A-5FF8-4AE6-B6AC-BBA78F93F104}"/>
              </a:ext>
            </a:extLst>
          </p:cNvPr>
          <p:cNvCxnSpPr>
            <a:cxnSpLocks/>
          </p:cNvCxnSpPr>
          <p:nvPr/>
        </p:nvCxnSpPr>
        <p:spPr>
          <a:xfrm>
            <a:off x="3083624" y="3557685"/>
            <a:ext cx="39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xmlns="" id="{75CB2540-DFC5-4786-A8FA-4C1734CA2470}"/>
              </a:ext>
            </a:extLst>
          </p:cNvPr>
          <p:cNvCxnSpPr>
            <a:cxnSpLocks/>
          </p:cNvCxnSpPr>
          <p:nvPr/>
        </p:nvCxnSpPr>
        <p:spPr>
          <a:xfrm>
            <a:off x="3083624" y="3046061"/>
            <a:ext cx="0" cy="511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xmlns="" id="{B6233BF8-F302-4C8C-BB2A-3BDC0F9D7750}"/>
              </a:ext>
            </a:extLst>
          </p:cNvPr>
          <p:cNvCxnSpPr>
            <a:cxnSpLocks/>
          </p:cNvCxnSpPr>
          <p:nvPr/>
        </p:nvCxnSpPr>
        <p:spPr>
          <a:xfrm>
            <a:off x="3083624" y="3054070"/>
            <a:ext cx="4109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xmlns="" id="{430F0DFF-1D8B-4222-B21F-64DB0AF85AD2}"/>
              </a:ext>
            </a:extLst>
          </p:cNvPr>
          <p:cNvCxnSpPr>
            <a:cxnSpLocks/>
          </p:cNvCxnSpPr>
          <p:nvPr/>
        </p:nvCxnSpPr>
        <p:spPr>
          <a:xfrm>
            <a:off x="7192976" y="3046061"/>
            <a:ext cx="0" cy="816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5CA1427E-0481-44DE-BD8F-F825D6DCF238}"/>
              </a:ext>
            </a:extLst>
          </p:cNvPr>
          <p:cNvSpPr/>
          <p:nvPr/>
        </p:nvSpPr>
        <p:spPr>
          <a:xfrm>
            <a:off x="5731647" y="4171671"/>
            <a:ext cx="190795" cy="124353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87BAEDC5-5EA7-4EA6-AD0E-8871DA885172}"/>
              </a:ext>
            </a:extLst>
          </p:cNvPr>
          <p:cNvCxnSpPr>
            <a:cxnSpLocks/>
          </p:cNvCxnSpPr>
          <p:nvPr/>
        </p:nvCxnSpPr>
        <p:spPr>
          <a:xfrm>
            <a:off x="5176677" y="4171391"/>
            <a:ext cx="2306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xmlns="" id="{5B903EBA-C5AC-46E8-A0CE-8214C19C6589}"/>
              </a:ext>
            </a:extLst>
          </p:cNvPr>
          <p:cNvCxnSpPr>
            <a:cxnSpLocks/>
          </p:cNvCxnSpPr>
          <p:nvPr/>
        </p:nvCxnSpPr>
        <p:spPr>
          <a:xfrm flipH="1">
            <a:off x="5166001" y="4171391"/>
            <a:ext cx="8389" cy="269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xmlns="" id="{D114D084-76A2-4C64-9360-70A32F440BB9}"/>
              </a:ext>
            </a:extLst>
          </p:cNvPr>
          <p:cNvCxnSpPr>
            <a:cxnSpLocks/>
          </p:cNvCxnSpPr>
          <p:nvPr/>
        </p:nvCxnSpPr>
        <p:spPr>
          <a:xfrm>
            <a:off x="2574500" y="4440405"/>
            <a:ext cx="2591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9DCA939A-ED66-4C57-AF03-1B39DD7ED4AD}"/>
              </a:ext>
            </a:extLst>
          </p:cNvPr>
          <p:cNvSpPr txBox="1"/>
          <p:nvPr/>
        </p:nvSpPr>
        <p:spPr>
          <a:xfrm>
            <a:off x="2171587" y="4448124"/>
            <a:ext cx="4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clk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B9842C7-CEC0-4AD1-A554-B3C4E3C6BBC4}"/>
              </a:ext>
            </a:extLst>
          </p:cNvPr>
          <p:cNvSpPr/>
          <p:nvPr/>
        </p:nvSpPr>
        <p:spPr>
          <a:xfrm>
            <a:off x="2753361" y="2603500"/>
            <a:ext cx="6395124" cy="222234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0B78BFF6-25E7-41C9-92A0-2F01951116DC}"/>
              </a:ext>
            </a:extLst>
          </p:cNvPr>
          <p:cNvSpPr txBox="1"/>
          <p:nvPr/>
        </p:nvSpPr>
        <p:spPr>
          <a:xfrm>
            <a:off x="6850718" y="3619002"/>
            <a:ext cx="36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ea typeface="標楷體" panose="03000509000000000000" pitchFamily="65" charset="-120"/>
              </a:rPr>
              <a:t>CS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BC835AF3-FB5D-49E7-A30E-45EA40F7B43B}"/>
              </a:ext>
            </a:extLst>
          </p:cNvPr>
          <p:cNvSpPr txBox="1"/>
          <p:nvPr/>
        </p:nvSpPr>
        <p:spPr>
          <a:xfrm>
            <a:off x="4993435" y="3619002"/>
            <a:ext cx="36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ea typeface="標楷體" panose="03000509000000000000" pitchFamily="65" charset="-120"/>
              </a:rPr>
              <a:t>NS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xmlns="" id="{E7DE7DD3-7FFD-42D2-9393-971F28ABDDD3}"/>
              </a:ext>
            </a:extLst>
          </p:cNvPr>
          <p:cNvSpPr/>
          <p:nvPr/>
        </p:nvSpPr>
        <p:spPr>
          <a:xfrm>
            <a:off x="7159421" y="3822211"/>
            <a:ext cx="67112" cy="67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D8C5A647-5545-4D88-8D4F-4181E99EADE7}"/>
              </a:ext>
            </a:extLst>
          </p:cNvPr>
          <p:cNvSpPr txBox="1"/>
          <p:nvPr/>
        </p:nvSpPr>
        <p:spPr>
          <a:xfrm>
            <a:off x="2175223" y="4180277"/>
            <a:ext cx="4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rst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8F3EFBBD-1A6D-469E-B04A-A73EE25493E7}"/>
              </a:ext>
            </a:extLst>
          </p:cNvPr>
          <p:cNvCxnSpPr>
            <a:cxnSpLocks/>
          </p:cNvCxnSpPr>
          <p:nvPr/>
        </p:nvCxnSpPr>
        <p:spPr>
          <a:xfrm>
            <a:off x="2574500" y="4644247"/>
            <a:ext cx="326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xmlns="" id="{47A1740E-CBCA-4EAE-AD10-9829D6BDB83F}"/>
              </a:ext>
            </a:extLst>
          </p:cNvPr>
          <p:cNvCxnSpPr>
            <a:cxnSpLocks/>
          </p:cNvCxnSpPr>
          <p:nvPr/>
        </p:nvCxnSpPr>
        <p:spPr>
          <a:xfrm flipV="1">
            <a:off x="5831796" y="4296024"/>
            <a:ext cx="0" cy="354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917952" y="2842768"/>
            <a:ext cx="6096" cy="1053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17952" y="2842768"/>
            <a:ext cx="441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7337552" y="2842768"/>
            <a:ext cx="0" cy="828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337552" y="3671101"/>
            <a:ext cx="229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361440" y="5326910"/>
            <a:ext cx="856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moore machine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的差別在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output combinational logic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來產生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7226533" y="3411151"/>
            <a:ext cx="315416" cy="4110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信號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(Mealy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)(3/5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1" y="2555858"/>
            <a:ext cx="5249008" cy="17909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9D8DC31-CEB3-41FC-88EB-CFC0B99E595E}"/>
              </a:ext>
            </a:extLst>
          </p:cNvPr>
          <p:cNvSpPr txBox="1"/>
          <p:nvPr/>
        </p:nvSpPr>
        <p:spPr>
          <a:xfrm>
            <a:off x="6635619" y="3736004"/>
            <a:ext cx="500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來表示，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分別使用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儲存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C7A9632-9793-4FE6-A7E2-C108062442FB}"/>
              </a:ext>
            </a:extLst>
          </p:cNvPr>
          <p:cNvSpPr/>
          <p:nvPr/>
        </p:nvSpPr>
        <p:spPr>
          <a:xfrm>
            <a:off x="1692013" y="3774498"/>
            <a:ext cx="4842028" cy="284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30156DA9-AF08-4362-B9F0-CCE46A391670}"/>
              </a:ext>
            </a:extLst>
          </p:cNvPr>
          <p:cNvSpPr txBox="1"/>
          <p:nvPr/>
        </p:nvSpPr>
        <p:spPr>
          <a:xfrm>
            <a:off x="933689" y="1745000"/>
            <a:ext cx="694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definition &amp;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(Mealy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)(4/5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5" y="2424022"/>
            <a:ext cx="2885252" cy="4339063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30156DA9-AF08-4362-B9F0-CCE46A3916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Combinational Logic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30156DA9-AF08-4362-B9F0-CCE46A391670}"/>
              </a:ext>
            </a:extLst>
          </p:cNvPr>
          <p:cNvSpPr txBox="1"/>
          <p:nvPr/>
        </p:nvSpPr>
        <p:spPr>
          <a:xfrm>
            <a:off x="6096000" y="1690688"/>
            <a:ext cx="446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Block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75CD57A1-6D59-4BCF-BB18-E9F98CF8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75" y="2544792"/>
            <a:ext cx="3217595" cy="140676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606275" y="4511615"/>
            <a:ext cx="319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這兩部分一樣根據所畫的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來描述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(Mealy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)(5/5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Combinational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62" y="2386927"/>
            <a:ext cx="2680690" cy="44170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67196" y="2943949"/>
            <a:ext cx="342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須由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來決定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C7A9632-9793-4FE6-A7E2-C108062442FB}"/>
              </a:ext>
            </a:extLst>
          </p:cNvPr>
          <p:cNvSpPr/>
          <p:nvPr/>
        </p:nvSpPr>
        <p:spPr>
          <a:xfrm>
            <a:off x="1653394" y="4984860"/>
            <a:ext cx="2027207" cy="670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59525" y="5009509"/>
            <a:ext cx="301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僅有當狀態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時，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，其餘皆為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674851" y="5320350"/>
            <a:ext cx="284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01" y="2605362"/>
            <a:ext cx="2903997" cy="157844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30156DA9-AF08-4362-B9F0-CCE46A391670}"/>
              </a:ext>
            </a:extLst>
          </p:cNvPr>
          <p:cNvSpPr txBox="1"/>
          <p:nvPr/>
        </p:nvSpPr>
        <p:spPr>
          <a:xfrm>
            <a:off x="6888233" y="1831076"/>
            <a:ext cx="446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register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96278" y="4318748"/>
            <a:ext cx="313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寫這個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的目的為避免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提早一個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輸出。並使用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y_temp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暫存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7460" cy="4644186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同學在不更改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內容的情況下，修改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”moore_ex.v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mealy_ex.v”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，分別使用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一偵測位元串流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”10010”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的信號偵測器，並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驗證，驗證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結果皆須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與下方的波型圖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一致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完成一種方式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60%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，完成兩種方式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100%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將作業檔案名稱分別取名為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”moore_hw.v”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”mealy_hw.v”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" y="4949974"/>
            <a:ext cx="10962854" cy="11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繳交</a:t>
            </a:r>
            <a:r>
              <a:rPr lang="zh-TW" altLang="en-US" dirty="0"/>
              <a:t>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89673"/>
          </a:xfrm>
        </p:spPr>
        <p:txBody>
          <a:bodyPr>
            <a:norm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繳交時間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2021/6/23</a:t>
            </a:r>
            <a:r>
              <a:rPr lang="zh-TW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23:59</a:t>
            </a:r>
            <a:r>
              <a:rPr lang="zh-TW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繳交方式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上傳至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eCourse2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oore_hw.v</a:t>
            </a:r>
          </a:p>
          <a:p>
            <a:pPr marL="800100" lvl="1" indent="-342900"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ealy_hw.v</a:t>
            </a:r>
          </a:p>
          <a:p>
            <a:pPr marL="800100" lvl="1" indent="-342900">
              <a:buAutoNum type="arabicPeriod"/>
            </a:pPr>
            <a:r>
              <a:rPr lang="en-US" altLang="zh-TW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testbench.v</a:t>
            </a:r>
          </a:p>
          <a:p>
            <a:pPr marL="342900" indent="-342900">
              <a:buAutoNum type="arabicPeriod"/>
            </a:pPr>
            <a:endParaRPr lang="en-US" altLang="zh-TW" sz="19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0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課堂範例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信號偵測器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繳交事項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課程目的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38200" y="1690688"/>
            <a:ext cx="93724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數位系統導論課程中，同學們學習了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Finite-state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achine(FSM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要教大家如何使用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描述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5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72" y="3025535"/>
            <a:ext cx="2770953" cy="25383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933" y="2936416"/>
            <a:ext cx="2936351" cy="27794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Machine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6B560BF-5ACD-4293-B9BA-EA8ED2BAD7EB}"/>
              </a:ext>
            </a:extLst>
          </p:cNvPr>
          <p:cNvSpPr txBox="1"/>
          <p:nvPr/>
        </p:nvSpPr>
        <p:spPr>
          <a:xfrm>
            <a:off x="3078945" y="5488727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 Machine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5B4645E-24E3-4270-9B20-F2EA713DF983}"/>
              </a:ext>
            </a:extLst>
          </p:cNvPr>
          <p:cNvSpPr txBox="1"/>
          <p:nvPr/>
        </p:nvSpPr>
        <p:spPr>
          <a:xfrm>
            <a:off x="8418565" y="55174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E1726B8A-02F1-4EC5-BB2B-A90BD154D633}"/>
              </a:ext>
            </a:extLst>
          </p:cNvPr>
          <p:cNvSpPr txBox="1"/>
          <p:nvPr/>
        </p:nvSpPr>
        <p:spPr>
          <a:xfrm>
            <a:off x="1287323" y="5915344"/>
            <a:ext cx="788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 Machine </a:t>
            </a:r>
            <a:r>
              <a:rPr lang="zh-TW" altLang="en-US" dirty="0"/>
              <a:t>的輸出</a:t>
            </a:r>
            <a:r>
              <a:rPr lang="zh-TW" altLang="en-US" dirty="0">
                <a:solidFill>
                  <a:srgbClr val="FF0000"/>
                </a:solidFill>
              </a:rPr>
              <a:t>只和當前狀態</a:t>
            </a:r>
            <a:r>
              <a:rPr lang="zh-TW" altLang="en-US" dirty="0"/>
              <a:t>有關</a:t>
            </a:r>
            <a:endParaRPr lang="en-US" altLang="zh-TW" dirty="0"/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/>
              <a:t>的輸出則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不只取決於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當前狀態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，還與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有關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1657324"/>
          </a:xfrm>
        </p:spPr>
        <p:txBody>
          <a:bodyPr>
            <a:normAutofit fontScale="85000" lnSpcReduction="20000"/>
          </a:bodyPr>
          <a:lstStyle/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有限狀態機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Finite-state machine, FSM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），簡稱狀態機，是表示有限個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以及在這些狀態之間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 的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轉換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和動作等行為的數學模型。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可透過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 Machine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 Machine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來表示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75595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一信號偵測器，當位元串流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bitstream)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”110”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時，則輸出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 = 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，否則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 = 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下方波型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圖可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供參考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14" y="2557462"/>
            <a:ext cx="4953395" cy="110447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97" y="4241772"/>
            <a:ext cx="10869083" cy="133958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175849" y="5132717"/>
            <a:ext cx="560717" cy="4567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38200" y="6152248"/>
            <a:ext cx="7064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後續投影片分別使用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Mealy Machine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來設計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691222" y="5132717"/>
            <a:ext cx="560717" cy="4567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206595" y="5143211"/>
            <a:ext cx="560717" cy="4567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6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21" y="2704517"/>
            <a:ext cx="3798753" cy="35217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0758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Machine)(1/5)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900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附圖為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moore machine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所表示的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tate diagram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34003" y="2569580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20230" y="3224691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95352" y="5329519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‘11’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27541" y="5493723"/>
            <a:ext cx="170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‘110’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(detect 110)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)(2/5)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8546" y="4657342"/>
            <a:ext cx="8669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Combinational Logic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 (NS)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Block</a:t>
            </a:r>
            <a:r>
              <a:rPr lang="en-US" altLang="zh-TW" dirty="0"/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：負責傳遞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Combinational Logic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 state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725484"/>
            <a:ext cx="10515600" cy="361220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Moore Machine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的架構圖及說明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05E4CE7-A065-45AF-9E91-88357670A7C6}"/>
              </a:ext>
            </a:extLst>
          </p:cNvPr>
          <p:cNvSpPr/>
          <p:nvPr/>
        </p:nvSpPr>
        <p:spPr>
          <a:xfrm>
            <a:off x="3260712" y="2966413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Input Combinational Logic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497021C-934D-48AB-B7CC-8103E3D31752}"/>
              </a:ext>
            </a:extLst>
          </p:cNvPr>
          <p:cNvSpPr/>
          <p:nvPr/>
        </p:nvSpPr>
        <p:spPr>
          <a:xfrm>
            <a:off x="5190180" y="2966411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State Transition Block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AB1A75C-5E73-42D8-AFC5-B31117C82ABA}"/>
              </a:ext>
            </a:extLst>
          </p:cNvPr>
          <p:cNvSpPr/>
          <p:nvPr/>
        </p:nvSpPr>
        <p:spPr>
          <a:xfrm>
            <a:off x="7195149" y="2966411"/>
            <a:ext cx="1468074" cy="889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Output Combinational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Logic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xmlns="" id="{36E59B40-8E07-4B03-90DD-7ABE3AF53DED}"/>
              </a:ext>
            </a:extLst>
          </p:cNvPr>
          <p:cNvCxnSpPr>
            <a:cxnSpLocks/>
          </p:cNvCxnSpPr>
          <p:nvPr/>
        </p:nvCxnSpPr>
        <p:spPr>
          <a:xfrm>
            <a:off x="2365695" y="3451261"/>
            <a:ext cx="8950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B36F4F44-3AA0-4D54-8D64-04719EFA1EF7}"/>
              </a:ext>
            </a:extLst>
          </p:cNvPr>
          <p:cNvCxnSpPr>
            <a:cxnSpLocks/>
          </p:cNvCxnSpPr>
          <p:nvPr/>
        </p:nvCxnSpPr>
        <p:spPr>
          <a:xfrm>
            <a:off x="8674758" y="3434334"/>
            <a:ext cx="5111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FB49CF7C-351F-4ECD-BFD0-DB62B3023931}"/>
              </a:ext>
            </a:extLst>
          </p:cNvPr>
          <p:cNvCxnSpPr>
            <a:cxnSpLocks/>
          </p:cNvCxnSpPr>
          <p:nvPr/>
        </p:nvCxnSpPr>
        <p:spPr>
          <a:xfrm>
            <a:off x="4728786" y="3411029"/>
            <a:ext cx="461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C459CEC5-42CE-4DDC-BEFA-36F732E61656}"/>
              </a:ext>
            </a:extLst>
          </p:cNvPr>
          <p:cNvCxnSpPr>
            <a:cxnSpLocks/>
          </p:cNvCxnSpPr>
          <p:nvPr/>
        </p:nvCxnSpPr>
        <p:spPr>
          <a:xfrm>
            <a:off x="6658254" y="3411027"/>
            <a:ext cx="5368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AEA0FE33-F6A6-4C18-B518-1C7F10AC7419}"/>
              </a:ext>
            </a:extLst>
          </p:cNvPr>
          <p:cNvSpPr txBox="1"/>
          <p:nvPr/>
        </p:nvSpPr>
        <p:spPr>
          <a:xfrm>
            <a:off x="9173697" y="3218359"/>
            <a:ext cx="91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output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890F559D-D79C-4675-BD5A-B4D44DBD5DA6}"/>
              </a:ext>
            </a:extLst>
          </p:cNvPr>
          <p:cNvSpPr txBox="1"/>
          <p:nvPr/>
        </p:nvSpPr>
        <p:spPr>
          <a:xfrm>
            <a:off x="1672693" y="3260526"/>
            <a:ext cx="6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input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xmlns="" id="{5180237A-5FF8-4AE6-B6AC-BBA78F93F104}"/>
              </a:ext>
            </a:extLst>
          </p:cNvPr>
          <p:cNvCxnSpPr>
            <a:cxnSpLocks/>
          </p:cNvCxnSpPr>
          <p:nvPr/>
        </p:nvCxnSpPr>
        <p:spPr>
          <a:xfrm>
            <a:off x="2866430" y="3112945"/>
            <a:ext cx="39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75CB2540-DFC5-4786-A8FA-4C1734CA2470}"/>
              </a:ext>
            </a:extLst>
          </p:cNvPr>
          <p:cNvCxnSpPr>
            <a:cxnSpLocks/>
          </p:cNvCxnSpPr>
          <p:nvPr/>
        </p:nvCxnSpPr>
        <p:spPr>
          <a:xfrm>
            <a:off x="2866430" y="2601321"/>
            <a:ext cx="0" cy="511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xmlns="" id="{B6233BF8-F302-4C8C-BB2A-3BDC0F9D7750}"/>
              </a:ext>
            </a:extLst>
          </p:cNvPr>
          <p:cNvCxnSpPr>
            <a:cxnSpLocks/>
          </p:cNvCxnSpPr>
          <p:nvPr/>
        </p:nvCxnSpPr>
        <p:spPr>
          <a:xfrm>
            <a:off x="2866430" y="2609330"/>
            <a:ext cx="4109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xmlns="" id="{430F0DFF-1D8B-4222-B21F-64DB0AF85AD2}"/>
              </a:ext>
            </a:extLst>
          </p:cNvPr>
          <p:cNvCxnSpPr>
            <a:cxnSpLocks/>
          </p:cNvCxnSpPr>
          <p:nvPr/>
        </p:nvCxnSpPr>
        <p:spPr>
          <a:xfrm>
            <a:off x="6975782" y="2601321"/>
            <a:ext cx="0" cy="816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等腰三角形 42">
            <a:extLst>
              <a:ext uri="{FF2B5EF4-FFF2-40B4-BE49-F238E27FC236}">
                <a16:creationId xmlns:a16="http://schemas.microsoft.com/office/drawing/2014/main" xmlns="" id="{5CA1427E-0481-44DE-BD8F-F825D6DCF238}"/>
              </a:ext>
            </a:extLst>
          </p:cNvPr>
          <p:cNvSpPr/>
          <p:nvPr/>
        </p:nvSpPr>
        <p:spPr>
          <a:xfrm>
            <a:off x="5514453" y="3726931"/>
            <a:ext cx="190795" cy="124353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87BAEDC5-5EA7-4EA6-AD0E-8871DA885172}"/>
              </a:ext>
            </a:extLst>
          </p:cNvPr>
          <p:cNvCxnSpPr>
            <a:cxnSpLocks/>
          </p:cNvCxnSpPr>
          <p:nvPr/>
        </p:nvCxnSpPr>
        <p:spPr>
          <a:xfrm>
            <a:off x="4959483" y="3726651"/>
            <a:ext cx="2306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xmlns="" id="{5B903EBA-C5AC-46E8-A0CE-8214C19C6589}"/>
              </a:ext>
            </a:extLst>
          </p:cNvPr>
          <p:cNvCxnSpPr>
            <a:cxnSpLocks/>
          </p:cNvCxnSpPr>
          <p:nvPr/>
        </p:nvCxnSpPr>
        <p:spPr>
          <a:xfrm flipH="1">
            <a:off x="4948807" y="3726651"/>
            <a:ext cx="8389" cy="269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xmlns="" id="{D114D084-76A2-4C64-9360-70A32F440BB9}"/>
              </a:ext>
            </a:extLst>
          </p:cNvPr>
          <p:cNvCxnSpPr>
            <a:cxnSpLocks/>
          </p:cNvCxnSpPr>
          <p:nvPr/>
        </p:nvCxnSpPr>
        <p:spPr>
          <a:xfrm>
            <a:off x="2357306" y="3995665"/>
            <a:ext cx="2591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9DCA939A-ED66-4C57-AF03-1B39DD7ED4AD}"/>
              </a:ext>
            </a:extLst>
          </p:cNvPr>
          <p:cNvSpPr txBox="1"/>
          <p:nvPr/>
        </p:nvSpPr>
        <p:spPr>
          <a:xfrm>
            <a:off x="1954393" y="4003384"/>
            <a:ext cx="4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clk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B9842C7-CEC0-4AD1-A554-B3C4E3C6BBC4}"/>
              </a:ext>
            </a:extLst>
          </p:cNvPr>
          <p:cNvSpPr/>
          <p:nvPr/>
        </p:nvSpPr>
        <p:spPr>
          <a:xfrm>
            <a:off x="2617365" y="2394110"/>
            <a:ext cx="6313925" cy="19869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xmlns="" id="{0B78BFF6-25E7-41C9-92A0-2F01951116DC}"/>
              </a:ext>
            </a:extLst>
          </p:cNvPr>
          <p:cNvSpPr txBox="1"/>
          <p:nvPr/>
        </p:nvSpPr>
        <p:spPr>
          <a:xfrm>
            <a:off x="6632061" y="3157335"/>
            <a:ext cx="36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ea typeface="標楷體" panose="03000509000000000000" pitchFamily="65" charset="-120"/>
              </a:rPr>
              <a:t>CS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BC835AF3-FB5D-49E7-A30E-45EA40F7B43B}"/>
              </a:ext>
            </a:extLst>
          </p:cNvPr>
          <p:cNvSpPr txBox="1"/>
          <p:nvPr/>
        </p:nvSpPr>
        <p:spPr>
          <a:xfrm>
            <a:off x="4776241" y="3174262"/>
            <a:ext cx="366988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ea typeface="標楷體" panose="03000509000000000000" pitchFamily="65" charset="-120"/>
              </a:rPr>
              <a:t>NS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xmlns="" id="{E7DE7DD3-7FFD-42D2-9393-971F28ABDDD3}"/>
              </a:ext>
            </a:extLst>
          </p:cNvPr>
          <p:cNvSpPr/>
          <p:nvPr/>
        </p:nvSpPr>
        <p:spPr>
          <a:xfrm>
            <a:off x="6942227" y="3377471"/>
            <a:ext cx="67112" cy="67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D8C5A647-5545-4D88-8D4F-4181E99EADE7}"/>
              </a:ext>
            </a:extLst>
          </p:cNvPr>
          <p:cNvSpPr txBox="1"/>
          <p:nvPr/>
        </p:nvSpPr>
        <p:spPr>
          <a:xfrm>
            <a:off x="1958029" y="3735537"/>
            <a:ext cx="4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rst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xmlns="" id="{8F3EFBBD-1A6D-469E-B04A-A73EE25493E7}"/>
              </a:ext>
            </a:extLst>
          </p:cNvPr>
          <p:cNvCxnSpPr>
            <a:cxnSpLocks/>
          </p:cNvCxnSpPr>
          <p:nvPr/>
        </p:nvCxnSpPr>
        <p:spPr>
          <a:xfrm>
            <a:off x="2357306" y="4199507"/>
            <a:ext cx="326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xmlns="" id="{47A1740E-CBCA-4EAE-AD10-9829D6BDB83F}"/>
              </a:ext>
            </a:extLst>
          </p:cNvPr>
          <p:cNvCxnSpPr>
            <a:cxnSpLocks/>
          </p:cNvCxnSpPr>
          <p:nvPr/>
        </p:nvCxnSpPr>
        <p:spPr>
          <a:xfrm flipV="1">
            <a:off x="5614602" y="3851284"/>
            <a:ext cx="0" cy="354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78" y="2580750"/>
            <a:ext cx="3797809" cy="21061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316" y="35407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)(3/5)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0156DA9-AF08-4362-B9F0-CCE46A391670}"/>
              </a:ext>
            </a:extLst>
          </p:cNvPr>
          <p:cNvSpPr txBox="1"/>
          <p:nvPr/>
        </p:nvSpPr>
        <p:spPr>
          <a:xfrm>
            <a:off x="917316" y="1696265"/>
            <a:ext cx="694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definition &amp;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7871" y="2580750"/>
            <a:ext cx="1173193" cy="826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3"/>
          </p:cNvCxnSpPr>
          <p:nvPr/>
        </p:nvCxnSpPr>
        <p:spPr>
          <a:xfrm flipV="1">
            <a:off x="4201064" y="2898015"/>
            <a:ext cx="1371601" cy="958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572665" y="2704414"/>
            <a:ext cx="120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253487" y="4246370"/>
            <a:ext cx="4140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68414" y="3851305"/>
            <a:ext cx="3416062" cy="790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F29975D-C788-48D8-9B08-A6671A2FE20B}"/>
              </a:ext>
            </a:extLst>
          </p:cNvPr>
          <p:cNvSpPr/>
          <p:nvPr/>
        </p:nvSpPr>
        <p:spPr>
          <a:xfrm>
            <a:off x="1768414" y="3453532"/>
            <a:ext cx="3416062" cy="293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xmlns="" id="{37FE374F-9E9C-4015-A2BB-84FA10B46F9C}"/>
              </a:ext>
            </a:extLst>
          </p:cNvPr>
          <p:cNvCxnSpPr/>
          <p:nvPr/>
        </p:nvCxnSpPr>
        <p:spPr>
          <a:xfrm flipV="1">
            <a:off x="5184476" y="3565597"/>
            <a:ext cx="4140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CE14BCFD-EB3C-493D-81EA-1DDFABA48662}"/>
              </a:ext>
            </a:extLst>
          </p:cNvPr>
          <p:cNvSpPr txBox="1"/>
          <p:nvPr/>
        </p:nvSpPr>
        <p:spPr>
          <a:xfrm>
            <a:off x="5667555" y="4044532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dirty="0"/>
              <a:t>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state(S0~S3)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語法分別賦予值為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0,1,2,3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，讓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中取代常數表示，增加易讀性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19D8DC31-CEB3-41FC-88EB-CFC0B99E595E}"/>
              </a:ext>
            </a:extLst>
          </p:cNvPr>
          <p:cNvSpPr txBox="1"/>
          <p:nvPr/>
        </p:nvSpPr>
        <p:spPr>
          <a:xfrm>
            <a:off x="5566223" y="3351986"/>
            <a:ext cx="514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來表示，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分別使用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儲存</a:t>
            </a:r>
          </a:p>
        </p:txBody>
      </p:sp>
    </p:spTree>
    <p:extLst>
      <p:ext uri="{BB962C8B-B14F-4D97-AF65-F5344CB8AC3E}">
        <p14:creationId xmlns:p14="http://schemas.microsoft.com/office/powerpoint/2010/main" val="39714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33" y="2061873"/>
            <a:ext cx="2404107" cy="47393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316" y="35407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信號偵測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(Moore Machine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)(4/5)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0156DA9-AF08-4362-B9F0-CCE46A391670}"/>
              </a:ext>
            </a:extLst>
          </p:cNvPr>
          <p:cNvSpPr txBox="1"/>
          <p:nvPr/>
        </p:nvSpPr>
        <p:spPr>
          <a:xfrm>
            <a:off x="917316" y="1418025"/>
            <a:ext cx="742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Combinational Logic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36AA616-2F1C-4BA4-B217-295E7C6C29D4}"/>
              </a:ext>
            </a:extLst>
          </p:cNvPr>
          <p:cNvSpPr txBox="1"/>
          <p:nvPr/>
        </p:nvSpPr>
        <p:spPr>
          <a:xfrm>
            <a:off x="4066378" y="2061873"/>
            <a:ext cx="785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來完成，列出每個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在收到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分別為何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C68DD99-C029-4C34-BA4E-8B8A8943B137}"/>
              </a:ext>
            </a:extLst>
          </p:cNvPr>
          <p:cNvSpPr/>
          <p:nvPr/>
        </p:nvSpPr>
        <p:spPr>
          <a:xfrm>
            <a:off x="1835052" y="2385038"/>
            <a:ext cx="1744909" cy="962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xmlns="" id="{A583BD77-92A4-4DCD-A0D5-14A588D87323}"/>
              </a:ext>
            </a:extLst>
          </p:cNvPr>
          <p:cNvCxnSpPr>
            <a:cxnSpLocks/>
          </p:cNvCxnSpPr>
          <p:nvPr/>
        </p:nvCxnSpPr>
        <p:spPr>
          <a:xfrm>
            <a:off x="3579961" y="3027216"/>
            <a:ext cx="486417" cy="524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9F42CB3-128A-4F20-B500-D1F91A4ACC7B}"/>
              </a:ext>
            </a:extLst>
          </p:cNvPr>
          <p:cNvSpPr txBox="1"/>
          <p:nvPr/>
        </p:nvSpPr>
        <p:spPr>
          <a:xfrm>
            <a:off x="4066378" y="2885384"/>
            <a:ext cx="3240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則維持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S0</a:t>
            </a:r>
          </a:p>
        </p:txBody>
      </p:sp>
    </p:spTree>
    <p:extLst>
      <p:ext uri="{BB962C8B-B14F-4D97-AF65-F5344CB8AC3E}">
        <p14:creationId xmlns:p14="http://schemas.microsoft.com/office/powerpoint/2010/main" val="19106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853</Words>
  <Application>Microsoft Office PowerPoint</Application>
  <PresentationFormat>寬螢幕</PresentationFormat>
  <Paragraphs>127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DD LAB10  Finite-state machine</vt:lpstr>
      <vt:lpstr>Outline</vt:lpstr>
      <vt:lpstr>課程目的</vt:lpstr>
      <vt:lpstr>Finite-State Machine</vt:lpstr>
      <vt:lpstr>課堂範例-信號偵測器</vt:lpstr>
      <vt:lpstr>課堂範例-信號偵測器(Moore Machine)(1/5)</vt:lpstr>
      <vt:lpstr>課堂範例-信號偵測器(Moore Machine)(2/5)</vt:lpstr>
      <vt:lpstr>課堂範例-信號偵測器(Moore Machine)(3/5)</vt:lpstr>
      <vt:lpstr>課堂範例-信號偵測器(Moore Machine)(4/5)</vt:lpstr>
      <vt:lpstr>課堂範例-信號偵測器(Moore Machine)(5/5)</vt:lpstr>
      <vt:lpstr>課堂範例-信號偵測器(Mealy Machine)(1/5)</vt:lpstr>
      <vt:lpstr>課堂範例-信號偵測器(Mealy Machine)(2/5)</vt:lpstr>
      <vt:lpstr>課堂範例-信號偵測器(Mealy Machine)(3/5)</vt:lpstr>
      <vt:lpstr>課堂範例-信號偵測器(Mealy Machine)(4/5)</vt:lpstr>
      <vt:lpstr>課堂範例-信號偵測器(Mealy Machine)(5/5)</vt:lpstr>
      <vt:lpstr>LAB作業</vt:lpstr>
      <vt:lpstr>作業繳交事項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395</cp:revision>
  <dcterms:created xsi:type="dcterms:W3CDTF">2021-03-04T12:07:24Z</dcterms:created>
  <dcterms:modified xsi:type="dcterms:W3CDTF">2021-06-17T08:03:14Z</dcterms:modified>
</cp:coreProperties>
</file>