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9928225" cy="67976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oCx3EFWWzvJ971ISFOmQuOjpa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4302231" cy="341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3697" y="1"/>
            <a:ext cx="4302231" cy="341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456612"/>
            <a:ext cx="4302231" cy="34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0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1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2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3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14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4:notes"/>
          <p:cNvSpPr txBox="1"/>
          <p:nvPr>
            <p:ph idx="12" type="sldNum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5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6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7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7:notes"/>
          <p:cNvSpPr txBox="1"/>
          <p:nvPr>
            <p:ph idx="12" type="sldNum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8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9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Relationship Id="rId4" Type="http://schemas.openxmlformats.org/officeDocument/2006/relationships/image" Target="../media/image29.png"/><Relationship Id="rId5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Relationship Id="rId5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6.png"/><Relationship Id="rId13" Type="http://schemas.openxmlformats.org/officeDocument/2006/relationships/image" Target="../media/image15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Relationship Id="rId15" Type="http://schemas.openxmlformats.org/officeDocument/2006/relationships/image" Target="../media/image19.png"/><Relationship Id="rId14" Type="http://schemas.openxmlformats.org/officeDocument/2006/relationships/image" Target="../media/image24.png"/><Relationship Id="rId17" Type="http://schemas.openxmlformats.org/officeDocument/2006/relationships/image" Target="../media/image22.png"/><Relationship Id="rId16" Type="http://schemas.openxmlformats.org/officeDocument/2006/relationships/image" Target="../media/image26.png"/><Relationship Id="rId5" Type="http://schemas.openxmlformats.org/officeDocument/2006/relationships/image" Target="../media/image20.png"/><Relationship Id="rId19" Type="http://schemas.openxmlformats.org/officeDocument/2006/relationships/image" Target="../media/image27.png"/><Relationship Id="rId6" Type="http://schemas.openxmlformats.org/officeDocument/2006/relationships/image" Target="../media/image12.png"/><Relationship Id="rId18" Type="http://schemas.openxmlformats.org/officeDocument/2006/relationships/image" Target="../media/image21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1524000" y="4285359"/>
            <a:ext cx="9144000" cy="52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助教:徐瑋程、林冠翰、胡祐嘉、劉宸彥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1167172" y="1784289"/>
            <a:ext cx="9857656" cy="1838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127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4400"/>
              <a:buFont typeface="Times New Roman"/>
              <a:buNone/>
            </a:pPr>
            <a:br>
              <a:rPr b="1" i="0" lang="zh-TW" sz="4400" u="none" cap="none" strike="noStrike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zh-TW" sz="5400" u="none" cap="none" strike="noStrike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Signed / Unsigned MPY</a:t>
            </a:r>
            <a:br>
              <a:rPr b="1" i="0" lang="zh-TW" sz="5400" u="none" cap="none" strike="noStrike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zh-TW" sz="4800" u="none" cap="none" strike="noStrike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 Lab8</a:t>
            </a:r>
            <a:endParaRPr b="1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0" name="Google Shape;90;p1"/>
          <p:cNvCxnSpPr/>
          <p:nvPr/>
        </p:nvCxnSpPr>
        <p:spPr>
          <a:xfrm>
            <a:off x="1102660" y="2522947"/>
            <a:ext cx="9986681" cy="0"/>
          </a:xfrm>
          <a:prstGeom prst="straightConnector1">
            <a:avLst/>
          </a:prstGeom>
          <a:noFill/>
          <a:ln cap="flat" cmpd="sng" w="476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1"/>
          <p:cNvSpPr txBox="1"/>
          <p:nvPr/>
        </p:nvSpPr>
        <p:spPr>
          <a:xfrm>
            <a:off x="2154000" y="5985352"/>
            <a:ext cx="7884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2C8"/>
              </a:buClr>
              <a:buSzPts val="1500"/>
              <a:buFont typeface="Times New Roman"/>
              <a:buNone/>
            </a:pPr>
            <a:r>
              <a:rPr b="0" i="0" lang="zh-TW" sz="1500" u="none" cap="none" strike="noStrike">
                <a:solidFill>
                  <a:srgbClr val="0072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Electrical Engineering and SoC Research Center National Chung Cheng University</a:t>
            </a:r>
            <a:endParaRPr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3279" y="5118246"/>
            <a:ext cx="8001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43113" y="4922983"/>
            <a:ext cx="8763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"/>
          <p:cNvSpPr txBox="1"/>
          <p:nvPr/>
        </p:nvSpPr>
        <p:spPr>
          <a:xfrm>
            <a:off x="838200" y="149900"/>
            <a:ext cx="10515600" cy="733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Booth Recoding</a:t>
            </a:r>
            <a:endParaRPr/>
          </a:p>
        </p:txBody>
      </p:sp>
      <p:cxnSp>
        <p:nvCxnSpPr>
          <p:cNvPr id="258" name="Google Shape;258;p10"/>
          <p:cNvCxnSpPr/>
          <p:nvPr/>
        </p:nvCxnSpPr>
        <p:spPr>
          <a:xfrm>
            <a:off x="1102660" y="984755"/>
            <a:ext cx="9986681" cy="0"/>
          </a:xfrm>
          <a:prstGeom prst="straightConnector1">
            <a:avLst/>
          </a:prstGeom>
          <a:noFill/>
          <a:ln cap="flat" cmpd="sng" w="476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60" name="Google Shape;260;p10"/>
          <p:cNvSpPr txBox="1"/>
          <p:nvPr/>
        </p:nvSpPr>
        <p:spPr>
          <a:xfrm>
            <a:off x="554659" y="1770301"/>
            <a:ext cx="11082682" cy="7352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916" l="0" r="-547" t="-41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61" name="Google Shape;26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9041" y="2768600"/>
            <a:ext cx="10020300" cy="40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"/>
          <p:cNvSpPr txBox="1"/>
          <p:nvPr/>
        </p:nvSpPr>
        <p:spPr>
          <a:xfrm>
            <a:off x="838200" y="149900"/>
            <a:ext cx="10515600" cy="733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Radix-4 Booth Recoding</a:t>
            </a:r>
            <a:endParaRPr/>
          </a:p>
        </p:txBody>
      </p:sp>
      <p:cxnSp>
        <p:nvCxnSpPr>
          <p:cNvPr id="267" name="Google Shape;267;p11"/>
          <p:cNvCxnSpPr/>
          <p:nvPr/>
        </p:nvCxnSpPr>
        <p:spPr>
          <a:xfrm>
            <a:off x="1102660" y="984755"/>
            <a:ext cx="9986681" cy="0"/>
          </a:xfrm>
          <a:prstGeom prst="straightConnector1">
            <a:avLst/>
          </a:prstGeom>
          <a:noFill/>
          <a:ln cap="flat" cmpd="sng" w="476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69" name="Google Shape;269;p11"/>
          <p:cNvSpPr txBox="1"/>
          <p:nvPr/>
        </p:nvSpPr>
        <p:spPr>
          <a:xfrm>
            <a:off x="554659" y="1770301"/>
            <a:ext cx="11082682" cy="7352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916" l="0" r="-547" t="-41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70" name="Google Shape;27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1137" y="2745167"/>
            <a:ext cx="3258005" cy="3467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01583" y="3211957"/>
            <a:ext cx="4229690" cy="2534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"/>
          <p:cNvSpPr txBox="1"/>
          <p:nvPr/>
        </p:nvSpPr>
        <p:spPr>
          <a:xfrm>
            <a:off x="838200" y="149900"/>
            <a:ext cx="10515600" cy="733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教材說明</a:t>
            </a:r>
            <a:endParaRPr/>
          </a:p>
        </p:txBody>
      </p:sp>
      <p:cxnSp>
        <p:nvCxnSpPr>
          <p:cNvPr id="277" name="Google Shape;277;p12"/>
          <p:cNvCxnSpPr/>
          <p:nvPr/>
        </p:nvCxnSpPr>
        <p:spPr>
          <a:xfrm>
            <a:off x="1102660" y="984755"/>
            <a:ext cx="9986681" cy="0"/>
          </a:xfrm>
          <a:prstGeom prst="straightConnector1">
            <a:avLst/>
          </a:prstGeom>
          <a:noFill/>
          <a:ln cap="flat" cmpd="sng" w="476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12"/>
          <p:cNvSpPr/>
          <p:nvPr/>
        </p:nvSpPr>
        <p:spPr>
          <a:xfrm>
            <a:off x="1503288" y="2138738"/>
            <a:ext cx="7685102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教材內容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■"/>
            </a:pPr>
            <a:r>
              <a:rPr lang="zh-TW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4bit </a:t>
            </a: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Multiplier與以及對應的testbench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■"/>
            </a:pPr>
            <a:r>
              <a:rPr lang="zh-TW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4bit Sign Extension Multiplier及對應的testbench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■"/>
            </a:pPr>
            <a:r>
              <a:rPr lang="zh-TW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4bit booth Multiplier及對應的testbench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"/>
          <p:cNvSpPr txBox="1"/>
          <p:nvPr/>
        </p:nvSpPr>
        <p:spPr>
          <a:xfrm>
            <a:off x="838200" y="149900"/>
            <a:ext cx="10515600" cy="733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教材說明 -</a:t>
            </a:r>
            <a:r>
              <a:rPr lang="zh-TW"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4bit </a:t>
            </a:r>
            <a:r>
              <a:rPr lang="zh-TW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Multiplier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4" name="Google Shape;284;p13"/>
          <p:cNvCxnSpPr/>
          <p:nvPr/>
        </p:nvCxnSpPr>
        <p:spPr>
          <a:xfrm>
            <a:off x="1102660" y="984755"/>
            <a:ext cx="9986681" cy="0"/>
          </a:xfrm>
          <a:prstGeom prst="straightConnector1">
            <a:avLst/>
          </a:prstGeom>
          <a:noFill/>
          <a:ln cap="flat" cmpd="sng" w="476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5" name="Google Shape;2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6836" y="2756172"/>
            <a:ext cx="4906883" cy="2939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799738"/>
            <a:ext cx="4963218" cy="419158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3"/>
          <p:cNvSpPr/>
          <p:nvPr/>
        </p:nvSpPr>
        <p:spPr>
          <a:xfrm>
            <a:off x="762887" y="3895530"/>
            <a:ext cx="5038531" cy="1138334"/>
          </a:xfrm>
          <a:prstGeom prst="ellipse">
            <a:avLst/>
          </a:pr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p13"/>
          <p:cNvCxnSpPr/>
          <p:nvPr/>
        </p:nvCxnSpPr>
        <p:spPr>
          <a:xfrm flipH="1" rot="10800000">
            <a:off x="5887616" y="3340359"/>
            <a:ext cx="1875453" cy="774441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9" name="Google Shape;289;p13"/>
          <p:cNvCxnSpPr/>
          <p:nvPr/>
        </p:nvCxnSpPr>
        <p:spPr>
          <a:xfrm flipH="1" rot="10800000">
            <a:off x="5861289" y="4226067"/>
            <a:ext cx="1472572" cy="275954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0" name="Google Shape;290;p13"/>
          <p:cNvCxnSpPr/>
          <p:nvPr/>
        </p:nvCxnSpPr>
        <p:spPr>
          <a:xfrm>
            <a:off x="5861957" y="4700646"/>
            <a:ext cx="864879" cy="260369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1" name="Google Shape;291;p13"/>
          <p:cNvSpPr txBox="1"/>
          <p:nvPr/>
        </p:nvSpPr>
        <p:spPr>
          <a:xfrm>
            <a:off x="1868060" y="6069942"/>
            <a:ext cx="47295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544513" lvl="0" marL="857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依照架構接線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838200" y="149900"/>
            <a:ext cx="10515600" cy="733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教材說明 - Sign Extension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8" name="Google Shape;298;p14"/>
          <p:cNvCxnSpPr/>
          <p:nvPr/>
        </p:nvCxnSpPr>
        <p:spPr>
          <a:xfrm>
            <a:off x="1102660" y="984755"/>
            <a:ext cx="9986681" cy="0"/>
          </a:xfrm>
          <a:prstGeom prst="straightConnector1">
            <a:avLst/>
          </a:prstGeom>
          <a:noFill/>
          <a:ln cap="flat" cmpd="sng" w="476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9" name="Google Shape;2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4290" y="2601862"/>
            <a:ext cx="2997284" cy="22930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0" name="Google Shape;300;p14"/>
          <p:cNvCxnSpPr/>
          <p:nvPr/>
        </p:nvCxnSpPr>
        <p:spPr>
          <a:xfrm flipH="1" rot="10800000">
            <a:off x="5552989" y="3762900"/>
            <a:ext cx="1757266" cy="167951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1" name="Google Shape;301;p14"/>
          <p:cNvCxnSpPr/>
          <p:nvPr/>
        </p:nvCxnSpPr>
        <p:spPr>
          <a:xfrm flipH="1" rot="10800000">
            <a:off x="5236801" y="4701419"/>
            <a:ext cx="1931125" cy="305852"/>
          </a:xfrm>
          <a:prstGeom prst="straightConnector1">
            <a:avLst/>
          </a:prstGeom>
          <a:noFill/>
          <a:ln cap="flat" cmpd="sng" w="762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2" name="Google Shape;302;p14"/>
          <p:cNvSpPr/>
          <p:nvPr/>
        </p:nvSpPr>
        <p:spPr>
          <a:xfrm>
            <a:off x="81121" y="5971333"/>
            <a:ext cx="77379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將乘到MSB的值進行Sign Extension使值在運算過程正確</a:t>
            </a:r>
            <a:endParaRPr/>
          </a:p>
        </p:txBody>
      </p:sp>
      <p:pic>
        <p:nvPicPr>
          <p:cNvPr id="303" name="Google Shape;30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958" y="984755"/>
            <a:ext cx="4591842" cy="503509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4"/>
          <p:cNvSpPr/>
          <p:nvPr/>
        </p:nvSpPr>
        <p:spPr>
          <a:xfrm>
            <a:off x="-356402" y="3158835"/>
            <a:ext cx="5547237" cy="1474833"/>
          </a:xfrm>
          <a:prstGeom prst="ellipse">
            <a:avLst/>
          </a:pr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-304060" y="4553527"/>
            <a:ext cx="5038531" cy="1228437"/>
          </a:xfrm>
          <a:prstGeom prst="ellipse">
            <a:avLst/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"/>
          <p:cNvSpPr txBox="1"/>
          <p:nvPr/>
        </p:nvSpPr>
        <p:spPr>
          <a:xfrm>
            <a:off x="838200" y="149900"/>
            <a:ext cx="10515600" cy="733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教材說明 - Booth Recoding (1 / 2)    </a:t>
            </a:r>
            <a:endParaRPr/>
          </a:p>
        </p:txBody>
      </p:sp>
      <p:cxnSp>
        <p:nvCxnSpPr>
          <p:cNvPr id="311" name="Google Shape;311;p15"/>
          <p:cNvCxnSpPr/>
          <p:nvPr/>
        </p:nvCxnSpPr>
        <p:spPr>
          <a:xfrm>
            <a:off x="1102660" y="984755"/>
            <a:ext cx="9986681" cy="0"/>
          </a:xfrm>
          <a:prstGeom prst="straightConnector1">
            <a:avLst/>
          </a:prstGeom>
          <a:noFill/>
          <a:ln cap="flat" cmpd="sng" w="476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2" name="Google Shape;3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4514" y="2849460"/>
            <a:ext cx="3210373" cy="2372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5"/>
          <p:cNvPicPr preferRelativeResize="0"/>
          <p:nvPr/>
        </p:nvPicPr>
        <p:blipFill rotWithShape="1">
          <a:blip r:embed="rId4">
            <a:alphaModFix/>
          </a:blip>
          <a:srcRect b="25783" l="0" r="58709" t="0"/>
          <a:stretch/>
        </p:blipFill>
        <p:spPr>
          <a:xfrm>
            <a:off x="6770045" y="2517971"/>
            <a:ext cx="4137441" cy="30350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15"/>
          <p:cNvCxnSpPr/>
          <p:nvPr/>
        </p:nvCxnSpPr>
        <p:spPr>
          <a:xfrm flipH="1" rot="10800000">
            <a:off x="5305894" y="4105471"/>
            <a:ext cx="870971" cy="1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5" name="Google Shape;315;p15"/>
          <p:cNvSpPr/>
          <p:nvPr/>
        </p:nvSpPr>
        <p:spPr>
          <a:xfrm>
            <a:off x="1829550" y="5437027"/>
            <a:ext cx="2178353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8331" l="-2240" r="-1679" t="-833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078" y="2027325"/>
            <a:ext cx="4248743" cy="3381847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6"/>
          <p:cNvSpPr txBox="1"/>
          <p:nvPr/>
        </p:nvSpPr>
        <p:spPr>
          <a:xfrm>
            <a:off x="838200" y="149900"/>
            <a:ext cx="10515600" cy="733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教材說明 - Booth Recoding (2 / 2)    </a:t>
            </a:r>
            <a:endParaRPr/>
          </a:p>
        </p:txBody>
      </p:sp>
      <p:cxnSp>
        <p:nvCxnSpPr>
          <p:cNvPr id="322" name="Google Shape;322;p16"/>
          <p:cNvCxnSpPr/>
          <p:nvPr/>
        </p:nvCxnSpPr>
        <p:spPr>
          <a:xfrm>
            <a:off x="1102660" y="984755"/>
            <a:ext cx="9986681" cy="0"/>
          </a:xfrm>
          <a:prstGeom prst="straightConnector1">
            <a:avLst/>
          </a:prstGeom>
          <a:noFill/>
          <a:ln cap="flat" cmpd="sng" w="476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3" name="Google Shape;323;p16"/>
          <p:cNvPicPr preferRelativeResize="0"/>
          <p:nvPr/>
        </p:nvPicPr>
        <p:blipFill rotWithShape="1">
          <a:blip r:embed="rId4">
            <a:alphaModFix/>
          </a:blip>
          <a:srcRect b="0" l="45853" r="0" t="0"/>
          <a:stretch/>
        </p:blipFill>
        <p:spPr>
          <a:xfrm>
            <a:off x="6615404" y="1673549"/>
            <a:ext cx="5425659" cy="408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" name="Google Shape;324;p16"/>
          <p:cNvCxnSpPr/>
          <p:nvPr/>
        </p:nvCxnSpPr>
        <p:spPr>
          <a:xfrm flipH="1" rot="10800000">
            <a:off x="5576597" y="3806891"/>
            <a:ext cx="870971" cy="1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5" name="Google Shape;325;p16"/>
          <p:cNvSpPr/>
          <p:nvPr/>
        </p:nvSpPr>
        <p:spPr>
          <a:xfrm>
            <a:off x="668103" y="1815278"/>
            <a:ext cx="4010430" cy="1078842"/>
          </a:xfrm>
          <a:prstGeom prst="ellipse">
            <a:avLst/>
          </a:pr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6"/>
          <p:cNvSpPr txBox="1"/>
          <p:nvPr/>
        </p:nvSpPr>
        <p:spPr>
          <a:xfrm>
            <a:off x="1200978" y="5561130"/>
            <a:ext cx="3986843" cy="40011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5755" l="0" r="0" t="-757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7" name="Google Shape;327;p16"/>
          <p:cNvSpPr txBox="1"/>
          <p:nvPr/>
        </p:nvSpPr>
        <p:spPr>
          <a:xfrm>
            <a:off x="4610012" y="2046352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C000"/>
                </a:solidFill>
                <a:latin typeface="DFKai-SB"/>
                <a:ea typeface="DFKai-SB"/>
                <a:cs typeface="DFKai-SB"/>
                <a:sym typeface="DFKai-SB"/>
              </a:rPr>
              <a:t>判斷</a:t>
            </a:r>
            <a:endParaRPr/>
          </a:p>
        </p:txBody>
      </p:sp>
      <p:sp>
        <p:nvSpPr>
          <p:cNvPr id="328" name="Google Shape;328;p16"/>
          <p:cNvSpPr txBox="1"/>
          <p:nvPr/>
        </p:nvSpPr>
        <p:spPr>
          <a:xfrm>
            <a:off x="4381338" y="3111623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C000"/>
                </a:solidFill>
                <a:latin typeface="DFKai-SB"/>
                <a:ea typeface="DFKai-SB"/>
                <a:cs typeface="DFKai-SB"/>
                <a:sym typeface="DFKai-SB"/>
              </a:rPr>
              <a:t>位移</a:t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423099" y="2639406"/>
            <a:ext cx="4010430" cy="1078842"/>
          </a:xfrm>
          <a:prstGeom prst="ellipse">
            <a:avLst/>
          </a:pr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6"/>
          <p:cNvSpPr/>
          <p:nvPr/>
        </p:nvSpPr>
        <p:spPr>
          <a:xfrm>
            <a:off x="948540" y="3366221"/>
            <a:ext cx="4173876" cy="1078842"/>
          </a:xfrm>
          <a:prstGeom prst="ellipse">
            <a:avLst/>
          </a:pr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6"/>
          <p:cNvSpPr txBox="1"/>
          <p:nvPr/>
        </p:nvSpPr>
        <p:spPr>
          <a:xfrm>
            <a:off x="3989724" y="4299453"/>
            <a:ext cx="1365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MPY</a:t>
            </a:r>
            <a:endParaRPr sz="18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16"/>
          <p:cNvSpPr txBox="1"/>
          <p:nvPr/>
        </p:nvSpPr>
        <p:spPr>
          <a:xfrm>
            <a:off x="2939782" y="5008963"/>
            <a:ext cx="1365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C000"/>
                </a:solidFill>
                <a:latin typeface="DFKai-SB"/>
                <a:ea typeface="DFKai-SB"/>
                <a:cs typeface="DFKai-SB"/>
                <a:sym typeface="DFKai-SB"/>
              </a:rPr>
              <a:t>算出結果</a:t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838200" y="4187592"/>
            <a:ext cx="2590160" cy="1078842"/>
          </a:xfrm>
          <a:prstGeom prst="ellipse">
            <a:avLst/>
          </a:pr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"/>
          <p:cNvSpPr txBox="1"/>
          <p:nvPr/>
        </p:nvSpPr>
        <p:spPr>
          <a:xfrm>
            <a:off x="838200" y="149900"/>
            <a:ext cx="10515600" cy="733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LAB作業 </a:t>
            </a:r>
            <a:endParaRPr/>
          </a:p>
        </p:txBody>
      </p:sp>
      <p:cxnSp>
        <p:nvCxnSpPr>
          <p:cNvPr id="340" name="Google Shape;340;p17"/>
          <p:cNvCxnSpPr/>
          <p:nvPr/>
        </p:nvCxnSpPr>
        <p:spPr>
          <a:xfrm>
            <a:off x="1102660" y="984755"/>
            <a:ext cx="9986681" cy="0"/>
          </a:xfrm>
          <a:prstGeom prst="straightConnector1">
            <a:avLst/>
          </a:prstGeom>
          <a:noFill/>
          <a:ln cap="flat" cmpd="sng" w="476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1" name="Google Shape;341;p17"/>
          <p:cNvSpPr txBox="1"/>
          <p:nvPr/>
        </p:nvSpPr>
        <p:spPr>
          <a:xfrm>
            <a:off x="788068" y="1797784"/>
            <a:ext cx="1061586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■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透過上述方法之一，實作一32bit有號數乘法器。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17"/>
          <p:cNvSpPr/>
          <p:nvPr/>
        </p:nvSpPr>
        <p:spPr>
          <a:xfrm>
            <a:off x="4572000" y="3094241"/>
            <a:ext cx="2565647" cy="176665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MPY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3" name="Google Shape;343;p17"/>
          <p:cNvCxnSpPr/>
          <p:nvPr/>
        </p:nvCxnSpPr>
        <p:spPr>
          <a:xfrm>
            <a:off x="3701989" y="3564758"/>
            <a:ext cx="51490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4" name="Google Shape;344;p17"/>
          <p:cNvCxnSpPr/>
          <p:nvPr/>
        </p:nvCxnSpPr>
        <p:spPr>
          <a:xfrm>
            <a:off x="3701989" y="4218881"/>
            <a:ext cx="51490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5" name="Google Shape;345;p17"/>
          <p:cNvSpPr txBox="1"/>
          <p:nvPr/>
        </p:nvSpPr>
        <p:spPr>
          <a:xfrm>
            <a:off x="3293616" y="3094241"/>
            <a:ext cx="11448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In_a[31:0]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7"/>
          <p:cNvSpPr txBox="1"/>
          <p:nvPr/>
        </p:nvSpPr>
        <p:spPr>
          <a:xfrm>
            <a:off x="3293616" y="3771757"/>
            <a:ext cx="1156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In_b[31:0]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7" name="Google Shape;347;p17"/>
          <p:cNvCxnSpPr/>
          <p:nvPr/>
        </p:nvCxnSpPr>
        <p:spPr>
          <a:xfrm>
            <a:off x="7137647" y="3978478"/>
            <a:ext cx="51490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8" name="Google Shape;348;p17"/>
          <p:cNvSpPr txBox="1"/>
          <p:nvPr/>
        </p:nvSpPr>
        <p:spPr>
          <a:xfrm>
            <a:off x="7530692" y="3489867"/>
            <a:ext cx="1477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product[63:0]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7"/>
          <p:cNvSpPr/>
          <p:nvPr/>
        </p:nvSpPr>
        <p:spPr>
          <a:xfrm>
            <a:off x="1355399" y="5983395"/>
            <a:ext cx="94456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設計的乘法器皆有2個input及1個output，請同學自行設計testbench驗證結果是否正確。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7"/>
          <p:cNvSpPr txBox="1"/>
          <p:nvPr/>
        </p:nvSpPr>
        <p:spPr>
          <a:xfrm>
            <a:off x="3701988" y="4347976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1" name="Google Shape;351;p17"/>
          <p:cNvCxnSpPr/>
          <p:nvPr/>
        </p:nvCxnSpPr>
        <p:spPr>
          <a:xfrm>
            <a:off x="3701988" y="4738262"/>
            <a:ext cx="51490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8"/>
          <p:cNvSpPr txBox="1"/>
          <p:nvPr/>
        </p:nvSpPr>
        <p:spPr>
          <a:xfrm>
            <a:off x="838200" y="149900"/>
            <a:ext cx="10515600" cy="733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課程評分</a:t>
            </a:r>
            <a:endParaRPr/>
          </a:p>
        </p:txBody>
      </p:sp>
      <p:cxnSp>
        <p:nvCxnSpPr>
          <p:cNvPr id="357" name="Google Shape;357;p18"/>
          <p:cNvCxnSpPr/>
          <p:nvPr/>
        </p:nvCxnSpPr>
        <p:spPr>
          <a:xfrm>
            <a:off x="1102660" y="984755"/>
            <a:ext cx="9986681" cy="0"/>
          </a:xfrm>
          <a:prstGeom prst="straightConnector1">
            <a:avLst/>
          </a:prstGeom>
          <a:noFill/>
          <a:ln cap="flat" cmpd="sng" w="476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8" name="Google Shape;358;p18"/>
          <p:cNvSpPr/>
          <p:nvPr/>
        </p:nvSpPr>
        <p:spPr>
          <a:xfrm>
            <a:off x="3153568" y="5688596"/>
            <a:ext cx="62889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u="sng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記得填寫意見回饋表，否則不予以計分</a:t>
            </a:r>
            <a:endParaRPr sz="2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8"/>
          <p:cNvSpPr txBox="1"/>
          <p:nvPr/>
        </p:nvSpPr>
        <p:spPr>
          <a:xfrm>
            <a:off x="1239098" y="2203215"/>
            <a:ext cx="992253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透過上述方法之一，實作一32bit有號數乘法器。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Demo時將使用助教提供的Testbench進行運算，共10筆測資，每筆10%。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並會於Demo時詢問選用架構及原因，嚴禁抄襲。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使用Verilog 語法直接進行相乘視同作弊，此次LAB成績以0分計算。</a:t>
            </a:r>
            <a:endParaRPr b="1"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38200" y="149900"/>
            <a:ext cx="10515600" cy="733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zh-TW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2"/>
          <p:cNvCxnSpPr/>
          <p:nvPr/>
        </p:nvCxnSpPr>
        <p:spPr>
          <a:xfrm>
            <a:off x="1102660" y="984755"/>
            <a:ext cx="9986681" cy="0"/>
          </a:xfrm>
          <a:prstGeom prst="straightConnector1">
            <a:avLst/>
          </a:prstGeom>
          <a:noFill/>
          <a:ln cap="flat" cmpd="sng" w="476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2"/>
          <p:cNvSpPr txBox="1"/>
          <p:nvPr/>
        </p:nvSpPr>
        <p:spPr>
          <a:xfrm>
            <a:off x="1102660" y="1182848"/>
            <a:ext cx="806552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■"/>
            </a:pPr>
            <a:r>
              <a:rPr b="0" i="0" lang="zh-TW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課程目的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■"/>
            </a:pPr>
            <a:r>
              <a:rPr b="0" i="0" lang="zh-TW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Unsigned MPY 架構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■"/>
            </a:pPr>
            <a:r>
              <a:rPr b="0" i="0" lang="zh-TW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Signed MPY 原理與架構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■"/>
            </a:pPr>
            <a:r>
              <a:rPr b="0" i="0" lang="zh-TW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Lab作業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■"/>
            </a:pPr>
            <a:r>
              <a:rPr b="0" i="0" lang="zh-TW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課程評分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838200" y="149900"/>
            <a:ext cx="10515600" cy="733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zh-TW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課程目的</a:t>
            </a:r>
            <a:endParaRPr/>
          </a:p>
        </p:txBody>
      </p:sp>
      <p:cxnSp>
        <p:nvCxnSpPr>
          <p:cNvPr id="107" name="Google Shape;107;p3"/>
          <p:cNvCxnSpPr/>
          <p:nvPr/>
        </p:nvCxnSpPr>
        <p:spPr>
          <a:xfrm>
            <a:off x="1102660" y="984755"/>
            <a:ext cx="9986681" cy="0"/>
          </a:xfrm>
          <a:prstGeom prst="straightConnector1">
            <a:avLst/>
          </a:prstGeom>
          <a:noFill/>
          <a:ln cap="flat" cmpd="sng" w="476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3"/>
          <p:cNvSpPr txBox="1"/>
          <p:nvPr/>
        </p:nvSpPr>
        <p:spPr>
          <a:xfrm>
            <a:off x="1347643" y="2248205"/>
            <a:ext cx="9496713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544513" lvl="0" marL="857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經過了先前的實驗課，我們已經了解如何透過多個全加器設計RCA及CLA架構，而在數位系統導論課程中也學習了無號乘法器與有號乘法的原理，我們將會帶大家複習上述內容，並讓大家學習：</a:t>
            </a:r>
            <a:endParaRPr/>
          </a:p>
          <a:p>
            <a:pPr indent="-457200" lvl="0" marL="542925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b="0" i="0" lang="zh-TW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透過全加器與半加器設計無號乘法器（Array Multiplier）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42925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b="0" i="0" lang="zh-TW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透過Separate sign handling、Sign extension、Baugh-Wooley algorithm與Booth recoding設計有號數乘法器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/>
        </p:nvSpPr>
        <p:spPr>
          <a:xfrm>
            <a:off x="838200" y="149900"/>
            <a:ext cx="10515600" cy="733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zh-TW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Multiplier</a:t>
            </a:r>
            <a:endParaRPr/>
          </a:p>
        </p:txBody>
      </p:sp>
      <p:cxnSp>
        <p:nvCxnSpPr>
          <p:cNvPr id="115" name="Google Shape;115;p4"/>
          <p:cNvCxnSpPr/>
          <p:nvPr/>
        </p:nvCxnSpPr>
        <p:spPr>
          <a:xfrm>
            <a:off x="1102660" y="984755"/>
            <a:ext cx="9986681" cy="0"/>
          </a:xfrm>
          <a:prstGeom prst="straightConnector1">
            <a:avLst/>
          </a:prstGeom>
          <a:noFill/>
          <a:ln cap="flat" cmpd="sng" w="476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3065031"/>
            <a:ext cx="4906883" cy="293979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/>
        </p:nvSpPr>
        <p:spPr>
          <a:xfrm>
            <a:off x="1102660" y="1182848"/>
            <a:ext cx="972436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Multiplier 是一個計算方式與直式乘法相似的硬體架構，這邊以4-bit MPY作為範例，總共需要</a:t>
            </a:r>
            <a:r>
              <a:rPr b="0" i="0" lang="zh-TW" sz="2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r>
              <a:rPr b="0" i="0" lang="zh-TW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個and，</a:t>
            </a:r>
            <a:r>
              <a:rPr b="0" i="0" lang="zh-TW" sz="2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zh-TW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個HA，</a:t>
            </a:r>
            <a:r>
              <a:rPr b="0" i="0" lang="zh-TW" sz="2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0" i="0" lang="zh-TW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個FA來實現。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先將被乘數與各個乘數的bit相乘得到該部分的乘積，再透過加法器將前文得出的部分乘積與carry bit加總得到乘法結果。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0721" y="3627176"/>
            <a:ext cx="4017612" cy="237764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541225" y="5917449"/>
            <a:ext cx="26853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b="0" i="0" lang="zh-TW" sz="24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直式乘法示意圖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6863165" y="5972958"/>
            <a:ext cx="34948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b="0" i="0" lang="zh-TW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Multiplier</a:t>
            </a:r>
            <a:r>
              <a:rPr b="0" i="0" lang="zh-TW" sz="24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架構圖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/>
        </p:nvSpPr>
        <p:spPr>
          <a:xfrm>
            <a:off x="838200" y="149900"/>
            <a:ext cx="10515600" cy="733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zh-TW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Separate Sign Handling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7" name="Google Shape;127;p5"/>
          <p:cNvCxnSpPr/>
          <p:nvPr/>
        </p:nvCxnSpPr>
        <p:spPr>
          <a:xfrm>
            <a:off x="1102660" y="984755"/>
            <a:ext cx="9986681" cy="0"/>
          </a:xfrm>
          <a:prstGeom prst="straightConnector1">
            <a:avLst/>
          </a:prstGeom>
          <a:noFill/>
          <a:ln cap="flat" cmpd="sng" w="476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1253581" y="1685394"/>
            <a:ext cx="794448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可以透過判斷兩個input是否為負數，若為負數則對其做二補數轉換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zh-TW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</a:t>
            </a:r>
            <a:r>
              <a:rPr b="0" i="1" lang="zh-TW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( a[3] == 1 ) Multiplier = ~a + 1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1253581" y="3278156"/>
            <a:ext cx="8972969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若兩個input其中一個為負數，則乘積為負，需要將運算結果做二補數轉換，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我們透過對兩個input的sign bit做 XOR 來判斷最後運算結果的正負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zh-TW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</a:t>
            </a:r>
            <a:r>
              <a:rPr b="0" i="1" lang="zh-TW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 = a[3] ^ b[3]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zh-TW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if ( sign== 1) product = ~product + 1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/>
        </p:nvSpPr>
        <p:spPr>
          <a:xfrm>
            <a:off x="838200" y="149900"/>
            <a:ext cx="10515600" cy="733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 Extension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6" name="Google Shape;136;p6"/>
          <p:cNvCxnSpPr/>
          <p:nvPr/>
        </p:nvCxnSpPr>
        <p:spPr>
          <a:xfrm>
            <a:off x="1102660" y="984755"/>
            <a:ext cx="9986681" cy="0"/>
          </a:xfrm>
          <a:prstGeom prst="straightConnector1">
            <a:avLst/>
          </a:prstGeom>
          <a:noFill/>
          <a:ln cap="flat" cmpd="sng" w="476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6"/>
          <p:cNvSpPr txBox="1"/>
          <p:nvPr>
            <p:ph idx="12" type="sldNum"/>
          </p:nvPr>
        </p:nvSpPr>
        <p:spPr>
          <a:xfrm>
            <a:off x="8610600" y="618767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1010" y="4296944"/>
            <a:ext cx="2997283" cy="2299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563" y="4302995"/>
            <a:ext cx="2997284" cy="22930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 txBox="1"/>
          <p:nvPr/>
        </p:nvSpPr>
        <p:spPr>
          <a:xfrm>
            <a:off x="1180730" y="1372122"/>
            <a:ext cx="9908611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■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在4-bit Array multiplier進行有號數乘法會發現答案不對，因為有號數中的MSB (最高位元) 代表著正負號，若其為負 (MSB = 1)，則代表中間計算結果也會是負值，在後續進行加法時若直接相加則會將值的bit數擴展進而影響到答案正確性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■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可透過將乘到MSB的值進行Sign Extension至8bit使值在運算過程表示正確，使得後續加法的結果即為正確的乘積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24355" y="4593326"/>
            <a:ext cx="3290401" cy="200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/>
          <p:nvPr/>
        </p:nvSpPr>
        <p:spPr>
          <a:xfrm rot="204965">
            <a:off x="5850826" y="5327133"/>
            <a:ext cx="1957194" cy="932308"/>
          </a:xfrm>
          <a:prstGeom prst="irregularSeal1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zh-TW" sz="18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算錯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/>
        </p:nvSpPr>
        <p:spPr>
          <a:xfrm>
            <a:off x="838200" y="149900"/>
            <a:ext cx="10515600" cy="733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Baugh-Wooley Algorithm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8" name="Google Shape;148;p7"/>
          <p:cNvCxnSpPr/>
          <p:nvPr/>
        </p:nvCxnSpPr>
        <p:spPr>
          <a:xfrm>
            <a:off x="1102660" y="984755"/>
            <a:ext cx="9986681" cy="0"/>
          </a:xfrm>
          <a:prstGeom prst="straightConnector1">
            <a:avLst/>
          </a:prstGeom>
          <a:noFill/>
          <a:ln cap="flat" cmpd="sng" w="476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1431699" y="1120676"/>
            <a:ext cx="9328602" cy="227671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160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6314" y="3287161"/>
            <a:ext cx="5878946" cy="357083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/>
          <p:nvPr/>
        </p:nvSpPr>
        <p:spPr>
          <a:xfrm>
            <a:off x="2639621" y="5072580"/>
            <a:ext cx="6317672" cy="1715984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8"/>
          <p:cNvCxnSpPr/>
          <p:nvPr/>
        </p:nvCxnSpPr>
        <p:spPr>
          <a:xfrm rot="10800000">
            <a:off x="3918852" y="4840224"/>
            <a:ext cx="3605716" cy="0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8"/>
          <p:cNvCxnSpPr/>
          <p:nvPr/>
        </p:nvCxnSpPr>
        <p:spPr>
          <a:xfrm rot="10800000">
            <a:off x="3918852" y="4022870"/>
            <a:ext cx="3605716" cy="0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" name="Google Shape;159;p8"/>
          <p:cNvCxnSpPr/>
          <p:nvPr/>
        </p:nvCxnSpPr>
        <p:spPr>
          <a:xfrm rot="10800000">
            <a:off x="3918852" y="3160378"/>
            <a:ext cx="3605716" cy="0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" name="Google Shape;160;p8"/>
          <p:cNvCxnSpPr/>
          <p:nvPr/>
        </p:nvCxnSpPr>
        <p:spPr>
          <a:xfrm rot="10800000">
            <a:off x="3893299" y="2248993"/>
            <a:ext cx="3605716" cy="0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" name="Google Shape;161;p8"/>
          <p:cNvCxnSpPr/>
          <p:nvPr/>
        </p:nvCxnSpPr>
        <p:spPr>
          <a:xfrm flipH="1">
            <a:off x="7120916" y="1745684"/>
            <a:ext cx="1" cy="301631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" name="Google Shape;162;p8"/>
          <p:cNvCxnSpPr/>
          <p:nvPr/>
        </p:nvCxnSpPr>
        <p:spPr>
          <a:xfrm flipH="1">
            <a:off x="6055600" y="1762390"/>
            <a:ext cx="1" cy="301631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8"/>
          <p:cNvCxnSpPr/>
          <p:nvPr/>
        </p:nvCxnSpPr>
        <p:spPr>
          <a:xfrm flipH="1">
            <a:off x="4986331" y="1762390"/>
            <a:ext cx="1" cy="301631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8"/>
          <p:cNvSpPr txBox="1"/>
          <p:nvPr/>
        </p:nvSpPr>
        <p:spPr>
          <a:xfrm>
            <a:off x="838200" y="149900"/>
            <a:ext cx="10515600" cy="733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Baugh-Wooley Algorithm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5" name="Google Shape;165;p8"/>
          <p:cNvCxnSpPr/>
          <p:nvPr/>
        </p:nvCxnSpPr>
        <p:spPr>
          <a:xfrm>
            <a:off x="1102660" y="984755"/>
            <a:ext cx="9986681" cy="0"/>
          </a:xfrm>
          <a:prstGeom prst="straightConnector1">
            <a:avLst/>
          </a:prstGeom>
          <a:noFill/>
          <a:ln cap="flat" cmpd="sng" w="476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7" name="Google Shape;167;p8"/>
          <p:cNvSpPr txBox="1"/>
          <p:nvPr/>
        </p:nvSpPr>
        <p:spPr>
          <a:xfrm>
            <a:off x="3656728" y="1364484"/>
            <a:ext cx="473143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8" name="Google Shape;168;p8"/>
          <p:cNvSpPr txBox="1"/>
          <p:nvPr/>
        </p:nvSpPr>
        <p:spPr>
          <a:xfrm>
            <a:off x="4749761" y="1383991"/>
            <a:ext cx="473143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9" name="Google Shape;169;p8"/>
          <p:cNvSpPr txBox="1"/>
          <p:nvPr/>
        </p:nvSpPr>
        <p:spPr>
          <a:xfrm>
            <a:off x="5775069" y="1364484"/>
            <a:ext cx="46782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0" name="Google Shape;170;p8"/>
          <p:cNvSpPr txBox="1"/>
          <p:nvPr/>
        </p:nvSpPr>
        <p:spPr>
          <a:xfrm>
            <a:off x="6884344" y="1383991"/>
            <a:ext cx="473143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71" name="Google Shape;171;p8"/>
          <p:cNvCxnSpPr>
            <a:stCxn id="167" idx="2"/>
          </p:cNvCxnSpPr>
          <p:nvPr/>
        </p:nvCxnSpPr>
        <p:spPr>
          <a:xfrm>
            <a:off x="3893300" y="1733816"/>
            <a:ext cx="0" cy="3016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8"/>
          <p:cNvSpPr/>
          <p:nvPr/>
        </p:nvSpPr>
        <p:spPr>
          <a:xfrm>
            <a:off x="4532419" y="3847502"/>
            <a:ext cx="570008" cy="5700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5605156" y="3847502"/>
            <a:ext cx="570008" cy="5700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6681849" y="3847502"/>
            <a:ext cx="570008" cy="5700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4532419" y="2970795"/>
            <a:ext cx="570008" cy="5700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5605156" y="2970795"/>
            <a:ext cx="570008" cy="5700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6681849" y="2964846"/>
            <a:ext cx="570008" cy="5700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4532419" y="2064327"/>
            <a:ext cx="570008" cy="5700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5605156" y="2064327"/>
            <a:ext cx="570008" cy="5700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3452259" y="2064327"/>
            <a:ext cx="570008" cy="570008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3452259" y="2964846"/>
            <a:ext cx="570008" cy="570008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3463149" y="3847502"/>
            <a:ext cx="570008" cy="570008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4532419" y="4670782"/>
            <a:ext cx="570008" cy="570008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5605156" y="4670782"/>
            <a:ext cx="570008" cy="570008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6681849" y="4664856"/>
            <a:ext cx="570008" cy="570008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3463149" y="4664856"/>
            <a:ext cx="570008" cy="5700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6681849" y="5536546"/>
            <a:ext cx="570008" cy="5700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5605156" y="5536546"/>
            <a:ext cx="570008" cy="5700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4532419" y="5536546"/>
            <a:ext cx="570008" cy="5700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3463149" y="5536546"/>
            <a:ext cx="570008" cy="5700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7529123" y="4664856"/>
            <a:ext cx="462627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2" name="Google Shape;192;p8"/>
          <p:cNvSpPr txBox="1"/>
          <p:nvPr/>
        </p:nvSpPr>
        <p:spPr>
          <a:xfrm>
            <a:off x="7524568" y="3847502"/>
            <a:ext cx="462626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3" name="Google Shape;193;p8"/>
          <p:cNvSpPr txBox="1"/>
          <p:nvPr/>
        </p:nvSpPr>
        <p:spPr>
          <a:xfrm>
            <a:off x="7527229" y="2961259"/>
            <a:ext cx="457305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4" name="Google Shape;194;p8"/>
          <p:cNvSpPr txBox="1"/>
          <p:nvPr/>
        </p:nvSpPr>
        <p:spPr>
          <a:xfrm>
            <a:off x="7527229" y="2064327"/>
            <a:ext cx="462626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95" name="Google Shape;195;p8"/>
          <p:cNvCxnSpPr/>
          <p:nvPr/>
        </p:nvCxnSpPr>
        <p:spPr>
          <a:xfrm flipH="1" rot="10800000">
            <a:off x="7318300" y="2515426"/>
            <a:ext cx="1108372" cy="5934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6" name="Google Shape;196;p8"/>
          <p:cNvCxnSpPr/>
          <p:nvPr/>
        </p:nvCxnSpPr>
        <p:spPr>
          <a:xfrm flipH="1" rot="10800000">
            <a:off x="7237011" y="3404758"/>
            <a:ext cx="1108372" cy="5934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" name="Google Shape;197;p8"/>
          <p:cNvCxnSpPr/>
          <p:nvPr/>
        </p:nvCxnSpPr>
        <p:spPr>
          <a:xfrm flipH="1" rot="10800000">
            <a:off x="7260773" y="4234521"/>
            <a:ext cx="1108372" cy="5934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8" name="Google Shape;198;p8"/>
          <p:cNvCxnSpPr/>
          <p:nvPr/>
        </p:nvCxnSpPr>
        <p:spPr>
          <a:xfrm flipH="1" rot="10800000">
            <a:off x="7265089" y="5089774"/>
            <a:ext cx="1108372" cy="5934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9" name="Google Shape;199;p8"/>
          <p:cNvSpPr txBox="1"/>
          <p:nvPr/>
        </p:nvSpPr>
        <p:spPr>
          <a:xfrm>
            <a:off x="8404288" y="2305186"/>
            <a:ext cx="465832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333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0" name="Google Shape;200;p8"/>
          <p:cNvSpPr txBox="1"/>
          <p:nvPr/>
        </p:nvSpPr>
        <p:spPr>
          <a:xfrm>
            <a:off x="8404288" y="3180162"/>
            <a:ext cx="460511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6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1" name="Google Shape;201;p8"/>
          <p:cNvSpPr txBox="1"/>
          <p:nvPr/>
        </p:nvSpPr>
        <p:spPr>
          <a:xfrm>
            <a:off x="8404287" y="3961436"/>
            <a:ext cx="465832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689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2" name="Google Shape;202;p8"/>
          <p:cNvSpPr txBox="1"/>
          <p:nvPr/>
        </p:nvSpPr>
        <p:spPr>
          <a:xfrm>
            <a:off x="8401627" y="4870534"/>
            <a:ext cx="465832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344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03" name="Google Shape;203;p8"/>
          <p:cNvCxnSpPr/>
          <p:nvPr/>
        </p:nvCxnSpPr>
        <p:spPr>
          <a:xfrm>
            <a:off x="7260773" y="5983049"/>
            <a:ext cx="554186" cy="28712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4" name="Google Shape;204;p8"/>
          <p:cNvCxnSpPr/>
          <p:nvPr/>
        </p:nvCxnSpPr>
        <p:spPr>
          <a:xfrm>
            <a:off x="6175164" y="5983049"/>
            <a:ext cx="554186" cy="28712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5" name="Google Shape;205;p8"/>
          <p:cNvCxnSpPr/>
          <p:nvPr/>
        </p:nvCxnSpPr>
        <p:spPr>
          <a:xfrm>
            <a:off x="5098471" y="5983049"/>
            <a:ext cx="554186" cy="28712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6" name="Google Shape;206;p8"/>
          <p:cNvCxnSpPr/>
          <p:nvPr/>
        </p:nvCxnSpPr>
        <p:spPr>
          <a:xfrm>
            <a:off x="4025734" y="5962993"/>
            <a:ext cx="554186" cy="28712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7" name="Google Shape;207;p8"/>
          <p:cNvSpPr txBox="1"/>
          <p:nvPr/>
        </p:nvSpPr>
        <p:spPr>
          <a:xfrm>
            <a:off x="7791197" y="6129355"/>
            <a:ext cx="464101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6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8" name="Google Shape;208;p8"/>
          <p:cNvSpPr txBox="1"/>
          <p:nvPr/>
        </p:nvSpPr>
        <p:spPr>
          <a:xfrm>
            <a:off x="6673420" y="6171849"/>
            <a:ext cx="465832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6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9" name="Google Shape;209;p8"/>
          <p:cNvSpPr txBox="1"/>
          <p:nvPr/>
        </p:nvSpPr>
        <p:spPr>
          <a:xfrm>
            <a:off x="5575743" y="6183725"/>
            <a:ext cx="465832" cy="36933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6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0" name="Google Shape;210;p8"/>
          <p:cNvSpPr txBox="1"/>
          <p:nvPr/>
        </p:nvSpPr>
        <p:spPr>
          <a:xfrm>
            <a:off x="4469390" y="6171684"/>
            <a:ext cx="465832" cy="369332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-6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1" name="Google Shape;211;p8"/>
          <p:cNvSpPr txBox="1"/>
          <p:nvPr/>
        </p:nvSpPr>
        <p:spPr>
          <a:xfrm>
            <a:off x="802807" y="3022198"/>
            <a:ext cx="2225225" cy="424796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20287" l="-3013" r="0" t="-869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12" name="Google Shape;212;p8"/>
          <p:cNvCxnSpPr/>
          <p:nvPr/>
        </p:nvCxnSpPr>
        <p:spPr>
          <a:xfrm>
            <a:off x="6175164" y="2634335"/>
            <a:ext cx="498256" cy="326924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3" name="Google Shape;213;p8"/>
          <p:cNvCxnSpPr/>
          <p:nvPr/>
        </p:nvCxnSpPr>
        <p:spPr>
          <a:xfrm>
            <a:off x="5090067" y="2632843"/>
            <a:ext cx="498256" cy="326924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4" name="Google Shape;214;p8"/>
          <p:cNvCxnSpPr/>
          <p:nvPr/>
        </p:nvCxnSpPr>
        <p:spPr>
          <a:xfrm>
            <a:off x="4024503" y="2632843"/>
            <a:ext cx="498256" cy="326924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5" name="Google Shape;215;p8"/>
          <p:cNvCxnSpPr/>
          <p:nvPr/>
        </p:nvCxnSpPr>
        <p:spPr>
          <a:xfrm>
            <a:off x="6183593" y="3533199"/>
            <a:ext cx="498256" cy="326924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6" name="Google Shape;216;p8"/>
          <p:cNvCxnSpPr/>
          <p:nvPr/>
        </p:nvCxnSpPr>
        <p:spPr>
          <a:xfrm>
            <a:off x="5116301" y="3535163"/>
            <a:ext cx="498256" cy="326924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7" name="Google Shape;217;p8"/>
          <p:cNvCxnSpPr/>
          <p:nvPr/>
        </p:nvCxnSpPr>
        <p:spPr>
          <a:xfrm>
            <a:off x="4024893" y="3546760"/>
            <a:ext cx="498256" cy="326924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8" name="Google Shape;218;p8"/>
          <p:cNvCxnSpPr/>
          <p:nvPr/>
        </p:nvCxnSpPr>
        <p:spPr>
          <a:xfrm>
            <a:off x="6184434" y="4413171"/>
            <a:ext cx="498256" cy="326924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9" name="Google Shape;219;p8"/>
          <p:cNvCxnSpPr/>
          <p:nvPr/>
        </p:nvCxnSpPr>
        <p:spPr>
          <a:xfrm>
            <a:off x="6173576" y="5234157"/>
            <a:ext cx="498256" cy="326924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0" name="Google Shape;220;p8"/>
          <p:cNvCxnSpPr/>
          <p:nvPr/>
        </p:nvCxnSpPr>
        <p:spPr>
          <a:xfrm>
            <a:off x="5116301" y="5233410"/>
            <a:ext cx="498256" cy="326924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1" name="Google Shape;221;p8"/>
          <p:cNvCxnSpPr/>
          <p:nvPr/>
        </p:nvCxnSpPr>
        <p:spPr>
          <a:xfrm>
            <a:off x="4036205" y="5222779"/>
            <a:ext cx="498256" cy="326924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2" name="Google Shape;222;p8"/>
          <p:cNvCxnSpPr/>
          <p:nvPr/>
        </p:nvCxnSpPr>
        <p:spPr>
          <a:xfrm>
            <a:off x="5116301" y="4413171"/>
            <a:ext cx="498256" cy="326924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3" name="Google Shape;223;p8"/>
          <p:cNvCxnSpPr/>
          <p:nvPr/>
        </p:nvCxnSpPr>
        <p:spPr>
          <a:xfrm>
            <a:off x="4035641" y="4413171"/>
            <a:ext cx="498256" cy="326924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4" name="Google Shape;224;p8"/>
          <p:cNvCxnSpPr/>
          <p:nvPr/>
        </p:nvCxnSpPr>
        <p:spPr>
          <a:xfrm>
            <a:off x="6884344" y="3548509"/>
            <a:ext cx="0" cy="298993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5" name="Google Shape;225;p8"/>
          <p:cNvCxnSpPr/>
          <p:nvPr/>
        </p:nvCxnSpPr>
        <p:spPr>
          <a:xfrm>
            <a:off x="6906336" y="4422143"/>
            <a:ext cx="0" cy="247346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6" name="Google Shape;226;p8"/>
          <p:cNvCxnSpPr/>
          <p:nvPr/>
        </p:nvCxnSpPr>
        <p:spPr>
          <a:xfrm>
            <a:off x="6906336" y="5247375"/>
            <a:ext cx="0" cy="298993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" name="Google Shape;227;p8"/>
          <p:cNvCxnSpPr/>
          <p:nvPr/>
        </p:nvCxnSpPr>
        <p:spPr>
          <a:xfrm>
            <a:off x="5813452" y="5261341"/>
            <a:ext cx="0" cy="298993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8" name="Google Shape;228;p8"/>
          <p:cNvCxnSpPr/>
          <p:nvPr/>
        </p:nvCxnSpPr>
        <p:spPr>
          <a:xfrm>
            <a:off x="4702306" y="5261340"/>
            <a:ext cx="0" cy="298993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9" name="Google Shape;229;p8"/>
          <p:cNvCxnSpPr/>
          <p:nvPr/>
        </p:nvCxnSpPr>
        <p:spPr>
          <a:xfrm>
            <a:off x="3656728" y="5261339"/>
            <a:ext cx="0" cy="298993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0" name="Google Shape;230;p8"/>
          <p:cNvCxnSpPr>
            <a:endCxn id="188" idx="3"/>
          </p:cNvCxnSpPr>
          <p:nvPr/>
        </p:nvCxnSpPr>
        <p:spPr>
          <a:xfrm flipH="1">
            <a:off x="6175164" y="5817950"/>
            <a:ext cx="524400" cy="36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" name="Google Shape;231;p8"/>
          <p:cNvCxnSpPr/>
          <p:nvPr/>
        </p:nvCxnSpPr>
        <p:spPr>
          <a:xfrm flipH="1">
            <a:off x="5092705" y="5815865"/>
            <a:ext cx="524280" cy="357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2" name="Google Shape;232;p8"/>
          <p:cNvCxnSpPr/>
          <p:nvPr/>
        </p:nvCxnSpPr>
        <p:spPr>
          <a:xfrm flipH="1">
            <a:off x="4024360" y="5829733"/>
            <a:ext cx="524280" cy="357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3" name="Google Shape;233;p8"/>
          <p:cNvCxnSpPr/>
          <p:nvPr/>
        </p:nvCxnSpPr>
        <p:spPr>
          <a:xfrm flipH="1">
            <a:off x="7275726" y="5810965"/>
            <a:ext cx="524280" cy="357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4" name="Google Shape;234;p8"/>
          <p:cNvCxnSpPr/>
          <p:nvPr/>
        </p:nvCxnSpPr>
        <p:spPr>
          <a:xfrm>
            <a:off x="2955891" y="5373084"/>
            <a:ext cx="498256" cy="326924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5" name="Google Shape;235;p8"/>
          <p:cNvSpPr txBox="1"/>
          <p:nvPr/>
        </p:nvSpPr>
        <p:spPr>
          <a:xfrm>
            <a:off x="7755881" y="559366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 txBox="1"/>
          <p:nvPr/>
        </p:nvSpPr>
        <p:spPr>
          <a:xfrm>
            <a:off x="2705601" y="50897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" name="Google Shape;237;p8"/>
          <p:cNvCxnSpPr/>
          <p:nvPr/>
        </p:nvCxnSpPr>
        <p:spPr>
          <a:xfrm>
            <a:off x="5813452" y="4422143"/>
            <a:ext cx="0" cy="247346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8" name="Google Shape;238;p8"/>
          <p:cNvCxnSpPr/>
          <p:nvPr/>
        </p:nvCxnSpPr>
        <p:spPr>
          <a:xfrm>
            <a:off x="4695224" y="4422143"/>
            <a:ext cx="0" cy="247346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9" name="Google Shape;239;p8"/>
          <p:cNvCxnSpPr/>
          <p:nvPr/>
        </p:nvCxnSpPr>
        <p:spPr>
          <a:xfrm>
            <a:off x="3656728" y="4417510"/>
            <a:ext cx="0" cy="247346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0" name="Google Shape;240;p8"/>
          <p:cNvCxnSpPr/>
          <p:nvPr/>
        </p:nvCxnSpPr>
        <p:spPr>
          <a:xfrm>
            <a:off x="5775069" y="3560725"/>
            <a:ext cx="0" cy="298993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1" name="Google Shape;241;p8"/>
          <p:cNvCxnSpPr/>
          <p:nvPr/>
        </p:nvCxnSpPr>
        <p:spPr>
          <a:xfrm>
            <a:off x="4702306" y="3533199"/>
            <a:ext cx="0" cy="298993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2" name="Google Shape;242;p8"/>
          <p:cNvCxnSpPr/>
          <p:nvPr/>
        </p:nvCxnSpPr>
        <p:spPr>
          <a:xfrm>
            <a:off x="3651404" y="3547164"/>
            <a:ext cx="0" cy="298993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3" name="Google Shape;243;p8"/>
          <p:cNvSpPr/>
          <p:nvPr/>
        </p:nvSpPr>
        <p:spPr>
          <a:xfrm>
            <a:off x="6719719" y="2074026"/>
            <a:ext cx="570008" cy="5700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 txBox="1"/>
          <p:nvPr/>
        </p:nvSpPr>
        <p:spPr>
          <a:xfrm>
            <a:off x="838200" y="149900"/>
            <a:ext cx="10515600" cy="733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Baugh-Wooley Algorithm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9" name="Google Shape;249;p9"/>
          <p:cNvCxnSpPr/>
          <p:nvPr/>
        </p:nvCxnSpPr>
        <p:spPr>
          <a:xfrm>
            <a:off x="1102660" y="984755"/>
            <a:ext cx="9986681" cy="0"/>
          </a:xfrm>
          <a:prstGeom prst="straightConnector1">
            <a:avLst/>
          </a:prstGeom>
          <a:noFill/>
          <a:ln cap="flat" cmpd="sng" w="476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51" name="Google Shape;251;p9"/>
          <p:cNvSpPr txBox="1"/>
          <p:nvPr/>
        </p:nvSpPr>
        <p:spPr>
          <a:xfrm>
            <a:off x="986267" y="1297502"/>
            <a:ext cx="998668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經過推導可以得知，要將無號數乘法改為有號數乘法只要將所有與sign bit做and的乘績反相以及在𝑝的 (2𝑛−1) 列與𝑝的 (𝑛＋1 ) 列就可以得到正確的有號數乘法結果，如下圖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2" name="Google Shape;2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525" y="2256579"/>
            <a:ext cx="8883593" cy="38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2020-02-27T03:18:14Z</dcterms:created>
  <dc:creator>祐嘉 胡</dc:creator>
</cp:coreProperties>
</file>