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Tahom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T82QFwm83dAK6PLCOgkMKz9ob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CD6A2E-4642-45F9-AF31-4DB76D706535}">
  <a:tblStyle styleId="{1ACD6A2E-4642-45F9-AF31-4DB76D70653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fill>
          <a:solidFill>
            <a:srgbClr val="F5D8CA"/>
          </a:solidFill>
        </a:fill>
      </a:tcStyle>
    </a:band1H>
    <a:band2H>
      <a:tcTxStyle/>
    </a:band2H>
    <a:band1V>
      <a:tcTxStyle/>
      <a:tcStyle>
        <a:fill>
          <a:solidFill>
            <a:srgbClr val="F5D8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Tahom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Tahom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1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3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1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8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8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0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1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2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助教：東昇、憲億、琮閔、韋廷、文駿</a:t>
            </a:r>
            <a:endParaRPr/>
          </a:p>
        </p:txBody>
      </p:sp>
      <p:sp>
        <p:nvSpPr>
          <p:cNvPr id="102" name="Google Shape;102;p1"/>
          <p:cNvSpPr txBox="1"/>
          <p:nvPr>
            <p:ph type="ctrTitle"/>
          </p:nvPr>
        </p:nvSpPr>
        <p:spPr>
          <a:xfrm>
            <a:off x="1096963" y="758825"/>
            <a:ext cx="10058400" cy="3565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DD LAB9 : 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Sequential MPY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/>
        </p:nvSpPr>
        <p:spPr>
          <a:xfrm>
            <a:off x="0" y="-249041"/>
            <a:ext cx="5959876" cy="8561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LAB 作業</a:t>
            </a:r>
            <a:endParaRPr/>
          </a:p>
        </p:txBody>
      </p:sp>
      <p:sp>
        <p:nvSpPr>
          <p:cNvPr id="220" name="Google Shape;220;p10"/>
          <p:cNvSpPr/>
          <p:nvPr/>
        </p:nvSpPr>
        <p:spPr>
          <a:xfrm>
            <a:off x="1503679" y="1351508"/>
            <a:ext cx="942892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在不更動 testbench的前提之下，修改範例程式”lab9.v” 為 Optimized Serial Multiplier 及 Radix-4 Booth Multiplier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F739B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成功執行 tb_lab9_hw_unsigned.v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/>
          <p:nvPr/>
        </p:nvSpPr>
        <p:spPr>
          <a:xfrm>
            <a:off x="0" y="-249041"/>
            <a:ext cx="5959876" cy="8561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作業繳交 &amp; demo事項</a:t>
            </a:r>
            <a:endParaRPr/>
          </a:p>
        </p:txBody>
      </p:sp>
      <p:sp>
        <p:nvSpPr>
          <p:cNvPr id="226" name="Google Shape;226;p11"/>
          <p:cNvSpPr/>
          <p:nvPr/>
        </p:nvSpPr>
        <p:spPr>
          <a:xfrm>
            <a:off x="2291080" y="1132217"/>
            <a:ext cx="7609840" cy="4557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作業繳交時間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00"/>
              </a:spcBef>
              <a:spcAft>
                <a:spcPts val="0"/>
              </a:spcAft>
              <a:buClr>
                <a:srgbClr val="3F739B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2021/6/16(三) 23:59前，上傳至eCourse2</a:t>
            </a:r>
            <a:endParaRPr b="0" i="0" sz="18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285750" lvl="1" marL="28575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作業上傳檔案</a:t>
            </a:r>
            <a:endParaRPr/>
          </a:p>
          <a:p>
            <a:pPr indent="0" lvl="0" marL="45720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Optimized Serial Multiplier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的 Design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2.Radix-4 Booth Multiplier 的 Design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3.testbench(tb_lab9_hw_unsigned.v)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r>
              <a:rPr lang="en-US" sz="20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時間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00"/>
              </a:spcBef>
              <a:spcAft>
                <a:spcPts val="0"/>
              </a:spcAft>
              <a:buClr>
                <a:srgbClr val="3F739B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於社團日後公告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r>
              <a:rPr lang="en-US" sz="20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地點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00"/>
              </a:spcBef>
              <a:spcAft>
                <a:spcPts val="0"/>
              </a:spcAft>
              <a:buClr>
                <a:srgbClr val="3F739B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資工館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501A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實驗室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可在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r>
              <a:rPr lang="en-US" sz="20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時間前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0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分鐘至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r>
              <a:rPr lang="en-US" sz="20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地點準備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請攜帶作業相關檔案(使用隨身碟，不要使用雲端)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可使用自己的筆電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 課程目的</a:t>
            </a:r>
            <a:endParaRPr sz="24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 Sequential Circuit 介紹</a:t>
            </a:r>
            <a:endParaRPr sz="24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 課堂練習— Serial Multiplier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 Lab作業說明</a:t>
            </a:r>
            <a:endParaRPr sz="24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 作業繳交 &amp; demo事項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課程目的</a:t>
            </a:r>
            <a:endParaRPr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•"/>
            </a:pPr>
            <a:r>
              <a:rPr lang="en-US" sz="2400"/>
              <a:t>先前的實驗課程已經教導各位如何利用structural modeling的技巧來實現硬體架構，本次實驗要教各位利用behavioral modeling 的技巧來撰寫sequential circuit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idx="4294967295" type="title"/>
          </p:nvPr>
        </p:nvSpPr>
        <p:spPr>
          <a:xfrm>
            <a:off x="6096000" y="73551"/>
            <a:ext cx="5652117" cy="8561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u="sng"/>
              <a:t>Sequential Circuit 介紹</a:t>
            </a:r>
            <a:endParaRPr u="sng"/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8111" y="274386"/>
            <a:ext cx="2579211" cy="371934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/>
          <p:nvPr/>
        </p:nvSpPr>
        <p:spPr>
          <a:xfrm>
            <a:off x="2718426" y="4004376"/>
            <a:ext cx="13965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範例程式</a:t>
            </a:r>
            <a:endParaRPr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694" y="4373708"/>
            <a:ext cx="4572000" cy="142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4"/>
          <p:cNvCxnSpPr/>
          <p:nvPr/>
        </p:nvCxnSpPr>
        <p:spPr>
          <a:xfrm>
            <a:off x="2510030" y="4391464"/>
            <a:ext cx="0" cy="1440822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4" name="Google Shape;124;p4"/>
          <p:cNvSpPr/>
          <p:nvPr/>
        </p:nvSpPr>
        <p:spPr>
          <a:xfrm>
            <a:off x="2833842" y="5832286"/>
            <a:ext cx="1165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波形圖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6009948" y="1163304"/>
            <a:ext cx="5437011" cy="5479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1" marL="3840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•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這邊以一個3-bit Counter當作範例說明</a:t>
            </a:r>
            <a:endParaRPr b="0" i="0" sz="2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•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rst 初始為1 → 執行out &lt;= 3’b0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•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rst = 0, en = 1→ out_temp存入out並在下一次posedge clk輸出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           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4"/>
          <p:cNvCxnSpPr/>
          <p:nvPr/>
        </p:nvCxnSpPr>
        <p:spPr>
          <a:xfrm rot="10800000">
            <a:off x="6262710" y="1906053"/>
            <a:ext cx="4873336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7" name="Google Shape;127;p4"/>
          <p:cNvSpPr/>
          <p:nvPr/>
        </p:nvSpPr>
        <p:spPr>
          <a:xfrm>
            <a:off x="8984351" y="3992440"/>
            <a:ext cx="786803" cy="151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3600" spcFirstLastPara="1" rIns="936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" name="Google Shape;128;p4"/>
          <p:cNvSpPr/>
          <p:nvPr/>
        </p:nvSpPr>
        <p:spPr>
          <a:xfrm rot="5400000">
            <a:off x="8964373" y="5241678"/>
            <a:ext cx="209862" cy="147055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3600" spcFirstLastPara="1" rIns="936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8981699" y="4161736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9435806" y="4153110"/>
            <a:ext cx="3353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4"/>
          <p:cNvCxnSpPr>
            <a:stCxn id="130" idx="3"/>
          </p:cNvCxnSpPr>
          <p:nvPr/>
        </p:nvCxnSpPr>
        <p:spPr>
          <a:xfrm>
            <a:off x="9771154" y="4337776"/>
            <a:ext cx="792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32" name="Google Shape;132;p4"/>
          <p:cNvGrpSpPr/>
          <p:nvPr/>
        </p:nvGrpSpPr>
        <p:grpSpPr>
          <a:xfrm>
            <a:off x="7466478" y="4034283"/>
            <a:ext cx="383439" cy="523220"/>
            <a:chOff x="5546890" y="4078312"/>
            <a:chExt cx="383439" cy="523220"/>
          </a:xfrm>
        </p:grpSpPr>
        <p:sp>
          <p:nvSpPr>
            <p:cNvPr id="133" name="Google Shape;133;p4"/>
            <p:cNvSpPr/>
            <p:nvPr/>
          </p:nvSpPr>
          <p:spPr>
            <a:xfrm>
              <a:off x="5553174" y="4198101"/>
              <a:ext cx="369329" cy="369329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3600" spcFirstLastPara="1" rIns="936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5546890" y="4078312"/>
              <a:ext cx="3834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5" name="Google Shape;135;p4"/>
          <p:cNvCxnSpPr>
            <a:stCxn id="133" idx="6"/>
            <a:endCxn id="129" idx="1"/>
          </p:cNvCxnSpPr>
          <p:nvPr/>
        </p:nvCxnSpPr>
        <p:spPr>
          <a:xfrm>
            <a:off x="7842091" y="4338737"/>
            <a:ext cx="1139700" cy="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" name="Google Shape;136;p4"/>
          <p:cNvCxnSpPr/>
          <p:nvPr/>
        </p:nvCxnSpPr>
        <p:spPr>
          <a:xfrm rot="10800000">
            <a:off x="7102262" y="3358913"/>
            <a:ext cx="3028800" cy="958200"/>
          </a:xfrm>
          <a:prstGeom prst="bentConnector3">
            <a:avLst>
              <a:gd fmla="val -81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37" name="Google Shape;137;p4"/>
          <p:cNvCxnSpPr/>
          <p:nvPr/>
        </p:nvCxnSpPr>
        <p:spPr>
          <a:xfrm flipH="1" rot="10800000">
            <a:off x="8738927" y="5328228"/>
            <a:ext cx="243693" cy="457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4"/>
          <p:cNvSpPr txBox="1"/>
          <p:nvPr/>
        </p:nvSpPr>
        <p:spPr>
          <a:xfrm>
            <a:off x="8356029" y="5122286"/>
            <a:ext cx="47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4"/>
          <p:cNvCxnSpPr/>
          <p:nvPr/>
        </p:nvCxnSpPr>
        <p:spPr>
          <a:xfrm flipH="1">
            <a:off x="8413094" y="4219638"/>
            <a:ext cx="115196" cy="23039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4"/>
          <p:cNvSpPr txBox="1"/>
          <p:nvPr/>
        </p:nvSpPr>
        <p:spPr>
          <a:xfrm>
            <a:off x="8289331" y="402180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4"/>
          <p:cNvCxnSpPr/>
          <p:nvPr/>
        </p:nvCxnSpPr>
        <p:spPr>
          <a:xfrm flipH="1">
            <a:off x="9870915" y="4206469"/>
            <a:ext cx="115196" cy="23039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4"/>
          <p:cNvSpPr txBox="1"/>
          <p:nvPr/>
        </p:nvSpPr>
        <p:spPr>
          <a:xfrm>
            <a:off x="9706373" y="398017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10530286" y="4111227"/>
            <a:ext cx="5523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7938380" y="4368861"/>
            <a:ext cx="11309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out_temp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4"/>
          <p:cNvCxnSpPr/>
          <p:nvPr/>
        </p:nvCxnSpPr>
        <p:spPr>
          <a:xfrm flipH="1" rot="-5400000">
            <a:off x="6812882" y="3657808"/>
            <a:ext cx="979800" cy="3618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" name="Google Shape;146;p4"/>
          <p:cNvCxnSpPr/>
          <p:nvPr/>
        </p:nvCxnSpPr>
        <p:spPr>
          <a:xfrm flipH="1" rot="10800000">
            <a:off x="8742095" y="4968188"/>
            <a:ext cx="243693" cy="457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4"/>
          <p:cNvSpPr txBox="1"/>
          <p:nvPr/>
        </p:nvSpPr>
        <p:spPr>
          <a:xfrm>
            <a:off x="8378471" y="4748989"/>
            <a:ext cx="4251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4"/>
          <p:cNvCxnSpPr/>
          <p:nvPr/>
        </p:nvCxnSpPr>
        <p:spPr>
          <a:xfrm flipH="1" rot="10800000">
            <a:off x="7657426" y="4536140"/>
            <a:ext cx="772" cy="41068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9" name="Google Shape;149;p4"/>
          <p:cNvSpPr txBox="1"/>
          <p:nvPr/>
        </p:nvSpPr>
        <p:spPr>
          <a:xfrm>
            <a:off x="7497442" y="491370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7781882" y="5802458"/>
            <a:ext cx="20890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範例程式架構圖</a:t>
            </a:r>
            <a:endParaRPr/>
          </a:p>
        </p:txBody>
      </p:sp>
      <p:cxnSp>
        <p:nvCxnSpPr>
          <p:cNvPr id="151" name="Google Shape;151;p4"/>
          <p:cNvCxnSpPr/>
          <p:nvPr/>
        </p:nvCxnSpPr>
        <p:spPr>
          <a:xfrm>
            <a:off x="2893747" y="4399306"/>
            <a:ext cx="0" cy="1440822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2" name="Google Shape;152;p4"/>
          <p:cNvCxnSpPr/>
          <p:nvPr/>
        </p:nvCxnSpPr>
        <p:spPr>
          <a:xfrm rot="10800000">
            <a:off x="6272758" y="2622620"/>
            <a:ext cx="4871088" cy="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idx="4294967295" type="title"/>
          </p:nvPr>
        </p:nvSpPr>
        <p:spPr>
          <a:xfrm>
            <a:off x="0" y="-244067"/>
            <a:ext cx="5959876" cy="8561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 u="sng"/>
              <a:t>課堂練習－Serial Multiplier</a:t>
            </a:r>
            <a:endParaRPr sz="3600" u="sng"/>
          </a:p>
        </p:txBody>
      </p:sp>
      <p:sp>
        <p:nvSpPr>
          <p:cNvPr id="158" name="Google Shape;158;p5"/>
          <p:cNvSpPr txBox="1"/>
          <p:nvPr/>
        </p:nvSpPr>
        <p:spPr>
          <a:xfrm>
            <a:off x="1763196" y="834235"/>
            <a:ext cx="8768680" cy="571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助教會提供此架構的程式“lab9.v”，在下一頁會進行說明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下方提供Serial Multiplier的流程圖與架構示意圖</a:t>
            </a:r>
            <a:endParaRPr/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0139" y="1553722"/>
            <a:ext cx="3312368" cy="2055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 txBox="1"/>
          <p:nvPr/>
        </p:nvSpPr>
        <p:spPr>
          <a:xfrm>
            <a:off x="1763196" y="3617766"/>
            <a:ext cx="6006254" cy="2690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這邊以 4-bit input 當範例呈現運算過程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61" name="Google Shape;161;p5"/>
          <p:cNvGraphicFramePr/>
          <p:nvPr/>
        </p:nvGraphicFramePr>
        <p:xfrm>
          <a:off x="2066001" y="40028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{1ACD6A2E-4642-45F9-AF31-4DB76D706535}</a:tableStyleId>
              </a:tblPr>
              <a:tblGrid>
                <a:gridCol w="737250"/>
                <a:gridCol w="1139400"/>
                <a:gridCol w="1206425"/>
                <a:gridCol w="1273450"/>
              </a:tblGrid>
              <a:tr h="227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Product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multiplier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multiplicand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27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0000_0000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0011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0000_0010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27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0000_0010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0001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0000_0100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27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0000_0110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0000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0000_1000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27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0000_0110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0000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0001_0000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27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0000_0110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0000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0010_0000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27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0000_0110</a:t>
                      </a:r>
                      <a:endParaRPr b="1"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62" name="Google Shape;162;p5"/>
          <p:cNvCxnSpPr/>
          <p:nvPr/>
        </p:nvCxnSpPr>
        <p:spPr>
          <a:xfrm>
            <a:off x="2066001" y="5835599"/>
            <a:ext cx="8335874" cy="0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163" name="Google Shape;16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1938" y="1562600"/>
            <a:ext cx="2849937" cy="471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3568" y="891701"/>
            <a:ext cx="3494676" cy="5275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3978" y="593913"/>
            <a:ext cx="3170690" cy="524257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6"/>
          <p:cNvSpPr/>
          <p:nvPr/>
        </p:nvSpPr>
        <p:spPr>
          <a:xfrm>
            <a:off x="3378436" y="3969915"/>
            <a:ext cx="1403664" cy="21341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3600" spcFirstLastPara="1" rIns="936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71" name="Google Shape;171;p6"/>
          <p:cNvCxnSpPr/>
          <p:nvPr/>
        </p:nvCxnSpPr>
        <p:spPr>
          <a:xfrm rot="10800000">
            <a:off x="4725646" y="3798313"/>
            <a:ext cx="2973270" cy="75604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2" name="Google Shape;172;p6"/>
          <p:cNvSpPr/>
          <p:nvPr/>
        </p:nvSpPr>
        <p:spPr>
          <a:xfrm>
            <a:off x="3460544" y="3648150"/>
            <a:ext cx="1214036" cy="15986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3600" spcFirstLastPara="1" rIns="936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6251526" y="3921402"/>
            <a:ext cx="27542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我們使用counter來判斷計算次數</a:t>
            </a:r>
            <a:endParaRPr/>
          </a:p>
        </p:txBody>
      </p:sp>
      <p:cxnSp>
        <p:nvCxnSpPr>
          <p:cNvPr id="174" name="Google Shape;174;p6"/>
          <p:cNvCxnSpPr/>
          <p:nvPr/>
        </p:nvCxnSpPr>
        <p:spPr>
          <a:xfrm flipH="1">
            <a:off x="4854108" y="1727256"/>
            <a:ext cx="3038302" cy="2194146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5" name="Google Shape;175;p6"/>
          <p:cNvSpPr/>
          <p:nvPr/>
        </p:nvSpPr>
        <p:spPr>
          <a:xfrm>
            <a:off x="3151794" y="2711297"/>
            <a:ext cx="2206370" cy="57606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4B4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3600" spcFirstLastPara="1" rIns="936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5172000" y="2366940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4B469"/>
                </a:solidFill>
                <a:latin typeface="Calibri"/>
                <a:ea typeface="Calibri"/>
                <a:cs typeface="Calibri"/>
                <a:sym typeface="Calibri"/>
              </a:rPr>
              <a:t>初始化</a:t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3151794" y="4345225"/>
            <a:ext cx="2494402" cy="39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4B4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3600" spcFirstLastPara="1" rIns="936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3934010" y="4716250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4B469"/>
                </a:solidFill>
                <a:latin typeface="Calibri"/>
                <a:ea typeface="Calibri"/>
                <a:cs typeface="Calibri"/>
                <a:sym typeface="Calibri"/>
              </a:rPr>
              <a:t>每次計算都需位移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0" y="-244067"/>
            <a:ext cx="5959876" cy="8561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Serial Multiplier Implement</a:t>
            </a:r>
            <a:endParaRPr sz="3600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/>
        </p:nvSpPr>
        <p:spPr>
          <a:xfrm>
            <a:off x="0" y="-244067"/>
            <a:ext cx="5959876" cy="8561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t/>
            </a:r>
            <a:endParaRPr sz="3600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1097280" y="2381071"/>
            <a:ext cx="937768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透過上述的練習我們已經學會簡單的Sequential Circuit ，接下來請大家參考範例，實作將前述Serial Multiplier優化之Optimized Serial Multiplier與Serial Radix-4 Booth Multiplier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Lab作業說明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/>
        </p:nvSpPr>
        <p:spPr>
          <a:xfrm>
            <a:off x="7284720" y="-271085"/>
            <a:ext cx="5959876" cy="8561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Optimized Serial Multiplier</a:t>
            </a:r>
            <a:endParaRPr sz="3600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1784792" y="620043"/>
            <a:ext cx="8568952" cy="2402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我們縮減被乘數暫存器，並取消左移功能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381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乘積暫存器增加了右移功能並與乘數暫存器合併 {乘積, 乘數}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93" name="Google Shape;19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6442" y="1358286"/>
            <a:ext cx="3026262" cy="196687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8"/>
          <p:cNvSpPr txBox="1"/>
          <p:nvPr/>
        </p:nvSpPr>
        <p:spPr>
          <a:xfrm>
            <a:off x="1784792" y="3241882"/>
            <a:ext cx="4971761" cy="2402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這邊以 4-bit input 當範例呈現運算過程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5" name="Google Shape;195;p8"/>
          <p:cNvGraphicFramePr/>
          <p:nvPr/>
        </p:nvGraphicFramePr>
        <p:xfrm>
          <a:off x="2144833" y="36620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{1ACD6A2E-4642-45F9-AF31-4DB76D706535}</a:tableStyleId>
              </a:tblPr>
              <a:tblGrid>
                <a:gridCol w="780450"/>
                <a:gridCol w="1206150"/>
                <a:gridCol w="1277100"/>
                <a:gridCol w="1348050"/>
              </a:tblGrid>
              <a:tr h="300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</a:t>
                      </a:r>
                      <a:endParaRPr sz="1400" u="none" cap="none" strike="noStrike"/>
                    </a:p>
                  </a:txBody>
                  <a:tcPr marT="45050" marB="45050" marR="90100" marL="90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Product</a:t>
                      </a:r>
                      <a:endParaRPr sz="1400" u="none" cap="none" strike="noStrike"/>
                    </a:p>
                  </a:txBody>
                  <a:tcPr marT="45050" marB="45050" marR="90100" marL="90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multiplier</a:t>
                      </a:r>
                      <a:endParaRPr sz="1400" u="none" cap="none" strike="noStrike"/>
                    </a:p>
                  </a:txBody>
                  <a:tcPr marT="45050" marB="45050" marR="90100" marL="90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multiplicand</a:t>
                      </a:r>
                      <a:endParaRPr sz="1400" u="none" cap="none" strike="noStrike"/>
                    </a:p>
                  </a:txBody>
                  <a:tcPr marT="45050" marB="45050" marR="90100" marL="90100" anchor="ctr"/>
                </a:tc>
              </a:tr>
              <a:tr h="300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050" marB="45050" marR="90100" marL="90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0000_0000</a:t>
                      </a:r>
                      <a:endParaRPr sz="1400" u="none" cap="none" strike="noStrike"/>
                    </a:p>
                  </a:txBody>
                  <a:tcPr marT="45050" marB="45050" marR="90100" marL="90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0011</a:t>
                      </a:r>
                      <a:endParaRPr sz="1400" u="none" cap="none" strike="noStrike"/>
                    </a:p>
                  </a:txBody>
                  <a:tcPr marT="45050" marB="45050" marR="90100" marL="90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0010</a:t>
                      </a:r>
                      <a:endParaRPr sz="1400" u="none" cap="none" strike="noStrike"/>
                    </a:p>
                  </a:txBody>
                  <a:tcPr marT="45050" marB="45050" marR="90100" marL="90100" anchor="ctr"/>
                </a:tc>
              </a:tr>
              <a:tr h="300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050" marB="45050" marR="90100" marL="9010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0000_</a:t>
                      </a: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0011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050" marB="45050" marR="90100" marL="9010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0010</a:t>
                      </a:r>
                      <a:endParaRPr sz="1400" u="none" cap="none" strike="noStrike"/>
                    </a:p>
                  </a:txBody>
                  <a:tcPr marT="45050" marB="45050" marR="90100" marL="90100" anchor="ctr"/>
                </a:tc>
              </a:tr>
              <a:tr h="300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050" marB="45050" marR="90100" marL="9010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0010_0011 &gt;&gt; 1 = 0001_0001</a:t>
                      </a:r>
                      <a:endParaRPr sz="1400" u="none" cap="none" strike="noStrike"/>
                    </a:p>
                  </a:txBody>
                  <a:tcPr marT="45050" marB="45050" marR="90100" marL="9010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0010</a:t>
                      </a:r>
                      <a:endParaRPr sz="1400" u="none" cap="none" strike="noStrike"/>
                    </a:p>
                  </a:txBody>
                  <a:tcPr marT="45050" marB="45050" marR="90100" marL="90100" anchor="ctr"/>
                </a:tc>
              </a:tr>
              <a:tr h="300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050" marB="45050" marR="90100" marL="9010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0011_0001 &gt;&gt; 1 = 0001_1000</a:t>
                      </a:r>
                      <a:endParaRPr sz="1400" u="none" cap="none" strike="noStrike"/>
                    </a:p>
                  </a:txBody>
                  <a:tcPr marT="45050" marB="45050" marR="90100" marL="9010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0010</a:t>
                      </a:r>
                      <a:endParaRPr sz="1400" u="none" cap="none" strike="noStrike"/>
                    </a:p>
                  </a:txBody>
                  <a:tcPr marT="45050" marB="45050" marR="90100" marL="90100" anchor="ctr"/>
                </a:tc>
              </a:tr>
              <a:tr h="300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050" marB="45050" marR="90100" marL="9010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0001_1000 &gt;&gt; 1 = 0000_1100</a:t>
                      </a:r>
                      <a:endParaRPr sz="1400" u="none" cap="none" strike="noStrike"/>
                    </a:p>
                  </a:txBody>
                  <a:tcPr marT="45050" marB="45050" marR="90100" marL="9010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0010</a:t>
                      </a:r>
                      <a:endParaRPr sz="1400" u="none" cap="none" strike="noStrike"/>
                    </a:p>
                  </a:txBody>
                  <a:tcPr marT="45050" marB="45050" marR="90100" marL="90100" anchor="ctr"/>
                </a:tc>
              </a:tr>
              <a:tr h="300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050" marB="45050" marR="90100" marL="9010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0000_1100 &gt;&gt; 1 = 0000_0110</a:t>
                      </a:r>
                      <a:endParaRPr sz="1400" u="none" cap="none" strike="noStrike"/>
                    </a:p>
                  </a:txBody>
                  <a:tcPr marT="45050" marB="45050" marR="90100" marL="9010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0010</a:t>
                      </a:r>
                      <a:endParaRPr sz="1400" u="none" cap="none" strike="noStrike"/>
                    </a:p>
                  </a:txBody>
                  <a:tcPr marT="45050" marB="45050" marR="90100" marL="90100" anchor="ctr"/>
                </a:tc>
              </a:tr>
              <a:tr h="300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050" marB="45050" marR="90100" marL="9010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0000_0110</a:t>
                      </a:r>
                      <a:endParaRPr b="1"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050" marB="45050" marR="90100" marL="9010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0010</a:t>
                      </a:r>
                      <a:endParaRPr sz="1400" u="none" cap="none" strike="noStrike"/>
                    </a:p>
                  </a:txBody>
                  <a:tcPr marT="45050" marB="45050" marR="90100" marL="90100" anchor="ctr"/>
                </a:tc>
              </a:tr>
            </a:tbl>
          </a:graphicData>
        </a:graphic>
      </p:graphicFrame>
      <p:cxnSp>
        <p:nvCxnSpPr>
          <p:cNvPr id="196" name="Google Shape;196;p8"/>
          <p:cNvCxnSpPr/>
          <p:nvPr/>
        </p:nvCxnSpPr>
        <p:spPr>
          <a:xfrm>
            <a:off x="2154993" y="5805119"/>
            <a:ext cx="8335874" cy="0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197" name="Google Shape;19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7955" y="1519025"/>
            <a:ext cx="3360261" cy="4744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/>
        </p:nvSpPr>
        <p:spPr>
          <a:xfrm>
            <a:off x="0" y="-249041"/>
            <a:ext cx="5959876" cy="8561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Serial Radix-4 Booth Multiplier</a:t>
            </a:r>
            <a:endParaRPr sz="3600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1705196" y="685628"/>
            <a:ext cx="9431848" cy="2402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•"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使用上一頁的架構，並以sequential circuit的方式實現Lab8的 Radix-4 Booth Multiplier，以下附上架構圖、流程圖以及範例</a:t>
            </a:r>
            <a:endParaRPr/>
          </a:p>
        </p:txBody>
      </p:sp>
      <p:pic>
        <p:nvPicPr>
          <p:cNvPr id="204" name="Google Shape;20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1639" y="1599861"/>
            <a:ext cx="2793301" cy="181546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9"/>
          <p:cNvSpPr/>
          <p:nvPr/>
        </p:nvSpPr>
        <p:spPr>
          <a:xfrm>
            <a:off x="7706629" y="2765412"/>
            <a:ext cx="2125556" cy="649436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3600" spcFirstLastPara="1" rIns="936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6" name="Google Shape;20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4880" y="2795886"/>
            <a:ext cx="8687799" cy="385167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9"/>
          <p:cNvSpPr txBox="1"/>
          <p:nvPr/>
        </p:nvSpPr>
        <p:spPr>
          <a:xfrm>
            <a:off x="3558314" y="5428161"/>
            <a:ext cx="2846096" cy="769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1" marL="384048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這邊以 4-bit input 當範  例呈現運算過程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8" name="Google Shape;208;p9"/>
          <p:cNvGraphicFramePr/>
          <p:nvPr/>
        </p:nvGraphicFramePr>
        <p:xfrm>
          <a:off x="6485951" y="51330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{1ACD6A2E-4642-45F9-AF31-4DB76D706535}</a:tableStyleId>
              </a:tblPr>
              <a:tblGrid>
                <a:gridCol w="522900"/>
                <a:gridCol w="1198775"/>
                <a:gridCol w="1199250"/>
                <a:gridCol w="1075800"/>
              </a:tblGrid>
              <a:tr h="260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</a:t>
                      </a:r>
                      <a:endParaRPr sz="1200" u="none" cap="none" strike="noStrike"/>
                    </a:p>
                  </a:txBody>
                  <a:tcPr marT="39050" marB="39050" marR="78075" marL="780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Product</a:t>
                      </a:r>
                      <a:endParaRPr sz="1200" u="none" cap="none" strike="noStrike"/>
                    </a:p>
                  </a:txBody>
                  <a:tcPr marT="39050" marB="39050" marR="78075" marL="780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multiplier</a:t>
                      </a:r>
                      <a:endParaRPr sz="1200" u="none" cap="none" strike="noStrike"/>
                    </a:p>
                  </a:txBody>
                  <a:tcPr marT="39050" marB="39050" marR="78075" marL="780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multiplicand</a:t>
                      </a:r>
                      <a:endParaRPr sz="1200" u="none" cap="none" strike="noStrike"/>
                    </a:p>
                  </a:txBody>
                  <a:tcPr marT="39050" marB="39050" marR="78075" marL="78075" anchor="ctr"/>
                </a:tc>
              </a:tr>
              <a:tr h="260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9050" marB="39050" marR="78075" marL="780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0000_0000</a:t>
                      </a:r>
                      <a:endParaRPr sz="1200" u="none" cap="none" strike="noStrike"/>
                    </a:p>
                  </a:txBody>
                  <a:tcPr marT="39050" marB="39050" marR="78075" marL="780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1101 (-3)</a:t>
                      </a:r>
                      <a:endParaRPr sz="1200" u="none" cap="none" strike="noStrike"/>
                    </a:p>
                  </a:txBody>
                  <a:tcPr marT="39050" marB="39050" marR="78075" marL="780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1100 (-4)</a:t>
                      </a:r>
                      <a:endParaRPr sz="1200" u="none" cap="none" strike="noStrike"/>
                    </a:p>
                  </a:txBody>
                  <a:tcPr marT="39050" marB="39050" marR="78075" marL="78075" anchor="ctr"/>
                </a:tc>
              </a:tr>
              <a:tr h="260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9050" marB="39050" marR="78075" marL="780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0000_</a:t>
                      </a:r>
                      <a:r>
                        <a:rPr lang="en-US" sz="1200" u="none" cap="none" strike="noStrike">
                          <a:solidFill>
                            <a:srgbClr val="FF0000"/>
                          </a:solidFill>
                        </a:rPr>
                        <a:t>1101_0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39050" marB="39050" marR="78075" marL="780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1100</a:t>
                      </a:r>
                      <a:endParaRPr sz="1200" u="none" cap="none" strike="noStrike"/>
                    </a:p>
                  </a:txBody>
                  <a:tcPr marT="39050" marB="39050" marR="78075" marL="78075" anchor="ctr"/>
                </a:tc>
              </a:tr>
              <a:tr h="260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9050" marB="39050" marR="78075" marL="780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1100_1101_0 &gt;&gt; 2 = 1111_0011_0</a:t>
                      </a:r>
                      <a:endParaRPr sz="1200" u="none" cap="none" strike="noStrike"/>
                    </a:p>
                  </a:txBody>
                  <a:tcPr marT="39050" marB="39050" marR="78075" marL="780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1100</a:t>
                      </a:r>
                      <a:endParaRPr sz="1200" u="none" cap="none" strike="noStrike"/>
                    </a:p>
                  </a:txBody>
                  <a:tcPr marT="39050" marB="39050" marR="78075" marL="78075" anchor="ctr"/>
                </a:tc>
              </a:tr>
              <a:tr h="260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39050" marB="39050" marR="78075" marL="780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0011_0011_0 &gt;&gt; 2 = 0000_1100_1</a:t>
                      </a:r>
                      <a:endParaRPr sz="1200" u="none" cap="none" strike="noStrike"/>
                    </a:p>
                  </a:txBody>
                  <a:tcPr marT="39050" marB="39050" marR="78075" marL="780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1100</a:t>
                      </a:r>
                      <a:endParaRPr sz="1200" u="none" cap="none" strike="noStrike"/>
                    </a:p>
                  </a:txBody>
                  <a:tcPr marT="39050" marB="39050" marR="78075" marL="78075" anchor="ctr"/>
                </a:tc>
              </a:tr>
              <a:tr h="260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9050" marB="39050" marR="78075" marL="780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</a:rPr>
                        <a:t>0000_1100 (12)</a:t>
                      </a:r>
                      <a:endParaRPr b="1"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39050" marB="39050" marR="78075" marL="780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1100</a:t>
                      </a:r>
                      <a:endParaRPr sz="1200" u="none" cap="none" strike="noStrike"/>
                    </a:p>
                  </a:txBody>
                  <a:tcPr marT="39050" marB="39050" marR="78075" marL="78075" anchor="ctr"/>
                </a:tc>
              </a:tr>
            </a:tbl>
          </a:graphicData>
        </a:graphic>
      </p:graphicFrame>
      <p:sp>
        <p:nvSpPr>
          <p:cNvPr id="209" name="Google Shape;209;p9"/>
          <p:cNvSpPr/>
          <p:nvPr/>
        </p:nvSpPr>
        <p:spPr>
          <a:xfrm>
            <a:off x="8296616" y="5689736"/>
            <a:ext cx="432048" cy="216024"/>
          </a:xfrm>
          <a:prstGeom prst="ellipse">
            <a:avLst/>
          </a:prstGeom>
          <a:noFill/>
          <a:ln cap="flat" cmpd="sng" w="190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3600" spcFirstLastPara="1" rIns="936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8965252" y="5928225"/>
            <a:ext cx="432048" cy="216024"/>
          </a:xfrm>
          <a:prstGeom prst="ellipse">
            <a:avLst/>
          </a:prstGeom>
          <a:noFill/>
          <a:ln cap="flat" cmpd="sng" w="190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3600" spcFirstLastPara="1" rIns="936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1" name="Google Shape;211;p9"/>
          <p:cNvCxnSpPr/>
          <p:nvPr/>
        </p:nvCxnSpPr>
        <p:spPr>
          <a:xfrm flipH="1">
            <a:off x="7401535" y="5835887"/>
            <a:ext cx="2351626" cy="177084"/>
          </a:xfrm>
          <a:prstGeom prst="straightConnector1">
            <a:avLst/>
          </a:prstGeom>
          <a:noFill/>
          <a:ln cap="flat" cmpd="sng" w="1905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2" name="Google Shape;212;p9"/>
          <p:cNvCxnSpPr/>
          <p:nvPr/>
        </p:nvCxnSpPr>
        <p:spPr>
          <a:xfrm flipH="1">
            <a:off x="7384946" y="6129230"/>
            <a:ext cx="2384803" cy="179582"/>
          </a:xfrm>
          <a:prstGeom prst="straightConnector1">
            <a:avLst/>
          </a:prstGeom>
          <a:noFill/>
          <a:ln cap="flat" cmpd="sng" w="1905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" name="Google Shape;213;p9"/>
          <p:cNvSpPr txBox="1"/>
          <p:nvPr/>
        </p:nvSpPr>
        <p:spPr>
          <a:xfrm>
            <a:off x="7376226" y="5705194"/>
            <a:ext cx="3962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+A</a:t>
            </a:r>
            <a:endParaRPr sz="14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9"/>
          <p:cNvSpPr txBox="1"/>
          <p:nvPr/>
        </p:nvSpPr>
        <p:spPr>
          <a:xfrm>
            <a:off x="7416300" y="6044067"/>
            <a:ext cx="3561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-A</a:t>
            </a:r>
            <a:endParaRPr sz="14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2021-05-31T01:41:39Z</dcterms:created>
  <dc:creator>asus</dc:creator>
</cp:coreProperties>
</file>