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9928225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G5mXQUTCs+3i6tAQvacDFGVi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4EE91-F3BB-422D-A516-25EAFB20F439}">
  <a:tblStyle styleId="{A5D4EE91-F3BB-422D-A516-25EAFB20F4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302231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3697" y="1"/>
            <a:ext cx="4302231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wentieth Century"/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    能構建複雜的電子電路，主要是通過 module 的相互連接呼叫來實現的。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b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    因 C language 已被許多人習慣，可讓 digital IC designer 更容易學習和接受。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b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//    包含把你的描述的程式轉成 gate-level 的電路，各個大小 module 的擺放以及繞線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2925763" y="849313"/>
            <a:ext cx="4076700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:notes"/>
          <p:cNvSpPr txBox="1"/>
          <p:nvPr>
            <p:ph idx="12" type="sldNum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notepad-plus-plus.org/downloads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089026" y="713381"/>
            <a:ext cx="9550399" cy="1269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wentieth Century"/>
              <a:buNone/>
            </a:pPr>
            <a:r>
              <a:rPr b="1" lang="en-US" sz="7200">
                <a:latin typeface="Twentieth Century"/>
                <a:ea typeface="Twentieth Century"/>
                <a:cs typeface="Twentieth Century"/>
                <a:sym typeface="Twentieth Century"/>
              </a:rPr>
              <a:t>Verilog HDL basics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89026" y="5372569"/>
            <a:ext cx="5252139" cy="420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負責助教：陳憲億、鄭東昇、黃琮閔、趙文駿、陳韋廷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89026" y="1809632"/>
            <a:ext cx="3403461" cy="771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 1 - 硬體描述語言</a:t>
            </a:r>
            <a:endParaRPr b="1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290931" y="1968664"/>
            <a:ext cx="4592796" cy="3392898"/>
          </a:xfrm>
          <a:custGeom>
            <a:rect b="b" l="l" r="r" t="t"/>
            <a:pathLst>
              <a:path extrusionOk="0" fill="none" h="3392898" w="4592796">
                <a:moveTo>
                  <a:pt x="0" y="565494"/>
                </a:moveTo>
                <a:cubicBezTo>
                  <a:pt x="51891" y="279533"/>
                  <a:pt x="216634" y="-34168"/>
                  <a:pt x="565494" y="0"/>
                </a:cubicBezTo>
                <a:cubicBezTo>
                  <a:pt x="815720" y="151689"/>
                  <a:pt x="2418378" y="-12436"/>
                  <a:pt x="2679131" y="0"/>
                </a:cubicBezTo>
                <a:lnTo>
                  <a:pt x="2679131" y="0"/>
                </a:lnTo>
                <a:cubicBezTo>
                  <a:pt x="2804760" y="-70445"/>
                  <a:pt x="3619481" y="82986"/>
                  <a:pt x="3827330" y="0"/>
                </a:cubicBezTo>
                <a:cubicBezTo>
                  <a:pt x="3917676" y="-14785"/>
                  <a:pt x="3941781" y="-17490"/>
                  <a:pt x="4027302" y="0"/>
                </a:cubicBezTo>
                <a:cubicBezTo>
                  <a:pt x="4398559" y="19484"/>
                  <a:pt x="4593400" y="246396"/>
                  <a:pt x="4592796" y="565494"/>
                </a:cubicBezTo>
                <a:cubicBezTo>
                  <a:pt x="4538291" y="877665"/>
                  <a:pt x="4718358" y="1489163"/>
                  <a:pt x="4592796" y="1979191"/>
                </a:cubicBezTo>
                <a:cubicBezTo>
                  <a:pt x="4695023" y="2231414"/>
                  <a:pt x="5128081" y="2657815"/>
                  <a:pt x="5332374" y="2929055"/>
                </a:cubicBezTo>
                <a:cubicBezTo>
                  <a:pt x="5126323" y="2858710"/>
                  <a:pt x="4837494" y="2796285"/>
                  <a:pt x="4592796" y="2827415"/>
                </a:cubicBezTo>
                <a:cubicBezTo>
                  <a:pt x="4592797" y="2827411"/>
                  <a:pt x="4592796" y="2827406"/>
                  <a:pt x="4592796" y="2827404"/>
                </a:cubicBezTo>
                <a:cubicBezTo>
                  <a:pt x="4648404" y="3126127"/>
                  <a:pt x="4344979" y="3428903"/>
                  <a:pt x="4027302" y="3392898"/>
                </a:cubicBezTo>
                <a:cubicBezTo>
                  <a:pt x="4001742" y="3402947"/>
                  <a:pt x="3906115" y="3387533"/>
                  <a:pt x="3827330" y="3392898"/>
                </a:cubicBezTo>
                <a:cubicBezTo>
                  <a:pt x="3540239" y="3359584"/>
                  <a:pt x="2834629" y="3403000"/>
                  <a:pt x="2679131" y="3392898"/>
                </a:cubicBezTo>
                <a:lnTo>
                  <a:pt x="2679131" y="3392898"/>
                </a:lnTo>
                <a:cubicBezTo>
                  <a:pt x="2102924" y="3374050"/>
                  <a:pt x="847225" y="3353307"/>
                  <a:pt x="565494" y="3392898"/>
                </a:cubicBezTo>
                <a:cubicBezTo>
                  <a:pt x="251739" y="3406068"/>
                  <a:pt x="-46677" y="3098989"/>
                  <a:pt x="0" y="2827404"/>
                </a:cubicBezTo>
                <a:cubicBezTo>
                  <a:pt x="1" y="2827408"/>
                  <a:pt x="0" y="2827413"/>
                  <a:pt x="0" y="2827415"/>
                </a:cubicBezTo>
                <a:cubicBezTo>
                  <a:pt x="-13345" y="2547735"/>
                  <a:pt x="34082" y="2307251"/>
                  <a:pt x="0" y="1979191"/>
                </a:cubicBezTo>
                <a:lnTo>
                  <a:pt x="0" y="1979191"/>
                </a:lnTo>
                <a:cubicBezTo>
                  <a:pt x="-52983" y="1693733"/>
                  <a:pt x="22572" y="738000"/>
                  <a:pt x="0" y="565494"/>
                </a:cubicBezTo>
                <a:close/>
              </a:path>
              <a:path extrusionOk="0" h="3392898" w="4592796">
                <a:moveTo>
                  <a:pt x="0" y="565494"/>
                </a:moveTo>
                <a:cubicBezTo>
                  <a:pt x="-13835" y="299032"/>
                  <a:pt x="217993" y="614"/>
                  <a:pt x="565494" y="0"/>
                </a:cubicBezTo>
                <a:cubicBezTo>
                  <a:pt x="1283452" y="-37478"/>
                  <a:pt x="1652049" y="122969"/>
                  <a:pt x="2679131" y="0"/>
                </a:cubicBezTo>
                <a:lnTo>
                  <a:pt x="2679131" y="0"/>
                </a:lnTo>
                <a:cubicBezTo>
                  <a:pt x="2878129" y="-55972"/>
                  <a:pt x="3680869" y="63740"/>
                  <a:pt x="3827330" y="0"/>
                </a:cubicBezTo>
                <a:cubicBezTo>
                  <a:pt x="3882433" y="1951"/>
                  <a:pt x="3947183" y="14099"/>
                  <a:pt x="4027302" y="0"/>
                </a:cubicBezTo>
                <a:cubicBezTo>
                  <a:pt x="4312180" y="-10311"/>
                  <a:pt x="4603545" y="220458"/>
                  <a:pt x="4592796" y="565494"/>
                </a:cubicBezTo>
                <a:cubicBezTo>
                  <a:pt x="4603317" y="953459"/>
                  <a:pt x="4571856" y="1795894"/>
                  <a:pt x="4592796" y="1979191"/>
                </a:cubicBezTo>
                <a:cubicBezTo>
                  <a:pt x="4801950" y="2285053"/>
                  <a:pt x="5068089" y="2453967"/>
                  <a:pt x="5332374" y="2929055"/>
                </a:cubicBezTo>
                <a:cubicBezTo>
                  <a:pt x="5252247" y="2914348"/>
                  <a:pt x="4902221" y="2879318"/>
                  <a:pt x="4592796" y="2827415"/>
                </a:cubicBezTo>
                <a:cubicBezTo>
                  <a:pt x="4592796" y="2827409"/>
                  <a:pt x="4592796" y="2827404"/>
                  <a:pt x="4592796" y="2827404"/>
                </a:cubicBezTo>
                <a:cubicBezTo>
                  <a:pt x="4551808" y="3173171"/>
                  <a:pt x="4321546" y="3380414"/>
                  <a:pt x="4027302" y="3392898"/>
                </a:cubicBezTo>
                <a:cubicBezTo>
                  <a:pt x="3983002" y="3400790"/>
                  <a:pt x="3890151" y="3396463"/>
                  <a:pt x="3827330" y="3392898"/>
                </a:cubicBezTo>
                <a:cubicBezTo>
                  <a:pt x="3708794" y="3376047"/>
                  <a:pt x="2935063" y="3297420"/>
                  <a:pt x="2679131" y="3392898"/>
                </a:cubicBezTo>
                <a:lnTo>
                  <a:pt x="2679131" y="3392898"/>
                </a:lnTo>
                <a:cubicBezTo>
                  <a:pt x="2303718" y="3556762"/>
                  <a:pt x="829983" y="3370030"/>
                  <a:pt x="565494" y="3392898"/>
                </a:cubicBezTo>
                <a:cubicBezTo>
                  <a:pt x="242652" y="3396042"/>
                  <a:pt x="-11425" y="3154192"/>
                  <a:pt x="0" y="2827404"/>
                </a:cubicBezTo>
                <a:cubicBezTo>
                  <a:pt x="0" y="2827410"/>
                  <a:pt x="0" y="2827413"/>
                  <a:pt x="0" y="2827415"/>
                </a:cubicBezTo>
                <a:cubicBezTo>
                  <a:pt x="-23372" y="2453464"/>
                  <a:pt x="-34167" y="2223032"/>
                  <a:pt x="0" y="1979191"/>
                </a:cubicBezTo>
                <a:lnTo>
                  <a:pt x="0" y="1979191"/>
                </a:lnTo>
                <a:cubicBezTo>
                  <a:pt x="73698" y="1607620"/>
                  <a:pt x="43504" y="1245231"/>
                  <a:pt x="0" y="565494"/>
                </a:cubicBezTo>
                <a:close/>
              </a:path>
            </a:pathLst>
          </a:custGeom>
          <a:solidFill>
            <a:srgbClr val="9CC2E5">
              <a:alpha val="49803"/>
            </a:srgbClr>
          </a:solidFill>
          <a:ln cap="flat" cmpd="sng" w="28575">
            <a:solidFill>
              <a:srgbClr val="9CC2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assignment (1/2)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37171" y="2307776"/>
            <a:ext cx="410031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Assignment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輸入持續驅動輸出，輸入經過邏輯閘連接至輸出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關鍵字為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是利用運算式表示輸入與輸出的關係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等號左邊必須宣告為接線(wire)，不能是暫存器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，右邊無規定</a:t>
            </a:r>
            <a:endParaRPr b="0" i="0" sz="16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5641809" y="1938444"/>
            <a:ext cx="540472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//-------Input ports-------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a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b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//-------Output ports-------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c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//-----declare net types-----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a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b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c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//--statements(with Continuous assignment)--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 = a &amp; b ;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484" y="5361562"/>
            <a:ext cx="29337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290931" y="5715356"/>
            <a:ext cx="5202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註：只可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給 data type 是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 variables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像是右圖的 c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525815" y="2100203"/>
            <a:ext cx="4221126" cy="3477875"/>
          </a:xfrm>
          <a:custGeom>
            <a:rect b="b" l="l" r="r" t="t"/>
            <a:pathLst>
              <a:path extrusionOk="0" fill="none" h="3477875" w="4221126">
                <a:moveTo>
                  <a:pt x="0" y="579657"/>
                </a:moveTo>
                <a:cubicBezTo>
                  <a:pt x="12339" y="315151"/>
                  <a:pt x="279798" y="-8508"/>
                  <a:pt x="579657" y="0"/>
                </a:cubicBezTo>
                <a:cubicBezTo>
                  <a:pt x="871582" y="-168157"/>
                  <a:pt x="2260318" y="-7367"/>
                  <a:pt x="2462324" y="0"/>
                </a:cubicBezTo>
                <a:lnTo>
                  <a:pt x="2462324" y="0"/>
                </a:lnTo>
                <a:cubicBezTo>
                  <a:pt x="2772920" y="55802"/>
                  <a:pt x="3082702" y="5108"/>
                  <a:pt x="3517605" y="0"/>
                </a:cubicBezTo>
                <a:cubicBezTo>
                  <a:pt x="3531225" y="9018"/>
                  <a:pt x="3617242" y="-4877"/>
                  <a:pt x="3641469" y="0"/>
                </a:cubicBezTo>
                <a:cubicBezTo>
                  <a:pt x="3910255" y="-30473"/>
                  <a:pt x="4240980" y="263797"/>
                  <a:pt x="4221126" y="579657"/>
                </a:cubicBezTo>
                <a:cubicBezTo>
                  <a:pt x="4225317" y="853379"/>
                  <a:pt x="4268747" y="1475906"/>
                  <a:pt x="4221126" y="2028760"/>
                </a:cubicBezTo>
                <a:cubicBezTo>
                  <a:pt x="4404959" y="2550608"/>
                  <a:pt x="4536506" y="2746396"/>
                  <a:pt x="4786799" y="3170222"/>
                </a:cubicBezTo>
                <a:cubicBezTo>
                  <a:pt x="4614376" y="3114925"/>
                  <a:pt x="4464886" y="2975119"/>
                  <a:pt x="4221126" y="2898229"/>
                </a:cubicBezTo>
                <a:cubicBezTo>
                  <a:pt x="4221127" y="2898223"/>
                  <a:pt x="4221127" y="2898223"/>
                  <a:pt x="4221126" y="2898218"/>
                </a:cubicBezTo>
                <a:cubicBezTo>
                  <a:pt x="4172761" y="3180130"/>
                  <a:pt x="3948903" y="3467213"/>
                  <a:pt x="3641469" y="3477875"/>
                </a:cubicBezTo>
                <a:cubicBezTo>
                  <a:pt x="3593597" y="3470031"/>
                  <a:pt x="3569137" y="3473048"/>
                  <a:pt x="3517605" y="3477875"/>
                </a:cubicBezTo>
                <a:cubicBezTo>
                  <a:pt x="3154298" y="3480467"/>
                  <a:pt x="2884958" y="3406043"/>
                  <a:pt x="2462324" y="3477875"/>
                </a:cubicBezTo>
                <a:lnTo>
                  <a:pt x="2462324" y="3477875"/>
                </a:lnTo>
                <a:cubicBezTo>
                  <a:pt x="1859603" y="3622016"/>
                  <a:pt x="886352" y="3403903"/>
                  <a:pt x="579657" y="3477875"/>
                </a:cubicBezTo>
                <a:cubicBezTo>
                  <a:pt x="275940" y="3499849"/>
                  <a:pt x="-12919" y="3235048"/>
                  <a:pt x="0" y="2898218"/>
                </a:cubicBezTo>
                <a:cubicBezTo>
                  <a:pt x="0" y="2898224"/>
                  <a:pt x="0" y="2898224"/>
                  <a:pt x="0" y="2898229"/>
                </a:cubicBezTo>
                <a:cubicBezTo>
                  <a:pt x="-73810" y="2548072"/>
                  <a:pt x="-48069" y="2239646"/>
                  <a:pt x="0" y="2028760"/>
                </a:cubicBezTo>
                <a:lnTo>
                  <a:pt x="0" y="2028760"/>
                </a:lnTo>
                <a:cubicBezTo>
                  <a:pt x="-26356" y="1832331"/>
                  <a:pt x="50791" y="1156602"/>
                  <a:pt x="0" y="579657"/>
                </a:cubicBezTo>
                <a:close/>
              </a:path>
              <a:path extrusionOk="0" h="3477875" w="4221126">
                <a:moveTo>
                  <a:pt x="0" y="579657"/>
                </a:moveTo>
                <a:cubicBezTo>
                  <a:pt x="3880" y="258461"/>
                  <a:pt x="282341" y="38412"/>
                  <a:pt x="579657" y="0"/>
                </a:cubicBezTo>
                <a:cubicBezTo>
                  <a:pt x="796749" y="135126"/>
                  <a:pt x="1916162" y="-106025"/>
                  <a:pt x="2462324" y="0"/>
                </a:cubicBezTo>
                <a:lnTo>
                  <a:pt x="2462324" y="0"/>
                </a:lnTo>
                <a:cubicBezTo>
                  <a:pt x="2907151" y="63406"/>
                  <a:pt x="3170625" y="9632"/>
                  <a:pt x="3517605" y="0"/>
                </a:cubicBezTo>
                <a:cubicBezTo>
                  <a:pt x="3538269" y="9640"/>
                  <a:pt x="3613069" y="3207"/>
                  <a:pt x="3641469" y="0"/>
                </a:cubicBezTo>
                <a:cubicBezTo>
                  <a:pt x="3968567" y="1843"/>
                  <a:pt x="4222127" y="266058"/>
                  <a:pt x="4221126" y="579657"/>
                </a:cubicBezTo>
                <a:cubicBezTo>
                  <a:pt x="4263231" y="1221290"/>
                  <a:pt x="4326673" y="1751935"/>
                  <a:pt x="4221126" y="2028760"/>
                </a:cubicBezTo>
                <a:cubicBezTo>
                  <a:pt x="4522511" y="2392224"/>
                  <a:pt x="4724898" y="3043334"/>
                  <a:pt x="4786799" y="3170222"/>
                </a:cubicBezTo>
                <a:cubicBezTo>
                  <a:pt x="4659264" y="3137772"/>
                  <a:pt x="4435982" y="3042137"/>
                  <a:pt x="4221126" y="2898229"/>
                </a:cubicBezTo>
                <a:cubicBezTo>
                  <a:pt x="4221127" y="2898227"/>
                  <a:pt x="4221126" y="2898219"/>
                  <a:pt x="4221126" y="2898218"/>
                </a:cubicBezTo>
                <a:cubicBezTo>
                  <a:pt x="4196606" y="3238706"/>
                  <a:pt x="3973579" y="3464329"/>
                  <a:pt x="3641469" y="3477875"/>
                </a:cubicBezTo>
                <a:cubicBezTo>
                  <a:pt x="3623838" y="3475366"/>
                  <a:pt x="3539510" y="3487618"/>
                  <a:pt x="3517605" y="3477875"/>
                </a:cubicBezTo>
                <a:cubicBezTo>
                  <a:pt x="3026957" y="3509659"/>
                  <a:pt x="2780150" y="3518538"/>
                  <a:pt x="2462324" y="3477875"/>
                </a:cubicBezTo>
                <a:lnTo>
                  <a:pt x="2462324" y="3477875"/>
                </a:lnTo>
                <a:cubicBezTo>
                  <a:pt x="1811776" y="3481393"/>
                  <a:pt x="1313290" y="3416172"/>
                  <a:pt x="579657" y="3477875"/>
                </a:cubicBezTo>
                <a:cubicBezTo>
                  <a:pt x="258254" y="3468111"/>
                  <a:pt x="39486" y="3205726"/>
                  <a:pt x="0" y="2898218"/>
                </a:cubicBezTo>
                <a:cubicBezTo>
                  <a:pt x="1" y="2898222"/>
                  <a:pt x="0" y="2898227"/>
                  <a:pt x="0" y="2898229"/>
                </a:cubicBezTo>
                <a:cubicBezTo>
                  <a:pt x="75687" y="2602489"/>
                  <a:pt x="23025" y="2165329"/>
                  <a:pt x="0" y="2028760"/>
                </a:cubicBezTo>
                <a:lnTo>
                  <a:pt x="0" y="2028760"/>
                </a:lnTo>
                <a:cubicBezTo>
                  <a:pt x="82618" y="1594824"/>
                  <a:pt x="-100445" y="1228206"/>
                  <a:pt x="0" y="579657"/>
                </a:cubicBezTo>
                <a:close/>
              </a:path>
            </a:pathLst>
          </a:custGeom>
          <a:solidFill>
            <a:srgbClr val="FFF2CC"/>
          </a:solidFill>
          <a:ln cap="flat" cmpd="sng" w="28575">
            <a:solidFill>
              <a:srgbClr val="F7CAA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assignment (2/2)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634510" y="2460688"/>
            <a:ext cx="4003736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assignment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行為模型 (behavior model) 的基本描述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組合電路 (combinational circuit)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循序電路 (sequential circuit)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關鍵字引導出的 block 描述行為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分為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initial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兩種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內的輸出資料(等號左邊)，用暫存器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宣告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5479873" y="2100204"/>
            <a:ext cx="514891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//-------Input ports-------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a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b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//-------Output ports-------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c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//-----declare net types-----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a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b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  c        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//--statements(with Procedural assignment)--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always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@(a or b)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 = a + b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5417155" y="4831773"/>
            <a:ext cx="2833227" cy="746306"/>
          </a:xfrm>
          <a:custGeom>
            <a:rect b="b" l="l" r="r" t="t"/>
            <a:pathLst>
              <a:path extrusionOk="0" h="746306" w="2833227">
                <a:moveTo>
                  <a:pt x="0" y="0"/>
                </a:moveTo>
                <a:cubicBezTo>
                  <a:pt x="203669" y="-13458"/>
                  <a:pt x="444876" y="67569"/>
                  <a:pt x="623310" y="0"/>
                </a:cubicBezTo>
                <a:cubicBezTo>
                  <a:pt x="801744" y="-67569"/>
                  <a:pt x="975056" y="62872"/>
                  <a:pt x="1161623" y="0"/>
                </a:cubicBezTo>
                <a:cubicBezTo>
                  <a:pt x="1348190" y="-62872"/>
                  <a:pt x="1593074" y="34494"/>
                  <a:pt x="1784933" y="0"/>
                </a:cubicBezTo>
                <a:cubicBezTo>
                  <a:pt x="1976792" y="-34494"/>
                  <a:pt x="2487152" y="24978"/>
                  <a:pt x="2833227" y="0"/>
                </a:cubicBezTo>
                <a:cubicBezTo>
                  <a:pt x="2855720" y="75764"/>
                  <a:pt x="2808788" y="198396"/>
                  <a:pt x="2833227" y="365690"/>
                </a:cubicBezTo>
                <a:cubicBezTo>
                  <a:pt x="2857666" y="532984"/>
                  <a:pt x="2806585" y="574813"/>
                  <a:pt x="2833227" y="746306"/>
                </a:cubicBezTo>
                <a:cubicBezTo>
                  <a:pt x="2639089" y="799341"/>
                  <a:pt x="2520828" y="714583"/>
                  <a:pt x="2294914" y="746306"/>
                </a:cubicBezTo>
                <a:cubicBezTo>
                  <a:pt x="2069000" y="778029"/>
                  <a:pt x="1923211" y="732043"/>
                  <a:pt x="1728268" y="746306"/>
                </a:cubicBezTo>
                <a:cubicBezTo>
                  <a:pt x="1533325" y="760569"/>
                  <a:pt x="1262025" y="742155"/>
                  <a:pt x="1104959" y="746306"/>
                </a:cubicBezTo>
                <a:cubicBezTo>
                  <a:pt x="947893" y="750457"/>
                  <a:pt x="766780" y="733690"/>
                  <a:pt x="623310" y="746306"/>
                </a:cubicBezTo>
                <a:cubicBezTo>
                  <a:pt x="479840" y="758922"/>
                  <a:pt x="229955" y="709803"/>
                  <a:pt x="0" y="746306"/>
                </a:cubicBezTo>
                <a:cubicBezTo>
                  <a:pt x="-81" y="666865"/>
                  <a:pt x="25012" y="519445"/>
                  <a:pt x="0" y="388079"/>
                </a:cubicBezTo>
                <a:cubicBezTo>
                  <a:pt x="-25012" y="256713"/>
                  <a:pt x="2643" y="100576"/>
                  <a:pt x="0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627" y="2331023"/>
            <a:ext cx="5071731" cy="4308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Verilog example</a:t>
            </a:r>
            <a:endParaRPr/>
          </a:p>
        </p:txBody>
      </p:sp>
      <p:sp>
        <p:nvSpPr>
          <p:cNvPr id="207" name="Google Shape;207;p12"/>
          <p:cNvSpPr/>
          <p:nvPr/>
        </p:nvSpPr>
        <p:spPr>
          <a:xfrm>
            <a:off x="796201" y="1895474"/>
            <a:ext cx="492919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4-bit adder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我們使用 testbench (testbench_add2.v) 作為驗證手段，testbench 將輸入訊號傳送到 4-bit adder，再將運算結果傳回來，確認輸出結果是否符合設計功能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利用monitor觀察執行的結果</a:t>
            </a: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6088781" y="2484439"/>
            <a:ext cx="2352593" cy="237707"/>
          </a:xfrm>
          <a:custGeom>
            <a:rect b="b" l="l" r="r" t="t"/>
            <a:pathLst>
              <a:path extrusionOk="0" h="237707" w="2352593">
                <a:moveTo>
                  <a:pt x="0" y="0"/>
                </a:moveTo>
                <a:cubicBezTo>
                  <a:pt x="229921" y="-27203"/>
                  <a:pt x="439919" y="46839"/>
                  <a:pt x="635200" y="0"/>
                </a:cubicBezTo>
                <a:cubicBezTo>
                  <a:pt x="830481" y="-46839"/>
                  <a:pt x="959028" y="30668"/>
                  <a:pt x="1223348" y="0"/>
                </a:cubicBezTo>
                <a:cubicBezTo>
                  <a:pt x="1487668" y="-30668"/>
                  <a:pt x="1571060" y="44587"/>
                  <a:pt x="1764445" y="0"/>
                </a:cubicBezTo>
                <a:cubicBezTo>
                  <a:pt x="1957830" y="-44587"/>
                  <a:pt x="2158443" y="34468"/>
                  <a:pt x="2352593" y="0"/>
                </a:cubicBezTo>
                <a:cubicBezTo>
                  <a:pt x="2363951" y="100112"/>
                  <a:pt x="2333798" y="175009"/>
                  <a:pt x="2352593" y="237707"/>
                </a:cubicBezTo>
                <a:cubicBezTo>
                  <a:pt x="2192038" y="286038"/>
                  <a:pt x="1996246" y="202451"/>
                  <a:pt x="1764445" y="237707"/>
                </a:cubicBezTo>
                <a:cubicBezTo>
                  <a:pt x="1532644" y="272963"/>
                  <a:pt x="1340047" y="234048"/>
                  <a:pt x="1223348" y="237707"/>
                </a:cubicBezTo>
                <a:cubicBezTo>
                  <a:pt x="1106649" y="241366"/>
                  <a:pt x="791060" y="185736"/>
                  <a:pt x="635200" y="237707"/>
                </a:cubicBezTo>
                <a:cubicBezTo>
                  <a:pt x="479340" y="289678"/>
                  <a:pt x="179109" y="161502"/>
                  <a:pt x="0" y="237707"/>
                </a:cubicBezTo>
                <a:cubicBezTo>
                  <a:pt x="-4910" y="128479"/>
                  <a:pt x="8355" y="90024"/>
                  <a:pt x="0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6338423" y="3895708"/>
            <a:ext cx="4327510" cy="237707"/>
          </a:xfrm>
          <a:custGeom>
            <a:rect b="b" l="l" r="r" t="t"/>
            <a:pathLst>
              <a:path extrusionOk="0" h="237707" w="4327510">
                <a:moveTo>
                  <a:pt x="0" y="0"/>
                </a:moveTo>
                <a:cubicBezTo>
                  <a:pt x="99606" y="-24448"/>
                  <a:pt x="259368" y="25147"/>
                  <a:pt x="411113" y="0"/>
                </a:cubicBezTo>
                <a:cubicBezTo>
                  <a:pt x="562858" y="-25147"/>
                  <a:pt x="668259" y="50988"/>
                  <a:pt x="865502" y="0"/>
                </a:cubicBezTo>
                <a:cubicBezTo>
                  <a:pt x="1062745" y="-50988"/>
                  <a:pt x="1298181" y="11090"/>
                  <a:pt x="1406441" y="0"/>
                </a:cubicBezTo>
                <a:cubicBezTo>
                  <a:pt x="1514701" y="-11090"/>
                  <a:pt x="1701218" y="42863"/>
                  <a:pt x="1817554" y="0"/>
                </a:cubicBezTo>
                <a:cubicBezTo>
                  <a:pt x="1933890" y="-42863"/>
                  <a:pt x="2075350" y="18240"/>
                  <a:pt x="2271943" y="0"/>
                </a:cubicBezTo>
                <a:cubicBezTo>
                  <a:pt x="2468536" y="-18240"/>
                  <a:pt x="2695053" y="28236"/>
                  <a:pt x="2899432" y="0"/>
                </a:cubicBezTo>
                <a:cubicBezTo>
                  <a:pt x="3103811" y="-28236"/>
                  <a:pt x="3233172" y="41819"/>
                  <a:pt x="3440370" y="0"/>
                </a:cubicBezTo>
                <a:cubicBezTo>
                  <a:pt x="3647568" y="-41819"/>
                  <a:pt x="3703577" y="17496"/>
                  <a:pt x="3851484" y="0"/>
                </a:cubicBezTo>
                <a:cubicBezTo>
                  <a:pt x="3999391" y="-17496"/>
                  <a:pt x="4157307" y="33466"/>
                  <a:pt x="4327510" y="0"/>
                </a:cubicBezTo>
                <a:cubicBezTo>
                  <a:pt x="4335742" y="88972"/>
                  <a:pt x="4311949" y="186754"/>
                  <a:pt x="4327510" y="237707"/>
                </a:cubicBezTo>
                <a:cubicBezTo>
                  <a:pt x="4155080" y="248904"/>
                  <a:pt x="4040192" y="205465"/>
                  <a:pt x="3873121" y="237707"/>
                </a:cubicBezTo>
                <a:cubicBezTo>
                  <a:pt x="3706050" y="269949"/>
                  <a:pt x="3455621" y="207242"/>
                  <a:pt x="3332183" y="237707"/>
                </a:cubicBezTo>
                <a:cubicBezTo>
                  <a:pt x="3208745" y="268172"/>
                  <a:pt x="2892467" y="192245"/>
                  <a:pt x="2747969" y="237707"/>
                </a:cubicBezTo>
                <a:cubicBezTo>
                  <a:pt x="2603471" y="283169"/>
                  <a:pt x="2416059" y="213544"/>
                  <a:pt x="2293580" y="237707"/>
                </a:cubicBezTo>
                <a:cubicBezTo>
                  <a:pt x="2171101" y="261870"/>
                  <a:pt x="2007172" y="233212"/>
                  <a:pt x="1752642" y="237707"/>
                </a:cubicBezTo>
                <a:cubicBezTo>
                  <a:pt x="1498112" y="242202"/>
                  <a:pt x="1397161" y="214350"/>
                  <a:pt x="1298253" y="237707"/>
                </a:cubicBezTo>
                <a:cubicBezTo>
                  <a:pt x="1199345" y="261064"/>
                  <a:pt x="983559" y="230065"/>
                  <a:pt x="887140" y="237707"/>
                </a:cubicBezTo>
                <a:cubicBezTo>
                  <a:pt x="790721" y="245349"/>
                  <a:pt x="242418" y="203442"/>
                  <a:pt x="0" y="237707"/>
                </a:cubicBezTo>
                <a:cubicBezTo>
                  <a:pt x="-16444" y="127986"/>
                  <a:pt x="6019" y="113611"/>
                  <a:pt x="0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080632">
            <a:off x="4671148" y="3520965"/>
            <a:ext cx="1125177" cy="122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255" y="4314142"/>
            <a:ext cx="3487660" cy="2388703"/>
          </a:xfrm>
          <a:custGeom>
            <a:rect b="b" l="l" r="r" t="t"/>
            <a:pathLst>
              <a:path extrusionOk="0" fill="none" h="2388703" w="3487660">
                <a:moveTo>
                  <a:pt x="0" y="0"/>
                </a:moveTo>
                <a:cubicBezTo>
                  <a:pt x="202939" y="-12100"/>
                  <a:pt x="269597" y="33406"/>
                  <a:pt x="511523" y="0"/>
                </a:cubicBezTo>
                <a:cubicBezTo>
                  <a:pt x="753449" y="-33406"/>
                  <a:pt x="886118" y="22754"/>
                  <a:pt x="1092800" y="0"/>
                </a:cubicBezTo>
                <a:cubicBezTo>
                  <a:pt x="1299482" y="-22754"/>
                  <a:pt x="1389338" y="20158"/>
                  <a:pt x="1569447" y="0"/>
                </a:cubicBezTo>
                <a:cubicBezTo>
                  <a:pt x="1749556" y="-20158"/>
                  <a:pt x="1898536" y="44150"/>
                  <a:pt x="2220477" y="0"/>
                </a:cubicBezTo>
                <a:cubicBezTo>
                  <a:pt x="2542418" y="-44150"/>
                  <a:pt x="2533670" y="25363"/>
                  <a:pt x="2697124" y="0"/>
                </a:cubicBezTo>
                <a:cubicBezTo>
                  <a:pt x="2860578" y="-25363"/>
                  <a:pt x="3165383" y="61780"/>
                  <a:pt x="3487660" y="0"/>
                </a:cubicBezTo>
                <a:cubicBezTo>
                  <a:pt x="3527953" y="218486"/>
                  <a:pt x="3431236" y="307814"/>
                  <a:pt x="3487660" y="525515"/>
                </a:cubicBezTo>
                <a:cubicBezTo>
                  <a:pt x="3544084" y="743217"/>
                  <a:pt x="3475447" y="842310"/>
                  <a:pt x="3487660" y="1051029"/>
                </a:cubicBezTo>
                <a:cubicBezTo>
                  <a:pt x="3499873" y="1259748"/>
                  <a:pt x="3411920" y="1436389"/>
                  <a:pt x="3487660" y="1695979"/>
                </a:cubicBezTo>
                <a:cubicBezTo>
                  <a:pt x="3563400" y="1955569"/>
                  <a:pt x="3487397" y="2054270"/>
                  <a:pt x="3487660" y="2388703"/>
                </a:cubicBezTo>
                <a:cubicBezTo>
                  <a:pt x="3357793" y="2441217"/>
                  <a:pt x="3171879" y="2372093"/>
                  <a:pt x="2941260" y="2388703"/>
                </a:cubicBezTo>
                <a:cubicBezTo>
                  <a:pt x="2710641" y="2405313"/>
                  <a:pt x="2548737" y="2375543"/>
                  <a:pt x="2394860" y="2388703"/>
                </a:cubicBezTo>
                <a:cubicBezTo>
                  <a:pt x="2240983" y="2401863"/>
                  <a:pt x="2007240" y="2351841"/>
                  <a:pt x="1778707" y="2388703"/>
                </a:cubicBezTo>
                <a:cubicBezTo>
                  <a:pt x="1550174" y="2425565"/>
                  <a:pt x="1504133" y="2351397"/>
                  <a:pt x="1302060" y="2388703"/>
                </a:cubicBezTo>
                <a:cubicBezTo>
                  <a:pt x="1099987" y="2426009"/>
                  <a:pt x="990587" y="2365610"/>
                  <a:pt x="755660" y="2388703"/>
                </a:cubicBezTo>
                <a:cubicBezTo>
                  <a:pt x="520733" y="2411796"/>
                  <a:pt x="345145" y="2335255"/>
                  <a:pt x="0" y="2388703"/>
                </a:cubicBezTo>
                <a:cubicBezTo>
                  <a:pt x="-38355" y="2212568"/>
                  <a:pt x="9351" y="2047574"/>
                  <a:pt x="0" y="1791527"/>
                </a:cubicBezTo>
                <a:cubicBezTo>
                  <a:pt x="-9351" y="1535480"/>
                  <a:pt x="71723" y="1476762"/>
                  <a:pt x="0" y="1170464"/>
                </a:cubicBezTo>
                <a:cubicBezTo>
                  <a:pt x="-71723" y="864166"/>
                  <a:pt x="12608" y="848029"/>
                  <a:pt x="0" y="621063"/>
                </a:cubicBezTo>
                <a:cubicBezTo>
                  <a:pt x="-12608" y="394097"/>
                  <a:pt x="70015" y="280788"/>
                  <a:pt x="0" y="0"/>
                </a:cubicBezTo>
                <a:close/>
              </a:path>
              <a:path extrusionOk="0" h="2388703" w="3487660">
                <a:moveTo>
                  <a:pt x="0" y="0"/>
                </a:moveTo>
                <a:cubicBezTo>
                  <a:pt x="222636" y="-33320"/>
                  <a:pt x="319474" y="43467"/>
                  <a:pt x="476647" y="0"/>
                </a:cubicBezTo>
                <a:cubicBezTo>
                  <a:pt x="633820" y="-43467"/>
                  <a:pt x="812519" y="9722"/>
                  <a:pt x="1092800" y="0"/>
                </a:cubicBezTo>
                <a:cubicBezTo>
                  <a:pt x="1373081" y="-9722"/>
                  <a:pt x="1563093" y="17741"/>
                  <a:pt x="1743830" y="0"/>
                </a:cubicBezTo>
                <a:cubicBezTo>
                  <a:pt x="1924567" y="-17741"/>
                  <a:pt x="2080162" y="48654"/>
                  <a:pt x="2359983" y="0"/>
                </a:cubicBezTo>
                <a:cubicBezTo>
                  <a:pt x="2639804" y="-48654"/>
                  <a:pt x="2622846" y="2541"/>
                  <a:pt x="2836630" y="0"/>
                </a:cubicBezTo>
                <a:cubicBezTo>
                  <a:pt x="3050414" y="-2541"/>
                  <a:pt x="3197194" y="77862"/>
                  <a:pt x="3487660" y="0"/>
                </a:cubicBezTo>
                <a:cubicBezTo>
                  <a:pt x="3529160" y="132230"/>
                  <a:pt x="3467444" y="447178"/>
                  <a:pt x="3487660" y="573289"/>
                </a:cubicBezTo>
                <a:cubicBezTo>
                  <a:pt x="3507876" y="699400"/>
                  <a:pt x="3441049" y="1051529"/>
                  <a:pt x="3487660" y="1194352"/>
                </a:cubicBezTo>
                <a:cubicBezTo>
                  <a:pt x="3534271" y="1337175"/>
                  <a:pt x="3446955" y="1529154"/>
                  <a:pt x="3487660" y="1767640"/>
                </a:cubicBezTo>
                <a:cubicBezTo>
                  <a:pt x="3528365" y="2006126"/>
                  <a:pt x="3481697" y="2084858"/>
                  <a:pt x="3487660" y="2388703"/>
                </a:cubicBezTo>
                <a:cubicBezTo>
                  <a:pt x="3263866" y="2416176"/>
                  <a:pt x="3215789" y="2357980"/>
                  <a:pt x="3011013" y="2388703"/>
                </a:cubicBezTo>
                <a:cubicBezTo>
                  <a:pt x="2806237" y="2419426"/>
                  <a:pt x="2730391" y="2358109"/>
                  <a:pt x="2534366" y="2388703"/>
                </a:cubicBezTo>
                <a:cubicBezTo>
                  <a:pt x="2338341" y="2419297"/>
                  <a:pt x="2127862" y="2381868"/>
                  <a:pt x="1953090" y="2388703"/>
                </a:cubicBezTo>
                <a:cubicBezTo>
                  <a:pt x="1778318" y="2395538"/>
                  <a:pt x="1636332" y="2376249"/>
                  <a:pt x="1441566" y="2388703"/>
                </a:cubicBezTo>
                <a:cubicBezTo>
                  <a:pt x="1246800" y="2401157"/>
                  <a:pt x="1043694" y="2328967"/>
                  <a:pt x="825413" y="2388703"/>
                </a:cubicBezTo>
                <a:cubicBezTo>
                  <a:pt x="607132" y="2448439"/>
                  <a:pt x="307341" y="2315230"/>
                  <a:pt x="0" y="2388703"/>
                </a:cubicBezTo>
                <a:cubicBezTo>
                  <a:pt x="-51789" y="2262898"/>
                  <a:pt x="7130" y="1921452"/>
                  <a:pt x="0" y="1791527"/>
                </a:cubicBezTo>
                <a:cubicBezTo>
                  <a:pt x="-7130" y="1661602"/>
                  <a:pt x="55597" y="1440300"/>
                  <a:pt x="0" y="1242126"/>
                </a:cubicBezTo>
                <a:cubicBezTo>
                  <a:pt x="-55597" y="1043952"/>
                  <a:pt x="50152" y="784123"/>
                  <a:pt x="0" y="668837"/>
                </a:cubicBezTo>
                <a:cubicBezTo>
                  <a:pt x="-50152" y="553551"/>
                  <a:pt x="60670" y="308625"/>
                  <a:pt x="0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12"/>
          <p:cNvSpPr/>
          <p:nvPr/>
        </p:nvSpPr>
        <p:spPr>
          <a:xfrm>
            <a:off x="5725391" y="1807566"/>
            <a:ext cx="2269883" cy="400110"/>
          </a:xfrm>
          <a:custGeom>
            <a:rect b="b" l="l" r="r" t="t"/>
            <a:pathLst>
              <a:path extrusionOk="0" fill="none" h="400110" w="2269883">
                <a:moveTo>
                  <a:pt x="0" y="0"/>
                </a:moveTo>
                <a:cubicBezTo>
                  <a:pt x="157533" y="6951"/>
                  <a:pt x="281769" y="-8022"/>
                  <a:pt x="522073" y="0"/>
                </a:cubicBezTo>
                <a:cubicBezTo>
                  <a:pt x="762377" y="8022"/>
                  <a:pt x="889914" y="25087"/>
                  <a:pt x="1089544" y="0"/>
                </a:cubicBezTo>
                <a:cubicBezTo>
                  <a:pt x="1289174" y="-25087"/>
                  <a:pt x="1404860" y="-3856"/>
                  <a:pt x="1679713" y="0"/>
                </a:cubicBezTo>
                <a:cubicBezTo>
                  <a:pt x="1954566" y="3856"/>
                  <a:pt x="2095815" y="-1074"/>
                  <a:pt x="2269883" y="0"/>
                </a:cubicBezTo>
                <a:cubicBezTo>
                  <a:pt x="2250542" y="84041"/>
                  <a:pt x="2269815" y="238496"/>
                  <a:pt x="2269883" y="400110"/>
                </a:cubicBezTo>
                <a:cubicBezTo>
                  <a:pt x="2059595" y="410821"/>
                  <a:pt x="1866978" y="409327"/>
                  <a:pt x="1702412" y="400110"/>
                </a:cubicBezTo>
                <a:cubicBezTo>
                  <a:pt x="1537846" y="390893"/>
                  <a:pt x="1367547" y="388364"/>
                  <a:pt x="1180339" y="400110"/>
                </a:cubicBezTo>
                <a:cubicBezTo>
                  <a:pt x="993131" y="411856"/>
                  <a:pt x="860244" y="422570"/>
                  <a:pt x="680965" y="400110"/>
                </a:cubicBezTo>
                <a:cubicBezTo>
                  <a:pt x="501686" y="377650"/>
                  <a:pt x="209866" y="413360"/>
                  <a:pt x="0" y="400110"/>
                </a:cubicBezTo>
                <a:cubicBezTo>
                  <a:pt x="16968" y="313471"/>
                  <a:pt x="16349" y="154743"/>
                  <a:pt x="0" y="0"/>
                </a:cubicBezTo>
                <a:close/>
              </a:path>
              <a:path extrusionOk="0" h="400110" w="2269883">
                <a:moveTo>
                  <a:pt x="0" y="0"/>
                </a:moveTo>
                <a:cubicBezTo>
                  <a:pt x="137614" y="-18838"/>
                  <a:pt x="273263" y="-22577"/>
                  <a:pt x="544772" y="0"/>
                </a:cubicBezTo>
                <a:cubicBezTo>
                  <a:pt x="816281" y="22577"/>
                  <a:pt x="1028712" y="-13357"/>
                  <a:pt x="1157640" y="0"/>
                </a:cubicBezTo>
                <a:cubicBezTo>
                  <a:pt x="1286568" y="13357"/>
                  <a:pt x="1467526" y="-24578"/>
                  <a:pt x="1747810" y="0"/>
                </a:cubicBezTo>
                <a:cubicBezTo>
                  <a:pt x="2028094" y="24578"/>
                  <a:pt x="2163705" y="13546"/>
                  <a:pt x="2269883" y="0"/>
                </a:cubicBezTo>
                <a:cubicBezTo>
                  <a:pt x="2282937" y="175105"/>
                  <a:pt x="2275718" y="204642"/>
                  <a:pt x="2269883" y="400110"/>
                </a:cubicBezTo>
                <a:cubicBezTo>
                  <a:pt x="2097144" y="397791"/>
                  <a:pt x="1910182" y="414996"/>
                  <a:pt x="1747810" y="400110"/>
                </a:cubicBezTo>
                <a:cubicBezTo>
                  <a:pt x="1585438" y="385224"/>
                  <a:pt x="1381149" y="401270"/>
                  <a:pt x="1180339" y="400110"/>
                </a:cubicBezTo>
                <a:cubicBezTo>
                  <a:pt x="979529" y="398950"/>
                  <a:pt x="902958" y="409784"/>
                  <a:pt x="635567" y="400110"/>
                </a:cubicBezTo>
                <a:cubicBezTo>
                  <a:pt x="368176" y="390436"/>
                  <a:pt x="172916" y="377760"/>
                  <a:pt x="0" y="400110"/>
                </a:cubicBezTo>
                <a:cubicBezTo>
                  <a:pt x="-6916" y="239440"/>
                  <a:pt x="-3578" y="187261"/>
                  <a:pt x="0" y="0"/>
                </a:cubicBezTo>
                <a:close/>
              </a:path>
            </a:pathLst>
          </a:cu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testbench_add2.v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8502178" y="2449403"/>
            <a:ext cx="20168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呼叫 4-bit adder module</a:t>
            </a:r>
            <a:endParaRPr b="1" i="1" sz="1400" u="sng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7595216" y="3342882"/>
            <a:ext cx="23525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sng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設定 input a,b 初始值</a:t>
            </a:r>
            <a:endParaRPr b="1" i="1" sz="1400" u="sng">
              <a:solidFill>
                <a:srgbClr val="C55A1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Verilog example</a:t>
            </a:r>
            <a:endParaRPr b="1" sz="6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796200" y="1895474"/>
            <a:ext cx="5992225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準備要執行的 design 和 testbench 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修改 testbench，設定 input 輸入值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輸入指令進行編譯並執行程式觀察結果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Verilog example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96200" y="1895474"/>
            <a:ext cx="8566007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以4-bit adder example為例，將 add2.v 與 testbench_add2.v 放入同一資料夾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576" y="3766231"/>
            <a:ext cx="6020640" cy="1114581"/>
          </a:xfrm>
          <a:custGeom>
            <a:rect b="b" l="l" r="r" t="t"/>
            <a:pathLst>
              <a:path extrusionOk="0" fill="none" h="1114581" w="6020640">
                <a:moveTo>
                  <a:pt x="0" y="0"/>
                </a:moveTo>
                <a:cubicBezTo>
                  <a:pt x="195033" y="-39754"/>
                  <a:pt x="353056" y="53983"/>
                  <a:pt x="547331" y="0"/>
                </a:cubicBezTo>
                <a:cubicBezTo>
                  <a:pt x="741606" y="-53983"/>
                  <a:pt x="815857" y="29453"/>
                  <a:pt x="914043" y="0"/>
                </a:cubicBezTo>
                <a:cubicBezTo>
                  <a:pt x="1012229" y="-29453"/>
                  <a:pt x="1172628" y="41261"/>
                  <a:pt x="1401167" y="0"/>
                </a:cubicBezTo>
                <a:cubicBezTo>
                  <a:pt x="1629706" y="-41261"/>
                  <a:pt x="1842306" y="48100"/>
                  <a:pt x="2068911" y="0"/>
                </a:cubicBezTo>
                <a:cubicBezTo>
                  <a:pt x="2295516" y="-48100"/>
                  <a:pt x="2259872" y="39657"/>
                  <a:pt x="2435623" y="0"/>
                </a:cubicBezTo>
                <a:cubicBezTo>
                  <a:pt x="2611374" y="-39657"/>
                  <a:pt x="2699113" y="39817"/>
                  <a:pt x="2922747" y="0"/>
                </a:cubicBezTo>
                <a:cubicBezTo>
                  <a:pt x="3146381" y="-39817"/>
                  <a:pt x="3281902" y="15279"/>
                  <a:pt x="3590491" y="0"/>
                </a:cubicBezTo>
                <a:cubicBezTo>
                  <a:pt x="3899080" y="-15279"/>
                  <a:pt x="3943845" y="4460"/>
                  <a:pt x="4077615" y="0"/>
                </a:cubicBezTo>
                <a:cubicBezTo>
                  <a:pt x="4211385" y="-4460"/>
                  <a:pt x="4278159" y="28547"/>
                  <a:pt x="4444327" y="0"/>
                </a:cubicBezTo>
                <a:cubicBezTo>
                  <a:pt x="4610495" y="-28547"/>
                  <a:pt x="4703422" y="29935"/>
                  <a:pt x="4931451" y="0"/>
                </a:cubicBezTo>
                <a:cubicBezTo>
                  <a:pt x="5159480" y="-29935"/>
                  <a:pt x="5317609" y="29841"/>
                  <a:pt x="5418576" y="0"/>
                </a:cubicBezTo>
                <a:cubicBezTo>
                  <a:pt x="5519543" y="-29841"/>
                  <a:pt x="5788190" y="63651"/>
                  <a:pt x="6020640" y="0"/>
                </a:cubicBezTo>
                <a:cubicBezTo>
                  <a:pt x="6023650" y="158500"/>
                  <a:pt x="5986038" y="392950"/>
                  <a:pt x="6020640" y="557291"/>
                </a:cubicBezTo>
                <a:cubicBezTo>
                  <a:pt x="6055242" y="721632"/>
                  <a:pt x="5997310" y="972808"/>
                  <a:pt x="6020640" y="1114581"/>
                </a:cubicBezTo>
                <a:cubicBezTo>
                  <a:pt x="5914698" y="1128261"/>
                  <a:pt x="5787592" y="1073387"/>
                  <a:pt x="5593722" y="1114581"/>
                </a:cubicBezTo>
                <a:cubicBezTo>
                  <a:pt x="5399852" y="1155775"/>
                  <a:pt x="5222609" y="1096440"/>
                  <a:pt x="5106597" y="1114581"/>
                </a:cubicBezTo>
                <a:cubicBezTo>
                  <a:pt x="4990585" y="1132722"/>
                  <a:pt x="4823805" y="1113249"/>
                  <a:pt x="4619473" y="1114581"/>
                </a:cubicBezTo>
                <a:cubicBezTo>
                  <a:pt x="4415141" y="1115913"/>
                  <a:pt x="4395723" y="1079759"/>
                  <a:pt x="4252761" y="1114581"/>
                </a:cubicBezTo>
                <a:cubicBezTo>
                  <a:pt x="4109799" y="1149403"/>
                  <a:pt x="3997705" y="1113262"/>
                  <a:pt x="3765637" y="1114581"/>
                </a:cubicBezTo>
                <a:cubicBezTo>
                  <a:pt x="3533569" y="1115900"/>
                  <a:pt x="3491736" y="1066167"/>
                  <a:pt x="3218306" y="1114581"/>
                </a:cubicBezTo>
                <a:cubicBezTo>
                  <a:pt x="2944876" y="1162995"/>
                  <a:pt x="2939730" y="1108452"/>
                  <a:pt x="2851594" y="1114581"/>
                </a:cubicBezTo>
                <a:cubicBezTo>
                  <a:pt x="2763458" y="1120710"/>
                  <a:pt x="2424781" y="1061816"/>
                  <a:pt x="2183850" y="1114581"/>
                </a:cubicBezTo>
                <a:cubicBezTo>
                  <a:pt x="1942919" y="1167346"/>
                  <a:pt x="1978152" y="1085228"/>
                  <a:pt x="1817139" y="1114581"/>
                </a:cubicBezTo>
                <a:cubicBezTo>
                  <a:pt x="1656126" y="1143934"/>
                  <a:pt x="1311224" y="1104933"/>
                  <a:pt x="1149395" y="1114581"/>
                </a:cubicBezTo>
                <a:cubicBezTo>
                  <a:pt x="987566" y="1124229"/>
                  <a:pt x="866066" y="1111946"/>
                  <a:pt x="782683" y="1114581"/>
                </a:cubicBezTo>
                <a:cubicBezTo>
                  <a:pt x="699300" y="1117216"/>
                  <a:pt x="251874" y="1052349"/>
                  <a:pt x="0" y="1114581"/>
                </a:cubicBezTo>
                <a:cubicBezTo>
                  <a:pt x="-66330" y="1000893"/>
                  <a:pt x="32093" y="728459"/>
                  <a:pt x="0" y="557291"/>
                </a:cubicBezTo>
                <a:cubicBezTo>
                  <a:pt x="-32093" y="386123"/>
                  <a:pt x="15775" y="219902"/>
                  <a:pt x="0" y="0"/>
                </a:cubicBezTo>
                <a:close/>
              </a:path>
              <a:path extrusionOk="0" h="1114581" w="6020640">
                <a:moveTo>
                  <a:pt x="0" y="0"/>
                </a:moveTo>
                <a:cubicBezTo>
                  <a:pt x="186297" y="-11044"/>
                  <a:pt x="263820" y="27325"/>
                  <a:pt x="426918" y="0"/>
                </a:cubicBezTo>
                <a:cubicBezTo>
                  <a:pt x="590016" y="-27325"/>
                  <a:pt x="794918" y="943"/>
                  <a:pt x="974249" y="0"/>
                </a:cubicBezTo>
                <a:cubicBezTo>
                  <a:pt x="1153580" y="-943"/>
                  <a:pt x="1369270" y="62029"/>
                  <a:pt x="1521580" y="0"/>
                </a:cubicBezTo>
                <a:cubicBezTo>
                  <a:pt x="1673890" y="-62029"/>
                  <a:pt x="1726500" y="17611"/>
                  <a:pt x="1888292" y="0"/>
                </a:cubicBezTo>
                <a:cubicBezTo>
                  <a:pt x="2050084" y="-17611"/>
                  <a:pt x="2215734" y="20690"/>
                  <a:pt x="2435623" y="0"/>
                </a:cubicBezTo>
                <a:cubicBezTo>
                  <a:pt x="2655512" y="-20690"/>
                  <a:pt x="2695555" y="47323"/>
                  <a:pt x="2862541" y="0"/>
                </a:cubicBezTo>
                <a:cubicBezTo>
                  <a:pt x="3029527" y="-47323"/>
                  <a:pt x="3324833" y="65936"/>
                  <a:pt x="3530284" y="0"/>
                </a:cubicBezTo>
                <a:cubicBezTo>
                  <a:pt x="3735735" y="-65936"/>
                  <a:pt x="3814568" y="7478"/>
                  <a:pt x="3896996" y="0"/>
                </a:cubicBezTo>
                <a:cubicBezTo>
                  <a:pt x="3979424" y="-7478"/>
                  <a:pt x="4283220" y="55301"/>
                  <a:pt x="4564740" y="0"/>
                </a:cubicBezTo>
                <a:cubicBezTo>
                  <a:pt x="4846260" y="-55301"/>
                  <a:pt x="4867801" y="15487"/>
                  <a:pt x="5051864" y="0"/>
                </a:cubicBezTo>
                <a:cubicBezTo>
                  <a:pt x="5235927" y="-15487"/>
                  <a:pt x="5272254" y="39364"/>
                  <a:pt x="5418576" y="0"/>
                </a:cubicBezTo>
                <a:cubicBezTo>
                  <a:pt x="5564898" y="-39364"/>
                  <a:pt x="5736486" y="8962"/>
                  <a:pt x="6020640" y="0"/>
                </a:cubicBezTo>
                <a:cubicBezTo>
                  <a:pt x="6052699" y="175362"/>
                  <a:pt x="5976252" y="344211"/>
                  <a:pt x="6020640" y="534999"/>
                </a:cubicBezTo>
                <a:cubicBezTo>
                  <a:pt x="6065028" y="725787"/>
                  <a:pt x="5999722" y="935088"/>
                  <a:pt x="6020640" y="1114581"/>
                </a:cubicBezTo>
                <a:cubicBezTo>
                  <a:pt x="5887603" y="1134790"/>
                  <a:pt x="5649300" y="1065232"/>
                  <a:pt x="5533515" y="1114581"/>
                </a:cubicBezTo>
                <a:cubicBezTo>
                  <a:pt x="5417730" y="1163930"/>
                  <a:pt x="5210007" y="1053765"/>
                  <a:pt x="4925978" y="1114581"/>
                </a:cubicBezTo>
                <a:cubicBezTo>
                  <a:pt x="4641949" y="1175397"/>
                  <a:pt x="4543220" y="1096887"/>
                  <a:pt x="4318441" y="1114581"/>
                </a:cubicBezTo>
                <a:cubicBezTo>
                  <a:pt x="4093662" y="1132275"/>
                  <a:pt x="3927655" y="1054547"/>
                  <a:pt x="3650697" y="1114581"/>
                </a:cubicBezTo>
                <a:cubicBezTo>
                  <a:pt x="3373739" y="1174615"/>
                  <a:pt x="3331402" y="1077973"/>
                  <a:pt x="3223779" y="1114581"/>
                </a:cubicBezTo>
                <a:cubicBezTo>
                  <a:pt x="3116156" y="1151189"/>
                  <a:pt x="2845121" y="1076099"/>
                  <a:pt x="2616242" y="1114581"/>
                </a:cubicBezTo>
                <a:cubicBezTo>
                  <a:pt x="2387363" y="1153063"/>
                  <a:pt x="2401184" y="1084167"/>
                  <a:pt x="2249530" y="1114581"/>
                </a:cubicBezTo>
                <a:cubicBezTo>
                  <a:pt x="2097876" y="1144995"/>
                  <a:pt x="1884147" y="1057900"/>
                  <a:pt x="1581786" y="1114581"/>
                </a:cubicBezTo>
                <a:cubicBezTo>
                  <a:pt x="1279425" y="1171262"/>
                  <a:pt x="1183372" y="1093375"/>
                  <a:pt x="974249" y="1114581"/>
                </a:cubicBezTo>
                <a:cubicBezTo>
                  <a:pt x="765126" y="1135787"/>
                  <a:pt x="266022" y="1027861"/>
                  <a:pt x="0" y="1114581"/>
                </a:cubicBezTo>
                <a:cubicBezTo>
                  <a:pt x="-45855" y="952801"/>
                  <a:pt x="3866" y="720461"/>
                  <a:pt x="0" y="534999"/>
                </a:cubicBezTo>
                <a:cubicBezTo>
                  <a:pt x="-3866" y="349537"/>
                  <a:pt x="18478" y="123294"/>
                  <a:pt x="0" y="0"/>
                </a:cubicBezTo>
                <a:close/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781" y="3221910"/>
            <a:ext cx="3428832" cy="142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Verilog example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796200" y="1895474"/>
            <a:ext cx="7271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修改 testbench，設定 input 輸入值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430787" y="3429000"/>
            <a:ext cx="865357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//module instantiation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 b, sum, overflow); </a:t>
            </a:r>
            <a:r>
              <a:rPr b="1" i="1" lang="en-US" sz="1600" u="sng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在 testbench 呼叫 adder module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initial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a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4‘b0000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	</a:t>
            </a:r>
            <a:r>
              <a:rPr b="1" i="1" lang="en-US" sz="1600" u="sng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設定 input a 初始值</a:t>
            </a:r>
            <a:endParaRPr b="1" i="1" sz="1600" u="sng">
              <a:solidFill>
                <a:srgbClr val="C55A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b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4‘b0000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1" lang="en-US" sz="1600" u="sng">
                <a:solidFill>
                  <a:srgbClr val="C55A11"/>
                </a:solidFill>
                <a:latin typeface="Consolas"/>
                <a:ea typeface="Consolas"/>
                <a:cs typeface="Consolas"/>
                <a:sym typeface="Consolas"/>
              </a:rPr>
              <a:t>設定 input b 初始值</a:t>
            </a:r>
            <a:endParaRPr b="1" i="1" sz="1600" u="sng">
              <a:solidFill>
                <a:srgbClr val="C55A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$monitor("%4dns a=%d b=%d res=%d ", $stime, a, b, res);    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795656" y="2634528"/>
            <a:ext cx="877163" cy="400110"/>
          </a:xfrm>
          <a:custGeom>
            <a:rect b="b" l="l" r="r" t="t"/>
            <a:pathLst>
              <a:path extrusionOk="0" fill="none" h="400110" w="877163">
                <a:moveTo>
                  <a:pt x="0" y="0"/>
                </a:moveTo>
                <a:cubicBezTo>
                  <a:pt x="126311" y="10506"/>
                  <a:pt x="297103" y="16361"/>
                  <a:pt x="412267" y="0"/>
                </a:cubicBezTo>
                <a:cubicBezTo>
                  <a:pt x="527431" y="-16361"/>
                  <a:pt x="703260" y="-16633"/>
                  <a:pt x="877163" y="0"/>
                </a:cubicBezTo>
                <a:cubicBezTo>
                  <a:pt x="858512" y="122507"/>
                  <a:pt x="881521" y="320040"/>
                  <a:pt x="877163" y="400110"/>
                </a:cubicBezTo>
                <a:cubicBezTo>
                  <a:pt x="702043" y="398463"/>
                  <a:pt x="643373" y="382828"/>
                  <a:pt x="429810" y="400110"/>
                </a:cubicBezTo>
                <a:cubicBezTo>
                  <a:pt x="216247" y="417392"/>
                  <a:pt x="99026" y="401183"/>
                  <a:pt x="0" y="400110"/>
                </a:cubicBezTo>
                <a:cubicBezTo>
                  <a:pt x="10173" y="292323"/>
                  <a:pt x="-13549" y="189238"/>
                  <a:pt x="0" y="0"/>
                </a:cubicBezTo>
                <a:close/>
              </a:path>
              <a:path extrusionOk="0" h="400110" w="877163">
                <a:moveTo>
                  <a:pt x="0" y="0"/>
                </a:moveTo>
                <a:cubicBezTo>
                  <a:pt x="99317" y="6865"/>
                  <a:pt x="312558" y="3868"/>
                  <a:pt x="456125" y="0"/>
                </a:cubicBezTo>
                <a:cubicBezTo>
                  <a:pt x="599692" y="-3868"/>
                  <a:pt x="757409" y="16360"/>
                  <a:pt x="877163" y="0"/>
                </a:cubicBezTo>
                <a:cubicBezTo>
                  <a:pt x="885763" y="189302"/>
                  <a:pt x="896419" y="284391"/>
                  <a:pt x="877163" y="400110"/>
                </a:cubicBezTo>
                <a:cubicBezTo>
                  <a:pt x="733782" y="420376"/>
                  <a:pt x="588115" y="399702"/>
                  <a:pt x="429810" y="400110"/>
                </a:cubicBezTo>
                <a:cubicBezTo>
                  <a:pt x="271505" y="400518"/>
                  <a:pt x="104711" y="414515"/>
                  <a:pt x="0" y="400110"/>
                </a:cubicBezTo>
                <a:cubicBezTo>
                  <a:pt x="19350" y="311686"/>
                  <a:pt x="16223" y="87905"/>
                  <a:pt x="0" y="0"/>
                </a:cubicBezTo>
                <a:close/>
              </a:path>
            </a:pathLst>
          </a:cu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add2.v</a:t>
            </a:r>
            <a:endParaRPr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30787" y="3711351"/>
            <a:ext cx="3428832" cy="331462"/>
          </a:xfrm>
          <a:custGeom>
            <a:rect b="b" l="l" r="r" t="t"/>
            <a:pathLst>
              <a:path extrusionOk="0" h="331462" w="3428832">
                <a:moveTo>
                  <a:pt x="0" y="0"/>
                </a:moveTo>
                <a:cubicBezTo>
                  <a:pt x="175103" y="-3349"/>
                  <a:pt x="324218" y="35212"/>
                  <a:pt x="537184" y="0"/>
                </a:cubicBezTo>
                <a:cubicBezTo>
                  <a:pt x="750150" y="-35212"/>
                  <a:pt x="1027762" y="43432"/>
                  <a:pt x="1177232" y="0"/>
                </a:cubicBezTo>
                <a:cubicBezTo>
                  <a:pt x="1326702" y="-43432"/>
                  <a:pt x="1486026" y="52643"/>
                  <a:pt x="1782993" y="0"/>
                </a:cubicBezTo>
                <a:cubicBezTo>
                  <a:pt x="2079960" y="-52643"/>
                  <a:pt x="2058218" y="44791"/>
                  <a:pt x="2320176" y="0"/>
                </a:cubicBezTo>
                <a:cubicBezTo>
                  <a:pt x="2582134" y="-44791"/>
                  <a:pt x="2645131" y="7068"/>
                  <a:pt x="2788783" y="0"/>
                </a:cubicBezTo>
                <a:cubicBezTo>
                  <a:pt x="2932435" y="-7068"/>
                  <a:pt x="3232594" y="29581"/>
                  <a:pt x="3428832" y="0"/>
                </a:cubicBezTo>
                <a:cubicBezTo>
                  <a:pt x="3464296" y="150802"/>
                  <a:pt x="3413670" y="218242"/>
                  <a:pt x="3428832" y="331462"/>
                </a:cubicBezTo>
                <a:cubicBezTo>
                  <a:pt x="3284265" y="380682"/>
                  <a:pt x="3021160" y="315406"/>
                  <a:pt x="2857360" y="331462"/>
                </a:cubicBezTo>
                <a:cubicBezTo>
                  <a:pt x="2693560" y="347518"/>
                  <a:pt x="2514976" y="292722"/>
                  <a:pt x="2354465" y="331462"/>
                </a:cubicBezTo>
                <a:cubicBezTo>
                  <a:pt x="2193954" y="370202"/>
                  <a:pt x="2011319" y="280990"/>
                  <a:pt x="1885858" y="331462"/>
                </a:cubicBezTo>
                <a:cubicBezTo>
                  <a:pt x="1760397" y="381934"/>
                  <a:pt x="1540382" y="275864"/>
                  <a:pt x="1245809" y="331462"/>
                </a:cubicBezTo>
                <a:cubicBezTo>
                  <a:pt x="951236" y="387060"/>
                  <a:pt x="911861" y="281083"/>
                  <a:pt x="777202" y="331462"/>
                </a:cubicBezTo>
                <a:cubicBezTo>
                  <a:pt x="642543" y="381841"/>
                  <a:pt x="293997" y="302936"/>
                  <a:pt x="0" y="331462"/>
                </a:cubicBezTo>
                <a:cubicBezTo>
                  <a:pt x="-35728" y="210442"/>
                  <a:pt x="11111" y="77077"/>
                  <a:pt x="0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8292618" y="3135688"/>
            <a:ext cx="522479" cy="293312"/>
          </a:xfrm>
          <a:custGeom>
            <a:rect b="b" l="l" r="r" t="t"/>
            <a:pathLst>
              <a:path extrusionOk="0" h="293312" w="522479">
                <a:moveTo>
                  <a:pt x="0" y="0"/>
                </a:moveTo>
                <a:cubicBezTo>
                  <a:pt x="185694" y="3744"/>
                  <a:pt x="402570" y="18853"/>
                  <a:pt x="522479" y="0"/>
                </a:cubicBezTo>
                <a:cubicBezTo>
                  <a:pt x="513838" y="73735"/>
                  <a:pt x="509669" y="200596"/>
                  <a:pt x="522479" y="293312"/>
                </a:cubicBezTo>
                <a:cubicBezTo>
                  <a:pt x="303538" y="317343"/>
                  <a:pt x="110392" y="304153"/>
                  <a:pt x="0" y="293312"/>
                </a:cubicBezTo>
                <a:cubicBezTo>
                  <a:pt x="-11" y="187157"/>
                  <a:pt x="-484" y="146035"/>
                  <a:pt x="0" y="0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589433">
            <a:off x="4236625" y="1681518"/>
            <a:ext cx="1344619" cy="2575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5"/>
          <p:cNvSpPr/>
          <p:nvPr/>
        </p:nvSpPr>
        <p:spPr>
          <a:xfrm>
            <a:off x="430786" y="2826159"/>
            <a:ext cx="2269883" cy="400110"/>
          </a:xfrm>
          <a:custGeom>
            <a:rect b="b" l="l" r="r" t="t"/>
            <a:pathLst>
              <a:path extrusionOk="0" fill="none" h="400110" w="2269883">
                <a:moveTo>
                  <a:pt x="0" y="0"/>
                </a:moveTo>
                <a:cubicBezTo>
                  <a:pt x="157533" y="6951"/>
                  <a:pt x="281769" y="-8022"/>
                  <a:pt x="522073" y="0"/>
                </a:cubicBezTo>
                <a:cubicBezTo>
                  <a:pt x="762377" y="8022"/>
                  <a:pt x="889914" y="25087"/>
                  <a:pt x="1089544" y="0"/>
                </a:cubicBezTo>
                <a:cubicBezTo>
                  <a:pt x="1289174" y="-25087"/>
                  <a:pt x="1404860" y="-3856"/>
                  <a:pt x="1679713" y="0"/>
                </a:cubicBezTo>
                <a:cubicBezTo>
                  <a:pt x="1954566" y="3856"/>
                  <a:pt x="2095815" y="-1074"/>
                  <a:pt x="2269883" y="0"/>
                </a:cubicBezTo>
                <a:cubicBezTo>
                  <a:pt x="2250542" y="84041"/>
                  <a:pt x="2269815" y="238496"/>
                  <a:pt x="2269883" y="400110"/>
                </a:cubicBezTo>
                <a:cubicBezTo>
                  <a:pt x="2059595" y="410821"/>
                  <a:pt x="1866978" y="409327"/>
                  <a:pt x="1702412" y="400110"/>
                </a:cubicBezTo>
                <a:cubicBezTo>
                  <a:pt x="1537846" y="390893"/>
                  <a:pt x="1367547" y="388364"/>
                  <a:pt x="1180339" y="400110"/>
                </a:cubicBezTo>
                <a:cubicBezTo>
                  <a:pt x="993131" y="411856"/>
                  <a:pt x="860244" y="422570"/>
                  <a:pt x="680965" y="400110"/>
                </a:cubicBezTo>
                <a:cubicBezTo>
                  <a:pt x="501686" y="377650"/>
                  <a:pt x="209866" y="413360"/>
                  <a:pt x="0" y="400110"/>
                </a:cubicBezTo>
                <a:cubicBezTo>
                  <a:pt x="16968" y="313471"/>
                  <a:pt x="16349" y="154743"/>
                  <a:pt x="0" y="0"/>
                </a:cubicBezTo>
                <a:close/>
              </a:path>
              <a:path extrusionOk="0" h="400110" w="2269883">
                <a:moveTo>
                  <a:pt x="0" y="0"/>
                </a:moveTo>
                <a:cubicBezTo>
                  <a:pt x="137614" y="-18838"/>
                  <a:pt x="273263" y="-22577"/>
                  <a:pt x="544772" y="0"/>
                </a:cubicBezTo>
                <a:cubicBezTo>
                  <a:pt x="816281" y="22577"/>
                  <a:pt x="1028712" y="-13357"/>
                  <a:pt x="1157640" y="0"/>
                </a:cubicBezTo>
                <a:cubicBezTo>
                  <a:pt x="1286568" y="13357"/>
                  <a:pt x="1467526" y="-24578"/>
                  <a:pt x="1747810" y="0"/>
                </a:cubicBezTo>
                <a:cubicBezTo>
                  <a:pt x="2028094" y="24578"/>
                  <a:pt x="2163705" y="13546"/>
                  <a:pt x="2269883" y="0"/>
                </a:cubicBezTo>
                <a:cubicBezTo>
                  <a:pt x="2282937" y="175105"/>
                  <a:pt x="2275718" y="204642"/>
                  <a:pt x="2269883" y="400110"/>
                </a:cubicBezTo>
                <a:cubicBezTo>
                  <a:pt x="2097144" y="397791"/>
                  <a:pt x="1910182" y="414996"/>
                  <a:pt x="1747810" y="400110"/>
                </a:cubicBezTo>
                <a:cubicBezTo>
                  <a:pt x="1585438" y="385224"/>
                  <a:pt x="1381149" y="401270"/>
                  <a:pt x="1180339" y="400110"/>
                </a:cubicBezTo>
                <a:cubicBezTo>
                  <a:pt x="979529" y="398950"/>
                  <a:pt x="902958" y="409784"/>
                  <a:pt x="635567" y="400110"/>
                </a:cubicBezTo>
                <a:cubicBezTo>
                  <a:pt x="368176" y="390436"/>
                  <a:pt x="172916" y="377760"/>
                  <a:pt x="0" y="400110"/>
                </a:cubicBezTo>
                <a:cubicBezTo>
                  <a:pt x="-6916" y="239440"/>
                  <a:pt x="-3578" y="187261"/>
                  <a:pt x="0" y="0"/>
                </a:cubicBezTo>
                <a:close/>
              </a:path>
            </a:pathLst>
          </a:cu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testbench_add2.v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Verilog example</a:t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796201" y="1895474"/>
            <a:ext cx="57708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966342" y="2572306"/>
            <a:ext cx="719440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打開命令提示字元或是powershell，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輸入指令進行編譯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對程式進行編譯並產生檔案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//iverilog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[-o filename] source_file(s)</a:t>
            </a:r>
            <a:b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iverilog  –o  dio  testbench_add2.v add2.v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執行程式觀察結果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//vvp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input-file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vvp  dio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335" y="2890995"/>
            <a:ext cx="4355707" cy="286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Homework</a:t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796201" y="1738685"/>
            <a:ext cx="9532363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題目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參考 4-bit adder example，修改成3個加法器累加4個4-bit輸入後透過提供的 testbench (HW1_testBench_add4.v) 顯示答案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不更動 Testbench 程式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的情況下，成功顯示右方畫面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035" y="3245763"/>
            <a:ext cx="51530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/>
        </p:nvSpPr>
        <p:spPr>
          <a:xfrm>
            <a:off x="294418" y="6309867"/>
            <a:ext cx="68522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備註：最後一行為 </a:t>
            </a: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65535ns monitor: a=15 b=15 c=15 d=15 res=60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即正確</a:t>
            </a:r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0840" y="3163906"/>
            <a:ext cx="3478016" cy="2993100"/>
          </a:xfrm>
          <a:custGeom>
            <a:rect b="b" l="l" r="r" t="t"/>
            <a:pathLst>
              <a:path extrusionOk="0" fill="none" h="2993100" w="3478016">
                <a:moveTo>
                  <a:pt x="0" y="0"/>
                </a:moveTo>
                <a:cubicBezTo>
                  <a:pt x="130528" y="-40340"/>
                  <a:pt x="258863" y="2528"/>
                  <a:pt x="510109" y="0"/>
                </a:cubicBezTo>
                <a:cubicBezTo>
                  <a:pt x="761355" y="-2528"/>
                  <a:pt x="871398" y="7953"/>
                  <a:pt x="1124559" y="0"/>
                </a:cubicBezTo>
                <a:cubicBezTo>
                  <a:pt x="1377720" y="-7953"/>
                  <a:pt x="1475141" y="62003"/>
                  <a:pt x="1739008" y="0"/>
                </a:cubicBezTo>
                <a:cubicBezTo>
                  <a:pt x="2002875" y="-62003"/>
                  <a:pt x="1996160" y="49733"/>
                  <a:pt x="2249117" y="0"/>
                </a:cubicBezTo>
                <a:cubicBezTo>
                  <a:pt x="2502074" y="-49733"/>
                  <a:pt x="2679904" y="60618"/>
                  <a:pt x="2863567" y="0"/>
                </a:cubicBezTo>
                <a:cubicBezTo>
                  <a:pt x="3047230" y="-60618"/>
                  <a:pt x="3325277" y="49463"/>
                  <a:pt x="3478016" y="0"/>
                </a:cubicBezTo>
                <a:cubicBezTo>
                  <a:pt x="3501577" y="211106"/>
                  <a:pt x="3472549" y="316020"/>
                  <a:pt x="3478016" y="538758"/>
                </a:cubicBezTo>
                <a:cubicBezTo>
                  <a:pt x="3483483" y="761496"/>
                  <a:pt x="3470298" y="931855"/>
                  <a:pt x="3478016" y="1137378"/>
                </a:cubicBezTo>
                <a:cubicBezTo>
                  <a:pt x="3485734" y="1342901"/>
                  <a:pt x="3472610" y="1429893"/>
                  <a:pt x="3478016" y="1676136"/>
                </a:cubicBezTo>
                <a:cubicBezTo>
                  <a:pt x="3483422" y="1922379"/>
                  <a:pt x="3434030" y="1981660"/>
                  <a:pt x="3478016" y="2214894"/>
                </a:cubicBezTo>
                <a:cubicBezTo>
                  <a:pt x="3522002" y="2448128"/>
                  <a:pt x="3458521" y="2620652"/>
                  <a:pt x="3478016" y="2993100"/>
                </a:cubicBezTo>
                <a:cubicBezTo>
                  <a:pt x="3303670" y="3052454"/>
                  <a:pt x="3075783" y="2982635"/>
                  <a:pt x="2933127" y="2993100"/>
                </a:cubicBezTo>
                <a:cubicBezTo>
                  <a:pt x="2790471" y="3003565"/>
                  <a:pt x="2533433" y="2970996"/>
                  <a:pt x="2388238" y="2993100"/>
                </a:cubicBezTo>
                <a:cubicBezTo>
                  <a:pt x="2243043" y="3015204"/>
                  <a:pt x="1965316" y="2975601"/>
                  <a:pt x="1808568" y="2993100"/>
                </a:cubicBezTo>
                <a:cubicBezTo>
                  <a:pt x="1651820" y="3010599"/>
                  <a:pt x="1380352" y="2969858"/>
                  <a:pt x="1263679" y="2993100"/>
                </a:cubicBezTo>
                <a:cubicBezTo>
                  <a:pt x="1147006" y="3016342"/>
                  <a:pt x="958553" y="2991042"/>
                  <a:pt x="718790" y="2993100"/>
                </a:cubicBezTo>
                <a:cubicBezTo>
                  <a:pt x="479027" y="2995158"/>
                  <a:pt x="150145" y="2955704"/>
                  <a:pt x="0" y="2993100"/>
                </a:cubicBezTo>
                <a:cubicBezTo>
                  <a:pt x="-6780" y="2760552"/>
                  <a:pt x="7025" y="2502068"/>
                  <a:pt x="0" y="2334618"/>
                </a:cubicBezTo>
                <a:cubicBezTo>
                  <a:pt x="-7025" y="2167168"/>
                  <a:pt x="54402" y="2020713"/>
                  <a:pt x="0" y="1825791"/>
                </a:cubicBezTo>
                <a:cubicBezTo>
                  <a:pt x="-54402" y="1630869"/>
                  <a:pt x="8354" y="1436412"/>
                  <a:pt x="0" y="1257102"/>
                </a:cubicBezTo>
                <a:cubicBezTo>
                  <a:pt x="-8354" y="1077792"/>
                  <a:pt x="25845" y="881055"/>
                  <a:pt x="0" y="718344"/>
                </a:cubicBezTo>
                <a:cubicBezTo>
                  <a:pt x="-25845" y="555633"/>
                  <a:pt x="21276" y="198578"/>
                  <a:pt x="0" y="0"/>
                </a:cubicBezTo>
                <a:close/>
              </a:path>
              <a:path extrusionOk="0" h="2993100" w="3478016">
                <a:moveTo>
                  <a:pt x="0" y="0"/>
                </a:moveTo>
                <a:cubicBezTo>
                  <a:pt x="122524" y="-14647"/>
                  <a:pt x="433918" y="40736"/>
                  <a:pt x="544889" y="0"/>
                </a:cubicBezTo>
                <a:cubicBezTo>
                  <a:pt x="655860" y="-40736"/>
                  <a:pt x="1034659" y="16778"/>
                  <a:pt x="1159339" y="0"/>
                </a:cubicBezTo>
                <a:cubicBezTo>
                  <a:pt x="1284019" y="-16778"/>
                  <a:pt x="1611972" y="28258"/>
                  <a:pt x="1808568" y="0"/>
                </a:cubicBezTo>
                <a:cubicBezTo>
                  <a:pt x="2005164" y="-28258"/>
                  <a:pt x="2134517" y="23136"/>
                  <a:pt x="2318677" y="0"/>
                </a:cubicBezTo>
                <a:cubicBezTo>
                  <a:pt x="2502837" y="-23136"/>
                  <a:pt x="2730142" y="28029"/>
                  <a:pt x="2898347" y="0"/>
                </a:cubicBezTo>
                <a:cubicBezTo>
                  <a:pt x="3066552" y="-28029"/>
                  <a:pt x="3349052" y="54057"/>
                  <a:pt x="3478016" y="0"/>
                </a:cubicBezTo>
                <a:cubicBezTo>
                  <a:pt x="3497410" y="191574"/>
                  <a:pt x="3464164" y="437175"/>
                  <a:pt x="3478016" y="658482"/>
                </a:cubicBezTo>
                <a:cubicBezTo>
                  <a:pt x="3491868" y="879789"/>
                  <a:pt x="3429370" y="1070713"/>
                  <a:pt x="3478016" y="1197240"/>
                </a:cubicBezTo>
                <a:cubicBezTo>
                  <a:pt x="3526662" y="1323767"/>
                  <a:pt x="3458987" y="1620619"/>
                  <a:pt x="3478016" y="1735998"/>
                </a:cubicBezTo>
                <a:cubicBezTo>
                  <a:pt x="3497045" y="1851377"/>
                  <a:pt x="3468074" y="2138080"/>
                  <a:pt x="3478016" y="2364549"/>
                </a:cubicBezTo>
                <a:cubicBezTo>
                  <a:pt x="3487958" y="2591018"/>
                  <a:pt x="3442189" y="2775953"/>
                  <a:pt x="3478016" y="2993100"/>
                </a:cubicBezTo>
                <a:cubicBezTo>
                  <a:pt x="3302335" y="3040501"/>
                  <a:pt x="3184626" y="2928019"/>
                  <a:pt x="2898347" y="2993100"/>
                </a:cubicBezTo>
                <a:cubicBezTo>
                  <a:pt x="2612068" y="3058181"/>
                  <a:pt x="2636429" y="2940930"/>
                  <a:pt x="2388238" y="2993100"/>
                </a:cubicBezTo>
                <a:cubicBezTo>
                  <a:pt x="2140047" y="3045270"/>
                  <a:pt x="1974086" y="2931023"/>
                  <a:pt x="1773788" y="2993100"/>
                </a:cubicBezTo>
                <a:cubicBezTo>
                  <a:pt x="1573490" y="3055177"/>
                  <a:pt x="1327874" y="2928853"/>
                  <a:pt x="1194119" y="2993100"/>
                </a:cubicBezTo>
                <a:cubicBezTo>
                  <a:pt x="1060364" y="3057347"/>
                  <a:pt x="765561" y="2967976"/>
                  <a:pt x="579669" y="2993100"/>
                </a:cubicBezTo>
                <a:cubicBezTo>
                  <a:pt x="393777" y="3018224"/>
                  <a:pt x="231335" y="2971306"/>
                  <a:pt x="0" y="2993100"/>
                </a:cubicBezTo>
                <a:cubicBezTo>
                  <a:pt x="-49025" y="2878395"/>
                  <a:pt x="54891" y="2605311"/>
                  <a:pt x="0" y="2424411"/>
                </a:cubicBezTo>
                <a:cubicBezTo>
                  <a:pt x="-54891" y="2243511"/>
                  <a:pt x="37600" y="1987523"/>
                  <a:pt x="0" y="1855722"/>
                </a:cubicBezTo>
                <a:cubicBezTo>
                  <a:pt x="-37600" y="1723921"/>
                  <a:pt x="60808" y="1571367"/>
                  <a:pt x="0" y="1287033"/>
                </a:cubicBezTo>
                <a:cubicBezTo>
                  <a:pt x="-60808" y="1002699"/>
                  <a:pt x="62964" y="976435"/>
                  <a:pt x="0" y="748275"/>
                </a:cubicBezTo>
                <a:cubicBezTo>
                  <a:pt x="-62964" y="520115"/>
                  <a:pt x="53240" y="167884"/>
                  <a:pt x="0" y="0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Demo</a:t>
            </a:r>
            <a:r>
              <a:rPr b="1" lang="en-US" sz="5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注意事項</a:t>
            </a:r>
            <a:endParaRPr b="1" sz="6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796201" y="2344367"/>
            <a:ext cx="768858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注意事項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時帶：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HW1_testBench_add4.v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你的 design (ex. add2.v)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時間：2021/03/15(一)、03/17(三)，依照各組 demo 時間自行前往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地點：資工館501A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附錄</a:t>
            </a:r>
            <a:endParaRPr b="1" sz="6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796203" y="450798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Verilog HDL 介紹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6203" y="2351782"/>
            <a:ext cx="9168679" cy="266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Verilog 是一種 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 硬體描述語言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(Hardware Description Language)。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HDL 在數位系統設計中已經成為設計方法的主流，基於 HDL 數位系統設計的最大優勢在於 designer 可以將精力放在電路功能的實現上，而不需處理電路構造，因此可以提高設計效率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Verilog 可縮短數位系統開發時間，模擬電路時序圖並逐步修正電路功能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796201" y="450798"/>
            <a:ext cx="9222442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Lexical conventions </a:t>
            </a:r>
            <a:r>
              <a:rPr b="1" lang="en-US" sz="48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(附錄)</a:t>
            </a:r>
            <a:endParaRPr b="1" sz="6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87" name="Google Shape;287;p20"/>
          <p:cNvGraphicFramePr/>
          <p:nvPr/>
        </p:nvGraphicFramePr>
        <p:xfrm>
          <a:off x="161159" y="3575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1031750"/>
                <a:gridCol w="2150925"/>
              </a:tblGrid>
              <a:tr h="456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Arithmetic operators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+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plus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-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minus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*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multiplied by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/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divided by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%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modulo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**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to the power of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20"/>
          <p:cNvGraphicFramePr/>
          <p:nvPr/>
        </p:nvGraphicFramePr>
        <p:xfrm>
          <a:off x="3447687" y="3576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887475"/>
                <a:gridCol w="2746300"/>
              </a:tblGrid>
              <a:tr h="253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Relational operators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5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&lt;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less than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&gt;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greater than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&lt;=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less than or equal to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&gt;=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greater than or equal to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20"/>
          <p:cNvGraphicFramePr/>
          <p:nvPr/>
        </p:nvGraphicFramePr>
        <p:xfrm>
          <a:off x="7185318" y="3576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923975"/>
                <a:gridCol w="3903050"/>
              </a:tblGrid>
              <a:tr h="22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Equality operators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2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===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equal to b, including x and z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!==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not equal to b, including x and z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==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equal to b, result can be unknown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!=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not equal to b, result can be unknown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Google Shape;290;p20"/>
          <p:cNvGraphicFramePr/>
          <p:nvPr/>
        </p:nvGraphicFramePr>
        <p:xfrm>
          <a:off x="161159" y="169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1194600"/>
                <a:gridCol w="5725700"/>
              </a:tblGrid>
              <a:tr h="4343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Logical operators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&amp;&amp;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evaluates to true if a </a:t>
                      </a:r>
                      <a:r>
                        <a:rPr i="1" lang="en-US" sz="1800">
                          <a:solidFill>
                            <a:srgbClr val="F0506E"/>
                          </a:solidFill>
                        </a:rPr>
                        <a:t>and</a:t>
                      </a:r>
                      <a:r>
                        <a:rPr lang="en-US" sz="1800"/>
                        <a:t> b are true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||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evaluates to true if a </a:t>
                      </a:r>
                      <a:r>
                        <a:rPr i="1" lang="en-US" sz="1800">
                          <a:solidFill>
                            <a:srgbClr val="F0506E"/>
                          </a:solidFill>
                        </a:rPr>
                        <a:t>or</a:t>
                      </a:r>
                      <a:r>
                        <a:rPr lang="en-US" sz="1800"/>
                        <a:t> b are true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!a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converts non-zero value to zero, and vice versa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Google Shape;291;p20"/>
          <p:cNvGraphicFramePr/>
          <p:nvPr/>
        </p:nvGraphicFramePr>
        <p:xfrm>
          <a:off x="3447686" y="563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1884250"/>
                <a:gridCol w="1749525"/>
              </a:tblGrid>
              <a:tr h="339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Bitwise operators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6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&amp;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</a:t>
                      </a:r>
                      <a:r>
                        <a:rPr i="1" lang="en-US" sz="1800">
                          <a:solidFill>
                            <a:srgbClr val="F050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r>
                        <a:rPr lang="en-US" sz="1800"/>
                        <a:t>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| 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</a:t>
                      </a:r>
                      <a:r>
                        <a:rPr i="1" lang="en-US" sz="1800">
                          <a:solidFill>
                            <a:srgbClr val="F050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lang="en-US" sz="1800"/>
                        <a:t> b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20"/>
          <p:cNvGraphicFramePr/>
          <p:nvPr/>
        </p:nvGraphicFramePr>
        <p:xfrm>
          <a:off x="7185318" y="17001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1191850"/>
                <a:gridCol w="3635175"/>
              </a:tblGrid>
              <a:tr h="248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Shift operators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&gt;&gt; 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n 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 &lt;&lt;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 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shift right (left) </a:t>
                      </a:r>
                      <a:r>
                        <a:rPr b="0" i="0"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bit </a:t>
                      </a:r>
                      <a:endParaRPr sz="1800"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&gt;&gt;&gt; </a:t>
                      </a: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&lt;&lt;&lt; 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 shift right (left) </a:t>
                      </a:r>
                      <a:r>
                        <a:rPr b="0" i="0"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bit </a:t>
                      </a:r>
                      <a:endParaRPr sz="1800"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20"/>
          <p:cNvSpPr txBox="1"/>
          <p:nvPr/>
        </p:nvSpPr>
        <p:spPr>
          <a:xfrm>
            <a:off x="7185316" y="603787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請同學自行參考～</a:t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10792253" y="5897603"/>
            <a:ext cx="1009887" cy="86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.             .</a:t>
            </a:r>
            <a:endParaRPr/>
          </a:p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|\_---_/|</a:t>
            </a:r>
            <a:endParaRPr/>
          </a:p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/    o_o     \</a:t>
            </a:r>
            <a:endParaRPr/>
          </a:p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|       U       |</a:t>
            </a:r>
            <a:endParaRPr/>
          </a:p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\    ._I_.    /</a:t>
            </a:r>
            <a:endParaRPr/>
          </a:p>
          <a:p>
            <a:pPr indent="0" lvl="0" mar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`-_____-'</a:t>
            </a:r>
            <a:endParaRPr sz="11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1812996" y="2706661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環境安裝</a:t>
            </a:r>
            <a:endParaRPr sz="6000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模擬工具 – Icarus Verilog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796200" y="1978602"/>
            <a:ext cx="10613017" cy="44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在本次實驗課，同學將使用 Icarus Verilog 的 iverilog、vvp、gtkwave 來模擬執行結果和波形。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將附檔解壓縮至 C:\iverilog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如下圖：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arus Verilog logo2.png" id="307" name="Google Shape;3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96" y="4446495"/>
            <a:ext cx="1283179" cy="15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4">
            <a:alphaModFix/>
          </a:blip>
          <a:srcRect b="18677" l="0" r="0" t="0"/>
          <a:stretch/>
        </p:blipFill>
        <p:spPr>
          <a:xfrm>
            <a:off x="1524996" y="3030125"/>
            <a:ext cx="4431858" cy="1889746"/>
          </a:xfrm>
          <a:custGeom>
            <a:rect b="b" l="l" r="r" t="t"/>
            <a:pathLst>
              <a:path extrusionOk="0" fill="none" h="1889746" w="4431858">
                <a:moveTo>
                  <a:pt x="0" y="0"/>
                </a:moveTo>
                <a:cubicBezTo>
                  <a:pt x="264618" y="-23403"/>
                  <a:pt x="426991" y="56607"/>
                  <a:pt x="598301" y="0"/>
                </a:cubicBezTo>
                <a:cubicBezTo>
                  <a:pt x="769611" y="-56607"/>
                  <a:pt x="929948" y="58441"/>
                  <a:pt x="1152283" y="0"/>
                </a:cubicBezTo>
                <a:cubicBezTo>
                  <a:pt x="1374618" y="-58441"/>
                  <a:pt x="1492249" y="22950"/>
                  <a:pt x="1750584" y="0"/>
                </a:cubicBezTo>
                <a:cubicBezTo>
                  <a:pt x="2008919" y="-22950"/>
                  <a:pt x="2076802" y="30916"/>
                  <a:pt x="2260248" y="0"/>
                </a:cubicBezTo>
                <a:cubicBezTo>
                  <a:pt x="2443694" y="-30916"/>
                  <a:pt x="2637424" y="12050"/>
                  <a:pt x="2814230" y="0"/>
                </a:cubicBezTo>
                <a:cubicBezTo>
                  <a:pt x="2991036" y="-12050"/>
                  <a:pt x="3259616" y="47483"/>
                  <a:pt x="3412531" y="0"/>
                </a:cubicBezTo>
                <a:cubicBezTo>
                  <a:pt x="3565446" y="-47483"/>
                  <a:pt x="4197965" y="79212"/>
                  <a:pt x="4431858" y="0"/>
                </a:cubicBezTo>
                <a:cubicBezTo>
                  <a:pt x="4488819" y="141037"/>
                  <a:pt x="4401625" y="347044"/>
                  <a:pt x="4431858" y="510231"/>
                </a:cubicBezTo>
                <a:cubicBezTo>
                  <a:pt x="4462091" y="673418"/>
                  <a:pt x="4426034" y="871430"/>
                  <a:pt x="4431858" y="963770"/>
                </a:cubicBezTo>
                <a:cubicBezTo>
                  <a:pt x="4437682" y="1056110"/>
                  <a:pt x="4394524" y="1238717"/>
                  <a:pt x="4431858" y="1379515"/>
                </a:cubicBezTo>
                <a:cubicBezTo>
                  <a:pt x="4469192" y="1520313"/>
                  <a:pt x="4401141" y="1690377"/>
                  <a:pt x="4431858" y="1889746"/>
                </a:cubicBezTo>
                <a:cubicBezTo>
                  <a:pt x="4178225" y="1929908"/>
                  <a:pt x="3974253" y="1872970"/>
                  <a:pt x="3833557" y="1889746"/>
                </a:cubicBezTo>
                <a:cubicBezTo>
                  <a:pt x="3692861" y="1906522"/>
                  <a:pt x="3518021" y="1875298"/>
                  <a:pt x="3235256" y="1889746"/>
                </a:cubicBezTo>
                <a:cubicBezTo>
                  <a:pt x="2952491" y="1904194"/>
                  <a:pt x="2937719" y="1844807"/>
                  <a:pt x="2769911" y="1889746"/>
                </a:cubicBezTo>
                <a:cubicBezTo>
                  <a:pt x="2602103" y="1934685"/>
                  <a:pt x="2464318" y="1839691"/>
                  <a:pt x="2348885" y="1889746"/>
                </a:cubicBezTo>
                <a:cubicBezTo>
                  <a:pt x="2233452" y="1939801"/>
                  <a:pt x="2004011" y="1838623"/>
                  <a:pt x="1706265" y="1889746"/>
                </a:cubicBezTo>
                <a:cubicBezTo>
                  <a:pt x="1408519" y="1940869"/>
                  <a:pt x="1394353" y="1877851"/>
                  <a:pt x="1240920" y="1889746"/>
                </a:cubicBezTo>
                <a:cubicBezTo>
                  <a:pt x="1087487" y="1901641"/>
                  <a:pt x="891016" y="1876199"/>
                  <a:pt x="731257" y="1889746"/>
                </a:cubicBezTo>
                <a:cubicBezTo>
                  <a:pt x="571498" y="1903293"/>
                  <a:pt x="319306" y="1839259"/>
                  <a:pt x="0" y="1889746"/>
                </a:cubicBezTo>
                <a:cubicBezTo>
                  <a:pt x="-43689" y="1725018"/>
                  <a:pt x="40054" y="1626155"/>
                  <a:pt x="0" y="1474002"/>
                </a:cubicBezTo>
                <a:cubicBezTo>
                  <a:pt x="-40054" y="1321849"/>
                  <a:pt x="39353" y="1171161"/>
                  <a:pt x="0" y="1020463"/>
                </a:cubicBezTo>
                <a:cubicBezTo>
                  <a:pt x="-39353" y="869765"/>
                  <a:pt x="53032" y="646164"/>
                  <a:pt x="0" y="510231"/>
                </a:cubicBezTo>
                <a:cubicBezTo>
                  <a:pt x="-53032" y="374298"/>
                  <a:pt x="22694" y="123867"/>
                  <a:pt x="0" y="0"/>
                </a:cubicBezTo>
                <a:close/>
              </a:path>
              <a:path extrusionOk="0" h="1889746" w="4431858">
                <a:moveTo>
                  <a:pt x="0" y="0"/>
                </a:moveTo>
                <a:cubicBezTo>
                  <a:pt x="185367" y="-47372"/>
                  <a:pt x="305577" y="17628"/>
                  <a:pt x="509664" y="0"/>
                </a:cubicBezTo>
                <a:cubicBezTo>
                  <a:pt x="713751" y="-17628"/>
                  <a:pt x="851815" y="1168"/>
                  <a:pt x="1152283" y="0"/>
                </a:cubicBezTo>
                <a:cubicBezTo>
                  <a:pt x="1452751" y="-1168"/>
                  <a:pt x="1515973" y="37066"/>
                  <a:pt x="1794902" y="0"/>
                </a:cubicBezTo>
                <a:cubicBezTo>
                  <a:pt x="2073831" y="-37066"/>
                  <a:pt x="2176558" y="35156"/>
                  <a:pt x="2304566" y="0"/>
                </a:cubicBezTo>
                <a:cubicBezTo>
                  <a:pt x="2432574" y="-35156"/>
                  <a:pt x="2645965" y="22423"/>
                  <a:pt x="2769911" y="0"/>
                </a:cubicBezTo>
                <a:cubicBezTo>
                  <a:pt x="2893858" y="-22423"/>
                  <a:pt x="2981648" y="1376"/>
                  <a:pt x="3190938" y="0"/>
                </a:cubicBezTo>
                <a:cubicBezTo>
                  <a:pt x="3400228" y="-1376"/>
                  <a:pt x="3427521" y="52008"/>
                  <a:pt x="3656283" y="0"/>
                </a:cubicBezTo>
                <a:cubicBezTo>
                  <a:pt x="3885045" y="-52008"/>
                  <a:pt x="4209219" y="80341"/>
                  <a:pt x="4431858" y="0"/>
                </a:cubicBezTo>
                <a:cubicBezTo>
                  <a:pt x="4446472" y="194568"/>
                  <a:pt x="4402077" y="257179"/>
                  <a:pt x="4431858" y="510231"/>
                </a:cubicBezTo>
                <a:cubicBezTo>
                  <a:pt x="4461639" y="763283"/>
                  <a:pt x="4401794" y="764907"/>
                  <a:pt x="4431858" y="982668"/>
                </a:cubicBezTo>
                <a:cubicBezTo>
                  <a:pt x="4461922" y="1200429"/>
                  <a:pt x="4408275" y="1229336"/>
                  <a:pt x="4431858" y="1474002"/>
                </a:cubicBezTo>
                <a:cubicBezTo>
                  <a:pt x="4455441" y="1718668"/>
                  <a:pt x="4391449" y="1709618"/>
                  <a:pt x="4431858" y="1889746"/>
                </a:cubicBezTo>
                <a:cubicBezTo>
                  <a:pt x="4301837" y="1940494"/>
                  <a:pt x="4129783" y="1841779"/>
                  <a:pt x="3922194" y="1889746"/>
                </a:cubicBezTo>
                <a:cubicBezTo>
                  <a:pt x="3714605" y="1937713"/>
                  <a:pt x="3574666" y="1823996"/>
                  <a:pt x="3323894" y="1889746"/>
                </a:cubicBezTo>
                <a:cubicBezTo>
                  <a:pt x="3073122" y="1955496"/>
                  <a:pt x="2994746" y="1876330"/>
                  <a:pt x="2858548" y="1889746"/>
                </a:cubicBezTo>
                <a:cubicBezTo>
                  <a:pt x="2722350" y="1903162"/>
                  <a:pt x="2608969" y="1876540"/>
                  <a:pt x="2437522" y="1889746"/>
                </a:cubicBezTo>
                <a:cubicBezTo>
                  <a:pt x="2266075" y="1902952"/>
                  <a:pt x="2141175" y="1886371"/>
                  <a:pt x="1883540" y="1889746"/>
                </a:cubicBezTo>
                <a:cubicBezTo>
                  <a:pt x="1625905" y="1893121"/>
                  <a:pt x="1585393" y="1889665"/>
                  <a:pt x="1373876" y="1889746"/>
                </a:cubicBezTo>
                <a:cubicBezTo>
                  <a:pt x="1162359" y="1889827"/>
                  <a:pt x="1056869" y="1842832"/>
                  <a:pt x="819894" y="1889746"/>
                </a:cubicBezTo>
                <a:cubicBezTo>
                  <a:pt x="582919" y="1936660"/>
                  <a:pt x="291115" y="1816411"/>
                  <a:pt x="0" y="1889746"/>
                </a:cubicBezTo>
                <a:cubicBezTo>
                  <a:pt x="-38788" y="1777696"/>
                  <a:pt x="15750" y="1677981"/>
                  <a:pt x="0" y="1474002"/>
                </a:cubicBezTo>
                <a:cubicBezTo>
                  <a:pt x="-15750" y="1270023"/>
                  <a:pt x="42306" y="1231819"/>
                  <a:pt x="0" y="1058258"/>
                </a:cubicBezTo>
                <a:cubicBezTo>
                  <a:pt x="-42306" y="884697"/>
                  <a:pt x="785" y="745022"/>
                  <a:pt x="0" y="604719"/>
                </a:cubicBezTo>
                <a:cubicBezTo>
                  <a:pt x="-785" y="464416"/>
                  <a:pt x="62193" y="179819"/>
                  <a:pt x="0" y="0"/>
                </a:cubicBezTo>
                <a:close/>
              </a:path>
            </a:pathLst>
          </a:custGeom>
          <a:noFill/>
          <a:ln cap="flat" cmpd="sng" w="127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設定環境變數 (1/2)</a:t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96201" y="2001257"/>
            <a:ext cx="1055067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避免同學將程式全放在bin資料夾編譯、執行，請同學依照下面步驟操作：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打開檔案總管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在本機圖示點擊右鍵，選擇內容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點擊進階系統設定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35053" l="19822" r="26815" t="31047"/>
          <a:stretch/>
        </p:blipFill>
        <p:spPr>
          <a:xfrm>
            <a:off x="1302002" y="2759424"/>
            <a:ext cx="2445977" cy="574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23"/>
          <p:cNvGrpSpPr/>
          <p:nvPr/>
        </p:nvGrpSpPr>
        <p:grpSpPr>
          <a:xfrm>
            <a:off x="4413356" y="3293918"/>
            <a:ext cx="1682644" cy="2016885"/>
            <a:chOff x="5453009" y="2777767"/>
            <a:chExt cx="2044557" cy="2903842"/>
          </a:xfrm>
        </p:grpSpPr>
        <p:pic>
          <p:nvPicPr>
            <p:cNvPr id="317" name="Google Shape;317;p23"/>
            <p:cNvPicPr preferRelativeResize="0"/>
            <p:nvPr/>
          </p:nvPicPr>
          <p:blipFill rotWithShape="1">
            <a:blip r:embed="rId4">
              <a:alphaModFix/>
            </a:blip>
            <a:srcRect b="7335" l="1204" r="29104" t="0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3"/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23"/>
          <p:cNvGrpSpPr/>
          <p:nvPr/>
        </p:nvGrpSpPr>
        <p:grpSpPr>
          <a:xfrm>
            <a:off x="1204218" y="4692362"/>
            <a:ext cx="2641543" cy="1575189"/>
            <a:chOff x="2450395" y="4584725"/>
            <a:chExt cx="3397205" cy="2036210"/>
          </a:xfrm>
        </p:grpSpPr>
        <p:pic>
          <p:nvPicPr>
            <p:cNvPr id="320" name="Google Shape;320;p23"/>
            <p:cNvPicPr preferRelativeResize="0"/>
            <p:nvPr/>
          </p:nvPicPr>
          <p:blipFill rotWithShape="1">
            <a:blip r:embed="rId5">
              <a:alphaModFix/>
            </a:blip>
            <a:srcRect b="57073" l="0" r="27029" t="0"/>
            <a:stretch/>
          </p:blipFill>
          <p:spPr>
            <a:xfrm>
              <a:off x="2566953" y="4584725"/>
              <a:ext cx="3280647" cy="2036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3"/>
            <p:cNvSpPr/>
            <p:nvPr/>
          </p:nvSpPr>
          <p:spPr>
            <a:xfrm>
              <a:off x="2450395" y="6046912"/>
              <a:ext cx="1756881" cy="28767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設定環境變數 (2/2)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983238" y="1802719"/>
            <a:ext cx="980252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點擊環境變數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點擊path並按下編輯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新增並輸入bin資料夾路徑，按下確定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C:\iverilog\bin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C:\iverilog\gtkwave\bin</a:t>
            </a:r>
            <a:endParaRPr/>
          </a:p>
        </p:txBody>
      </p:sp>
      <p:grpSp>
        <p:nvGrpSpPr>
          <p:cNvPr id="328" name="Google Shape;328;p24"/>
          <p:cNvGrpSpPr/>
          <p:nvPr/>
        </p:nvGrpSpPr>
        <p:grpSpPr>
          <a:xfrm>
            <a:off x="1168024" y="2294652"/>
            <a:ext cx="3354280" cy="1023456"/>
            <a:chOff x="1413164" y="2353145"/>
            <a:chExt cx="4409933" cy="1373932"/>
          </a:xfrm>
        </p:grpSpPr>
        <p:pic>
          <p:nvPicPr>
            <p:cNvPr id="329" name="Google Shape;329;p24"/>
            <p:cNvPicPr preferRelativeResize="0"/>
            <p:nvPr/>
          </p:nvPicPr>
          <p:blipFill rotWithShape="1">
            <a:blip r:embed="rId3">
              <a:alphaModFix/>
            </a:blip>
            <a:srcRect b="12181" l="385" r="3929" t="60080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4"/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1168024" y="3717285"/>
            <a:ext cx="3746168" cy="1444676"/>
            <a:chOff x="6404966" y="3057403"/>
            <a:chExt cx="4524375" cy="1800225"/>
          </a:xfrm>
        </p:grpSpPr>
        <p:pic>
          <p:nvPicPr>
            <p:cNvPr id="332" name="Google Shape;33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24"/>
            <p:cNvSpPr/>
            <p:nvPr/>
          </p:nvSpPr>
          <p:spPr>
            <a:xfrm>
              <a:off x="6544653" y="3858807"/>
              <a:ext cx="3616444" cy="28767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5884501" y="2195376"/>
            <a:ext cx="3836052" cy="3979368"/>
            <a:chOff x="6097578" y="1880434"/>
            <a:chExt cx="4924425" cy="4667250"/>
          </a:xfrm>
        </p:grpSpPr>
        <p:pic>
          <p:nvPicPr>
            <p:cNvPr id="336" name="Google Shape;33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97578" y="1880434"/>
              <a:ext cx="4924425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24"/>
            <p:cNvSpPr/>
            <p:nvPr/>
          </p:nvSpPr>
          <p:spPr>
            <a:xfrm>
              <a:off x="6213764" y="4613619"/>
              <a:ext cx="1506682" cy="529722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/>
        </p:nvSpPr>
        <p:spPr>
          <a:xfrm>
            <a:off x="796201" y="2462989"/>
            <a:ext cx="609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從官網下載 VS Code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 VS Code 編輯.v檔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編輯工具 – VS Code</a:t>
            </a:r>
            <a:endParaRPr/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3761" y="2462989"/>
            <a:ext cx="4064510" cy="2373461"/>
          </a:xfrm>
          <a:custGeom>
            <a:rect b="b" l="l" r="r" t="t"/>
            <a:pathLst>
              <a:path extrusionOk="0" fill="none" h="2373461" w="4064510">
                <a:moveTo>
                  <a:pt x="0" y="0"/>
                </a:moveTo>
                <a:cubicBezTo>
                  <a:pt x="272537" y="3498"/>
                  <a:pt x="464664" y="-5698"/>
                  <a:pt x="758709" y="0"/>
                </a:cubicBezTo>
                <a:cubicBezTo>
                  <a:pt x="1052754" y="5698"/>
                  <a:pt x="1263524" y="-1980"/>
                  <a:pt x="1436127" y="0"/>
                </a:cubicBezTo>
                <a:cubicBezTo>
                  <a:pt x="1608730" y="1980"/>
                  <a:pt x="1930500" y="35090"/>
                  <a:pt x="2154190" y="0"/>
                </a:cubicBezTo>
                <a:cubicBezTo>
                  <a:pt x="2377880" y="-35090"/>
                  <a:pt x="2525107" y="-11067"/>
                  <a:pt x="2750318" y="0"/>
                </a:cubicBezTo>
                <a:cubicBezTo>
                  <a:pt x="2975529" y="11067"/>
                  <a:pt x="3148877" y="-27259"/>
                  <a:pt x="3346447" y="0"/>
                </a:cubicBezTo>
                <a:cubicBezTo>
                  <a:pt x="3544017" y="27259"/>
                  <a:pt x="3828099" y="28002"/>
                  <a:pt x="4064510" y="0"/>
                </a:cubicBezTo>
                <a:cubicBezTo>
                  <a:pt x="4060545" y="156519"/>
                  <a:pt x="4082274" y="404939"/>
                  <a:pt x="4064510" y="522161"/>
                </a:cubicBezTo>
                <a:cubicBezTo>
                  <a:pt x="4046746" y="639383"/>
                  <a:pt x="4078696" y="897771"/>
                  <a:pt x="4064510" y="1044323"/>
                </a:cubicBezTo>
                <a:cubicBezTo>
                  <a:pt x="4050324" y="1190875"/>
                  <a:pt x="4059103" y="1452093"/>
                  <a:pt x="4064510" y="1566484"/>
                </a:cubicBezTo>
                <a:cubicBezTo>
                  <a:pt x="4069917" y="1680875"/>
                  <a:pt x="4044085" y="1984309"/>
                  <a:pt x="4064510" y="2373461"/>
                </a:cubicBezTo>
                <a:cubicBezTo>
                  <a:pt x="3850455" y="2362829"/>
                  <a:pt x="3724450" y="2378407"/>
                  <a:pt x="3468382" y="2373461"/>
                </a:cubicBezTo>
                <a:cubicBezTo>
                  <a:pt x="3212314" y="2368515"/>
                  <a:pt x="3049714" y="2363510"/>
                  <a:pt x="2872254" y="2373461"/>
                </a:cubicBezTo>
                <a:cubicBezTo>
                  <a:pt x="2694794" y="2383412"/>
                  <a:pt x="2498916" y="2367414"/>
                  <a:pt x="2316771" y="2373461"/>
                </a:cubicBezTo>
                <a:cubicBezTo>
                  <a:pt x="2134626" y="2379508"/>
                  <a:pt x="1895633" y="2388845"/>
                  <a:pt x="1598707" y="2373461"/>
                </a:cubicBezTo>
                <a:cubicBezTo>
                  <a:pt x="1301781" y="2358077"/>
                  <a:pt x="1070477" y="2346353"/>
                  <a:pt x="839999" y="2373461"/>
                </a:cubicBezTo>
                <a:cubicBezTo>
                  <a:pt x="609521" y="2400569"/>
                  <a:pt x="373022" y="2377364"/>
                  <a:pt x="0" y="2373461"/>
                </a:cubicBezTo>
                <a:cubicBezTo>
                  <a:pt x="9468" y="2180957"/>
                  <a:pt x="3484" y="1863905"/>
                  <a:pt x="0" y="1732627"/>
                </a:cubicBezTo>
                <a:cubicBezTo>
                  <a:pt x="-3484" y="1601349"/>
                  <a:pt x="4307" y="1379852"/>
                  <a:pt x="0" y="1091792"/>
                </a:cubicBezTo>
                <a:cubicBezTo>
                  <a:pt x="-4307" y="803732"/>
                  <a:pt x="-12500" y="318719"/>
                  <a:pt x="0" y="0"/>
                </a:cubicBezTo>
                <a:close/>
              </a:path>
              <a:path extrusionOk="0" h="2373461" w="4064510">
                <a:moveTo>
                  <a:pt x="0" y="0"/>
                </a:moveTo>
                <a:cubicBezTo>
                  <a:pt x="346868" y="-37512"/>
                  <a:pt x="542414" y="-32422"/>
                  <a:pt x="758709" y="0"/>
                </a:cubicBezTo>
                <a:cubicBezTo>
                  <a:pt x="975004" y="32422"/>
                  <a:pt x="1156545" y="-2479"/>
                  <a:pt x="1436127" y="0"/>
                </a:cubicBezTo>
                <a:cubicBezTo>
                  <a:pt x="1715709" y="2479"/>
                  <a:pt x="1746555" y="17286"/>
                  <a:pt x="1991610" y="0"/>
                </a:cubicBezTo>
                <a:cubicBezTo>
                  <a:pt x="2236665" y="-17286"/>
                  <a:pt x="2421317" y="7345"/>
                  <a:pt x="2547093" y="0"/>
                </a:cubicBezTo>
                <a:cubicBezTo>
                  <a:pt x="2672869" y="-7345"/>
                  <a:pt x="2931153" y="-14757"/>
                  <a:pt x="3102576" y="0"/>
                </a:cubicBezTo>
                <a:cubicBezTo>
                  <a:pt x="3273999" y="14757"/>
                  <a:pt x="3863782" y="-14421"/>
                  <a:pt x="4064510" y="0"/>
                </a:cubicBezTo>
                <a:cubicBezTo>
                  <a:pt x="4067172" y="262314"/>
                  <a:pt x="4058066" y="396030"/>
                  <a:pt x="4064510" y="640834"/>
                </a:cubicBezTo>
                <a:cubicBezTo>
                  <a:pt x="4070954" y="885638"/>
                  <a:pt x="4055808" y="1071307"/>
                  <a:pt x="4064510" y="1257934"/>
                </a:cubicBezTo>
                <a:cubicBezTo>
                  <a:pt x="4073212" y="1444561"/>
                  <a:pt x="4009869" y="1848269"/>
                  <a:pt x="4064510" y="2373461"/>
                </a:cubicBezTo>
                <a:cubicBezTo>
                  <a:pt x="3894553" y="2381239"/>
                  <a:pt x="3717193" y="2362110"/>
                  <a:pt x="3468382" y="2373461"/>
                </a:cubicBezTo>
                <a:cubicBezTo>
                  <a:pt x="3219571" y="2384812"/>
                  <a:pt x="2881973" y="2372127"/>
                  <a:pt x="2709673" y="2373461"/>
                </a:cubicBezTo>
                <a:cubicBezTo>
                  <a:pt x="2537373" y="2374795"/>
                  <a:pt x="2223809" y="2336911"/>
                  <a:pt x="1950965" y="2373461"/>
                </a:cubicBezTo>
                <a:cubicBezTo>
                  <a:pt x="1678121" y="2410011"/>
                  <a:pt x="1552738" y="2355599"/>
                  <a:pt x="1354837" y="2373461"/>
                </a:cubicBezTo>
                <a:cubicBezTo>
                  <a:pt x="1156936" y="2391323"/>
                  <a:pt x="965337" y="2345593"/>
                  <a:pt x="718063" y="2373461"/>
                </a:cubicBezTo>
                <a:cubicBezTo>
                  <a:pt x="470789" y="2401329"/>
                  <a:pt x="282597" y="2341693"/>
                  <a:pt x="0" y="2373461"/>
                </a:cubicBezTo>
                <a:cubicBezTo>
                  <a:pt x="-9346" y="2158530"/>
                  <a:pt x="-14103" y="1998112"/>
                  <a:pt x="0" y="1803830"/>
                </a:cubicBezTo>
                <a:cubicBezTo>
                  <a:pt x="14103" y="1609548"/>
                  <a:pt x="9457" y="1484653"/>
                  <a:pt x="0" y="1281669"/>
                </a:cubicBezTo>
                <a:cubicBezTo>
                  <a:pt x="-9457" y="1078685"/>
                  <a:pt x="1489" y="939225"/>
                  <a:pt x="0" y="664569"/>
                </a:cubicBezTo>
                <a:cubicBezTo>
                  <a:pt x="-1489" y="389913"/>
                  <a:pt x="32124" y="169753"/>
                  <a:pt x="0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25"/>
          <p:cNvSpPr/>
          <p:nvPr/>
        </p:nvSpPr>
        <p:spPr>
          <a:xfrm>
            <a:off x="4644729" y="3439159"/>
            <a:ext cx="1092996" cy="38839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873" y="3757417"/>
            <a:ext cx="2901156" cy="2510298"/>
          </a:xfrm>
          <a:custGeom>
            <a:rect b="b" l="l" r="r" t="t"/>
            <a:pathLst>
              <a:path extrusionOk="0" fill="none" h="2510298" w="2901156">
                <a:moveTo>
                  <a:pt x="0" y="0"/>
                </a:moveTo>
                <a:cubicBezTo>
                  <a:pt x="236681" y="-3206"/>
                  <a:pt x="285576" y="47928"/>
                  <a:pt x="522208" y="0"/>
                </a:cubicBezTo>
                <a:cubicBezTo>
                  <a:pt x="758840" y="-47928"/>
                  <a:pt x="910396" y="33018"/>
                  <a:pt x="1073428" y="0"/>
                </a:cubicBezTo>
                <a:cubicBezTo>
                  <a:pt x="1236460" y="-33018"/>
                  <a:pt x="1355300" y="13804"/>
                  <a:pt x="1624647" y="0"/>
                </a:cubicBezTo>
                <a:cubicBezTo>
                  <a:pt x="1893994" y="-13804"/>
                  <a:pt x="1999163" y="68211"/>
                  <a:pt x="2233890" y="0"/>
                </a:cubicBezTo>
                <a:cubicBezTo>
                  <a:pt x="2468617" y="-68211"/>
                  <a:pt x="2738871" y="27476"/>
                  <a:pt x="2901156" y="0"/>
                </a:cubicBezTo>
                <a:cubicBezTo>
                  <a:pt x="2907284" y="111594"/>
                  <a:pt x="2847587" y="230302"/>
                  <a:pt x="2901156" y="451854"/>
                </a:cubicBezTo>
                <a:cubicBezTo>
                  <a:pt x="2954725" y="673406"/>
                  <a:pt x="2851614" y="697950"/>
                  <a:pt x="2901156" y="878604"/>
                </a:cubicBezTo>
                <a:cubicBezTo>
                  <a:pt x="2950698" y="1059258"/>
                  <a:pt x="2898781" y="1248630"/>
                  <a:pt x="2901156" y="1405767"/>
                </a:cubicBezTo>
                <a:cubicBezTo>
                  <a:pt x="2903531" y="1562904"/>
                  <a:pt x="2869400" y="1701547"/>
                  <a:pt x="2901156" y="1832518"/>
                </a:cubicBezTo>
                <a:cubicBezTo>
                  <a:pt x="2932912" y="1963489"/>
                  <a:pt x="2824874" y="2292059"/>
                  <a:pt x="2901156" y="2510298"/>
                </a:cubicBezTo>
                <a:cubicBezTo>
                  <a:pt x="2748175" y="2569464"/>
                  <a:pt x="2612240" y="2500740"/>
                  <a:pt x="2378948" y="2510298"/>
                </a:cubicBezTo>
                <a:cubicBezTo>
                  <a:pt x="2145656" y="2519856"/>
                  <a:pt x="2041964" y="2500057"/>
                  <a:pt x="1885751" y="2510298"/>
                </a:cubicBezTo>
                <a:cubicBezTo>
                  <a:pt x="1729538" y="2520539"/>
                  <a:pt x="1552338" y="2484863"/>
                  <a:pt x="1392555" y="2510298"/>
                </a:cubicBezTo>
                <a:cubicBezTo>
                  <a:pt x="1232772" y="2535733"/>
                  <a:pt x="1120594" y="2482898"/>
                  <a:pt x="899358" y="2510298"/>
                </a:cubicBezTo>
                <a:cubicBezTo>
                  <a:pt x="678122" y="2537698"/>
                  <a:pt x="438204" y="2500044"/>
                  <a:pt x="0" y="2510298"/>
                </a:cubicBezTo>
                <a:cubicBezTo>
                  <a:pt x="-9130" y="2282617"/>
                  <a:pt x="52166" y="2229030"/>
                  <a:pt x="0" y="2008238"/>
                </a:cubicBezTo>
                <a:cubicBezTo>
                  <a:pt x="-52166" y="1787446"/>
                  <a:pt x="35241" y="1716664"/>
                  <a:pt x="0" y="1481076"/>
                </a:cubicBezTo>
                <a:cubicBezTo>
                  <a:pt x="-35241" y="1245488"/>
                  <a:pt x="45248" y="1201350"/>
                  <a:pt x="0" y="928810"/>
                </a:cubicBezTo>
                <a:cubicBezTo>
                  <a:pt x="-45248" y="656270"/>
                  <a:pt x="4902" y="645682"/>
                  <a:pt x="0" y="451854"/>
                </a:cubicBezTo>
                <a:cubicBezTo>
                  <a:pt x="-4902" y="258026"/>
                  <a:pt x="3172" y="216734"/>
                  <a:pt x="0" y="0"/>
                </a:cubicBezTo>
                <a:close/>
              </a:path>
              <a:path extrusionOk="0" h="2510298" w="2901156">
                <a:moveTo>
                  <a:pt x="0" y="0"/>
                </a:moveTo>
                <a:cubicBezTo>
                  <a:pt x="158809" y="-12349"/>
                  <a:pt x="407079" y="13460"/>
                  <a:pt x="551220" y="0"/>
                </a:cubicBezTo>
                <a:cubicBezTo>
                  <a:pt x="695361" y="-13460"/>
                  <a:pt x="1013255" y="17256"/>
                  <a:pt x="1160462" y="0"/>
                </a:cubicBezTo>
                <a:cubicBezTo>
                  <a:pt x="1307669" y="-17256"/>
                  <a:pt x="1574597" y="60956"/>
                  <a:pt x="1798717" y="0"/>
                </a:cubicBezTo>
                <a:cubicBezTo>
                  <a:pt x="2022838" y="-60956"/>
                  <a:pt x="2119280" y="55684"/>
                  <a:pt x="2320925" y="0"/>
                </a:cubicBezTo>
                <a:cubicBezTo>
                  <a:pt x="2522570" y="-55684"/>
                  <a:pt x="2769529" y="9028"/>
                  <a:pt x="2901156" y="0"/>
                </a:cubicBezTo>
                <a:cubicBezTo>
                  <a:pt x="2936894" y="174223"/>
                  <a:pt x="2886587" y="354823"/>
                  <a:pt x="2901156" y="552266"/>
                </a:cubicBezTo>
                <a:cubicBezTo>
                  <a:pt x="2915725" y="749709"/>
                  <a:pt x="2865490" y="837572"/>
                  <a:pt x="2901156" y="1104531"/>
                </a:cubicBezTo>
                <a:cubicBezTo>
                  <a:pt x="2936822" y="1371491"/>
                  <a:pt x="2873804" y="1430364"/>
                  <a:pt x="2901156" y="1556385"/>
                </a:cubicBezTo>
                <a:cubicBezTo>
                  <a:pt x="2928508" y="1682406"/>
                  <a:pt x="2891608" y="1809220"/>
                  <a:pt x="2901156" y="2008238"/>
                </a:cubicBezTo>
                <a:cubicBezTo>
                  <a:pt x="2910704" y="2207256"/>
                  <a:pt x="2883754" y="2262876"/>
                  <a:pt x="2901156" y="2510298"/>
                </a:cubicBezTo>
                <a:cubicBezTo>
                  <a:pt x="2764296" y="2558170"/>
                  <a:pt x="2472029" y="2503975"/>
                  <a:pt x="2291913" y="2510298"/>
                </a:cubicBezTo>
                <a:cubicBezTo>
                  <a:pt x="2111797" y="2516621"/>
                  <a:pt x="2017834" y="2451378"/>
                  <a:pt x="1798717" y="2510298"/>
                </a:cubicBezTo>
                <a:cubicBezTo>
                  <a:pt x="1579600" y="2569218"/>
                  <a:pt x="1518223" y="2490613"/>
                  <a:pt x="1276509" y="2510298"/>
                </a:cubicBezTo>
                <a:cubicBezTo>
                  <a:pt x="1034795" y="2529983"/>
                  <a:pt x="878146" y="2478571"/>
                  <a:pt x="667266" y="2510298"/>
                </a:cubicBezTo>
                <a:cubicBezTo>
                  <a:pt x="456386" y="2542025"/>
                  <a:pt x="201681" y="2482793"/>
                  <a:pt x="0" y="2510298"/>
                </a:cubicBezTo>
                <a:cubicBezTo>
                  <a:pt x="-22445" y="2261314"/>
                  <a:pt x="32250" y="2120030"/>
                  <a:pt x="0" y="1983135"/>
                </a:cubicBezTo>
                <a:cubicBezTo>
                  <a:pt x="-32250" y="1846240"/>
                  <a:pt x="1144" y="1692986"/>
                  <a:pt x="0" y="1430870"/>
                </a:cubicBezTo>
                <a:cubicBezTo>
                  <a:pt x="-1144" y="1168755"/>
                  <a:pt x="11607" y="1143677"/>
                  <a:pt x="0" y="928810"/>
                </a:cubicBezTo>
                <a:cubicBezTo>
                  <a:pt x="-11607" y="713943"/>
                  <a:pt x="29976" y="648419"/>
                  <a:pt x="0" y="451854"/>
                </a:cubicBezTo>
                <a:cubicBezTo>
                  <a:pt x="-29976" y="255289"/>
                  <a:pt x="21375" y="200521"/>
                  <a:pt x="0" y="0"/>
                </a:cubicBezTo>
                <a:close/>
              </a:path>
            </a:pathLst>
          </a:custGeom>
          <a:noFill/>
          <a:ln cap="flat" cmpd="sng" w="127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Visual Studio Code - 維基百科，自由的百科全書" id="347" name="Google Shape;34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2921" y="643161"/>
            <a:ext cx="1059950" cy="10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/>
          <p:nvPr/>
        </p:nvSpPr>
        <p:spPr>
          <a:xfrm>
            <a:off x="947623" y="1997839"/>
            <a:ext cx="728056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https://notepad-plus-plus.org/downloads/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下載Notepad++並解壓縮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利用Notepad++編輯.v檔</a:t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編輯工具 – Notepad++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423" y="2797698"/>
            <a:ext cx="2868737" cy="16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423" y="4860161"/>
            <a:ext cx="2787527" cy="1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09112" y="563319"/>
            <a:ext cx="1202635" cy="121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0"/>
            <a:ext cx="148936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 rot="5400000">
            <a:off x="-1052946" y="3049730"/>
            <a:ext cx="3595255" cy="75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課程目的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881457" y="690209"/>
            <a:ext cx="5843586" cy="1667347"/>
          </a:xfrm>
          <a:prstGeom prst="roundRect">
            <a:avLst>
              <a:gd fmla="val 681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197138" y="3428999"/>
            <a:ext cx="3704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Verilog 描述電路的方法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899" y="1065520"/>
            <a:ext cx="369990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4202728" y="5293852"/>
            <a:ext cx="5201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如何用 Verilog 設計硬體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986" y="4896426"/>
            <a:ext cx="369332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3881457" y="4518508"/>
            <a:ext cx="5843586" cy="1667347"/>
          </a:xfrm>
          <a:prstGeom prst="roundRect">
            <a:avLst>
              <a:gd fmla="val 681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881457" y="2604358"/>
            <a:ext cx="5843586" cy="1667347"/>
          </a:xfrm>
          <a:prstGeom prst="roundRect">
            <a:avLst>
              <a:gd fmla="val 681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233899" y="1520300"/>
            <a:ext cx="2883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瞭解 Verilog 的應用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900" y="2997201"/>
            <a:ext cx="369989" cy="36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796203" y="450798"/>
            <a:ext cx="515778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wentieth Century"/>
              <a:buNone/>
            </a:pPr>
            <a:r>
              <a:rPr b="1" lang="en-US" sz="88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Outline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321905" y="2199259"/>
            <a:ext cx="7345018" cy="333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unit – module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Ports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convention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assignment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Verilog example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注意事項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796203" y="450798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Basic unit - module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96202" y="1794883"/>
            <a:ext cx="92310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是實現某個特定功能的 verilog code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module should be enclosed within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endmodule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keywords.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 name 寫在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的右方，並在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內宣告 I/O ports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下圖是一個實現加法器 module 的例子：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466" y="3171618"/>
            <a:ext cx="3387416" cy="332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1408" y="3575337"/>
            <a:ext cx="36861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603" y="2087577"/>
            <a:ext cx="40195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796203" y="450798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I/O Ports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931283" y="2087577"/>
            <a:ext cx="45343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[&lt;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MSB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: &lt;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LSB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&gt;]  a  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[&lt;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MSB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: &lt;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LSB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&gt;]  b  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[&lt;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MSB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: &lt;</a:t>
            </a:r>
            <a:r>
              <a:rPr lang="en-US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LSB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&gt;]  c  ;</a:t>
            </a:r>
            <a:endParaRPr/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931283" y="4770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994275"/>
                <a:gridCol w="7796375"/>
              </a:tblGrid>
              <a:tr h="34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design module can only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 values from outside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its input ports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design module can only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values to the outside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its output ports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Inout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design module can </a:t>
                      </a:r>
                      <a:r>
                        <a:rPr lang="en-US" sz="18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either send or receive values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its inout ports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6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4977" y="3054682"/>
            <a:ext cx="3221739" cy="1103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5940499" y="2179910"/>
            <a:ext cx="311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5938549" y="3521333"/>
            <a:ext cx="300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8487870" y="2826241"/>
            <a:ext cx="279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92747" y="4310498"/>
            <a:ext cx="39061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MSB: most significant bit     LSB: least significant bit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4336473" y="450798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types (1/2)</a:t>
            </a:r>
            <a:endParaRPr/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2505886" y="2532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635000"/>
                <a:gridCol w="8024125"/>
              </a:tblGrid>
              <a:tr h="3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represents a </a:t>
                      </a:r>
                      <a:r>
                        <a:rPr b="0" lang="en-US" sz="1800" u="none" cap="none" strike="noStrike">
                          <a:solidFill>
                            <a:srgbClr val="0070C0"/>
                          </a:solidFill>
                        </a:rPr>
                        <a:t>logic zero</a:t>
                      </a:r>
                      <a:r>
                        <a:rPr b="0" lang="en-US" sz="1800" u="none" cap="none" strike="noStrike"/>
                        <a:t>, or a </a:t>
                      </a:r>
                      <a:r>
                        <a:rPr b="0" lang="en-US" sz="1800" u="none" cap="none" strike="noStrike">
                          <a:solidFill>
                            <a:srgbClr val="0070C0"/>
                          </a:solidFill>
                        </a:rPr>
                        <a:t>false</a:t>
                      </a:r>
                      <a:r>
                        <a:rPr b="0" lang="en-US" sz="1800" u="none" cap="none" strike="noStrike"/>
                        <a:t> condition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represents a </a:t>
                      </a:r>
                      <a:r>
                        <a:rPr b="0" lang="en-US" sz="1800" u="none" cap="none" strike="noStrike">
                          <a:solidFill>
                            <a:srgbClr val="0070C0"/>
                          </a:solidFill>
                        </a:rPr>
                        <a:t>logic one</a:t>
                      </a:r>
                      <a:r>
                        <a:rPr b="0" lang="en-US" sz="1800" u="none" cap="none" strike="noStrike"/>
                        <a:t>, or a </a:t>
                      </a:r>
                      <a:r>
                        <a:rPr b="0" lang="en-US" sz="1800" u="none" cap="none" strike="noStrike">
                          <a:solidFill>
                            <a:srgbClr val="0070C0"/>
                          </a:solidFill>
                        </a:rPr>
                        <a:t>true</a:t>
                      </a:r>
                      <a:r>
                        <a:rPr b="0" lang="en-US" sz="1800" u="none" cap="none" strike="noStrike"/>
                        <a:t> condition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x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represents an </a:t>
                      </a:r>
                      <a:r>
                        <a:rPr b="0" lang="en-US" sz="1800" u="none" cap="none" strike="noStrike">
                          <a:solidFill>
                            <a:srgbClr val="0070C0"/>
                          </a:solidFill>
                        </a:rPr>
                        <a:t>unknown</a:t>
                      </a:r>
                      <a:r>
                        <a:rPr b="0" lang="en-US" sz="1800" u="none" cap="none" strike="noStrike"/>
                        <a:t> logic value    </a:t>
                      </a:r>
                      <a:r>
                        <a:rPr b="0" lang="en-US" sz="1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can be 1 or 0, where it means “ don't care ”</a:t>
                      </a:r>
                      <a:endParaRPr b="0" sz="1800" u="none" cap="none" strike="noStrike"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z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represents a </a:t>
                      </a:r>
                      <a:r>
                        <a:rPr b="0" lang="en-US" sz="1800" u="none" cap="none" strike="noStrike">
                          <a:solidFill>
                            <a:srgbClr val="0070C0"/>
                          </a:solidFill>
                        </a:rPr>
                        <a:t>high-impedance</a:t>
                      </a:r>
                      <a:r>
                        <a:rPr b="0" lang="en-US" sz="1800" u="none" cap="none" strike="noStrike"/>
                        <a:t> state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verilog value system"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909" y="5348519"/>
            <a:ext cx="4139101" cy="118148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0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2500690" y="1926145"/>
            <a:ext cx="7757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只具有以下四種狀態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500690" y="4409645"/>
            <a:ext cx="91059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下圖是如何在時序圖和 simulation 的波形中表示這些值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大部分 simulation tool 皆是如此，其中紅色代表任意值，橙色代表高阻抗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4336473" y="450798"/>
            <a:ext cx="7059324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types (2/2)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0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2192914" y="1895475"/>
            <a:ext cx="9202883" cy="88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syntax: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data_type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  &lt;port name&gt;  ;</a:t>
            </a:r>
            <a:endParaRPr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013" y="4315451"/>
            <a:ext cx="2994920" cy="193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2192914" y="2900127"/>
            <a:ext cx="9713336" cy="120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wire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represent physical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connections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devices. </a:t>
            </a: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it is not drived, default value = z)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represent abstract data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storage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element. </a:t>
            </a: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(default value = x)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10702636" y="0"/>
            <a:ext cx="148936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96201" y="450798"/>
            <a:ext cx="8566007" cy="1444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b="1" lang="en-US" sz="6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Lexical conventions</a:t>
            </a:r>
            <a:endParaRPr/>
          </a:p>
        </p:txBody>
      </p:sp>
      <p:sp>
        <p:nvSpPr>
          <p:cNvPr id="174" name="Google Shape;174;p9"/>
          <p:cNvSpPr/>
          <p:nvPr/>
        </p:nvSpPr>
        <p:spPr>
          <a:xfrm>
            <a:off x="940997" y="2114566"/>
            <a:ext cx="9470018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format: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Sized:     default size is 32-bits decimal number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b="0" i="0" lang="en-US" sz="20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' &lt;</a:t>
            </a:r>
            <a:r>
              <a:rPr b="0" i="0" lang="en-US" sz="20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b="0" i="0" lang="en-US" sz="20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reg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d  =  </a:t>
            </a:r>
            <a:r>
              <a:rPr b="0" i="0" lang="en-US" sz="20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4'b1010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; 	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sized constant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reg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d  =  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4'd7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		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sized constant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Unsized:  default size is 32-bits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reg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d  =  </a:t>
            </a:r>
            <a:r>
              <a:rPr b="0" i="0" lang="en-US" sz="1800" u="none" cap="none" strike="noStrike">
                <a:solidFill>
                  <a:srgbClr val="09865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		// unsized constant, output bit length=32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9"/>
          <p:cNvGraphicFramePr/>
          <p:nvPr/>
        </p:nvGraphicFramePr>
        <p:xfrm>
          <a:off x="1780985" y="38301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{A5D4EE91-F3BB-422D-A516-25EAFB20F439}</a:tableStyleId>
              </a:tblPr>
              <a:tblGrid>
                <a:gridCol w="1121000"/>
                <a:gridCol w="5844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 length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length of desired value in bits.</a:t>
                      </a:r>
                      <a:endParaRPr/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can be </a:t>
                      </a:r>
                      <a:r>
                        <a:rPr lang="en-US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(binary), </a:t>
                      </a:r>
                      <a:r>
                        <a:rPr lang="en-US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(octal), </a:t>
                      </a:r>
                      <a:r>
                        <a:rPr lang="en-US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(decimal) or </a:t>
                      </a:r>
                      <a:r>
                        <a:rPr lang="en-US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(hexadecimal)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any legal number in the selected based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60950" marL="60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2020-10-28T12:02:19Z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