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9" r:id="rId3"/>
    <p:sldId id="260" r:id="rId4"/>
    <p:sldId id="266" r:id="rId5"/>
    <p:sldId id="261" r:id="rId6"/>
    <p:sldId id="268" r:id="rId7"/>
    <p:sldId id="262" r:id="rId8"/>
    <p:sldId id="269" r:id="rId9"/>
    <p:sldId id="263" r:id="rId10"/>
    <p:sldId id="267" r:id="rId11"/>
    <p:sldId id="265" r:id="rId12"/>
  </p:sldIdLst>
  <p:sldSz cx="9144000" cy="5143500" type="screen16x9"/>
  <p:notesSz cx="6858000" cy="9144000"/>
  <p:embeddedFontLst>
    <p:embeddedFont>
      <p:font typeface="Open Sans" panose="02020500000000000000" charset="-120"/>
      <p:regular r:id="rId14"/>
      <p:bold r:id="rId15"/>
      <p:italic r:id="rId16"/>
      <p:boldItalic r:id="rId17"/>
    </p:embeddedFont>
    <p:embeddedFont>
      <p:font typeface="Microsoft JhengHei" panose="020B0604030504040204" pitchFamily="34" charset="-120"/>
      <p:regular r:id="rId18"/>
      <p:bold r:id="rId19"/>
    </p:embeddedFont>
    <p:embeddedFont>
      <p:font typeface="Microsoft JhengHei" panose="020B0604030504040204" pitchFamily="34" charset="-120"/>
      <p:regular r:id="rId18"/>
      <p:bold r:id="rId19"/>
    </p:embeddedFont>
    <p:embeddedFont>
      <p:font typeface="Calibri" panose="020F0502020204030204"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33" d="100"/>
          <a:sy n="133" d="100"/>
        </p:scale>
        <p:origin x="51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3340d8014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9" name="Google Shape;129;g83340d8014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2722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53522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4959392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73794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0143097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9979775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3471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8624D31-43A5-475A-80CF-332C9F6DCF35}"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750365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1382988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724757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章節標題">
  <p:cSld name="1_章節標題">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lt1"/>
              </a:buClr>
              <a:buSzPts val="4500"/>
              <a:buFont typeface="Calibri"/>
              <a:buNone/>
              <a:defRPr sz="4500"/>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17" name="Google Shape;117;p2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1"/>
              </a:buClr>
              <a:buSzPts val="1800"/>
              <a:buNone/>
              <a:defRPr sz="1800">
                <a:solidFill>
                  <a:schemeClr val="lt1"/>
                </a:solidFill>
              </a:defRPr>
            </a:lvl1pPr>
            <a:lvl2pPr marL="914400" lvl="1" indent="-228600" algn="l" rtl="0">
              <a:lnSpc>
                <a:spcPct val="90000"/>
              </a:lnSpc>
              <a:spcBef>
                <a:spcPts val="1600"/>
              </a:spcBef>
              <a:spcAft>
                <a:spcPts val="0"/>
              </a:spcAft>
              <a:buClr>
                <a:schemeClr val="lt1"/>
              </a:buClr>
              <a:buSzPts val="1500"/>
              <a:buNone/>
              <a:defRPr sz="1500">
                <a:solidFill>
                  <a:schemeClr val="lt1"/>
                </a:solidFill>
              </a:defRPr>
            </a:lvl2pPr>
            <a:lvl3pPr marL="1371600" lvl="2" indent="-228600" algn="l" rtl="0">
              <a:lnSpc>
                <a:spcPct val="90000"/>
              </a:lnSpc>
              <a:spcBef>
                <a:spcPts val="1600"/>
              </a:spcBef>
              <a:spcAft>
                <a:spcPts val="0"/>
              </a:spcAft>
              <a:buClr>
                <a:schemeClr val="lt1"/>
              </a:buClr>
              <a:buSzPts val="1400"/>
              <a:buNone/>
              <a:defRPr sz="1400">
                <a:solidFill>
                  <a:schemeClr val="lt1"/>
                </a:solidFill>
              </a:defRPr>
            </a:lvl3pPr>
            <a:lvl4pPr marL="1828800" lvl="3" indent="-228600" algn="l" rtl="0">
              <a:lnSpc>
                <a:spcPct val="90000"/>
              </a:lnSpc>
              <a:spcBef>
                <a:spcPts val="1600"/>
              </a:spcBef>
              <a:spcAft>
                <a:spcPts val="0"/>
              </a:spcAft>
              <a:buClr>
                <a:schemeClr val="lt1"/>
              </a:buClr>
              <a:buSzPts val="1200"/>
              <a:buNone/>
              <a:defRPr sz="1200">
                <a:solidFill>
                  <a:schemeClr val="lt1"/>
                </a:solidFill>
              </a:defRPr>
            </a:lvl4pPr>
            <a:lvl5pPr marL="2286000" lvl="4" indent="-228600" algn="l" rtl="0">
              <a:lnSpc>
                <a:spcPct val="90000"/>
              </a:lnSpc>
              <a:spcBef>
                <a:spcPts val="1600"/>
              </a:spcBef>
              <a:spcAft>
                <a:spcPts val="0"/>
              </a:spcAft>
              <a:buClr>
                <a:schemeClr val="lt1"/>
              </a:buClr>
              <a:buSzPts val="1200"/>
              <a:buNone/>
              <a:defRPr sz="1200">
                <a:solidFill>
                  <a:schemeClr val="lt1"/>
                </a:solidFill>
              </a:defRPr>
            </a:lvl5pPr>
            <a:lvl6pPr marL="2743200" lvl="5" indent="-228600" algn="l" rtl="0">
              <a:lnSpc>
                <a:spcPct val="90000"/>
              </a:lnSpc>
              <a:spcBef>
                <a:spcPts val="1600"/>
              </a:spcBef>
              <a:spcAft>
                <a:spcPts val="0"/>
              </a:spcAft>
              <a:buClr>
                <a:schemeClr val="lt1"/>
              </a:buClr>
              <a:buSzPts val="1200"/>
              <a:buNone/>
              <a:defRPr sz="1200">
                <a:solidFill>
                  <a:schemeClr val="lt1"/>
                </a:solidFill>
              </a:defRPr>
            </a:lvl6pPr>
            <a:lvl7pPr marL="3200400" lvl="6" indent="-228600" algn="l" rtl="0">
              <a:lnSpc>
                <a:spcPct val="90000"/>
              </a:lnSpc>
              <a:spcBef>
                <a:spcPts val="1600"/>
              </a:spcBef>
              <a:spcAft>
                <a:spcPts val="0"/>
              </a:spcAft>
              <a:buClr>
                <a:schemeClr val="lt1"/>
              </a:buClr>
              <a:buSzPts val="1200"/>
              <a:buNone/>
              <a:defRPr sz="1200">
                <a:solidFill>
                  <a:schemeClr val="lt1"/>
                </a:solidFill>
              </a:defRPr>
            </a:lvl7pPr>
            <a:lvl8pPr marL="3657600" lvl="7" indent="-228600" algn="l" rtl="0">
              <a:lnSpc>
                <a:spcPct val="90000"/>
              </a:lnSpc>
              <a:spcBef>
                <a:spcPts val="1600"/>
              </a:spcBef>
              <a:spcAft>
                <a:spcPts val="0"/>
              </a:spcAft>
              <a:buClr>
                <a:schemeClr val="lt1"/>
              </a:buClr>
              <a:buSzPts val="1200"/>
              <a:buNone/>
              <a:defRPr sz="1200">
                <a:solidFill>
                  <a:schemeClr val="lt1"/>
                </a:solidFill>
              </a:defRPr>
            </a:lvl8pPr>
            <a:lvl9pPr marL="4114800" lvl="8" indent="-228600" algn="l" rtl="0">
              <a:lnSpc>
                <a:spcPct val="90000"/>
              </a:lnSpc>
              <a:spcBef>
                <a:spcPts val="1600"/>
              </a:spcBef>
              <a:spcAft>
                <a:spcPts val="1600"/>
              </a:spcAft>
              <a:buClr>
                <a:schemeClr val="lt1"/>
              </a:buClr>
              <a:buSzPts val="1200"/>
              <a:buNone/>
              <a:defRPr sz="1200">
                <a:solidFill>
                  <a:schemeClr val="lt1"/>
                </a:solidFill>
              </a:defRPr>
            </a:lvl9pPr>
          </a:lstStyle>
          <a:p>
            <a:endParaRPr/>
          </a:p>
        </p:txBody>
      </p:sp>
      <p:sp>
        <p:nvSpPr>
          <p:cNvPr id="118" name="Google Shape;118;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19" name="Google Shape;119;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dirty="0"/>
          </a:p>
        </p:txBody>
      </p:sp>
      <p:sp>
        <p:nvSpPr>
          <p:cNvPr id="120" name="Google Shape;120;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zh-TW"/>
              <a:t>‹#›</a:t>
            </a:fld>
            <a:endParaRPr dirty="0"/>
          </a:p>
        </p:txBody>
      </p:sp>
    </p:spTree>
    <p:extLst>
      <p:ext uri="{BB962C8B-B14F-4D97-AF65-F5344CB8AC3E}">
        <p14:creationId xmlns:p14="http://schemas.microsoft.com/office/powerpoint/2010/main" val="207238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72365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31524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394864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0472491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121539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889585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3318756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82E9120D-4359-4F0B-8DAA-CE423F9D082C}" type="datetimeFigureOut">
              <a:rPr lang="zh-TW" altLang="en-US" smtClean="0"/>
              <a:t>2021/5/9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946491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5/9/2021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1693649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2" name="Google Shape;132;p29"/>
          <p:cNvSpPr txBox="1">
            <a:spLocks noGrp="1"/>
          </p:cNvSpPr>
          <p:nvPr>
            <p:ph type="title"/>
          </p:nvPr>
        </p:nvSpPr>
        <p:spPr>
          <a:xfrm>
            <a:off x="623900" y="1137020"/>
            <a:ext cx="7886700" cy="1996800"/>
          </a:xfrm>
          <a:prstGeom prst="rect">
            <a:avLst/>
          </a:prstGeom>
          <a:noFill/>
          <a:ln w="9525" cap="flat" cmpd="sng">
            <a:noFill/>
            <a:prstDash val="solid"/>
            <a:round/>
            <a:headEnd type="none" w="sm" len="sm"/>
            <a:tailEnd type="none" w="sm" len="sm"/>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lt1"/>
              </a:buClr>
              <a:buSzPts val="4500"/>
              <a:buFont typeface="Microsoft JhengHei"/>
              <a:buNone/>
            </a:pPr>
            <a:r>
              <a:rPr lang="en-US" altLang="zh-TW"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t>DD</a:t>
            </a:r>
            <a:r>
              <a:rPr lang="zh-TW" altLang="en-US"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t> </a:t>
            </a:r>
            <a:r>
              <a:rPr lang="en-US" altLang="zh-TW"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t>Lab6</a:t>
            </a:r>
            <a:br>
              <a:rPr lang="en-US" altLang="zh-TW"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br>
            <a:r>
              <a:rPr lang="en-US" altLang="zh-TW"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t>Verilog Structural Modeling</a:t>
            </a:r>
            <a:r>
              <a:rPr lang="en-US"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t> &amp; </a:t>
            </a:r>
            <a:br>
              <a:rPr lang="en-US"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br>
            <a:r>
              <a:rPr lang="en-US" sz="3200" b="1" dirty="0">
                <a:solidFill>
                  <a:srgbClr val="073763"/>
                </a:solidFill>
                <a:highlight>
                  <a:srgbClr val="FFFFFF"/>
                </a:highlight>
                <a:latin typeface="Times New Roman" panose="02020603050405020304" pitchFamily="18" charset="0"/>
                <a:ea typeface="Microsoft JhengHei"/>
                <a:cs typeface="Microsoft JhengHei"/>
                <a:sym typeface="Microsoft JhengHei"/>
              </a:rPr>
              <a:t>Timing Simulation</a:t>
            </a:r>
            <a:endParaRPr sz="3200" b="1" dirty="0">
              <a:solidFill>
                <a:srgbClr val="073763"/>
              </a:solidFill>
              <a:highlight>
                <a:srgbClr val="FFFFFF"/>
              </a:highlight>
              <a:latin typeface="Times New Roman" panose="02020603050405020304" pitchFamily="18" charset="0"/>
              <a:ea typeface="Microsoft JhengHei"/>
              <a:cs typeface="Microsoft JhengHei"/>
              <a:sym typeface="Microsoft JhengHei"/>
            </a:endParaRPr>
          </a:p>
        </p:txBody>
      </p:sp>
      <p:sp>
        <p:nvSpPr>
          <p:cNvPr id="131" name="Google Shape;131;p29"/>
          <p:cNvSpPr txBox="1">
            <a:spLocks noGrp="1"/>
          </p:cNvSpPr>
          <p:nvPr>
            <p:ph type="body" idx="1"/>
          </p:nvPr>
        </p:nvSpPr>
        <p:spPr>
          <a:xfrm>
            <a:off x="623900" y="3225995"/>
            <a:ext cx="7886700" cy="5805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1600"/>
              </a:spcAft>
              <a:buClr>
                <a:schemeClr val="lt1"/>
              </a:buClr>
              <a:buSzPts val="2400"/>
              <a:buNone/>
            </a:pPr>
            <a:r>
              <a:rPr lang="zh-TW" sz="2400" dirty="0">
                <a:solidFill>
                  <a:srgbClr val="073763"/>
                </a:solidFill>
                <a:latin typeface="Times New Roman" panose="02020603050405020304" pitchFamily="18" charset="0"/>
                <a:ea typeface="Microsoft JhengHei"/>
                <a:cs typeface="Microsoft JhengHei"/>
                <a:sym typeface="Microsoft JhengHei"/>
              </a:rPr>
              <a:t>助教 : </a:t>
            </a:r>
            <a:r>
              <a:rPr lang="zh-TW" altLang="en-US" sz="2400" dirty="0">
                <a:solidFill>
                  <a:srgbClr val="073763"/>
                </a:solidFill>
                <a:latin typeface="Times New Roman" panose="02020603050405020304" pitchFamily="18" charset="0"/>
                <a:ea typeface="Microsoft JhengHei"/>
                <a:cs typeface="Microsoft JhengHei"/>
                <a:sym typeface="Microsoft JhengHei"/>
              </a:rPr>
              <a:t>德漢、文駿、韋廷、冠良、泰翔</a:t>
            </a:r>
            <a:endParaRPr sz="2400" dirty="0">
              <a:solidFill>
                <a:srgbClr val="073763"/>
              </a:solidFill>
              <a:latin typeface="Times New Roman" panose="02020603050405020304" pitchFamily="18" charset="0"/>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zh-TW" altLang="en-US" sz="2800" b="1" dirty="0">
                <a:solidFill>
                  <a:srgbClr val="073763"/>
                </a:solidFill>
                <a:latin typeface="Times New Roman" panose="02020603050405020304" pitchFamily="18" charset="0"/>
                <a:cs typeface="Microsoft JhengHei"/>
                <a:sym typeface="Microsoft JhengHei"/>
              </a:rPr>
              <a:t>驗收內容 </a:t>
            </a:r>
            <a:r>
              <a:rPr lang="en-US" altLang="zh-TW" sz="2800" b="1" dirty="0">
                <a:solidFill>
                  <a:srgbClr val="073763"/>
                </a:solidFill>
                <a:latin typeface="Times New Roman" panose="02020603050405020304" pitchFamily="18" charset="0"/>
                <a:cs typeface="Microsoft JhengHei"/>
                <a:sym typeface="Microsoft JhengHei"/>
              </a:rPr>
              <a:t>(2/2)</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a:xfrm>
            <a:off x="508001" y="1230844"/>
            <a:ext cx="6819759" cy="2910580"/>
          </a:xfrm>
        </p:spPr>
        <p:txBody>
          <a:bodyPr/>
          <a:lstStyle/>
          <a:p>
            <a:pPr>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請將在</a:t>
            </a:r>
            <a:r>
              <a:rPr lang="en-US" altLang="zh-TW" dirty="0">
                <a:latin typeface="Times New Roman" panose="02020603050405020304" pitchFamily="18" charset="0"/>
                <a:ea typeface="微軟正黑體" panose="020B0604030504040204" pitchFamily="34" charset="-120"/>
              </a:rPr>
              <a:t>Example</a:t>
            </a:r>
            <a:r>
              <a:rPr lang="zh-TW" altLang="en-US" dirty="0">
                <a:latin typeface="Times New Roman" panose="02020603050405020304" pitchFamily="18" charset="0"/>
                <a:ea typeface="微軟正黑體" panose="020B0604030504040204" pitchFamily="34" charset="-120"/>
              </a:rPr>
              <a:t>完成的</a:t>
            </a:r>
            <a:r>
              <a:rPr lang="en-US" altLang="zh-TW" dirty="0">
                <a:latin typeface="Times New Roman" panose="02020603050405020304" pitchFamily="18" charset="0"/>
              </a:rPr>
              <a:t>16bit_RCA.v</a:t>
            </a:r>
            <a:r>
              <a:rPr lang="zh-TW" altLang="en-US" dirty="0">
                <a:latin typeface="Times New Roman" panose="02020603050405020304" pitchFamily="18" charset="0"/>
              </a:rPr>
              <a:t>加入</a:t>
            </a:r>
            <a:r>
              <a:rPr lang="en-US" altLang="zh-TW" dirty="0">
                <a:latin typeface="Times New Roman" panose="02020603050405020304" pitchFamily="18" charset="0"/>
              </a:rPr>
              <a:t>Homework</a:t>
            </a:r>
            <a:r>
              <a:rPr lang="zh-TW" altLang="en-US" dirty="0">
                <a:latin typeface="Times New Roman" panose="02020603050405020304" pitchFamily="18" charset="0"/>
              </a:rPr>
              <a:t>資料夾，</a:t>
            </a:r>
            <a:r>
              <a:rPr lang="zh-TW" altLang="en-US" dirty="0">
                <a:latin typeface="Times New Roman" panose="02020603050405020304" pitchFamily="18" charset="0"/>
                <a:ea typeface="微軟正黑體" panose="020B0604030504040204" pitchFamily="34" charset="-120"/>
              </a:rPr>
              <a:t>開啟 </a:t>
            </a:r>
            <a:r>
              <a:rPr lang="en-US" altLang="zh-TW" dirty="0">
                <a:latin typeface="Times New Roman" panose="02020603050405020304" pitchFamily="18" charset="0"/>
                <a:ea typeface="微軟正黑體" panose="020B0604030504040204" pitchFamily="34" charset="-120"/>
              </a:rPr>
              <a:t>“16bit_testbench2.v”</a:t>
            </a:r>
            <a:r>
              <a:rPr lang="zh-TW" altLang="en-US" dirty="0">
                <a:latin typeface="Times New Roman" panose="02020603050405020304" pitchFamily="18" charset="0"/>
                <a:ea typeface="微軟正黑體" panose="020B0604030504040204" pitchFamily="34" charset="-120"/>
              </a:rPr>
              <a:t>，自行設計 </a:t>
            </a:r>
            <a:r>
              <a:rPr lang="en-US" altLang="zh-TW" dirty="0">
                <a:latin typeface="Times New Roman" panose="02020603050405020304" pitchFamily="18" charset="0"/>
                <a:ea typeface="微軟正黑體" panose="020B0604030504040204" pitchFamily="34" charset="-120"/>
              </a:rPr>
              <a:t>input a</a:t>
            </a:r>
            <a:r>
              <a:rPr lang="zh-TW" altLang="en-US" dirty="0">
                <a:latin typeface="Times New Roman" panose="02020603050405020304" pitchFamily="18" charset="0"/>
                <a:ea typeface="微軟正黑體" panose="020B0604030504040204" pitchFamily="34" charset="-120"/>
              </a:rPr>
              <a:t>、</a:t>
            </a:r>
            <a:r>
              <a:rPr lang="en-US" altLang="zh-TW" dirty="0">
                <a:latin typeface="Times New Roman" panose="02020603050405020304" pitchFamily="18" charset="0"/>
                <a:ea typeface="微軟正黑體" panose="020B0604030504040204" pitchFamily="34" charset="-120"/>
              </a:rPr>
              <a:t>b</a:t>
            </a:r>
            <a:r>
              <a:rPr lang="zh-TW" altLang="en-US" dirty="0">
                <a:latin typeface="Times New Roman" panose="02020603050405020304" pitchFamily="18" charset="0"/>
                <a:ea typeface="微軟正黑體" panose="020B0604030504040204" pitchFamily="34" charset="-120"/>
              </a:rPr>
              <a:t>、</a:t>
            </a:r>
            <a:r>
              <a:rPr lang="en-US" altLang="zh-TW" dirty="0">
                <a:latin typeface="Times New Roman" panose="02020603050405020304" pitchFamily="18" charset="0"/>
                <a:ea typeface="微軟正黑體" panose="020B0604030504040204" pitchFamily="34" charset="-120"/>
              </a:rPr>
              <a:t>cin</a:t>
            </a:r>
            <a:r>
              <a:rPr lang="zh-TW" altLang="en-US" dirty="0">
                <a:latin typeface="Times New Roman" panose="02020603050405020304" pitchFamily="18" charset="0"/>
                <a:ea typeface="微軟正黑體" panose="020B0604030504040204" pitchFamily="34" charset="-120"/>
              </a:rPr>
              <a:t>，找出 </a:t>
            </a:r>
            <a:r>
              <a:rPr lang="en-US" altLang="zh-TW" dirty="0">
                <a:latin typeface="Times New Roman" panose="02020603050405020304" pitchFamily="18" charset="0"/>
                <a:ea typeface="微軟正黑體" panose="020B0604030504040204" pitchFamily="34" charset="-120"/>
              </a:rPr>
              <a:t>16-bit RCA </a:t>
            </a:r>
            <a:r>
              <a:rPr lang="zh-TW" altLang="en-US" dirty="0">
                <a:latin typeface="Times New Roman" panose="02020603050405020304" pitchFamily="18" charset="0"/>
                <a:ea typeface="微軟正黑體" panose="020B0604030504040204" pitchFamily="34" charset="-120"/>
              </a:rPr>
              <a:t>的 </a:t>
            </a:r>
            <a:r>
              <a:rPr lang="en-US" altLang="zh-TW" dirty="0">
                <a:solidFill>
                  <a:srgbClr val="FF0000"/>
                </a:solidFill>
                <a:latin typeface="Times New Roman" panose="02020603050405020304" pitchFamily="18" charset="0"/>
                <a:ea typeface="微軟正黑體" panose="020B0604030504040204" pitchFamily="34" charset="-120"/>
              </a:rPr>
              <a:t>bestcase &amp; worstcase</a:t>
            </a:r>
            <a:r>
              <a:rPr lang="zh-TW" altLang="en-US" dirty="0">
                <a:solidFill>
                  <a:srgbClr val="FF0000"/>
                </a:solidFill>
                <a:latin typeface="Times New Roman" panose="02020603050405020304" pitchFamily="18" charset="0"/>
                <a:ea typeface="微軟正黑體" panose="020B0604030504040204" pitchFamily="34" charset="-120"/>
              </a:rPr>
              <a:t> </a:t>
            </a:r>
            <a:r>
              <a:rPr lang="en-US" altLang="zh-TW" dirty="0">
                <a:solidFill>
                  <a:srgbClr val="FF0000"/>
                </a:solidFill>
                <a:latin typeface="Times New Roman" panose="02020603050405020304" pitchFamily="18" charset="0"/>
                <a:ea typeface="微軟正黑體" panose="020B0604030504040204" pitchFamily="34" charset="-120"/>
              </a:rPr>
              <a:t>(</a:t>
            </a:r>
            <a:r>
              <a:rPr lang="zh-TW" altLang="en-US" dirty="0">
                <a:solidFill>
                  <a:srgbClr val="FF0000"/>
                </a:solidFill>
                <a:latin typeface="Times New Roman" panose="02020603050405020304" pitchFamily="18" charset="0"/>
                <a:ea typeface="微軟正黑體" panose="020B0604030504040204" pitchFamily="34" charset="-120"/>
              </a:rPr>
              <a:t>在 </a:t>
            </a:r>
            <a:r>
              <a:rPr lang="en-US" altLang="zh-TW" dirty="0">
                <a:solidFill>
                  <a:srgbClr val="FF0000"/>
                </a:solidFill>
                <a:latin typeface="Times New Roman" panose="02020603050405020304" pitchFamily="18" charset="0"/>
                <a:ea typeface="微軟正黑體" panose="020B0604030504040204" pitchFamily="34" charset="-120"/>
              </a:rPr>
              <a:t>RCA</a:t>
            </a:r>
            <a:r>
              <a:rPr lang="zh-TW" altLang="en-US" dirty="0">
                <a:solidFill>
                  <a:srgbClr val="FF0000"/>
                </a:solidFill>
                <a:latin typeface="Times New Roman" panose="02020603050405020304" pitchFamily="18" charset="0"/>
                <a:ea typeface="微軟正黑體" panose="020B0604030504040204" pitchFamily="34" charset="-120"/>
              </a:rPr>
              <a:t> 中需要</a:t>
            </a:r>
            <a:r>
              <a:rPr lang="zh-TW" altLang="en-US" dirty="0">
                <a:solidFill>
                  <a:srgbClr val="FF0000"/>
                </a:solidFill>
                <a:latin typeface="Times New Roman" panose="02020603050405020304" pitchFamily="18" charset="0"/>
              </a:rPr>
              <a:t>消耗最少運算時間和最多運算時間</a:t>
            </a:r>
            <a:r>
              <a:rPr lang="zh-TW" altLang="en-US" dirty="0">
                <a:solidFill>
                  <a:srgbClr val="FF0000"/>
                </a:solidFill>
                <a:latin typeface="Times New Roman" panose="02020603050405020304" pitchFamily="18" charset="0"/>
                <a:ea typeface="微軟正黑體" panose="020B0604030504040204" pitchFamily="34" charset="-120"/>
              </a:rPr>
              <a:t>的 </a:t>
            </a:r>
            <a:r>
              <a:rPr lang="en-US" altLang="zh-TW" dirty="0">
                <a:solidFill>
                  <a:srgbClr val="FF0000"/>
                </a:solidFill>
                <a:latin typeface="Times New Roman" panose="02020603050405020304" pitchFamily="18" charset="0"/>
                <a:ea typeface="微軟正黑體" panose="020B0604030504040204" pitchFamily="34" charset="-120"/>
              </a:rPr>
              <a:t>input</a:t>
            </a:r>
            <a:r>
              <a:rPr lang="zh-TW" altLang="en-US" dirty="0">
                <a:solidFill>
                  <a:srgbClr val="FF0000"/>
                </a:solidFill>
                <a:latin typeface="Times New Roman" panose="02020603050405020304" pitchFamily="18" charset="0"/>
                <a:ea typeface="微軟正黑體" panose="020B0604030504040204" pitchFamily="34" charset="-120"/>
              </a:rPr>
              <a:t> </a:t>
            </a:r>
            <a:r>
              <a:rPr lang="en-US" altLang="zh-TW" dirty="0">
                <a:solidFill>
                  <a:srgbClr val="FF0000"/>
                </a:solidFill>
                <a:latin typeface="Times New Roman" panose="02020603050405020304" pitchFamily="18" charset="0"/>
                <a:ea typeface="微軟正黑體" panose="020B0604030504040204" pitchFamily="34" charset="-120"/>
              </a:rPr>
              <a:t>patterns)</a:t>
            </a:r>
            <a:endParaRPr lang="en-US" altLang="zh-TW" dirty="0">
              <a:solidFill>
                <a:schemeClr val="tx1"/>
              </a:solidFill>
              <a:latin typeface="Times New Roman" panose="02020603050405020304" pitchFamily="18" charset="0"/>
              <a:ea typeface="微軟正黑體" panose="020B0604030504040204" pitchFamily="34" charset="-120"/>
            </a:endParaRPr>
          </a:p>
          <a:p>
            <a:pPr>
              <a:buFont typeface="Wingdings" panose="05000000000000000000" pitchFamily="2" charset="2"/>
              <a:buChar char="u"/>
            </a:pPr>
            <a:r>
              <a:rPr lang="zh-TW" altLang="en-US" dirty="0">
                <a:latin typeface="Times New Roman" panose="02020603050405020304" pitchFamily="18" charset="0"/>
              </a:rPr>
              <a:t>使用 </a:t>
            </a:r>
            <a:r>
              <a:rPr lang="en-US" altLang="zh-TW" dirty="0">
                <a:latin typeface="Times New Roman" panose="02020603050405020304" pitchFamily="18" charset="0"/>
              </a:rPr>
              <a:t>gtkwave </a:t>
            </a:r>
            <a:r>
              <a:rPr lang="zh-TW" altLang="en-US" dirty="0">
                <a:latin typeface="Times New Roman" panose="02020603050405020304" pitchFamily="18" charset="0"/>
              </a:rPr>
              <a:t>觀察輸出波形來進行設計，請在</a:t>
            </a:r>
            <a:r>
              <a:rPr lang="en-US" altLang="zh-TW" dirty="0" err="1">
                <a:latin typeface="Times New Roman" panose="02020603050405020304" pitchFamily="18" charset="0"/>
              </a:rPr>
              <a:t>idx</a:t>
            </a:r>
            <a:r>
              <a:rPr lang="en-US" altLang="zh-TW" dirty="0">
                <a:latin typeface="Times New Roman" panose="02020603050405020304" pitchFamily="18" charset="0"/>
              </a:rPr>
              <a:t>=1</a:t>
            </a:r>
            <a:r>
              <a:rPr lang="zh-TW" altLang="en-US" dirty="0">
                <a:latin typeface="Times New Roman" panose="02020603050405020304" pitchFamily="18" charset="0"/>
              </a:rPr>
              <a:t>時設計</a:t>
            </a:r>
            <a:r>
              <a:rPr lang="en-US" altLang="zh-TW" dirty="0">
                <a:latin typeface="Times New Roman" panose="02020603050405020304" pitchFamily="18" charset="0"/>
              </a:rPr>
              <a:t>bestcase</a:t>
            </a:r>
            <a:r>
              <a:rPr lang="zh-TW" altLang="en-US" dirty="0">
                <a:latin typeface="Times New Roman" panose="02020603050405020304" pitchFamily="18" charset="0"/>
              </a:rPr>
              <a:t>、</a:t>
            </a:r>
            <a:r>
              <a:rPr lang="en-US" altLang="zh-TW" dirty="0">
                <a:latin typeface="Times New Roman" panose="02020603050405020304" pitchFamily="18" charset="0"/>
              </a:rPr>
              <a:t> </a:t>
            </a:r>
            <a:r>
              <a:rPr lang="en-US" altLang="zh-TW" dirty="0" err="1">
                <a:latin typeface="Times New Roman" panose="02020603050405020304" pitchFamily="18" charset="0"/>
              </a:rPr>
              <a:t>idx</a:t>
            </a:r>
            <a:r>
              <a:rPr lang="en-US" altLang="zh-TW" dirty="0">
                <a:latin typeface="Times New Roman" panose="02020603050405020304" pitchFamily="18" charset="0"/>
              </a:rPr>
              <a:t>=2</a:t>
            </a:r>
            <a:r>
              <a:rPr lang="zh-TW" altLang="en-US" dirty="0">
                <a:latin typeface="Times New Roman" panose="02020603050405020304" pitchFamily="18" charset="0"/>
              </a:rPr>
              <a:t>時設計</a:t>
            </a:r>
            <a:r>
              <a:rPr lang="en-US" altLang="zh-TW" dirty="0">
                <a:latin typeface="Times New Roman" panose="02020603050405020304" pitchFamily="18" charset="0"/>
              </a:rPr>
              <a:t>worstcase</a:t>
            </a:r>
            <a:r>
              <a:rPr lang="zh-TW" altLang="en-US" dirty="0">
                <a:latin typeface="Times New Roman" panose="02020603050405020304" pitchFamily="18" charset="0"/>
              </a:rPr>
              <a:t>，在 </a:t>
            </a:r>
            <a:r>
              <a:rPr lang="en-US" altLang="zh-TW" dirty="0">
                <a:latin typeface="Times New Roman" panose="02020603050405020304" pitchFamily="18" charset="0"/>
              </a:rPr>
              <a:t>reset</a:t>
            </a:r>
            <a:r>
              <a:rPr lang="zh-TW" altLang="en-US" dirty="0">
                <a:latin typeface="Times New Roman" panose="02020603050405020304" pitchFamily="18" charset="0"/>
              </a:rPr>
              <a:t> 拉起後開始運算，當結果不再變化時即為運算結束 </a:t>
            </a:r>
            <a:r>
              <a:rPr lang="en-US" altLang="zh-TW" dirty="0">
                <a:latin typeface="Times New Roman" panose="02020603050405020304" pitchFamily="18" charset="0"/>
              </a:rPr>
              <a:t>(</a:t>
            </a:r>
            <a:r>
              <a:rPr lang="zh-TW" altLang="en-US" dirty="0">
                <a:latin typeface="Times New Roman" panose="02020603050405020304" pitchFamily="18" charset="0"/>
              </a:rPr>
              <a:t>下圖為示意，非正確答案</a:t>
            </a:r>
            <a:r>
              <a:rPr lang="en-US" altLang="zh-TW" dirty="0">
                <a:latin typeface="Times New Roman" panose="02020603050405020304" pitchFamily="18" charset="0"/>
              </a:rPr>
              <a:t>)</a:t>
            </a:r>
            <a:endParaRPr lang="zh-TW" altLang="en-US" dirty="0">
              <a:latin typeface="Times New Roman" panose="02020603050405020304" pitchFamily="18" charset="0"/>
            </a:endParaRPr>
          </a:p>
          <a:p>
            <a:pPr>
              <a:buFont typeface="Wingdings" panose="05000000000000000000" pitchFamily="2" charset="2"/>
              <a:buChar char="u"/>
            </a:pPr>
            <a:endParaRPr lang="en-US" altLang="zh-TW" dirty="0">
              <a:solidFill>
                <a:schemeClr val="tx1"/>
              </a:solidFill>
              <a:latin typeface="Times New Roman" panose="02020603050405020304" pitchFamily="18" charset="0"/>
              <a:ea typeface="微軟正黑體" panose="020B0604030504040204" pitchFamily="34" charset="-120"/>
            </a:endParaRPr>
          </a:p>
        </p:txBody>
      </p:sp>
      <p:sp>
        <p:nvSpPr>
          <p:cNvPr id="23" name="內容版面配置區 4">
            <a:extLst>
              <a:ext uri="{FF2B5EF4-FFF2-40B4-BE49-F238E27FC236}">
                <a16:creationId xmlns:a16="http://schemas.microsoft.com/office/drawing/2014/main" id="{216E66DE-07C8-4296-8EFC-0DD0701B97F3}"/>
              </a:ext>
            </a:extLst>
          </p:cNvPr>
          <p:cNvSpPr txBox="1">
            <a:spLocks/>
          </p:cNvSpPr>
          <p:nvPr/>
        </p:nvSpPr>
        <p:spPr>
          <a:xfrm>
            <a:off x="1887048" y="4411365"/>
            <a:ext cx="694763" cy="292299"/>
          </a:xfrm>
          <a:prstGeom prst="rect">
            <a:avLst/>
          </a:prstGeom>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zh-TW" altLang="en-US" sz="1050" dirty="0">
                <a:latin typeface="Times New Roman" panose="02020603050405020304" pitchFamily="18" charset="0"/>
                <a:ea typeface="微軟正黑體" panose="020B0604030504040204" pitchFamily="34" charset="-120"/>
              </a:rPr>
              <a:t>運算開始</a:t>
            </a:r>
            <a:endParaRPr lang="en-US" altLang="zh-TW" sz="1050" dirty="0">
              <a:solidFill>
                <a:schemeClr val="tx1"/>
              </a:solidFill>
              <a:latin typeface="Times New Roman" panose="02020603050405020304" pitchFamily="18" charset="0"/>
              <a:ea typeface="微軟正黑體" panose="020B0604030504040204" pitchFamily="34" charset="-120"/>
            </a:endParaRPr>
          </a:p>
        </p:txBody>
      </p:sp>
      <p:sp>
        <p:nvSpPr>
          <p:cNvPr id="24" name="內容版面配置區 4">
            <a:extLst>
              <a:ext uri="{FF2B5EF4-FFF2-40B4-BE49-F238E27FC236}">
                <a16:creationId xmlns:a16="http://schemas.microsoft.com/office/drawing/2014/main" id="{40EC8660-7CB9-40B8-BF48-BE4B010DE6A8}"/>
              </a:ext>
            </a:extLst>
          </p:cNvPr>
          <p:cNvSpPr txBox="1">
            <a:spLocks/>
          </p:cNvSpPr>
          <p:nvPr/>
        </p:nvSpPr>
        <p:spPr>
          <a:xfrm>
            <a:off x="2714730" y="4411365"/>
            <a:ext cx="694763" cy="292299"/>
          </a:xfrm>
          <a:prstGeom prst="rect">
            <a:avLst/>
          </a:prstGeom>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zh-TW" altLang="en-US" sz="1050" dirty="0">
                <a:latin typeface="Times New Roman" panose="02020603050405020304" pitchFamily="18" charset="0"/>
                <a:ea typeface="微軟正黑體" panose="020B0604030504040204" pitchFamily="34" charset="-120"/>
              </a:rPr>
              <a:t>運算結束</a:t>
            </a:r>
            <a:endParaRPr lang="en-US" altLang="zh-TW" sz="1050" dirty="0">
              <a:solidFill>
                <a:schemeClr val="tx1"/>
              </a:solidFill>
              <a:latin typeface="Times New Roman" panose="02020603050405020304" pitchFamily="18" charset="0"/>
              <a:ea typeface="微軟正黑體" panose="020B0604030504040204" pitchFamily="34" charset="-120"/>
            </a:endParaRPr>
          </a:p>
        </p:txBody>
      </p:sp>
      <p:sp>
        <p:nvSpPr>
          <p:cNvPr id="25" name="內容版面配置區 4">
            <a:extLst>
              <a:ext uri="{FF2B5EF4-FFF2-40B4-BE49-F238E27FC236}">
                <a16:creationId xmlns:a16="http://schemas.microsoft.com/office/drawing/2014/main" id="{5C5275CC-2777-4991-A055-8082E0765D1D}"/>
              </a:ext>
            </a:extLst>
          </p:cNvPr>
          <p:cNvSpPr txBox="1">
            <a:spLocks/>
          </p:cNvSpPr>
          <p:nvPr/>
        </p:nvSpPr>
        <p:spPr>
          <a:xfrm>
            <a:off x="5853618" y="4443550"/>
            <a:ext cx="694763" cy="292299"/>
          </a:xfrm>
          <a:prstGeom prst="rect">
            <a:avLst/>
          </a:prstGeom>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zh-TW" altLang="en-US" sz="1050" dirty="0">
                <a:latin typeface="Times New Roman" panose="02020603050405020304" pitchFamily="18" charset="0"/>
                <a:ea typeface="微軟正黑體" panose="020B0604030504040204" pitchFamily="34" charset="-120"/>
              </a:rPr>
              <a:t>運算開始</a:t>
            </a:r>
            <a:endParaRPr lang="en-US" altLang="zh-TW" sz="1050" dirty="0">
              <a:solidFill>
                <a:schemeClr val="tx1"/>
              </a:solidFill>
              <a:latin typeface="Times New Roman" panose="02020603050405020304" pitchFamily="18" charset="0"/>
              <a:ea typeface="微軟正黑體" panose="020B0604030504040204" pitchFamily="34" charset="-120"/>
            </a:endParaRPr>
          </a:p>
        </p:txBody>
      </p:sp>
      <p:sp>
        <p:nvSpPr>
          <p:cNvPr id="26" name="內容版面配置區 4">
            <a:extLst>
              <a:ext uri="{FF2B5EF4-FFF2-40B4-BE49-F238E27FC236}">
                <a16:creationId xmlns:a16="http://schemas.microsoft.com/office/drawing/2014/main" id="{22E7BEA3-2653-4924-930F-C635D5A4AB1E}"/>
              </a:ext>
            </a:extLst>
          </p:cNvPr>
          <p:cNvSpPr txBox="1">
            <a:spLocks/>
          </p:cNvSpPr>
          <p:nvPr/>
        </p:nvSpPr>
        <p:spPr>
          <a:xfrm>
            <a:off x="6681300" y="4443550"/>
            <a:ext cx="694763" cy="292299"/>
          </a:xfrm>
          <a:prstGeom prst="rect">
            <a:avLst/>
          </a:prstGeom>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zh-TW" altLang="en-US" sz="1050" dirty="0">
                <a:latin typeface="Times New Roman" panose="02020603050405020304" pitchFamily="18" charset="0"/>
                <a:ea typeface="微軟正黑體" panose="020B0604030504040204" pitchFamily="34" charset="-120"/>
              </a:rPr>
              <a:t>運算結束</a:t>
            </a:r>
            <a:endParaRPr lang="en-US" altLang="zh-TW" sz="1050" dirty="0">
              <a:solidFill>
                <a:schemeClr val="tx1"/>
              </a:solidFill>
              <a:latin typeface="Times New Roman" panose="02020603050405020304" pitchFamily="18" charset="0"/>
              <a:ea typeface="微軟正黑體" panose="020B0604030504040204" pitchFamily="34" charset="-120"/>
            </a:endParaRPr>
          </a:p>
        </p:txBody>
      </p:sp>
      <p:sp>
        <p:nvSpPr>
          <p:cNvPr id="28" name="弧形 27">
            <a:extLst>
              <a:ext uri="{FF2B5EF4-FFF2-40B4-BE49-F238E27FC236}">
                <a16:creationId xmlns:a16="http://schemas.microsoft.com/office/drawing/2014/main" id="{E3BEAA4B-46D9-4C7E-88A1-6E459CDB3157}"/>
              </a:ext>
            </a:extLst>
          </p:cNvPr>
          <p:cNvSpPr/>
          <p:nvPr/>
        </p:nvSpPr>
        <p:spPr>
          <a:xfrm rot="8449906">
            <a:off x="2158292" y="3877002"/>
            <a:ext cx="833904" cy="931403"/>
          </a:xfrm>
          <a:prstGeom prst="arc">
            <a:avLst>
              <a:gd name="adj1" fmla="val 15591876"/>
              <a:gd name="adj2" fmla="val 21040659"/>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sp>
        <p:nvSpPr>
          <p:cNvPr id="29" name="弧形 28">
            <a:extLst>
              <a:ext uri="{FF2B5EF4-FFF2-40B4-BE49-F238E27FC236}">
                <a16:creationId xmlns:a16="http://schemas.microsoft.com/office/drawing/2014/main" id="{EDA0DD68-BB56-499B-978D-286A2429203B}"/>
              </a:ext>
            </a:extLst>
          </p:cNvPr>
          <p:cNvSpPr/>
          <p:nvPr/>
        </p:nvSpPr>
        <p:spPr>
          <a:xfrm rot="8449906">
            <a:off x="6135169" y="3915685"/>
            <a:ext cx="833904" cy="931403"/>
          </a:xfrm>
          <a:prstGeom prst="arc">
            <a:avLst>
              <a:gd name="adj1" fmla="val 15591876"/>
              <a:gd name="adj2" fmla="val 21040659"/>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sp>
        <p:nvSpPr>
          <p:cNvPr id="30" name="內容版面配置區 4">
            <a:extLst>
              <a:ext uri="{FF2B5EF4-FFF2-40B4-BE49-F238E27FC236}">
                <a16:creationId xmlns:a16="http://schemas.microsoft.com/office/drawing/2014/main" id="{1433D930-ACD9-4BC6-9D05-2B445471F91E}"/>
              </a:ext>
            </a:extLst>
          </p:cNvPr>
          <p:cNvSpPr txBox="1">
            <a:spLocks/>
          </p:cNvSpPr>
          <p:nvPr/>
        </p:nvSpPr>
        <p:spPr>
          <a:xfrm>
            <a:off x="2296048" y="4794134"/>
            <a:ext cx="694763" cy="292299"/>
          </a:xfrm>
          <a:prstGeom prst="rect">
            <a:avLst/>
          </a:prstGeom>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zh-TW" altLang="en-US" sz="1050" dirty="0">
                <a:solidFill>
                  <a:srgbClr val="FF0000"/>
                </a:solidFill>
                <a:latin typeface="Times New Roman" panose="02020603050405020304" pitchFamily="18" charset="0"/>
                <a:ea typeface="微軟正黑體" panose="020B0604030504040204" pitchFamily="34" charset="-120"/>
              </a:rPr>
              <a:t>運算時間</a:t>
            </a:r>
            <a:endParaRPr lang="en-US" altLang="zh-TW" sz="1050" dirty="0">
              <a:solidFill>
                <a:srgbClr val="FF0000"/>
              </a:solidFill>
              <a:latin typeface="Times New Roman" panose="02020603050405020304" pitchFamily="18" charset="0"/>
              <a:ea typeface="微軟正黑體" panose="020B0604030504040204" pitchFamily="34" charset="-120"/>
            </a:endParaRPr>
          </a:p>
        </p:txBody>
      </p:sp>
      <p:sp>
        <p:nvSpPr>
          <p:cNvPr id="31" name="內容版面配置區 4">
            <a:extLst>
              <a:ext uri="{FF2B5EF4-FFF2-40B4-BE49-F238E27FC236}">
                <a16:creationId xmlns:a16="http://schemas.microsoft.com/office/drawing/2014/main" id="{D3DB7E35-A087-408B-A8E0-0ADB02A8E64F}"/>
              </a:ext>
            </a:extLst>
          </p:cNvPr>
          <p:cNvSpPr txBox="1">
            <a:spLocks/>
          </p:cNvSpPr>
          <p:nvPr/>
        </p:nvSpPr>
        <p:spPr>
          <a:xfrm>
            <a:off x="6274348" y="4820957"/>
            <a:ext cx="694763" cy="292299"/>
          </a:xfrm>
          <a:prstGeom prst="rect">
            <a:avLst/>
          </a:prstGeom>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zh-TW" altLang="en-US" sz="1050" dirty="0">
                <a:solidFill>
                  <a:srgbClr val="FF0000"/>
                </a:solidFill>
                <a:latin typeface="Times New Roman" panose="02020603050405020304" pitchFamily="18" charset="0"/>
                <a:ea typeface="微軟正黑體" panose="020B0604030504040204" pitchFamily="34" charset="-120"/>
              </a:rPr>
              <a:t>運算時間</a:t>
            </a:r>
            <a:endParaRPr lang="en-US" altLang="zh-TW" sz="1050" dirty="0">
              <a:solidFill>
                <a:srgbClr val="FF0000"/>
              </a:solidFill>
              <a:latin typeface="Times New Roman" panose="02020603050405020304" pitchFamily="18" charset="0"/>
              <a:ea typeface="微軟正黑體" panose="020B0604030504040204" pitchFamily="34" charset="-120"/>
            </a:endParaRPr>
          </a:p>
        </p:txBody>
      </p:sp>
      <p:pic>
        <p:nvPicPr>
          <p:cNvPr id="2" name="圖片 1">
            <a:extLst>
              <a:ext uri="{FF2B5EF4-FFF2-40B4-BE49-F238E27FC236}">
                <a16:creationId xmlns:a16="http://schemas.microsoft.com/office/drawing/2014/main" id="{62DF162A-F410-4674-9F04-99891FF774FE}"/>
              </a:ext>
            </a:extLst>
          </p:cNvPr>
          <p:cNvPicPr>
            <a:picLocks noChangeAspect="1"/>
          </p:cNvPicPr>
          <p:nvPr/>
        </p:nvPicPr>
        <p:blipFill>
          <a:blip r:embed="rId2"/>
          <a:stretch>
            <a:fillRect/>
          </a:stretch>
        </p:blipFill>
        <p:spPr>
          <a:xfrm>
            <a:off x="606926" y="3015555"/>
            <a:ext cx="2901953" cy="1360291"/>
          </a:xfrm>
          <a:prstGeom prst="rect">
            <a:avLst/>
          </a:prstGeom>
        </p:spPr>
      </p:pic>
      <p:pic>
        <p:nvPicPr>
          <p:cNvPr id="3" name="圖片 2">
            <a:extLst>
              <a:ext uri="{FF2B5EF4-FFF2-40B4-BE49-F238E27FC236}">
                <a16:creationId xmlns:a16="http://schemas.microsoft.com/office/drawing/2014/main" id="{5449EE50-9F6E-4FAF-8520-D8AFFE855194}"/>
              </a:ext>
            </a:extLst>
          </p:cNvPr>
          <p:cNvPicPr>
            <a:picLocks noChangeAspect="1"/>
          </p:cNvPicPr>
          <p:nvPr/>
        </p:nvPicPr>
        <p:blipFill>
          <a:blip r:embed="rId3"/>
          <a:stretch>
            <a:fillRect/>
          </a:stretch>
        </p:blipFill>
        <p:spPr>
          <a:xfrm>
            <a:off x="4284650" y="3009024"/>
            <a:ext cx="3300146" cy="1415335"/>
          </a:xfrm>
          <a:prstGeom prst="rect">
            <a:avLst/>
          </a:prstGeom>
        </p:spPr>
      </p:pic>
    </p:spTree>
    <p:extLst>
      <p:ext uri="{BB962C8B-B14F-4D97-AF65-F5344CB8AC3E}">
        <p14:creationId xmlns:p14="http://schemas.microsoft.com/office/powerpoint/2010/main" val="223308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Demo</a:t>
            </a:r>
            <a:r>
              <a:rPr lang="zh-TW" altLang="en-US"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事項</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a:xfrm>
            <a:off x="508001" y="1620442"/>
            <a:ext cx="6447501" cy="2910580"/>
          </a:xfrm>
        </p:spPr>
        <p:txBody>
          <a:bodyPr/>
          <a:lstStyle/>
          <a:p>
            <a:pPr>
              <a:buFont typeface="Wingdings" panose="05000000000000000000" pitchFamily="2" charset="2"/>
              <a:buChar char="u"/>
            </a:pPr>
            <a:r>
              <a:rPr lang="en-US" altLang="zh-TW" dirty="0">
                <a:latin typeface="Times New Roman" panose="02020603050405020304" pitchFamily="18" charset="0"/>
                <a:ea typeface="微軟正黑體" panose="020B0604030504040204" pitchFamily="34" charset="-120"/>
              </a:rPr>
              <a:t>Demo</a:t>
            </a:r>
            <a:r>
              <a:rPr lang="zh-TW" altLang="en-US" dirty="0">
                <a:latin typeface="Times New Roman" panose="02020603050405020304" pitchFamily="18" charset="0"/>
                <a:ea typeface="微軟正黑體" panose="020B0604030504040204" pitchFamily="34" charset="-120"/>
              </a:rPr>
              <a:t> 地點：</a:t>
            </a:r>
            <a:r>
              <a:rPr lang="en-US" altLang="zh-TW" dirty="0">
                <a:latin typeface="Times New Roman" panose="02020603050405020304" pitchFamily="18" charset="0"/>
                <a:ea typeface="微軟正黑體" panose="020B0604030504040204" pitchFamily="34" charset="-120"/>
              </a:rPr>
              <a:t>EA</a:t>
            </a:r>
            <a:r>
              <a:rPr lang="zh-TW" altLang="en-US" dirty="0">
                <a:latin typeface="Times New Roman" panose="02020603050405020304" pitchFamily="18" charset="0"/>
                <a:ea typeface="微軟正黑體" panose="020B0604030504040204" pitchFamily="34" charset="-120"/>
              </a:rPr>
              <a:t> </a:t>
            </a:r>
            <a:r>
              <a:rPr lang="en-US" altLang="zh-TW" dirty="0">
                <a:latin typeface="Times New Roman" panose="02020603050405020304" pitchFamily="18" charset="0"/>
                <a:ea typeface="微軟正黑體" panose="020B0604030504040204" pitchFamily="34" charset="-120"/>
              </a:rPr>
              <a:t>501A</a:t>
            </a:r>
          </a:p>
          <a:p>
            <a:pPr>
              <a:buFont typeface="Wingdings" panose="05000000000000000000" pitchFamily="2" charset="2"/>
              <a:buChar char="u"/>
            </a:pPr>
            <a:r>
              <a:rPr lang="en-US" altLang="zh-TW" dirty="0">
                <a:latin typeface="Times New Roman" panose="02020603050405020304" pitchFamily="18" charset="0"/>
                <a:ea typeface="微軟正黑體" panose="020B0604030504040204" pitchFamily="34" charset="-120"/>
              </a:rPr>
              <a:t>Demo</a:t>
            </a:r>
            <a:r>
              <a:rPr lang="zh-TW" altLang="en-US" dirty="0">
                <a:latin typeface="Times New Roman" panose="02020603050405020304" pitchFamily="18" charset="0"/>
                <a:ea typeface="微軟正黑體" panose="020B0604030504040204" pitchFamily="34" charset="-120"/>
              </a:rPr>
              <a:t> 時間：依公告時間為主</a:t>
            </a:r>
            <a:endParaRPr lang="en-US" altLang="zh-TW" dirty="0">
              <a:latin typeface="Times New Roman" panose="02020603050405020304" pitchFamily="18" charset="0"/>
              <a:ea typeface="微軟正黑體" panose="020B0604030504040204" pitchFamily="34" charset="-120"/>
            </a:endParaRPr>
          </a:p>
          <a:p>
            <a:pPr>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評分</a:t>
            </a:r>
            <a:r>
              <a:rPr lang="zh-TW" altLang="en-US" dirty="0">
                <a:latin typeface="Times New Roman" panose="02020603050405020304" pitchFamily="18" charset="0"/>
              </a:rPr>
              <a:t>方式：</a:t>
            </a:r>
            <a:endParaRPr lang="en-US" altLang="zh-TW" dirty="0">
              <a:latin typeface="Times New Roman" panose="02020603050405020304" pitchFamily="18" charset="0"/>
            </a:endParaRPr>
          </a:p>
          <a:p>
            <a:pPr lvl="1">
              <a:buFont typeface="Wingdings" panose="05000000000000000000" pitchFamily="2" charset="2"/>
              <a:buChar char="u"/>
            </a:pPr>
            <a:r>
              <a:rPr lang="zh-TW" altLang="en-US" dirty="0">
                <a:latin typeface="Times New Roman" panose="02020603050405020304" pitchFamily="18" charset="0"/>
              </a:rPr>
              <a:t>利用</a:t>
            </a:r>
            <a:r>
              <a:rPr lang="en-US" altLang="zh-TW" dirty="0">
                <a:latin typeface="Times New Roman" panose="02020603050405020304" pitchFamily="18" charset="0"/>
              </a:rPr>
              <a:t>testbench</a:t>
            </a:r>
            <a:r>
              <a:rPr lang="zh-TW" altLang="en-US" dirty="0">
                <a:latin typeface="Times New Roman" panose="02020603050405020304" pitchFamily="18" charset="0"/>
              </a:rPr>
              <a:t>於命令提示字元中顯示</a:t>
            </a:r>
            <a:r>
              <a:rPr lang="en-US" altLang="zh-TW" dirty="0">
                <a:latin typeface="Times New Roman" panose="02020603050405020304" pitchFamily="18" charset="0"/>
              </a:rPr>
              <a:t>16-bit RCA</a:t>
            </a:r>
            <a:r>
              <a:rPr lang="zh-TW" altLang="en-US" dirty="0">
                <a:latin typeface="Times New Roman" panose="02020603050405020304" pitchFamily="18" charset="0"/>
              </a:rPr>
              <a:t> 的十道運算正確結果</a:t>
            </a:r>
            <a:endParaRPr lang="en-US" altLang="zh-TW" dirty="0">
              <a:latin typeface="Times New Roman" panose="02020603050405020304" pitchFamily="18" charset="0"/>
            </a:endParaRPr>
          </a:p>
          <a:p>
            <a:pPr lvl="1">
              <a:buFont typeface="Wingdings" panose="05000000000000000000" pitchFamily="2" charset="2"/>
              <a:buChar char="u"/>
            </a:pPr>
            <a:r>
              <a:rPr lang="zh-TW" altLang="en-US" dirty="0">
                <a:latin typeface="Times New Roman" panose="02020603050405020304" pitchFamily="18" charset="0"/>
              </a:rPr>
              <a:t>以 </a:t>
            </a:r>
            <a:r>
              <a:rPr lang="en-US" altLang="zh-TW" dirty="0">
                <a:latin typeface="Times New Roman" panose="02020603050405020304" pitchFamily="18" charset="0"/>
              </a:rPr>
              <a:t>gtkwave </a:t>
            </a:r>
            <a:r>
              <a:rPr lang="zh-TW" altLang="en-US" dirty="0">
                <a:latin typeface="Times New Roman" panose="02020603050405020304" pitchFamily="18" charset="0"/>
              </a:rPr>
              <a:t>展示 </a:t>
            </a:r>
            <a:r>
              <a:rPr lang="en-US" altLang="zh-TW" dirty="0">
                <a:latin typeface="Times New Roman" panose="02020603050405020304" pitchFamily="18" charset="0"/>
              </a:rPr>
              <a:t>global best case &amp; worst case</a:t>
            </a:r>
            <a:r>
              <a:rPr lang="zh-TW" altLang="en-US" dirty="0">
                <a:latin typeface="Times New Roman" panose="02020603050405020304" pitchFamily="18" charset="0"/>
              </a:rPr>
              <a:t>，並說明原因</a:t>
            </a:r>
            <a:endParaRPr lang="en-US" altLang="zh-TW" dirty="0">
              <a:latin typeface="Times New Roman" panose="02020603050405020304" pitchFamily="18" charset="0"/>
            </a:endParaRPr>
          </a:p>
          <a:p>
            <a:pPr>
              <a:buFont typeface="Wingdings" panose="05000000000000000000" pitchFamily="2" charset="2"/>
              <a:buChar char="u"/>
            </a:pPr>
            <a:r>
              <a:rPr lang="zh-TW" altLang="en-US" dirty="0">
                <a:latin typeface="Times New Roman" panose="02020603050405020304" pitchFamily="18" charset="0"/>
              </a:rPr>
              <a:t>可使用自己的筆電 </a:t>
            </a:r>
            <a:r>
              <a:rPr lang="en-US" altLang="zh-TW" dirty="0">
                <a:latin typeface="Times New Roman" panose="02020603050405020304" pitchFamily="18" charset="0"/>
              </a:rPr>
              <a:t>demo</a:t>
            </a:r>
            <a:endParaRPr lang="en-US" altLang="zh-TW" dirty="0">
              <a:latin typeface="Times New Roman" panose="02020603050405020304" pitchFamily="18" charset="0"/>
              <a:ea typeface="微軟正黑體" panose="020B0604030504040204" pitchFamily="34" charset="-120"/>
            </a:endParaRPr>
          </a:p>
          <a:p>
            <a:pPr>
              <a:buFont typeface="Wingdings" panose="05000000000000000000" pitchFamily="2" charset="2"/>
              <a:buChar char="u"/>
            </a:pPr>
            <a:r>
              <a:rPr lang="zh-TW" altLang="en-US" dirty="0">
                <a:latin typeface="Times New Roman" panose="02020603050405020304" pitchFamily="18" charset="0"/>
              </a:rPr>
              <a:t>可提前</a:t>
            </a:r>
            <a:r>
              <a:rPr lang="en-US" altLang="zh-TW" dirty="0">
                <a:latin typeface="Times New Roman" panose="02020603050405020304" pitchFamily="18" charset="0"/>
              </a:rPr>
              <a:t>5</a:t>
            </a:r>
            <a:r>
              <a:rPr lang="zh-TW" altLang="en-US" dirty="0">
                <a:latin typeface="Times New Roman" panose="02020603050405020304" pitchFamily="18" charset="0"/>
              </a:rPr>
              <a:t>分鐘入場準備，</a:t>
            </a:r>
            <a:r>
              <a:rPr lang="zh-TW" altLang="en-US" dirty="0">
                <a:solidFill>
                  <a:srgbClr val="FF0000"/>
                </a:solidFill>
                <a:latin typeface="Times New Roman" panose="02020603050405020304" pitchFamily="18" charset="0"/>
              </a:rPr>
              <a:t>其餘時間違規進入，一次扣總成績</a:t>
            </a:r>
            <a:r>
              <a:rPr lang="en-US" altLang="zh-TW" dirty="0">
                <a:solidFill>
                  <a:srgbClr val="FF0000"/>
                </a:solidFill>
                <a:latin typeface="Times New Roman" panose="02020603050405020304" pitchFamily="18" charset="0"/>
              </a:rPr>
              <a:t>3</a:t>
            </a:r>
            <a:r>
              <a:rPr lang="zh-TW" altLang="en-US" dirty="0">
                <a:solidFill>
                  <a:srgbClr val="FF0000"/>
                </a:solidFill>
                <a:latin typeface="Times New Roman" panose="02020603050405020304" pitchFamily="18" charset="0"/>
              </a:rPr>
              <a:t>分</a:t>
            </a:r>
          </a:p>
          <a:p>
            <a:pPr>
              <a:buFont typeface="Wingdings" panose="05000000000000000000" pitchFamily="2" charset="2"/>
              <a:buChar char="u"/>
            </a:pPr>
            <a:r>
              <a:rPr lang="zh-TW" altLang="en-US" dirty="0">
                <a:solidFill>
                  <a:srgbClr val="FF0000"/>
                </a:solidFill>
                <a:latin typeface="Times New Roman" panose="02020603050405020304" pitchFamily="18" charset="0"/>
              </a:rPr>
              <a:t>安排時段內無法展示請即刻離場，違者一次扣總成績</a:t>
            </a:r>
            <a:r>
              <a:rPr lang="en-US" altLang="zh-TW" dirty="0">
                <a:solidFill>
                  <a:srgbClr val="FF0000"/>
                </a:solidFill>
                <a:latin typeface="Times New Roman" panose="02020603050405020304" pitchFamily="18" charset="0"/>
              </a:rPr>
              <a:t>5</a:t>
            </a:r>
            <a:r>
              <a:rPr lang="zh-TW" altLang="en-US" dirty="0">
                <a:solidFill>
                  <a:srgbClr val="FF0000"/>
                </a:solidFill>
                <a:latin typeface="Times New Roman" panose="02020603050405020304" pitchFamily="18" charset="0"/>
              </a:rPr>
              <a:t>分</a:t>
            </a:r>
            <a:endParaRPr lang="en-US" altLang="zh-TW" dirty="0">
              <a:solidFill>
                <a:srgbClr val="FF0000"/>
              </a:solidFill>
              <a:latin typeface="Times New Roman" panose="02020603050405020304" pitchFamily="18" charset="0"/>
            </a:endParaRPr>
          </a:p>
          <a:p>
            <a:pPr>
              <a:buFont typeface="Wingdings" panose="05000000000000000000" pitchFamily="2" charset="2"/>
              <a:buChar char="u"/>
            </a:pPr>
            <a:r>
              <a:rPr lang="zh-TW" altLang="en-US" dirty="0">
                <a:latin typeface="Times New Roman" panose="02020603050405020304" pitchFamily="18" charset="0"/>
              </a:rPr>
              <a:t>若對本次實驗有任何疑惑，</a:t>
            </a:r>
            <a:r>
              <a:rPr lang="zh-TW" altLang="en-US" dirty="0">
                <a:solidFill>
                  <a:srgbClr val="FF0000"/>
                </a:solidFill>
                <a:latin typeface="Times New Roman" panose="02020603050405020304" pitchFamily="18" charset="0"/>
              </a:rPr>
              <a:t>請於</a:t>
            </a:r>
            <a:r>
              <a:rPr lang="en-US" altLang="zh-TW" dirty="0">
                <a:solidFill>
                  <a:srgbClr val="FF0000"/>
                </a:solidFill>
                <a:latin typeface="Times New Roman" panose="02020603050405020304" pitchFamily="18" charset="0"/>
              </a:rPr>
              <a:t>office hour</a:t>
            </a:r>
            <a:r>
              <a:rPr lang="zh-TW" altLang="en-US" dirty="0">
                <a:solidFill>
                  <a:srgbClr val="FF0000"/>
                </a:solidFill>
                <a:latin typeface="Times New Roman" panose="02020603050405020304" pitchFamily="18" charset="0"/>
              </a:rPr>
              <a:t>前來詢問</a:t>
            </a:r>
            <a:endParaRPr lang="zh-TW" altLang="en-US"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07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zh-TW" altLang="zh-TW" sz="2800" b="1" dirty="0">
                <a:solidFill>
                  <a:srgbClr val="073763"/>
                </a:solidFill>
                <a:latin typeface="Times New Roman" panose="02020603050405020304" pitchFamily="18" charset="0"/>
                <a:ea typeface="Microsoft JhengHei"/>
                <a:cs typeface="Microsoft JhengHei"/>
                <a:sym typeface="Microsoft JhengHei"/>
              </a:rPr>
              <a:t>Outline</a:t>
            </a:r>
            <a:endParaRPr lang="zh-TW" altLang="en-US" dirty="0"/>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p:txBody>
          <a:bodyPr/>
          <a:lstStyle/>
          <a:p>
            <a:pPr marL="425450" indent="-285750">
              <a:lnSpc>
                <a:spcPct val="150000"/>
              </a:lnSpc>
              <a:spcBef>
                <a:spcPts val="0"/>
              </a:spcBef>
              <a:buClr>
                <a:srgbClr val="073763"/>
              </a:buClr>
              <a:buSzPts val="1400"/>
              <a:buFont typeface="Wingdings" panose="05000000000000000000" pitchFamily="2" charset="2"/>
              <a:buChar char="u"/>
            </a:pPr>
            <a:r>
              <a:rPr lang="zh-TW" altLang="en-US" dirty="0">
                <a:solidFill>
                  <a:srgbClr val="073763"/>
                </a:solidFill>
                <a:latin typeface="Times New Roman" panose="02020603050405020304" pitchFamily="18" charset="0"/>
                <a:ea typeface="Microsoft JhengHei"/>
                <a:cs typeface="Microsoft JhengHei"/>
                <a:sym typeface="Microsoft JhengHei"/>
              </a:rPr>
              <a:t>課程目標</a:t>
            </a:r>
            <a:endParaRPr lang="en-US" altLang="zh-TW" dirty="0">
              <a:solidFill>
                <a:srgbClr val="073763"/>
              </a:solidFill>
              <a:latin typeface="Times New Roman" panose="02020603050405020304" pitchFamily="18" charset="0"/>
              <a:ea typeface="Microsoft JhengHei"/>
              <a:cs typeface="Microsoft JhengHei"/>
              <a:sym typeface="Microsoft JhengHei"/>
            </a:endParaRPr>
          </a:p>
          <a:p>
            <a:pPr marL="425450" indent="-285750">
              <a:lnSpc>
                <a:spcPct val="150000"/>
              </a:lnSpc>
              <a:spcBef>
                <a:spcPts val="0"/>
              </a:spcBef>
              <a:buClr>
                <a:srgbClr val="073763"/>
              </a:buClr>
              <a:buSzPts val="1400"/>
              <a:buFont typeface="Wingdings" panose="05000000000000000000" pitchFamily="2" charset="2"/>
              <a:buChar char="u"/>
            </a:pPr>
            <a:r>
              <a:rPr lang="en-US" altLang="zh-TW" dirty="0">
                <a:solidFill>
                  <a:srgbClr val="073763"/>
                </a:solidFill>
                <a:latin typeface="Times New Roman" panose="02020603050405020304" pitchFamily="18" charset="0"/>
                <a:ea typeface="Microsoft JhengHei"/>
                <a:cs typeface="Microsoft JhengHei"/>
                <a:sym typeface="Microsoft JhengHei"/>
              </a:rPr>
              <a:t>Verilog structural modeling</a:t>
            </a:r>
          </a:p>
          <a:p>
            <a:pPr marL="425450" indent="-285750">
              <a:lnSpc>
                <a:spcPct val="150000"/>
              </a:lnSpc>
              <a:spcBef>
                <a:spcPts val="0"/>
              </a:spcBef>
              <a:buClr>
                <a:srgbClr val="073763"/>
              </a:buClr>
              <a:buSzPts val="1400"/>
              <a:buFont typeface="Wingdings" panose="05000000000000000000" pitchFamily="2" charset="2"/>
              <a:buChar char="u"/>
            </a:pPr>
            <a:r>
              <a:rPr lang="en-US" altLang="zh-TW" dirty="0">
                <a:solidFill>
                  <a:srgbClr val="073763"/>
                </a:solidFill>
                <a:latin typeface="Times New Roman" panose="02020603050405020304" pitchFamily="18" charset="0"/>
                <a:ea typeface="Microsoft JhengHei"/>
                <a:cs typeface="Microsoft JhengHei"/>
                <a:sym typeface="Microsoft JhengHei"/>
              </a:rPr>
              <a:t>Ripple Carry Adder</a:t>
            </a:r>
            <a:r>
              <a:rPr lang="zh-TW" altLang="en-US" dirty="0">
                <a:solidFill>
                  <a:srgbClr val="073763"/>
                </a:solidFill>
                <a:latin typeface="Times New Roman" panose="02020603050405020304" pitchFamily="18" charset="0"/>
                <a:ea typeface="Microsoft JhengHei"/>
                <a:cs typeface="Microsoft JhengHei"/>
                <a:sym typeface="Microsoft JhengHei"/>
              </a:rPr>
              <a:t> </a:t>
            </a:r>
            <a:r>
              <a:rPr lang="en-US" altLang="zh-TW" dirty="0">
                <a:solidFill>
                  <a:srgbClr val="073763"/>
                </a:solidFill>
                <a:latin typeface="Times New Roman" panose="02020603050405020304" pitchFamily="18" charset="0"/>
                <a:ea typeface="Microsoft JhengHei"/>
                <a:cs typeface="Microsoft JhengHei"/>
                <a:sym typeface="Microsoft JhengHei"/>
              </a:rPr>
              <a:t>(RCA)</a:t>
            </a:r>
          </a:p>
          <a:p>
            <a:pPr marL="425450" indent="-285750">
              <a:lnSpc>
                <a:spcPct val="150000"/>
              </a:lnSpc>
              <a:spcBef>
                <a:spcPts val="0"/>
              </a:spcBef>
              <a:buClr>
                <a:srgbClr val="073763"/>
              </a:buClr>
              <a:buSzPts val="1400"/>
              <a:buFont typeface="Wingdings" panose="05000000000000000000" pitchFamily="2" charset="2"/>
              <a:buChar char="u"/>
            </a:pPr>
            <a:r>
              <a:rPr lang="en-US" altLang="zh-TW" dirty="0">
                <a:solidFill>
                  <a:srgbClr val="073763"/>
                </a:solidFill>
                <a:latin typeface="Times New Roman" panose="02020603050405020304" pitchFamily="18" charset="0"/>
                <a:ea typeface="Microsoft JhengHei"/>
                <a:cs typeface="Microsoft JhengHei"/>
                <a:sym typeface="Microsoft JhengHei"/>
              </a:rPr>
              <a:t>Gate delay &amp; timing stimulation</a:t>
            </a:r>
          </a:p>
          <a:p>
            <a:pPr marL="425450" indent="-285750">
              <a:lnSpc>
                <a:spcPct val="150000"/>
              </a:lnSpc>
              <a:spcBef>
                <a:spcPts val="0"/>
              </a:spcBef>
              <a:buClr>
                <a:srgbClr val="073763"/>
              </a:buClr>
              <a:buSzPts val="1400"/>
              <a:buFont typeface="Wingdings" panose="05000000000000000000" pitchFamily="2" charset="2"/>
              <a:buChar char="u"/>
            </a:pPr>
            <a:r>
              <a:rPr lang="zh-TW" altLang="en-US" dirty="0">
                <a:solidFill>
                  <a:srgbClr val="073763"/>
                </a:solidFill>
                <a:latin typeface="Times New Roman" panose="02020603050405020304" pitchFamily="18" charset="0"/>
                <a:ea typeface="Microsoft JhengHei"/>
                <a:cs typeface="Microsoft JhengHei"/>
                <a:sym typeface="Microsoft JhengHei"/>
              </a:rPr>
              <a:t>驗收內容</a:t>
            </a:r>
            <a:endParaRPr lang="en-US" altLang="zh-TW" dirty="0">
              <a:solidFill>
                <a:srgbClr val="073763"/>
              </a:solidFill>
              <a:latin typeface="Times New Roman" panose="02020603050405020304" pitchFamily="18" charset="0"/>
              <a:ea typeface="Microsoft JhengHei"/>
              <a:cs typeface="Microsoft JhengHei"/>
              <a:sym typeface="Microsoft JhengHei"/>
            </a:endParaRPr>
          </a:p>
          <a:p>
            <a:pPr marL="425450" indent="-285750">
              <a:lnSpc>
                <a:spcPct val="150000"/>
              </a:lnSpc>
              <a:spcBef>
                <a:spcPts val="0"/>
              </a:spcBef>
              <a:buClr>
                <a:srgbClr val="073763"/>
              </a:buClr>
              <a:buSzPts val="1400"/>
              <a:buFont typeface="Wingdings" panose="05000000000000000000" pitchFamily="2" charset="2"/>
              <a:buChar char="u"/>
            </a:pPr>
            <a:r>
              <a:rPr lang="en-US" altLang="zh-TW" dirty="0">
                <a:solidFill>
                  <a:srgbClr val="073763"/>
                </a:solidFill>
                <a:latin typeface="Times New Roman" panose="02020603050405020304" pitchFamily="18" charset="0"/>
                <a:ea typeface="Microsoft JhengHei"/>
                <a:cs typeface="Microsoft JhengHei"/>
                <a:sym typeface="Microsoft JhengHei"/>
              </a:rPr>
              <a:t>Demo</a:t>
            </a:r>
            <a:r>
              <a:rPr lang="zh-TW" altLang="en-US" dirty="0">
                <a:solidFill>
                  <a:srgbClr val="073763"/>
                </a:solidFill>
                <a:latin typeface="Times New Roman" panose="02020603050405020304" pitchFamily="18" charset="0"/>
                <a:ea typeface="Microsoft JhengHei"/>
                <a:cs typeface="Microsoft JhengHei"/>
                <a:sym typeface="Microsoft JhengHei"/>
              </a:rPr>
              <a:t> 事項</a:t>
            </a:r>
            <a:endParaRPr lang="en-US" altLang="zh-TW" dirty="0">
              <a:solidFill>
                <a:srgbClr val="073763"/>
              </a:solidFill>
              <a:latin typeface="Times New Roman" panose="02020603050405020304" pitchFamily="18" charset="0"/>
              <a:ea typeface="Microsoft JhengHei"/>
              <a:cs typeface="Microsoft JhengHei"/>
              <a:sym typeface="Microsoft JhengHei"/>
            </a:endParaRPr>
          </a:p>
          <a:p>
            <a:pPr>
              <a:buFont typeface="Wingdings" panose="05000000000000000000" pitchFamily="2" charset="2"/>
              <a:buChar char="u"/>
            </a:pPr>
            <a:endParaRPr lang="zh-TW" altLang="en-US" dirty="0"/>
          </a:p>
        </p:txBody>
      </p:sp>
    </p:spTree>
    <p:extLst>
      <p:ext uri="{BB962C8B-B14F-4D97-AF65-F5344CB8AC3E}">
        <p14:creationId xmlns:p14="http://schemas.microsoft.com/office/powerpoint/2010/main" val="156408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zh-TW" altLang="en-US"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課程目標</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a:xfrm>
            <a:off x="508001" y="1620442"/>
            <a:ext cx="6447501" cy="2910580"/>
          </a:xfrm>
        </p:spPr>
        <p:txBody>
          <a:bodyPr/>
          <a:lstStyle/>
          <a:p>
            <a:pPr>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經過先前的 </a:t>
            </a:r>
            <a:r>
              <a:rPr lang="en-US" altLang="zh-TW" dirty="0">
                <a:latin typeface="Times New Roman" panose="02020603050405020304" pitchFamily="18" charset="0"/>
                <a:ea typeface="微軟正黑體" panose="020B0604030504040204" pitchFamily="34" charset="-120"/>
              </a:rPr>
              <a:t>Lab</a:t>
            </a:r>
            <a:r>
              <a:rPr lang="zh-TW" altLang="en-US" dirty="0">
                <a:latin typeface="Times New Roman" panose="02020603050405020304" pitchFamily="18" charset="0"/>
                <a:ea typeface="微軟正黑體" panose="020B0604030504040204" pitchFamily="34" charset="-120"/>
              </a:rPr>
              <a:t> 課程，同學們已經學會了 </a:t>
            </a:r>
            <a:r>
              <a:rPr lang="en-US" altLang="zh-TW" dirty="0">
                <a:latin typeface="Times New Roman" panose="02020603050405020304" pitchFamily="18" charset="0"/>
                <a:ea typeface="微軟正黑體" panose="020B0604030504040204" pitchFamily="34" charset="-120"/>
              </a:rPr>
              <a:t>verilog</a:t>
            </a:r>
            <a:r>
              <a:rPr lang="zh-TW" altLang="en-US" dirty="0">
                <a:latin typeface="Times New Roman" panose="02020603050405020304" pitchFamily="18" charset="0"/>
                <a:ea typeface="微軟正黑體" panose="020B0604030504040204" pitchFamily="34" charset="-120"/>
              </a:rPr>
              <a:t> 的基本語法以及用 </a:t>
            </a:r>
            <a:r>
              <a:rPr lang="en-US" altLang="zh-TW" dirty="0">
                <a:latin typeface="Times New Roman" panose="02020603050405020304" pitchFamily="18" charset="0"/>
                <a:ea typeface="微軟正黑體" panose="020B0604030504040204" pitchFamily="34" charset="-120"/>
              </a:rPr>
              <a:t>gtkwave</a:t>
            </a:r>
            <a:r>
              <a:rPr lang="zh-TW" altLang="en-US" dirty="0">
                <a:latin typeface="Times New Roman" panose="02020603050405020304" pitchFamily="18" charset="0"/>
                <a:ea typeface="微軟正黑體" panose="020B0604030504040204" pitchFamily="34" charset="-120"/>
              </a:rPr>
              <a:t> 來檢視電路的行為，本次課程會教大家</a:t>
            </a:r>
            <a:endParaRPr lang="en-US" altLang="zh-TW" dirty="0">
              <a:latin typeface="Times New Roman" panose="02020603050405020304" pitchFamily="18" charset="0"/>
              <a:ea typeface="微軟正黑體" panose="020B0604030504040204" pitchFamily="34" charset="-120"/>
            </a:endParaRPr>
          </a:p>
          <a:p>
            <a:pPr lvl="1">
              <a:buFont typeface="Wingdings" panose="05000000000000000000" pitchFamily="2" charset="2"/>
              <a:buChar char="u"/>
            </a:pPr>
            <a:r>
              <a:rPr lang="zh-TW" altLang="en-US" dirty="0">
                <a:latin typeface="Times New Roman" panose="02020603050405020304" pitchFamily="18" charset="0"/>
              </a:rPr>
              <a:t>以邏輯閘層次的</a:t>
            </a:r>
            <a:r>
              <a:rPr lang="en-US" altLang="zh-TW" dirty="0">
                <a:latin typeface="Times New Roman" panose="02020603050405020304" pitchFamily="18" charset="0"/>
              </a:rPr>
              <a:t>16-bit</a:t>
            </a:r>
            <a:r>
              <a:rPr lang="zh-TW" altLang="en-US" dirty="0">
                <a:latin typeface="Times New Roman" panose="02020603050405020304" pitchFamily="18" charset="0"/>
              </a:rPr>
              <a:t> </a:t>
            </a:r>
            <a:r>
              <a:rPr lang="en-US" altLang="zh-TW" dirty="0">
                <a:latin typeface="Times New Roman" panose="02020603050405020304" pitchFamily="18" charset="0"/>
              </a:rPr>
              <a:t>Ripple Carry Adder</a:t>
            </a:r>
            <a:r>
              <a:rPr lang="zh-TW" altLang="en-US" dirty="0">
                <a:latin typeface="Times New Roman" panose="02020603050405020304" pitchFamily="18" charset="0"/>
              </a:rPr>
              <a:t> </a:t>
            </a:r>
            <a:r>
              <a:rPr lang="en-US" altLang="zh-TW" dirty="0">
                <a:latin typeface="Times New Roman" panose="02020603050405020304" pitchFamily="18" charset="0"/>
              </a:rPr>
              <a:t>(RCA)</a:t>
            </a:r>
            <a:r>
              <a:rPr lang="zh-TW" altLang="en-US" dirty="0">
                <a:latin typeface="Times New Roman" panose="02020603050405020304" pitchFamily="18" charset="0"/>
              </a:rPr>
              <a:t> 為範例，進行</a:t>
            </a:r>
            <a:r>
              <a:rPr lang="en-US" altLang="zh-TW" dirty="0">
                <a:latin typeface="Times New Roman" panose="02020603050405020304" pitchFamily="18" charset="0"/>
              </a:rPr>
              <a:t> structural modeling</a:t>
            </a:r>
            <a:r>
              <a:rPr lang="zh-TW" altLang="en-US" dirty="0">
                <a:latin typeface="Times New Roman" panose="02020603050405020304" pitchFamily="18" charset="0"/>
              </a:rPr>
              <a:t> 設計</a:t>
            </a:r>
            <a:endParaRPr lang="en-US" altLang="zh-TW" dirty="0">
              <a:latin typeface="Times New Roman" panose="02020603050405020304" pitchFamily="18" charset="0"/>
              <a:ea typeface="微軟正黑體" panose="020B0604030504040204" pitchFamily="34" charset="-120"/>
            </a:endParaRPr>
          </a:p>
          <a:p>
            <a:pPr lvl="1">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瞭解訊號在邏輯閘間傳遞時發生的 </a:t>
            </a:r>
            <a:r>
              <a:rPr lang="en-US" altLang="zh-TW" dirty="0">
                <a:latin typeface="Times New Roman" panose="02020603050405020304" pitchFamily="18" charset="0"/>
                <a:ea typeface="微軟正黑體" panose="020B0604030504040204" pitchFamily="34" charset="-120"/>
              </a:rPr>
              <a:t>delay</a:t>
            </a:r>
            <a:r>
              <a:rPr lang="zh-TW" altLang="en-US" dirty="0">
                <a:latin typeface="Times New Roman" panose="02020603050405020304" pitchFamily="18" charset="0"/>
                <a:ea typeface="微軟正黑體" panose="020B0604030504040204" pitchFamily="34" charset="-120"/>
              </a:rPr>
              <a:t> 對於整體電路 </a:t>
            </a:r>
            <a:r>
              <a:rPr lang="en-US" altLang="zh-TW" dirty="0">
                <a:latin typeface="Times New Roman" panose="02020603050405020304" pitchFamily="18" charset="0"/>
                <a:ea typeface="微軟正黑體" panose="020B0604030504040204" pitchFamily="34" charset="-120"/>
              </a:rPr>
              <a:t>delay </a:t>
            </a:r>
            <a:r>
              <a:rPr lang="zh-TW" altLang="en-US" dirty="0">
                <a:latin typeface="Times New Roman" panose="02020603050405020304" pitchFamily="18" charset="0"/>
                <a:ea typeface="微軟正黑體" panose="020B0604030504040204" pitchFamily="34" charset="-120"/>
              </a:rPr>
              <a:t>的影響</a:t>
            </a:r>
          </a:p>
        </p:txBody>
      </p:sp>
    </p:spTree>
    <p:extLst>
      <p:ext uri="{BB962C8B-B14F-4D97-AF65-F5344CB8AC3E}">
        <p14:creationId xmlns:p14="http://schemas.microsoft.com/office/powerpoint/2010/main" val="47007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en-US" altLang="zh-TW" sz="2400" b="1" dirty="0">
                <a:solidFill>
                  <a:srgbClr val="073763"/>
                </a:solidFill>
                <a:latin typeface="Times New Roman" panose="02020603050405020304" pitchFamily="18" charset="0"/>
                <a:ea typeface="微軟正黑體" panose="020B0604030504040204" pitchFamily="34" charset="-120"/>
                <a:sym typeface="Microsoft JhengHei"/>
              </a:rPr>
              <a:t>Verilog structural modeling</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p:txBody>
          <a:bodyPr/>
          <a:lstStyle/>
          <a:p>
            <a:pPr>
              <a:buFont typeface="Wingdings" panose="05000000000000000000" pitchFamily="2" charset="2"/>
              <a:buChar char="u"/>
            </a:pP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Structural modeling </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設計方式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 </a:t>
            </a:r>
            <a:endPar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endParaRPr>
          </a:p>
          <a:p>
            <a:pPr lvl="1">
              <a:buFont typeface="Wingdings" panose="05000000000000000000" pitchFamily="2" charset="2"/>
              <a:buChar char="u"/>
            </a:pP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透過描述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I/O </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的行為，將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Verilog module </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之間互相連接以組合出其他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module</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。如下方的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xor gate</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module </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是以兩個</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 and gate</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module </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和一個 </a:t>
            </a:r>
            <a:r>
              <a:rPr lang="en-US" altLang="zh-TW" dirty="0">
                <a:solidFill>
                  <a:schemeClr val="tx1">
                    <a:lumMod val="65000"/>
                    <a:lumOff val="35000"/>
                  </a:schemeClr>
                </a:solidFill>
                <a:latin typeface="Times New Roman" panose="02020603050405020304" pitchFamily="18" charset="0"/>
                <a:ea typeface="微軟正黑體" panose="020B0604030504040204" pitchFamily="34" charset="-120"/>
              </a:rPr>
              <a:t>or gate module </a:t>
            </a:r>
            <a:r>
              <a:rPr lang="zh-TW" altLang="en-US" dirty="0">
                <a:solidFill>
                  <a:schemeClr val="tx1">
                    <a:lumMod val="65000"/>
                    <a:lumOff val="35000"/>
                  </a:schemeClr>
                </a:solidFill>
                <a:latin typeface="Times New Roman" panose="02020603050405020304" pitchFamily="18" charset="0"/>
                <a:ea typeface="微軟正黑體" panose="020B0604030504040204" pitchFamily="34" charset="-120"/>
              </a:rPr>
              <a:t>連接而成</a:t>
            </a:r>
          </a:p>
        </p:txBody>
      </p:sp>
      <p:sp>
        <p:nvSpPr>
          <p:cNvPr id="6" name="Google Shape;167;p34">
            <a:extLst>
              <a:ext uri="{FF2B5EF4-FFF2-40B4-BE49-F238E27FC236}">
                <a16:creationId xmlns:a16="http://schemas.microsoft.com/office/drawing/2014/main" id="{AB1B350C-8CA5-4818-832F-59D76E3B6E0B}"/>
              </a:ext>
            </a:extLst>
          </p:cNvPr>
          <p:cNvSpPr txBox="1"/>
          <p:nvPr/>
        </p:nvSpPr>
        <p:spPr>
          <a:xfrm>
            <a:off x="508001" y="2645034"/>
            <a:ext cx="2842585" cy="1513150"/>
          </a:xfrm>
          <a:prstGeom prst="rect">
            <a:avLst/>
          </a:prstGeom>
          <a:noFill/>
          <a:ln w="19050" cap="flat" cmpd="sng">
            <a:noFill/>
            <a:prstDash val="solid"/>
            <a:round/>
            <a:headEnd type="none" w="sm" len="sm"/>
            <a:tailEnd type="none" w="sm" len="sm"/>
          </a:ln>
        </p:spPr>
        <p:txBody>
          <a:bodyPr spcFirstLastPara="1" wrap="square" lIns="91425" tIns="91425" rIns="91425" bIns="91425" anchor="t" anchorCtr="0">
            <a:noAutofit/>
          </a:bodyPr>
          <a:lstStyle/>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module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xorgate</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a,b,out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2"/>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input </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a,b</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output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wire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a:t>
            </a:r>
            <a:r>
              <a:rPr lang="en-US" altLang="zh-TW" sz="1000" b="1" dirty="0">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y</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endPar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endParaRP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andgate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and1</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a:t>
            </a:r>
            <a:r>
              <a:rPr lang="en-US" altLang="zh-TW" sz="1000" b="1" dirty="0">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~b</a:t>
            </a:r>
            <a:r>
              <a:rPr lang="en-US" altLang="zh-TW" sz="1000" b="1" dirty="0">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andgate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and2</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~am</a:t>
            </a:r>
            <a:r>
              <a:rPr lang="en-US" altLang="zh-TW" sz="1000" b="1" dirty="0">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y</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orgate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or1</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a:t>
            </a:r>
            <a:r>
              <a:rPr lang="en-US" altLang="zh-TW" sz="1000" b="1" dirty="0">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y</a:t>
            </a:r>
            <a:r>
              <a:rPr lang="en-US" altLang="zh-TW" sz="1000" b="1" dirty="0">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endPar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endParaRP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endmodule</a:t>
            </a:r>
            <a:endParaRPr sz="1000" dirty="0">
              <a:solidFill>
                <a:schemeClr val="dk1"/>
              </a:solidFill>
              <a:highlight>
                <a:srgbClr val="FFFFFF"/>
              </a:highlight>
              <a:latin typeface="Times New Roman" panose="02020603050405020304" pitchFamily="18" charset="0"/>
              <a:ea typeface="微軟正黑體" panose="020B0604030504040204" pitchFamily="34" charset="-120"/>
            </a:endParaRPr>
          </a:p>
        </p:txBody>
      </p:sp>
      <p:sp>
        <p:nvSpPr>
          <p:cNvPr id="86" name="矩形 85">
            <a:extLst>
              <a:ext uri="{FF2B5EF4-FFF2-40B4-BE49-F238E27FC236}">
                <a16:creationId xmlns:a16="http://schemas.microsoft.com/office/drawing/2014/main" id="{63E355BC-9BDD-4DF9-ADFF-DD213449699C}"/>
              </a:ext>
            </a:extLst>
          </p:cNvPr>
          <p:cNvSpPr/>
          <p:nvPr/>
        </p:nvSpPr>
        <p:spPr>
          <a:xfrm>
            <a:off x="678605" y="3458095"/>
            <a:ext cx="1347046" cy="52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grpSp>
        <p:nvGrpSpPr>
          <p:cNvPr id="105" name="群組 104">
            <a:extLst>
              <a:ext uri="{FF2B5EF4-FFF2-40B4-BE49-F238E27FC236}">
                <a16:creationId xmlns:a16="http://schemas.microsoft.com/office/drawing/2014/main" id="{5AD636A2-1FBE-4069-B232-3036FC54F4BF}"/>
              </a:ext>
            </a:extLst>
          </p:cNvPr>
          <p:cNvGrpSpPr/>
          <p:nvPr/>
        </p:nvGrpSpPr>
        <p:grpSpPr>
          <a:xfrm>
            <a:off x="3925367" y="2721037"/>
            <a:ext cx="3642624" cy="1594031"/>
            <a:chOff x="3925367" y="2721037"/>
            <a:chExt cx="3642624" cy="1594031"/>
          </a:xfrm>
        </p:grpSpPr>
        <p:grpSp>
          <p:nvGrpSpPr>
            <p:cNvPr id="84" name="群組 83">
              <a:extLst>
                <a:ext uri="{FF2B5EF4-FFF2-40B4-BE49-F238E27FC236}">
                  <a16:creationId xmlns:a16="http://schemas.microsoft.com/office/drawing/2014/main" id="{07F156E6-2A6D-47D3-954E-66DBE8892B96}"/>
                </a:ext>
              </a:extLst>
            </p:cNvPr>
            <p:cNvGrpSpPr/>
            <p:nvPr/>
          </p:nvGrpSpPr>
          <p:grpSpPr>
            <a:xfrm>
              <a:off x="4184255" y="2721037"/>
              <a:ext cx="3383736" cy="1361144"/>
              <a:chOff x="4070789" y="2711659"/>
              <a:chExt cx="3383736" cy="1361144"/>
            </a:xfrm>
          </p:grpSpPr>
          <p:grpSp>
            <p:nvGrpSpPr>
              <p:cNvPr id="79" name="群組 78">
                <a:extLst>
                  <a:ext uri="{FF2B5EF4-FFF2-40B4-BE49-F238E27FC236}">
                    <a16:creationId xmlns:a16="http://schemas.microsoft.com/office/drawing/2014/main" id="{7F5C0BBA-B5DE-4DDC-8F18-DCF71FDF525B}"/>
                  </a:ext>
                </a:extLst>
              </p:cNvPr>
              <p:cNvGrpSpPr/>
              <p:nvPr/>
            </p:nvGrpSpPr>
            <p:grpSpPr>
              <a:xfrm>
                <a:off x="4070789" y="2749784"/>
                <a:ext cx="3383736" cy="1303646"/>
                <a:chOff x="4296187" y="2686565"/>
                <a:chExt cx="3712615" cy="1477306"/>
              </a:xfrm>
            </p:grpSpPr>
            <p:sp>
              <p:nvSpPr>
                <p:cNvPr id="2" name="流程圖: 延遲 1">
                  <a:extLst>
                    <a:ext uri="{FF2B5EF4-FFF2-40B4-BE49-F238E27FC236}">
                      <a16:creationId xmlns:a16="http://schemas.microsoft.com/office/drawing/2014/main" id="{9594F2D6-B455-4ECD-B7F2-2C1DF2FE51DC}"/>
                    </a:ext>
                  </a:extLst>
                </p:cNvPr>
                <p:cNvSpPr/>
                <p:nvPr/>
              </p:nvSpPr>
              <p:spPr>
                <a:xfrm>
                  <a:off x="5448293" y="2686565"/>
                  <a:ext cx="612648" cy="612648"/>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ea typeface="微軟正黑體" panose="020B0604030504040204" pitchFamily="34" charset="-120"/>
                    </a:rPr>
                    <a:t>and</a:t>
                  </a:r>
                  <a:endParaRPr lang="zh-TW" altLang="en-US" dirty="0">
                    <a:solidFill>
                      <a:schemeClr val="tx1"/>
                    </a:solidFill>
                    <a:latin typeface="Times New Roman" panose="02020603050405020304" pitchFamily="18" charset="0"/>
                    <a:ea typeface="微軟正黑體" panose="020B0604030504040204" pitchFamily="34" charset="-120"/>
                  </a:endParaRPr>
                </a:p>
              </p:txBody>
            </p:sp>
            <p:grpSp>
              <p:nvGrpSpPr>
                <p:cNvPr id="10" name="群組 9">
                  <a:extLst>
                    <a:ext uri="{FF2B5EF4-FFF2-40B4-BE49-F238E27FC236}">
                      <a16:creationId xmlns:a16="http://schemas.microsoft.com/office/drawing/2014/main" id="{581C4AD4-9DC2-49C9-B15A-6843414D81AA}"/>
                    </a:ext>
                  </a:extLst>
                </p:cNvPr>
                <p:cNvGrpSpPr/>
                <p:nvPr/>
              </p:nvGrpSpPr>
              <p:grpSpPr>
                <a:xfrm>
                  <a:off x="6532901" y="3131900"/>
                  <a:ext cx="611094" cy="536041"/>
                  <a:chOff x="5007352" y="3430324"/>
                  <a:chExt cx="611094" cy="536041"/>
                </a:xfrm>
              </p:grpSpPr>
              <p:sp>
                <p:nvSpPr>
                  <p:cNvPr id="8" name="月亮 7">
                    <a:extLst>
                      <a:ext uri="{FF2B5EF4-FFF2-40B4-BE49-F238E27FC236}">
                        <a16:creationId xmlns:a16="http://schemas.microsoft.com/office/drawing/2014/main" id="{19CB9DF8-979A-4517-9030-0674F3AAFB50}"/>
                      </a:ext>
                    </a:extLst>
                  </p:cNvPr>
                  <p:cNvSpPr/>
                  <p:nvPr/>
                </p:nvSpPr>
                <p:spPr>
                  <a:xfrm rot="10800000">
                    <a:off x="5007352" y="3430324"/>
                    <a:ext cx="611094" cy="536041"/>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9" name="文字方塊 8">
                    <a:extLst>
                      <a:ext uri="{FF2B5EF4-FFF2-40B4-BE49-F238E27FC236}">
                        <a16:creationId xmlns:a16="http://schemas.microsoft.com/office/drawing/2014/main" id="{C9F6E12B-D428-4983-AEB8-68170F96FFFE}"/>
                      </a:ext>
                    </a:extLst>
                  </p:cNvPr>
                  <p:cNvSpPr txBox="1"/>
                  <p:nvPr/>
                </p:nvSpPr>
                <p:spPr>
                  <a:xfrm>
                    <a:off x="5140440" y="3544457"/>
                    <a:ext cx="380421" cy="348776"/>
                  </a:xfrm>
                  <a:prstGeom prst="rect">
                    <a:avLst/>
                  </a:prstGeom>
                  <a:noFill/>
                </p:spPr>
                <p:txBody>
                  <a:bodyPr wrap="square" rtlCol="0">
                    <a:spAutoFit/>
                  </a:bodyPr>
                  <a:lstStyle/>
                  <a:p>
                    <a:r>
                      <a:rPr lang="en-US" altLang="zh-TW" dirty="0">
                        <a:latin typeface="Times New Roman" panose="02020603050405020304" pitchFamily="18" charset="0"/>
                        <a:ea typeface="微軟正黑體" panose="020B0604030504040204" pitchFamily="34" charset="-120"/>
                      </a:rPr>
                      <a:t>or</a:t>
                    </a:r>
                    <a:endParaRPr lang="zh-TW" altLang="en-US" dirty="0">
                      <a:latin typeface="Times New Roman" panose="02020603050405020304" pitchFamily="18" charset="0"/>
                      <a:ea typeface="微軟正黑體" panose="020B0604030504040204" pitchFamily="34" charset="-120"/>
                    </a:endParaRPr>
                  </a:p>
                </p:txBody>
              </p:sp>
            </p:grpSp>
            <p:sp>
              <p:nvSpPr>
                <p:cNvPr id="11" name="流程圖: 延遲 10">
                  <a:extLst>
                    <a:ext uri="{FF2B5EF4-FFF2-40B4-BE49-F238E27FC236}">
                      <a16:creationId xmlns:a16="http://schemas.microsoft.com/office/drawing/2014/main" id="{D2999DC5-72B1-4F36-A0FD-02A85CC0FBBB}"/>
                    </a:ext>
                  </a:extLst>
                </p:cNvPr>
                <p:cNvSpPr/>
                <p:nvPr/>
              </p:nvSpPr>
              <p:spPr>
                <a:xfrm>
                  <a:off x="5448293" y="3551223"/>
                  <a:ext cx="612648" cy="612648"/>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Times New Roman" panose="02020603050405020304" pitchFamily="18" charset="0"/>
                      <a:ea typeface="微軟正黑體" panose="020B0604030504040204" pitchFamily="34" charset="-120"/>
                    </a:rPr>
                    <a:t>and</a:t>
                  </a:r>
                  <a:endParaRPr lang="zh-TW" altLang="en-US" dirty="0">
                    <a:solidFill>
                      <a:schemeClr val="tx1"/>
                    </a:solidFill>
                    <a:latin typeface="Times New Roman" panose="02020603050405020304" pitchFamily="18" charset="0"/>
                    <a:ea typeface="微軟正黑體" panose="020B0604030504040204" pitchFamily="34" charset="-120"/>
                  </a:endParaRPr>
                </a:p>
              </p:txBody>
            </p:sp>
            <p:cxnSp>
              <p:nvCxnSpPr>
                <p:cNvPr id="15" name="接點: 肘形 14">
                  <a:extLst>
                    <a:ext uri="{FF2B5EF4-FFF2-40B4-BE49-F238E27FC236}">
                      <a16:creationId xmlns:a16="http://schemas.microsoft.com/office/drawing/2014/main" id="{89CF8B68-F407-437D-A144-A85BABC8E81E}"/>
                    </a:ext>
                  </a:extLst>
                </p:cNvPr>
                <p:cNvCxnSpPr>
                  <a:cxnSpLocks/>
                  <a:stCxn id="2" idx="3"/>
                </p:cNvCxnSpPr>
                <p:nvPr/>
              </p:nvCxnSpPr>
              <p:spPr>
                <a:xfrm>
                  <a:off x="6060941" y="2992889"/>
                  <a:ext cx="546450" cy="25314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接點: 肘形 22">
                  <a:extLst>
                    <a:ext uri="{FF2B5EF4-FFF2-40B4-BE49-F238E27FC236}">
                      <a16:creationId xmlns:a16="http://schemas.microsoft.com/office/drawing/2014/main" id="{87474726-9004-40D3-92AA-5EA3A780735D}"/>
                    </a:ext>
                  </a:extLst>
                </p:cNvPr>
                <p:cNvCxnSpPr>
                  <a:cxnSpLocks/>
                  <a:stCxn id="11" idx="3"/>
                </p:cNvCxnSpPr>
                <p:nvPr/>
              </p:nvCxnSpPr>
              <p:spPr>
                <a:xfrm flipV="1">
                  <a:off x="6060941" y="3551223"/>
                  <a:ext cx="546450" cy="30632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267154E3-9EC2-41D3-8461-562469BEEB06}"/>
                    </a:ext>
                  </a:extLst>
                </p:cNvPr>
                <p:cNvSpPr txBox="1"/>
                <p:nvPr/>
              </p:nvSpPr>
              <p:spPr>
                <a:xfrm>
                  <a:off x="7466738" y="3222593"/>
                  <a:ext cx="542064" cy="348776"/>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cout</a:t>
                  </a:r>
                  <a:endParaRPr lang="zh-TW" altLang="en-US" dirty="0">
                    <a:latin typeface="Times New Roman" panose="02020603050405020304" pitchFamily="18" charset="0"/>
                    <a:ea typeface="微軟正黑體" panose="020B0604030504040204" pitchFamily="34" charset="-120"/>
                  </a:endParaRPr>
                </a:p>
              </p:txBody>
            </p:sp>
            <p:cxnSp>
              <p:nvCxnSpPr>
                <p:cNvPr id="32" name="直線接點 31">
                  <a:extLst>
                    <a:ext uri="{FF2B5EF4-FFF2-40B4-BE49-F238E27FC236}">
                      <a16:creationId xmlns:a16="http://schemas.microsoft.com/office/drawing/2014/main" id="{D8831305-B699-4DC3-9EE3-C5B0CF4D0AA6}"/>
                    </a:ext>
                  </a:extLst>
                </p:cNvPr>
                <p:cNvCxnSpPr>
                  <a:cxnSpLocks/>
                  <a:stCxn id="8" idx="1"/>
                  <a:endCxn id="30" idx="1"/>
                </p:cNvCxnSpPr>
                <p:nvPr/>
              </p:nvCxnSpPr>
              <p:spPr>
                <a:xfrm flipV="1">
                  <a:off x="7143995" y="3396982"/>
                  <a:ext cx="322743" cy="2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接點: 肘形 35">
                  <a:extLst>
                    <a:ext uri="{FF2B5EF4-FFF2-40B4-BE49-F238E27FC236}">
                      <a16:creationId xmlns:a16="http://schemas.microsoft.com/office/drawing/2014/main" id="{48F04AC8-81A9-47D3-B457-591983E2843E}"/>
                    </a:ext>
                  </a:extLst>
                </p:cNvPr>
                <p:cNvCxnSpPr>
                  <a:cxnSpLocks/>
                </p:cNvCxnSpPr>
                <p:nvPr/>
              </p:nvCxnSpPr>
              <p:spPr>
                <a:xfrm flipV="1">
                  <a:off x="4297093" y="2839000"/>
                  <a:ext cx="1151200"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618C8145-0C6B-4745-ABEF-271EBFCAB468}"/>
                    </a:ext>
                  </a:extLst>
                </p:cNvPr>
                <p:cNvCxnSpPr>
                  <a:cxnSpLocks/>
                  <a:endCxn id="61" idx="3"/>
                </p:cNvCxnSpPr>
                <p:nvPr/>
              </p:nvCxnSpPr>
              <p:spPr>
                <a:xfrm>
                  <a:off x="4297093" y="2839001"/>
                  <a:ext cx="603484" cy="82125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群組 58">
                  <a:extLst>
                    <a:ext uri="{FF2B5EF4-FFF2-40B4-BE49-F238E27FC236}">
                      <a16:creationId xmlns:a16="http://schemas.microsoft.com/office/drawing/2014/main" id="{9873FECB-47D7-400D-B374-8E8A6BB0FD16}"/>
                    </a:ext>
                  </a:extLst>
                </p:cNvPr>
                <p:cNvGrpSpPr/>
                <p:nvPr/>
              </p:nvGrpSpPr>
              <p:grpSpPr>
                <a:xfrm>
                  <a:off x="4896585" y="3068688"/>
                  <a:ext cx="274959" cy="226665"/>
                  <a:chOff x="5785982" y="1308459"/>
                  <a:chExt cx="274959" cy="226665"/>
                </a:xfrm>
              </p:grpSpPr>
              <p:sp>
                <p:nvSpPr>
                  <p:cNvPr id="57" name="等腰三角形 56">
                    <a:extLst>
                      <a:ext uri="{FF2B5EF4-FFF2-40B4-BE49-F238E27FC236}">
                        <a16:creationId xmlns:a16="http://schemas.microsoft.com/office/drawing/2014/main" id="{C0D71C4F-B2F6-49C1-BC93-73193C5D34D7}"/>
                      </a:ext>
                    </a:extLst>
                  </p:cNvPr>
                  <p:cNvSpPr/>
                  <p:nvPr/>
                </p:nvSpPr>
                <p:spPr>
                  <a:xfrm rot="5400000">
                    <a:off x="5766476" y="1327965"/>
                    <a:ext cx="226665" cy="187653"/>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58" name="橢圓 57">
                    <a:extLst>
                      <a:ext uri="{FF2B5EF4-FFF2-40B4-BE49-F238E27FC236}">
                        <a16:creationId xmlns:a16="http://schemas.microsoft.com/office/drawing/2014/main" id="{3A9C06E6-F6EF-4822-B28A-D95671D16539}"/>
                      </a:ext>
                    </a:extLst>
                  </p:cNvPr>
                  <p:cNvSpPr/>
                  <p:nvPr/>
                </p:nvSpPr>
                <p:spPr>
                  <a:xfrm>
                    <a:off x="5987782" y="1388460"/>
                    <a:ext cx="73159" cy="6866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grpSp>
            <p:grpSp>
              <p:nvGrpSpPr>
                <p:cNvPr id="60" name="群組 59">
                  <a:extLst>
                    <a:ext uri="{FF2B5EF4-FFF2-40B4-BE49-F238E27FC236}">
                      <a16:creationId xmlns:a16="http://schemas.microsoft.com/office/drawing/2014/main" id="{7BCEC424-DF69-4AB2-947E-57F28130A753}"/>
                    </a:ext>
                  </a:extLst>
                </p:cNvPr>
                <p:cNvGrpSpPr/>
                <p:nvPr/>
              </p:nvGrpSpPr>
              <p:grpSpPr>
                <a:xfrm>
                  <a:off x="4900577" y="3546918"/>
                  <a:ext cx="274959" cy="226665"/>
                  <a:chOff x="5785982" y="1308459"/>
                  <a:chExt cx="274959" cy="226665"/>
                </a:xfrm>
              </p:grpSpPr>
              <p:sp>
                <p:nvSpPr>
                  <p:cNvPr id="61" name="等腰三角形 60">
                    <a:extLst>
                      <a:ext uri="{FF2B5EF4-FFF2-40B4-BE49-F238E27FC236}">
                        <a16:creationId xmlns:a16="http://schemas.microsoft.com/office/drawing/2014/main" id="{976B7D9E-9CFD-4E4D-8E6B-CDAB09061FFB}"/>
                      </a:ext>
                    </a:extLst>
                  </p:cNvPr>
                  <p:cNvSpPr/>
                  <p:nvPr/>
                </p:nvSpPr>
                <p:spPr>
                  <a:xfrm rot="5400000">
                    <a:off x="5766476" y="1327965"/>
                    <a:ext cx="226665" cy="187653"/>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62" name="橢圓 61">
                    <a:extLst>
                      <a:ext uri="{FF2B5EF4-FFF2-40B4-BE49-F238E27FC236}">
                        <a16:creationId xmlns:a16="http://schemas.microsoft.com/office/drawing/2014/main" id="{032452FE-6CD6-4D9D-9F8C-A2572EDB94EA}"/>
                      </a:ext>
                    </a:extLst>
                  </p:cNvPr>
                  <p:cNvSpPr/>
                  <p:nvPr/>
                </p:nvSpPr>
                <p:spPr>
                  <a:xfrm>
                    <a:off x="5987782" y="1388460"/>
                    <a:ext cx="73159" cy="6866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grpSp>
            <p:cxnSp>
              <p:nvCxnSpPr>
                <p:cNvPr id="66" name="直線接點 65">
                  <a:extLst>
                    <a:ext uri="{FF2B5EF4-FFF2-40B4-BE49-F238E27FC236}">
                      <a16:creationId xmlns:a16="http://schemas.microsoft.com/office/drawing/2014/main" id="{31DC5B3A-CBE4-49B4-AF24-B0370B772EA8}"/>
                    </a:ext>
                  </a:extLst>
                </p:cNvPr>
                <p:cNvCxnSpPr>
                  <a:cxnSpLocks/>
                  <a:stCxn id="62" idx="6"/>
                </p:cNvCxnSpPr>
                <p:nvPr/>
              </p:nvCxnSpPr>
              <p:spPr>
                <a:xfrm>
                  <a:off x="5175536" y="3661253"/>
                  <a:ext cx="272757" cy="2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接點: 肘形 68">
                  <a:extLst>
                    <a:ext uri="{FF2B5EF4-FFF2-40B4-BE49-F238E27FC236}">
                      <a16:creationId xmlns:a16="http://schemas.microsoft.com/office/drawing/2014/main" id="{4C180533-D411-414B-B7F1-9B0119994750}"/>
                    </a:ext>
                  </a:extLst>
                </p:cNvPr>
                <p:cNvCxnSpPr>
                  <a:cxnSpLocks/>
                </p:cNvCxnSpPr>
                <p:nvPr/>
              </p:nvCxnSpPr>
              <p:spPr>
                <a:xfrm flipV="1">
                  <a:off x="4296187" y="4011435"/>
                  <a:ext cx="113942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接點: 肘形 71">
                  <a:extLst>
                    <a:ext uri="{FF2B5EF4-FFF2-40B4-BE49-F238E27FC236}">
                      <a16:creationId xmlns:a16="http://schemas.microsoft.com/office/drawing/2014/main" id="{404E846F-82D4-4021-B4B1-87D32E5B5F41}"/>
                    </a:ext>
                  </a:extLst>
                </p:cNvPr>
                <p:cNvCxnSpPr>
                  <a:cxnSpLocks/>
                  <a:endCxn id="57" idx="3"/>
                </p:cNvCxnSpPr>
                <p:nvPr/>
              </p:nvCxnSpPr>
              <p:spPr>
                <a:xfrm flipV="1">
                  <a:off x="4296187" y="3182021"/>
                  <a:ext cx="600398" cy="829415"/>
                </a:xfrm>
                <a:prstGeom prst="bentConnector3">
                  <a:avLst>
                    <a:gd name="adj1" fmla="val 388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0C8F4BE3-B69F-4325-A45D-A0599C373A61}"/>
                    </a:ext>
                  </a:extLst>
                </p:cNvPr>
                <p:cNvCxnSpPr>
                  <a:cxnSpLocks/>
                  <a:stCxn id="58" idx="6"/>
                </p:cNvCxnSpPr>
                <p:nvPr/>
              </p:nvCxnSpPr>
              <p:spPr>
                <a:xfrm>
                  <a:off x="5171544" y="3183023"/>
                  <a:ext cx="2807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文字方塊 81">
                <a:extLst>
                  <a:ext uri="{FF2B5EF4-FFF2-40B4-BE49-F238E27FC236}">
                    <a16:creationId xmlns:a16="http://schemas.microsoft.com/office/drawing/2014/main" id="{7DBED5FA-7996-44BA-8E25-5E97D729B791}"/>
                  </a:ext>
                </a:extLst>
              </p:cNvPr>
              <p:cNvSpPr txBox="1"/>
              <p:nvPr/>
            </p:nvSpPr>
            <p:spPr>
              <a:xfrm>
                <a:off x="5679215" y="2711659"/>
                <a:ext cx="274434" cy="307777"/>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x</a:t>
                </a:r>
                <a:endParaRPr lang="zh-TW" altLang="en-US" dirty="0">
                  <a:latin typeface="Times New Roman" panose="02020603050405020304" pitchFamily="18" charset="0"/>
                  <a:ea typeface="微軟正黑體" panose="020B0604030504040204" pitchFamily="34" charset="-120"/>
                </a:endParaRPr>
              </a:p>
            </p:txBody>
          </p:sp>
          <p:sp>
            <p:nvSpPr>
              <p:cNvPr id="83" name="文字方塊 82">
                <a:extLst>
                  <a:ext uri="{FF2B5EF4-FFF2-40B4-BE49-F238E27FC236}">
                    <a16:creationId xmlns:a16="http://schemas.microsoft.com/office/drawing/2014/main" id="{80F73D35-ED61-4B66-AFC9-859AAFA44411}"/>
                  </a:ext>
                </a:extLst>
              </p:cNvPr>
              <p:cNvSpPr txBox="1"/>
              <p:nvPr/>
            </p:nvSpPr>
            <p:spPr>
              <a:xfrm>
                <a:off x="5679215" y="3765026"/>
                <a:ext cx="274434" cy="307777"/>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y</a:t>
                </a:r>
                <a:endParaRPr lang="zh-TW" altLang="en-US" dirty="0">
                  <a:latin typeface="Times New Roman" panose="02020603050405020304" pitchFamily="18" charset="0"/>
                  <a:ea typeface="微軟正黑體" panose="020B0604030504040204" pitchFamily="34" charset="-120"/>
                </a:endParaRPr>
              </a:p>
            </p:txBody>
          </p:sp>
        </p:grpSp>
        <p:sp>
          <p:nvSpPr>
            <p:cNvPr id="97" name="文字方塊 96">
              <a:extLst>
                <a:ext uri="{FF2B5EF4-FFF2-40B4-BE49-F238E27FC236}">
                  <a16:creationId xmlns:a16="http://schemas.microsoft.com/office/drawing/2014/main" id="{D6605F8B-9197-40F2-A7BA-20BF3BC58836}"/>
                </a:ext>
              </a:extLst>
            </p:cNvPr>
            <p:cNvSpPr txBox="1"/>
            <p:nvPr/>
          </p:nvSpPr>
          <p:spPr>
            <a:xfrm>
              <a:off x="3926193" y="2757879"/>
              <a:ext cx="264816" cy="307777"/>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a</a:t>
              </a:r>
              <a:endParaRPr lang="zh-TW" altLang="en-US" dirty="0">
                <a:latin typeface="Times New Roman" panose="02020603050405020304" pitchFamily="18" charset="0"/>
                <a:ea typeface="微軟正黑體" panose="020B0604030504040204" pitchFamily="34" charset="-120"/>
              </a:endParaRPr>
            </a:p>
          </p:txBody>
        </p:sp>
        <p:sp>
          <p:nvSpPr>
            <p:cNvPr id="98" name="文字方塊 97">
              <a:extLst>
                <a:ext uri="{FF2B5EF4-FFF2-40B4-BE49-F238E27FC236}">
                  <a16:creationId xmlns:a16="http://schemas.microsoft.com/office/drawing/2014/main" id="{722807B4-CB5B-4B47-B7C9-41FF7CB96B44}"/>
                </a:ext>
              </a:extLst>
            </p:cNvPr>
            <p:cNvSpPr txBox="1"/>
            <p:nvPr/>
          </p:nvSpPr>
          <p:spPr>
            <a:xfrm>
              <a:off x="3925367" y="3792492"/>
              <a:ext cx="274434" cy="307777"/>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b</a:t>
              </a:r>
              <a:endParaRPr lang="zh-TW" altLang="en-US" dirty="0">
                <a:latin typeface="Times New Roman" panose="02020603050405020304" pitchFamily="18" charset="0"/>
                <a:ea typeface="微軟正黑體" panose="020B0604030504040204" pitchFamily="34" charset="-120"/>
              </a:endParaRPr>
            </a:p>
          </p:txBody>
        </p:sp>
        <p:sp>
          <p:nvSpPr>
            <p:cNvPr id="99" name="Google Shape;190;p36">
              <a:extLst>
                <a:ext uri="{FF2B5EF4-FFF2-40B4-BE49-F238E27FC236}">
                  <a16:creationId xmlns:a16="http://schemas.microsoft.com/office/drawing/2014/main" id="{88E775FA-7264-4024-ACF7-CCFF6ADA06F0}"/>
                </a:ext>
              </a:extLst>
            </p:cNvPr>
            <p:cNvSpPr txBox="1"/>
            <p:nvPr/>
          </p:nvSpPr>
          <p:spPr>
            <a:xfrm>
              <a:off x="5034025" y="4043330"/>
              <a:ext cx="1087253" cy="271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000" dirty="0">
                  <a:latin typeface="Times New Roman" panose="02020603050405020304" pitchFamily="18" charset="0"/>
                  <a:ea typeface="微軟正黑體" panose="020B0604030504040204" pitchFamily="34" charset="-120"/>
                  <a:cs typeface="Open Sans"/>
                  <a:sym typeface="Open Sans"/>
                </a:rPr>
                <a:t>xor gate structure</a:t>
              </a:r>
              <a:endParaRPr sz="1000" dirty="0">
                <a:latin typeface="Times New Roman" panose="02020603050405020304" pitchFamily="18" charset="0"/>
                <a:ea typeface="微軟正黑體" panose="020B0604030504040204" pitchFamily="34" charset="-120"/>
                <a:cs typeface="Open Sans"/>
                <a:sym typeface="Open Sans"/>
              </a:endParaRPr>
            </a:p>
          </p:txBody>
        </p:sp>
      </p:grpSp>
      <p:cxnSp>
        <p:nvCxnSpPr>
          <p:cNvPr id="101" name="接點: 肘形 100">
            <a:extLst>
              <a:ext uri="{FF2B5EF4-FFF2-40B4-BE49-F238E27FC236}">
                <a16:creationId xmlns:a16="http://schemas.microsoft.com/office/drawing/2014/main" id="{058E9D83-FFDC-4793-BE8B-55DE46E3067E}"/>
              </a:ext>
            </a:extLst>
          </p:cNvPr>
          <p:cNvCxnSpPr>
            <a:cxnSpLocks/>
            <a:stCxn id="86" idx="3"/>
          </p:cNvCxnSpPr>
          <p:nvPr/>
        </p:nvCxnSpPr>
        <p:spPr>
          <a:xfrm flipV="1">
            <a:off x="2025651" y="3386069"/>
            <a:ext cx="1613200" cy="33233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9" name="Google Shape;190;p36">
            <a:extLst>
              <a:ext uri="{FF2B5EF4-FFF2-40B4-BE49-F238E27FC236}">
                <a16:creationId xmlns:a16="http://schemas.microsoft.com/office/drawing/2014/main" id="{61DDB9DB-A475-4F72-BDDE-64308950AA31}"/>
              </a:ext>
            </a:extLst>
          </p:cNvPr>
          <p:cNvSpPr txBox="1"/>
          <p:nvPr/>
        </p:nvSpPr>
        <p:spPr>
          <a:xfrm>
            <a:off x="621440" y="4230210"/>
            <a:ext cx="1461375" cy="271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000" dirty="0">
                <a:latin typeface="Times New Roman" panose="02020603050405020304" pitchFamily="18" charset="0"/>
                <a:ea typeface="微軟正黑體" panose="020B0604030504040204" pitchFamily="34" charset="-120"/>
                <a:cs typeface="Open Sans"/>
                <a:sym typeface="Open Sans"/>
              </a:rPr>
              <a:t>xor gate Verilog module</a:t>
            </a:r>
            <a:endParaRPr sz="1000" dirty="0">
              <a:latin typeface="Times New Roman" panose="02020603050405020304" pitchFamily="18" charset="0"/>
              <a:ea typeface="微軟正黑體" panose="020B0604030504040204" pitchFamily="34" charset="-120"/>
              <a:cs typeface="Open Sans"/>
              <a:sym typeface="Open Sans"/>
            </a:endParaRPr>
          </a:p>
        </p:txBody>
      </p:sp>
    </p:spTree>
    <p:extLst>
      <p:ext uri="{BB962C8B-B14F-4D97-AF65-F5344CB8AC3E}">
        <p14:creationId xmlns:p14="http://schemas.microsoft.com/office/powerpoint/2010/main" val="68150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Ripple Carry Adder</a:t>
            </a:r>
            <a:r>
              <a:rPr lang="zh-TW" altLang="en-US"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 </a:t>
            </a:r>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(1/2)</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a:xfrm>
            <a:off x="508001" y="1620442"/>
            <a:ext cx="6447501" cy="2910580"/>
          </a:xfrm>
        </p:spPr>
        <p:txBody>
          <a:bodyPr/>
          <a:lstStyle/>
          <a:p>
            <a:pPr>
              <a:buFont typeface="Wingdings" panose="05000000000000000000" pitchFamily="2" charset="2"/>
              <a:buChar char="u"/>
            </a:pPr>
            <a:r>
              <a:rPr lang="en-US" altLang="zh-TW" dirty="0">
                <a:latin typeface="Times New Roman" panose="02020603050405020304" pitchFamily="18" charset="0"/>
                <a:ea typeface="微軟正黑體" panose="020B0604030504040204" pitchFamily="34" charset="-120"/>
              </a:rPr>
              <a:t>RCA</a:t>
            </a:r>
            <a:r>
              <a:rPr lang="zh-TW" altLang="en-US" dirty="0">
                <a:latin typeface="Times New Roman" panose="02020603050405020304" pitchFamily="18" charset="0"/>
                <a:ea typeface="微軟正黑體" panose="020B0604030504040204" pitchFamily="34" charset="-120"/>
              </a:rPr>
              <a:t> 的架構是由許多</a:t>
            </a:r>
            <a:r>
              <a:rPr lang="zh-TW" altLang="en-US" dirty="0">
                <a:latin typeface="Times New Roman" panose="02020603050405020304" pitchFamily="18" charset="0"/>
              </a:rPr>
              <a:t>個全加器 </a:t>
            </a:r>
            <a:r>
              <a:rPr lang="en-US" altLang="zh-TW" dirty="0">
                <a:latin typeface="Times New Roman" panose="02020603050405020304" pitchFamily="18" charset="0"/>
              </a:rPr>
              <a:t>(FA)</a:t>
            </a:r>
            <a:r>
              <a:rPr lang="zh-TW" altLang="en-US" dirty="0">
                <a:latin typeface="Times New Roman" panose="02020603050405020304" pitchFamily="18" charset="0"/>
                <a:ea typeface="微軟正黑體" panose="020B0604030504040204" pitchFamily="34" charset="-120"/>
              </a:rPr>
              <a:t>所連續組合而成，因為其中任一全加器都必須要等待前一全加器的進位傳入後才會開始進行運算，故此種硬體架構有如漣波 </a:t>
            </a:r>
            <a:r>
              <a:rPr lang="en-US" altLang="zh-TW" dirty="0">
                <a:latin typeface="Times New Roman" panose="02020603050405020304" pitchFamily="18" charset="0"/>
                <a:ea typeface="微軟正黑體" panose="020B0604030504040204" pitchFamily="34" charset="-120"/>
              </a:rPr>
              <a:t>(ripple)</a:t>
            </a:r>
            <a:r>
              <a:rPr lang="zh-TW" altLang="en-US" dirty="0">
                <a:latin typeface="Times New Roman" panose="02020603050405020304" pitchFamily="18" charset="0"/>
                <a:ea typeface="微軟正黑體" panose="020B0604030504040204" pitchFamily="34" charset="-120"/>
              </a:rPr>
              <a:t> 般持續傳遞的特性</a:t>
            </a:r>
          </a:p>
        </p:txBody>
      </p:sp>
      <p:grpSp>
        <p:nvGrpSpPr>
          <p:cNvPr id="105" name="群組 104">
            <a:extLst>
              <a:ext uri="{FF2B5EF4-FFF2-40B4-BE49-F238E27FC236}">
                <a16:creationId xmlns:a16="http://schemas.microsoft.com/office/drawing/2014/main" id="{5751C650-1A91-48F5-B088-6BE9CA27F9F9}"/>
              </a:ext>
            </a:extLst>
          </p:cNvPr>
          <p:cNvGrpSpPr/>
          <p:nvPr/>
        </p:nvGrpSpPr>
        <p:grpSpPr>
          <a:xfrm>
            <a:off x="301093" y="2960673"/>
            <a:ext cx="4044322" cy="1328663"/>
            <a:chOff x="301093" y="2960673"/>
            <a:chExt cx="4044322" cy="1328663"/>
          </a:xfrm>
        </p:grpSpPr>
        <p:grpSp>
          <p:nvGrpSpPr>
            <p:cNvPr id="3" name="群組 2">
              <a:extLst>
                <a:ext uri="{FF2B5EF4-FFF2-40B4-BE49-F238E27FC236}">
                  <a16:creationId xmlns:a16="http://schemas.microsoft.com/office/drawing/2014/main" id="{068FC532-1A85-4947-A8C9-166E7ADDF0B9}"/>
                </a:ext>
              </a:extLst>
            </p:cNvPr>
            <p:cNvGrpSpPr/>
            <p:nvPr/>
          </p:nvGrpSpPr>
          <p:grpSpPr>
            <a:xfrm>
              <a:off x="301093" y="2960673"/>
              <a:ext cx="3643508" cy="1328663"/>
              <a:chOff x="508001" y="3016196"/>
              <a:chExt cx="4244680" cy="1547527"/>
            </a:xfrm>
          </p:grpSpPr>
          <p:pic>
            <p:nvPicPr>
              <p:cNvPr id="6" name="Google Shape;188;p36">
                <a:extLst>
                  <a:ext uri="{FF2B5EF4-FFF2-40B4-BE49-F238E27FC236}">
                    <a16:creationId xmlns:a16="http://schemas.microsoft.com/office/drawing/2014/main" id="{115D8AF9-2479-4CFE-B423-B46657E1EF3E}"/>
                  </a:ext>
                </a:extLst>
              </p:cNvPr>
              <p:cNvPicPr preferRelativeResize="0"/>
              <p:nvPr/>
            </p:nvPicPr>
            <p:blipFill>
              <a:blip r:embed="rId2">
                <a:alphaModFix/>
              </a:blip>
              <a:stretch>
                <a:fillRect/>
              </a:stretch>
            </p:blipFill>
            <p:spPr>
              <a:xfrm>
                <a:off x="508001" y="3016196"/>
                <a:ext cx="4244680" cy="1266029"/>
              </a:xfrm>
              <a:prstGeom prst="rect">
                <a:avLst/>
              </a:prstGeom>
              <a:noFill/>
              <a:ln>
                <a:noFill/>
              </a:ln>
            </p:spPr>
          </p:pic>
          <p:sp>
            <p:nvSpPr>
              <p:cNvPr id="7" name="Google Shape;186;p36">
                <a:extLst>
                  <a:ext uri="{FF2B5EF4-FFF2-40B4-BE49-F238E27FC236}">
                    <a16:creationId xmlns:a16="http://schemas.microsoft.com/office/drawing/2014/main" id="{2463B7CD-47A0-4F32-85AA-77C8AD7D7404}"/>
                  </a:ext>
                </a:extLst>
              </p:cNvPr>
              <p:cNvSpPr/>
              <p:nvPr/>
            </p:nvSpPr>
            <p:spPr>
              <a:xfrm>
                <a:off x="3632421" y="3396676"/>
                <a:ext cx="550382" cy="505067"/>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latin typeface="Times New Roman" panose="02020603050405020304" pitchFamily="18" charset="0"/>
                  <a:ea typeface="微軟正黑體" panose="020B0604030504040204" pitchFamily="34" charset="-120"/>
                </a:endParaRPr>
              </a:p>
            </p:txBody>
          </p:sp>
          <p:sp>
            <p:nvSpPr>
              <p:cNvPr id="8" name="Google Shape;190;p36">
                <a:extLst>
                  <a:ext uri="{FF2B5EF4-FFF2-40B4-BE49-F238E27FC236}">
                    <a16:creationId xmlns:a16="http://schemas.microsoft.com/office/drawing/2014/main" id="{9D778622-2D66-4F8D-80C3-F0935C1F27ED}"/>
                  </a:ext>
                </a:extLst>
              </p:cNvPr>
              <p:cNvSpPr txBox="1"/>
              <p:nvPr/>
            </p:nvSpPr>
            <p:spPr>
              <a:xfrm>
                <a:off x="1871179" y="4247223"/>
                <a:ext cx="1509488" cy="31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zh-TW" sz="1000" dirty="0">
                    <a:latin typeface="Times New Roman" panose="02020603050405020304" pitchFamily="18" charset="0"/>
                    <a:ea typeface="微軟正黑體" panose="020B0604030504040204" pitchFamily="34" charset="-120"/>
                    <a:cs typeface="Open Sans"/>
                    <a:sym typeface="Open Sans"/>
                  </a:rPr>
                  <a:t>16</a:t>
                </a:r>
                <a:r>
                  <a:rPr lang="en-US" altLang="zh-TW" sz="1000" dirty="0">
                    <a:latin typeface="Times New Roman" panose="02020603050405020304" pitchFamily="18" charset="0"/>
                    <a:ea typeface="微軟正黑體" panose="020B0604030504040204" pitchFamily="34" charset="-120"/>
                    <a:cs typeface="Open Sans"/>
                    <a:sym typeface="Open Sans"/>
                  </a:rPr>
                  <a:t>-</a:t>
                </a:r>
                <a:r>
                  <a:rPr lang="zh-TW" sz="1000" dirty="0">
                    <a:latin typeface="Times New Roman" panose="02020603050405020304" pitchFamily="18" charset="0"/>
                    <a:ea typeface="微軟正黑體" panose="020B0604030504040204" pitchFamily="34" charset="-120"/>
                    <a:cs typeface="Open Sans"/>
                    <a:sym typeface="Open Sans"/>
                  </a:rPr>
                  <a:t>bit RCA</a:t>
                </a:r>
                <a:r>
                  <a:rPr lang="zh-TW" altLang="en-US" sz="1000" dirty="0">
                    <a:latin typeface="Times New Roman" panose="02020603050405020304" pitchFamily="18" charset="0"/>
                    <a:ea typeface="微軟正黑體" panose="020B0604030504040204" pitchFamily="34" charset="-120"/>
                    <a:cs typeface="Open Sans"/>
                    <a:sym typeface="Open Sans"/>
                  </a:rPr>
                  <a:t> </a:t>
                </a:r>
                <a:r>
                  <a:rPr lang="en-US" altLang="zh-TW" sz="1000" dirty="0">
                    <a:latin typeface="Times New Roman" panose="02020603050405020304" pitchFamily="18" charset="0"/>
                    <a:ea typeface="微軟正黑體" panose="020B0604030504040204" pitchFamily="34" charset="-120"/>
                    <a:cs typeface="Open Sans"/>
                    <a:sym typeface="Open Sans"/>
                  </a:rPr>
                  <a:t>structure</a:t>
                </a:r>
                <a:endParaRPr sz="1000" dirty="0">
                  <a:latin typeface="Times New Roman" panose="02020603050405020304" pitchFamily="18" charset="0"/>
                  <a:ea typeface="微軟正黑體" panose="020B0604030504040204" pitchFamily="34" charset="-120"/>
                  <a:cs typeface="Open Sans"/>
                  <a:sym typeface="Open Sans"/>
                </a:endParaRPr>
              </a:p>
            </p:txBody>
          </p:sp>
        </p:grpSp>
        <p:cxnSp>
          <p:nvCxnSpPr>
            <p:cNvPr id="94" name="接點: 肘形 93">
              <a:extLst>
                <a:ext uri="{FF2B5EF4-FFF2-40B4-BE49-F238E27FC236}">
                  <a16:creationId xmlns:a16="http://schemas.microsoft.com/office/drawing/2014/main" id="{291CFA38-3E5C-4B3C-AB8A-F6165276E14D}"/>
                </a:ext>
              </a:extLst>
            </p:cNvPr>
            <p:cNvCxnSpPr>
              <a:cxnSpLocks/>
            </p:cNvCxnSpPr>
            <p:nvPr/>
          </p:nvCxnSpPr>
          <p:spPr>
            <a:xfrm>
              <a:off x="3461991" y="3608206"/>
              <a:ext cx="883424" cy="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1" name="群組 150">
            <a:extLst>
              <a:ext uri="{FF2B5EF4-FFF2-40B4-BE49-F238E27FC236}">
                <a16:creationId xmlns:a16="http://schemas.microsoft.com/office/drawing/2014/main" id="{E33AA83F-846E-4521-AA86-5D966E00A63B}"/>
              </a:ext>
            </a:extLst>
          </p:cNvPr>
          <p:cNvGrpSpPr/>
          <p:nvPr/>
        </p:nvGrpSpPr>
        <p:grpSpPr>
          <a:xfrm>
            <a:off x="4345415" y="2487791"/>
            <a:ext cx="3858785" cy="2192556"/>
            <a:chOff x="4229238" y="2456384"/>
            <a:chExt cx="3987752" cy="2234762"/>
          </a:xfrm>
        </p:grpSpPr>
        <p:grpSp>
          <p:nvGrpSpPr>
            <p:cNvPr id="103" name="群組 102">
              <a:extLst>
                <a:ext uri="{FF2B5EF4-FFF2-40B4-BE49-F238E27FC236}">
                  <a16:creationId xmlns:a16="http://schemas.microsoft.com/office/drawing/2014/main" id="{85C9FE67-8C77-4DA7-B323-D3C6504521EA}"/>
                </a:ext>
              </a:extLst>
            </p:cNvPr>
            <p:cNvGrpSpPr/>
            <p:nvPr/>
          </p:nvGrpSpPr>
          <p:grpSpPr>
            <a:xfrm>
              <a:off x="4229238" y="2456384"/>
              <a:ext cx="3987752" cy="2234762"/>
              <a:chOff x="4228026" y="2609086"/>
              <a:chExt cx="4029358" cy="2033365"/>
            </a:xfrm>
          </p:grpSpPr>
          <p:grpSp>
            <p:nvGrpSpPr>
              <p:cNvPr id="84" name="群組 83">
                <a:extLst>
                  <a:ext uri="{FF2B5EF4-FFF2-40B4-BE49-F238E27FC236}">
                    <a16:creationId xmlns:a16="http://schemas.microsoft.com/office/drawing/2014/main" id="{F283A7DF-5169-491B-A890-5C9EEF60B642}"/>
                  </a:ext>
                </a:extLst>
              </p:cNvPr>
              <p:cNvGrpSpPr/>
              <p:nvPr/>
            </p:nvGrpSpPr>
            <p:grpSpPr>
              <a:xfrm>
                <a:off x="4228026" y="2609086"/>
                <a:ext cx="3287432" cy="1740410"/>
                <a:chOff x="4178316" y="2655300"/>
                <a:chExt cx="3931206" cy="2105617"/>
              </a:xfrm>
            </p:grpSpPr>
            <p:grpSp>
              <p:nvGrpSpPr>
                <p:cNvPr id="11" name="群組 10">
                  <a:extLst>
                    <a:ext uri="{FF2B5EF4-FFF2-40B4-BE49-F238E27FC236}">
                      <a16:creationId xmlns:a16="http://schemas.microsoft.com/office/drawing/2014/main" id="{3958157F-BC29-4B4A-8BDD-4EAECDB1CAFD}"/>
                    </a:ext>
                  </a:extLst>
                </p:cNvPr>
                <p:cNvGrpSpPr/>
                <p:nvPr/>
              </p:nvGrpSpPr>
              <p:grpSpPr>
                <a:xfrm>
                  <a:off x="5093911" y="2724158"/>
                  <a:ext cx="647700" cy="473030"/>
                  <a:chOff x="6370576" y="3610968"/>
                  <a:chExt cx="647700" cy="473030"/>
                </a:xfrm>
              </p:grpSpPr>
              <p:sp>
                <p:nvSpPr>
                  <p:cNvPr id="9" name="月亮 8">
                    <a:extLst>
                      <a:ext uri="{FF2B5EF4-FFF2-40B4-BE49-F238E27FC236}">
                        <a16:creationId xmlns:a16="http://schemas.microsoft.com/office/drawing/2014/main" id="{C837A716-33ED-4169-B054-9FFB1A7F4E29}"/>
                      </a:ext>
                    </a:extLst>
                  </p:cNvPr>
                  <p:cNvSpPr/>
                  <p:nvPr/>
                </p:nvSpPr>
                <p:spPr>
                  <a:xfrm rot="10800000">
                    <a:off x="6461315" y="3610969"/>
                    <a:ext cx="556961" cy="473029"/>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2" name="月亮 1">
                    <a:extLst>
                      <a:ext uri="{FF2B5EF4-FFF2-40B4-BE49-F238E27FC236}">
                        <a16:creationId xmlns:a16="http://schemas.microsoft.com/office/drawing/2014/main" id="{65DEBAD0-8CC8-4BCF-A50E-A1867E78C043}"/>
                      </a:ext>
                    </a:extLst>
                  </p:cNvPr>
                  <p:cNvSpPr/>
                  <p:nvPr/>
                </p:nvSpPr>
                <p:spPr>
                  <a:xfrm rot="10800000">
                    <a:off x="6370576" y="3610968"/>
                    <a:ext cx="153512" cy="473030"/>
                  </a:xfrm>
                  <a:prstGeom prst="mo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10" name="文字方塊 9">
                    <a:extLst>
                      <a:ext uri="{FF2B5EF4-FFF2-40B4-BE49-F238E27FC236}">
                        <a16:creationId xmlns:a16="http://schemas.microsoft.com/office/drawing/2014/main" id="{7238AA97-C17F-48B5-A42E-0F094CD1533D}"/>
                      </a:ext>
                    </a:extLst>
                  </p:cNvPr>
                  <p:cNvSpPr txBox="1"/>
                  <p:nvPr/>
                </p:nvSpPr>
                <p:spPr>
                  <a:xfrm>
                    <a:off x="6535047" y="3693594"/>
                    <a:ext cx="451842" cy="297888"/>
                  </a:xfrm>
                  <a:prstGeom prst="rect">
                    <a:avLst/>
                  </a:prstGeom>
                  <a:noFill/>
                </p:spPr>
                <p:txBody>
                  <a:bodyPr wrap="square" rtlCol="0">
                    <a:spAutoFit/>
                  </a:bodyPr>
                  <a:lstStyle/>
                  <a:p>
                    <a:r>
                      <a:rPr lang="en-US" altLang="zh-TW" sz="1000" dirty="0">
                        <a:latin typeface="Times New Roman" panose="02020603050405020304" pitchFamily="18" charset="0"/>
                        <a:ea typeface="微軟正黑體" panose="020B0604030504040204" pitchFamily="34" charset="-120"/>
                      </a:rPr>
                      <a:t>xor</a:t>
                    </a:r>
                    <a:endParaRPr lang="zh-TW" altLang="en-US" dirty="0">
                      <a:latin typeface="Times New Roman" panose="02020603050405020304" pitchFamily="18" charset="0"/>
                      <a:ea typeface="微軟正黑體" panose="020B0604030504040204" pitchFamily="34" charset="-120"/>
                    </a:endParaRPr>
                  </a:p>
                </p:txBody>
              </p:sp>
            </p:grpSp>
            <p:grpSp>
              <p:nvGrpSpPr>
                <p:cNvPr id="12" name="群組 11">
                  <a:extLst>
                    <a:ext uri="{FF2B5EF4-FFF2-40B4-BE49-F238E27FC236}">
                      <a16:creationId xmlns:a16="http://schemas.microsoft.com/office/drawing/2014/main" id="{C36D3E12-7ED4-4503-A416-0D96ED1FF2EE}"/>
                    </a:ext>
                  </a:extLst>
                </p:cNvPr>
                <p:cNvGrpSpPr/>
                <p:nvPr/>
              </p:nvGrpSpPr>
              <p:grpSpPr>
                <a:xfrm>
                  <a:off x="6418746" y="2724159"/>
                  <a:ext cx="647700" cy="473030"/>
                  <a:chOff x="6370576" y="3610968"/>
                  <a:chExt cx="647700" cy="473030"/>
                </a:xfrm>
              </p:grpSpPr>
              <p:sp>
                <p:nvSpPr>
                  <p:cNvPr id="13" name="月亮 12">
                    <a:extLst>
                      <a:ext uri="{FF2B5EF4-FFF2-40B4-BE49-F238E27FC236}">
                        <a16:creationId xmlns:a16="http://schemas.microsoft.com/office/drawing/2014/main" id="{A36492F4-87F1-41D6-B3B5-5FEBFC35CD65}"/>
                      </a:ext>
                    </a:extLst>
                  </p:cNvPr>
                  <p:cNvSpPr/>
                  <p:nvPr/>
                </p:nvSpPr>
                <p:spPr>
                  <a:xfrm rot="10800000">
                    <a:off x="6461315" y="3610969"/>
                    <a:ext cx="556961" cy="473029"/>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14" name="月亮 13">
                    <a:extLst>
                      <a:ext uri="{FF2B5EF4-FFF2-40B4-BE49-F238E27FC236}">
                        <a16:creationId xmlns:a16="http://schemas.microsoft.com/office/drawing/2014/main" id="{435212C3-C3F7-4592-BB7C-DD37BD68653E}"/>
                      </a:ext>
                    </a:extLst>
                  </p:cNvPr>
                  <p:cNvSpPr/>
                  <p:nvPr/>
                </p:nvSpPr>
                <p:spPr>
                  <a:xfrm rot="10800000">
                    <a:off x="6370576" y="3610968"/>
                    <a:ext cx="153512" cy="473030"/>
                  </a:xfrm>
                  <a:prstGeom prst="mo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15" name="文字方塊 14">
                    <a:extLst>
                      <a:ext uri="{FF2B5EF4-FFF2-40B4-BE49-F238E27FC236}">
                        <a16:creationId xmlns:a16="http://schemas.microsoft.com/office/drawing/2014/main" id="{DA776EA2-450A-48FA-8E53-8718B973C9E2}"/>
                      </a:ext>
                    </a:extLst>
                  </p:cNvPr>
                  <p:cNvSpPr txBox="1"/>
                  <p:nvPr/>
                </p:nvSpPr>
                <p:spPr>
                  <a:xfrm>
                    <a:off x="6535047" y="3693594"/>
                    <a:ext cx="451842" cy="297888"/>
                  </a:xfrm>
                  <a:prstGeom prst="rect">
                    <a:avLst/>
                  </a:prstGeom>
                  <a:noFill/>
                </p:spPr>
                <p:txBody>
                  <a:bodyPr wrap="square" rtlCol="0">
                    <a:spAutoFit/>
                  </a:bodyPr>
                  <a:lstStyle/>
                  <a:p>
                    <a:r>
                      <a:rPr lang="en-US" altLang="zh-TW" sz="1000" dirty="0">
                        <a:latin typeface="Times New Roman" panose="02020603050405020304" pitchFamily="18" charset="0"/>
                        <a:ea typeface="微軟正黑體" panose="020B0604030504040204" pitchFamily="34" charset="-120"/>
                      </a:rPr>
                      <a:t>xor</a:t>
                    </a:r>
                    <a:endParaRPr lang="zh-TW" altLang="en-US" dirty="0">
                      <a:latin typeface="Times New Roman" panose="02020603050405020304" pitchFamily="18" charset="0"/>
                      <a:ea typeface="微軟正黑體" panose="020B0604030504040204" pitchFamily="34" charset="-120"/>
                    </a:endParaRPr>
                  </a:p>
                </p:txBody>
              </p:sp>
            </p:grpSp>
            <p:sp>
              <p:nvSpPr>
                <p:cNvPr id="16" name="流程圖: 延遲 15">
                  <a:extLst>
                    <a:ext uri="{FF2B5EF4-FFF2-40B4-BE49-F238E27FC236}">
                      <a16:creationId xmlns:a16="http://schemas.microsoft.com/office/drawing/2014/main" id="{4E2DEAC1-5EF4-4CDA-9F18-CFB770F6EF06}"/>
                    </a:ext>
                  </a:extLst>
                </p:cNvPr>
                <p:cNvSpPr/>
                <p:nvPr/>
              </p:nvSpPr>
              <p:spPr>
                <a:xfrm>
                  <a:off x="6418746" y="3457271"/>
                  <a:ext cx="558377" cy="540630"/>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solidFill>
                        <a:schemeClr val="tx1"/>
                      </a:solidFill>
                      <a:latin typeface="Times New Roman" panose="02020603050405020304" pitchFamily="18" charset="0"/>
                      <a:ea typeface="微軟正黑體" panose="020B0604030504040204" pitchFamily="34" charset="-120"/>
                    </a:rPr>
                    <a:t>and</a:t>
                  </a: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17" name="月亮 16">
                  <a:extLst>
                    <a:ext uri="{FF2B5EF4-FFF2-40B4-BE49-F238E27FC236}">
                      <a16:creationId xmlns:a16="http://schemas.microsoft.com/office/drawing/2014/main" id="{FCB1D53F-92B2-429B-BACB-57DCF4D191FC}"/>
                    </a:ext>
                  </a:extLst>
                </p:cNvPr>
                <p:cNvSpPr/>
                <p:nvPr/>
              </p:nvSpPr>
              <p:spPr>
                <a:xfrm rot="10800000">
                  <a:off x="7552561" y="3827906"/>
                  <a:ext cx="556961" cy="473029"/>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18" name="流程圖: 延遲 17">
                  <a:extLst>
                    <a:ext uri="{FF2B5EF4-FFF2-40B4-BE49-F238E27FC236}">
                      <a16:creationId xmlns:a16="http://schemas.microsoft.com/office/drawing/2014/main" id="{50488EA9-7F8F-4057-BFB2-7A1570FAA654}"/>
                    </a:ext>
                  </a:extLst>
                </p:cNvPr>
                <p:cNvSpPr/>
                <p:nvPr/>
              </p:nvSpPr>
              <p:spPr>
                <a:xfrm>
                  <a:off x="6418746" y="4220287"/>
                  <a:ext cx="558377" cy="540630"/>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solidFill>
                        <a:schemeClr val="tx1"/>
                      </a:solidFill>
                      <a:latin typeface="Times New Roman" panose="02020603050405020304" pitchFamily="18" charset="0"/>
                      <a:ea typeface="微軟正黑體" panose="020B0604030504040204" pitchFamily="34" charset="-120"/>
                    </a:rPr>
                    <a:t>and</a:t>
                  </a:r>
                  <a:endParaRPr lang="zh-TW" altLang="en-US" sz="1000" dirty="0">
                    <a:solidFill>
                      <a:schemeClr val="tx1"/>
                    </a:solidFill>
                    <a:latin typeface="Times New Roman" panose="02020603050405020304" pitchFamily="18" charset="0"/>
                    <a:ea typeface="微軟正黑體" panose="020B0604030504040204" pitchFamily="34" charset="-120"/>
                  </a:endParaRPr>
                </a:p>
              </p:txBody>
            </p:sp>
            <p:sp>
              <p:nvSpPr>
                <p:cNvPr id="20" name="文字方塊 19">
                  <a:extLst>
                    <a:ext uri="{FF2B5EF4-FFF2-40B4-BE49-F238E27FC236}">
                      <a16:creationId xmlns:a16="http://schemas.microsoft.com/office/drawing/2014/main" id="{5BE410FA-FFF0-42F8-B10D-5A17809A4B59}"/>
                    </a:ext>
                  </a:extLst>
                </p:cNvPr>
                <p:cNvSpPr txBox="1"/>
                <p:nvPr/>
              </p:nvSpPr>
              <p:spPr>
                <a:xfrm>
                  <a:off x="4185828" y="2655300"/>
                  <a:ext cx="316676" cy="372361"/>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a</a:t>
                  </a:r>
                  <a:endParaRPr lang="zh-TW" altLang="en-US" dirty="0">
                    <a:latin typeface="Times New Roman" panose="02020603050405020304" pitchFamily="18" charset="0"/>
                    <a:ea typeface="微軟正黑體" panose="020B0604030504040204" pitchFamily="34" charset="-120"/>
                  </a:endParaRPr>
                </a:p>
              </p:txBody>
            </p:sp>
            <p:sp>
              <p:nvSpPr>
                <p:cNvPr id="21" name="文字方塊 20">
                  <a:extLst>
                    <a:ext uri="{FF2B5EF4-FFF2-40B4-BE49-F238E27FC236}">
                      <a16:creationId xmlns:a16="http://schemas.microsoft.com/office/drawing/2014/main" id="{94E27869-908C-44A2-9E37-58199327AC7C}"/>
                    </a:ext>
                  </a:extLst>
                </p:cNvPr>
                <p:cNvSpPr txBox="1"/>
                <p:nvPr/>
              </p:nvSpPr>
              <p:spPr>
                <a:xfrm>
                  <a:off x="4178316" y="2953188"/>
                  <a:ext cx="328176" cy="372361"/>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b</a:t>
                  </a:r>
                  <a:endParaRPr lang="zh-TW" altLang="en-US" dirty="0">
                    <a:latin typeface="Times New Roman" panose="02020603050405020304" pitchFamily="18" charset="0"/>
                    <a:ea typeface="微軟正黑體" panose="020B0604030504040204" pitchFamily="34" charset="-120"/>
                  </a:endParaRPr>
                </a:p>
              </p:txBody>
            </p:sp>
            <p:sp>
              <p:nvSpPr>
                <p:cNvPr id="22" name="文字方塊 21">
                  <a:extLst>
                    <a:ext uri="{FF2B5EF4-FFF2-40B4-BE49-F238E27FC236}">
                      <a16:creationId xmlns:a16="http://schemas.microsoft.com/office/drawing/2014/main" id="{07B129AB-C0F4-4444-8EB3-A05C4F25BBA3}"/>
                    </a:ext>
                  </a:extLst>
                </p:cNvPr>
                <p:cNvSpPr txBox="1"/>
                <p:nvPr/>
              </p:nvSpPr>
              <p:spPr>
                <a:xfrm>
                  <a:off x="7657680" y="3910533"/>
                  <a:ext cx="451842" cy="297888"/>
                </a:xfrm>
                <a:prstGeom prst="rect">
                  <a:avLst/>
                </a:prstGeom>
                <a:noFill/>
              </p:spPr>
              <p:txBody>
                <a:bodyPr wrap="square" rtlCol="0">
                  <a:spAutoFit/>
                </a:bodyPr>
                <a:lstStyle/>
                <a:p>
                  <a:r>
                    <a:rPr lang="en-US" altLang="zh-TW" sz="1000" dirty="0">
                      <a:latin typeface="Times New Roman" panose="02020603050405020304" pitchFamily="18" charset="0"/>
                      <a:ea typeface="微軟正黑體" panose="020B0604030504040204" pitchFamily="34" charset="-120"/>
                    </a:rPr>
                    <a:t>or</a:t>
                  </a:r>
                  <a:endParaRPr lang="zh-TW" altLang="en-US" dirty="0">
                    <a:latin typeface="Times New Roman" panose="02020603050405020304" pitchFamily="18" charset="0"/>
                    <a:ea typeface="微軟正黑體" panose="020B0604030504040204" pitchFamily="34" charset="-120"/>
                  </a:endParaRPr>
                </a:p>
              </p:txBody>
            </p:sp>
            <p:cxnSp>
              <p:nvCxnSpPr>
                <p:cNvPr id="32" name="接點: 肘形 31">
                  <a:extLst>
                    <a:ext uri="{FF2B5EF4-FFF2-40B4-BE49-F238E27FC236}">
                      <a16:creationId xmlns:a16="http://schemas.microsoft.com/office/drawing/2014/main" id="{F55CA4EC-8823-458F-8509-98D86C0F00D6}"/>
                    </a:ext>
                  </a:extLst>
                </p:cNvPr>
                <p:cNvCxnSpPr>
                  <a:cxnSpLocks/>
                  <a:stCxn id="20" idx="3"/>
                </p:cNvCxnSpPr>
                <p:nvPr/>
              </p:nvCxnSpPr>
              <p:spPr>
                <a:xfrm>
                  <a:off x="4502504" y="2841481"/>
                  <a:ext cx="1853606" cy="1456598"/>
                </a:xfrm>
                <a:prstGeom prst="bentConnector3">
                  <a:avLst>
                    <a:gd name="adj1" fmla="val 5709"/>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接點: 肘形 35">
                  <a:extLst>
                    <a:ext uri="{FF2B5EF4-FFF2-40B4-BE49-F238E27FC236}">
                      <a16:creationId xmlns:a16="http://schemas.microsoft.com/office/drawing/2014/main" id="{66288B6A-4FF2-4FA8-BB8C-F573CD99E417}"/>
                    </a:ext>
                  </a:extLst>
                </p:cNvPr>
                <p:cNvCxnSpPr>
                  <a:cxnSpLocks/>
                  <a:stCxn id="21" idx="3"/>
                </p:cNvCxnSpPr>
                <p:nvPr/>
              </p:nvCxnSpPr>
              <p:spPr>
                <a:xfrm>
                  <a:off x="4506492" y="3139369"/>
                  <a:ext cx="1869528" cy="1484370"/>
                </a:xfrm>
                <a:prstGeom prst="bentConnector3">
                  <a:avLst>
                    <a:gd name="adj1" fmla="val 16552"/>
                  </a:avLst>
                </a:prstGeom>
              </p:spPr>
              <p:style>
                <a:lnRef idx="1">
                  <a:schemeClr val="accent1"/>
                </a:lnRef>
                <a:fillRef idx="0">
                  <a:schemeClr val="accent1"/>
                </a:fillRef>
                <a:effectRef idx="0">
                  <a:schemeClr val="accent1"/>
                </a:effectRef>
                <a:fontRef idx="minor">
                  <a:schemeClr val="tx1"/>
                </a:fontRef>
              </p:style>
            </p:cxnSp>
            <p:cxnSp>
              <p:nvCxnSpPr>
                <p:cNvPr id="43" name="接點: 肘形 42">
                  <a:extLst>
                    <a:ext uri="{FF2B5EF4-FFF2-40B4-BE49-F238E27FC236}">
                      <a16:creationId xmlns:a16="http://schemas.microsoft.com/office/drawing/2014/main" id="{82F9C0F5-31AA-4381-9A2E-59D07C553C96}"/>
                    </a:ext>
                  </a:extLst>
                </p:cNvPr>
                <p:cNvCxnSpPr>
                  <a:cxnSpLocks/>
                </p:cNvCxnSpPr>
                <p:nvPr/>
              </p:nvCxnSpPr>
              <p:spPr>
                <a:xfrm>
                  <a:off x="5747365" y="2960673"/>
                  <a:ext cx="308480" cy="649954"/>
                </a:xfrm>
                <a:prstGeom prst="bentConnector2">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接點: 肘形 54">
                  <a:extLst>
                    <a:ext uri="{FF2B5EF4-FFF2-40B4-BE49-F238E27FC236}">
                      <a16:creationId xmlns:a16="http://schemas.microsoft.com/office/drawing/2014/main" id="{93EB203B-F5B2-4470-BD20-DC238FF261E2}"/>
                    </a:ext>
                  </a:extLst>
                </p:cNvPr>
                <p:cNvCxnSpPr>
                  <a:cxnSpLocks/>
                  <a:stCxn id="9" idx="1"/>
                </p:cNvCxnSpPr>
                <p:nvPr/>
              </p:nvCxnSpPr>
              <p:spPr>
                <a:xfrm flipV="1">
                  <a:off x="5741611" y="2837565"/>
                  <a:ext cx="624862" cy="123108"/>
                </a:xfrm>
                <a:prstGeom prst="bentConnector3">
                  <a:avLst>
                    <a:gd name="adj1" fmla="val 50000"/>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接點: 肘形 62">
                  <a:extLst>
                    <a:ext uri="{FF2B5EF4-FFF2-40B4-BE49-F238E27FC236}">
                      <a16:creationId xmlns:a16="http://schemas.microsoft.com/office/drawing/2014/main" id="{64BFA31C-19DB-4E83-9892-8CF012419545}"/>
                    </a:ext>
                  </a:extLst>
                </p:cNvPr>
                <p:cNvCxnSpPr>
                  <a:cxnSpLocks/>
                  <a:stCxn id="64" idx="3"/>
                </p:cNvCxnSpPr>
                <p:nvPr/>
              </p:nvCxnSpPr>
              <p:spPr>
                <a:xfrm>
                  <a:off x="4558231" y="3536965"/>
                  <a:ext cx="1830180" cy="336327"/>
                </a:xfrm>
                <a:prstGeom prst="bentConnector3">
                  <a:avLst>
                    <a:gd name="adj1" fmla="val 50000"/>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4" name="文字方塊 63">
                  <a:extLst>
                    <a:ext uri="{FF2B5EF4-FFF2-40B4-BE49-F238E27FC236}">
                      <a16:creationId xmlns:a16="http://schemas.microsoft.com/office/drawing/2014/main" id="{FED70D49-ADEB-41B8-931C-8126BEA535D2}"/>
                    </a:ext>
                  </a:extLst>
                </p:cNvPr>
                <p:cNvSpPr txBox="1"/>
                <p:nvPr/>
              </p:nvSpPr>
              <p:spPr>
                <a:xfrm>
                  <a:off x="4180215" y="3350784"/>
                  <a:ext cx="378016" cy="372361"/>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c</a:t>
                  </a:r>
                  <a:r>
                    <a:rPr lang="en-US" altLang="zh-TW" sz="800" dirty="0">
                      <a:latin typeface="Times New Roman" panose="02020603050405020304" pitchFamily="18" charset="0"/>
                      <a:ea typeface="微軟正黑體" panose="020B0604030504040204" pitchFamily="34" charset="-120"/>
                    </a:rPr>
                    <a:t>0</a:t>
                  </a:r>
                  <a:endParaRPr lang="zh-TW" altLang="en-US" dirty="0">
                    <a:latin typeface="Times New Roman" panose="02020603050405020304" pitchFamily="18" charset="0"/>
                    <a:ea typeface="微軟正黑體" panose="020B0604030504040204" pitchFamily="34" charset="-120"/>
                  </a:endParaRPr>
                </a:p>
              </p:txBody>
            </p:sp>
            <p:cxnSp>
              <p:nvCxnSpPr>
                <p:cNvPr id="67" name="接點: 肘形 66">
                  <a:extLst>
                    <a:ext uri="{FF2B5EF4-FFF2-40B4-BE49-F238E27FC236}">
                      <a16:creationId xmlns:a16="http://schemas.microsoft.com/office/drawing/2014/main" id="{0A3707FB-AD5D-4D40-AFBC-681F5E7A6A23}"/>
                    </a:ext>
                  </a:extLst>
                </p:cNvPr>
                <p:cNvCxnSpPr>
                  <a:cxnSpLocks/>
                  <a:stCxn id="64" idx="3"/>
                </p:cNvCxnSpPr>
                <p:nvPr/>
              </p:nvCxnSpPr>
              <p:spPr>
                <a:xfrm flipV="1">
                  <a:off x="4558231" y="3079777"/>
                  <a:ext cx="1839780" cy="457188"/>
                </a:xfrm>
                <a:prstGeom prst="bentConnector3">
                  <a:avLst>
                    <a:gd name="adj1" fmla="val 66808"/>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 name="接點: 肘形 70">
                  <a:extLst>
                    <a:ext uri="{FF2B5EF4-FFF2-40B4-BE49-F238E27FC236}">
                      <a16:creationId xmlns:a16="http://schemas.microsoft.com/office/drawing/2014/main" id="{B2CFC745-9C36-48B4-820B-E915E84015C5}"/>
                    </a:ext>
                  </a:extLst>
                </p:cNvPr>
                <p:cNvCxnSpPr>
                  <a:cxnSpLocks/>
                  <a:stCxn id="16" idx="3"/>
                </p:cNvCxnSpPr>
                <p:nvPr/>
              </p:nvCxnSpPr>
              <p:spPr>
                <a:xfrm>
                  <a:off x="6977124" y="3727587"/>
                  <a:ext cx="575435" cy="238975"/>
                </a:xfrm>
                <a:prstGeom prst="bentConnector3">
                  <a:avLst>
                    <a:gd name="adj1" fmla="val 50000"/>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接點: 肘形 76">
                  <a:extLst>
                    <a:ext uri="{FF2B5EF4-FFF2-40B4-BE49-F238E27FC236}">
                      <a16:creationId xmlns:a16="http://schemas.microsoft.com/office/drawing/2014/main" id="{D10ABAAD-2321-4253-B566-9C25E4859A2D}"/>
                    </a:ext>
                  </a:extLst>
                </p:cNvPr>
                <p:cNvCxnSpPr>
                  <a:cxnSpLocks/>
                  <a:stCxn id="18" idx="3"/>
                </p:cNvCxnSpPr>
                <p:nvPr/>
              </p:nvCxnSpPr>
              <p:spPr>
                <a:xfrm flipV="1">
                  <a:off x="6977124" y="4186255"/>
                  <a:ext cx="547092" cy="304347"/>
                </a:xfrm>
                <a:prstGeom prst="bentConnector3">
                  <a:avLst>
                    <a:gd name="adj1" fmla="val 50000"/>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92" name="Google Shape;190;p36">
                <a:extLst>
                  <a:ext uri="{FF2B5EF4-FFF2-40B4-BE49-F238E27FC236}">
                    <a16:creationId xmlns:a16="http://schemas.microsoft.com/office/drawing/2014/main" id="{4A1C2171-8FB0-4C4D-8DC7-BD44E06A6F50}"/>
                  </a:ext>
                </a:extLst>
              </p:cNvPr>
              <p:cNvSpPr txBox="1"/>
              <p:nvPr/>
            </p:nvSpPr>
            <p:spPr>
              <a:xfrm>
                <a:off x="5798092" y="4370713"/>
                <a:ext cx="927602" cy="271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ltLang="zh-TW" sz="1000" dirty="0">
                    <a:latin typeface="Times New Roman" panose="02020603050405020304" pitchFamily="18" charset="0"/>
                    <a:ea typeface="微軟正黑體" panose="020B0604030504040204" pitchFamily="34" charset="-120"/>
                    <a:cs typeface="Open Sans"/>
                    <a:sym typeface="Open Sans"/>
                  </a:rPr>
                  <a:t>FA structure </a:t>
                </a:r>
                <a:endParaRPr sz="1000" dirty="0">
                  <a:latin typeface="Times New Roman" panose="02020603050405020304" pitchFamily="18" charset="0"/>
                  <a:ea typeface="微軟正黑體" panose="020B0604030504040204" pitchFamily="34" charset="-120"/>
                  <a:cs typeface="Open Sans"/>
                  <a:sym typeface="Open Sans"/>
                </a:endParaRPr>
              </a:p>
            </p:txBody>
          </p:sp>
          <p:cxnSp>
            <p:nvCxnSpPr>
              <p:cNvPr id="98" name="直線接點 97">
                <a:extLst>
                  <a:ext uri="{FF2B5EF4-FFF2-40B4-BE49-F238E27FC236}">
                    <a16:creationId xmlns:a16="http://schemas.microsoft.com/office/drawing/2014/main" id="{883E1652-435F-4EFD-B0F2-BCC886199F1D}"/>
                  </a:ext>
                </a:extLst>
              </p:cNvPr>
              <p:cNvCxnSpPr>
                <a:cxnSpLocks/>
                <a:stCxn id="13" idx="1"/>
              </p:cNvCxnSpPr>
              <p:nvPr/>
            </p:nvCxnSpPr>
            <p:spPr>
              <a:xfrm flipV="1">
                <a:off x="6643196" y="2861492"/>
                <a:ext cx="40650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接點 99">
                <a:extLst>
                  <a:ext uri="{FF2B5EF4-FFF2-40B4-BE49-F238E27FC236}">
                    <a16:creationId xmlns:a16="http://schemas.microsoft.com/office/drawing/2014/main" id="{C30D1910-5FB9-4E98-9ABA-03EB7856704E}"/>
                  </a:ext>
                </a:extLst>
              </p:cNvPr>
              <p:cNvCxnSpPr>
                <a:cxnSpLocks/>
              </p:cNvCxnSpPr>
              <p:nvPr/>
            </p:nvCxnSpPr>
            <p:spPr>
              <a:xfrm flipV="1">
                <a:off x="7515458" y="3769713"/>
                <a:ext cx="40650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文字方塊 100">
                <a:extLst>
                  <a:ext uri="{FF2B5EF4-FFF2-40B4-BE49-F238E27FC236}">
                    <a16:creationId xmlns:a16="http://schemas.microsoft.com/office/drawing/2014/main" id="{58572015-7802-4869-8603-D522CB47D925}"/>
                  </a:ext>
                </a:extLst>
              </p:cNvPr>
              <p:cNvSpPr txBox="1"/>
              <p:nvPr/>
            </p:nvSpPr>
            <p:spPr>
              <a:xfrm>
                <a:off x="7026001" y="2707603"/>
                <a:ext cx="484428" cy="307777"/>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sum</a:t>
                </a:r>
                <a:endParaRPr lang="zh-TW" altLang="en-US" dirty="0">
                  <a:latin typeface="Times New Roman" panose="02020603050405020304" pitchFamily="18" charset="0"/>
                  <a:ea typeface="微軟正黑體" panose="020B0604030504040204" pitchFamily="34" charset="-120"/>
                </a:endParaRPr>
              </a:p>
            </p:txBody>
          </p:sp>
          <p:sp>
            <p:nvSpPr>
              <p:cNvPr id="102" name="文字方塊 101">
                <a:extLst>
                  <a:ext uri="{FF2B5EF4-FFF2-40B4-BE49-F238E27FC236}">
                    <a16:creationId xmlns:a16="http://schemas.microsoft.com/office/drawing/2014/main" id="{87AB2FE6-59AF-43A7-AFCC-420A31CABD22}"/>
                  </a:ext>
                </a:extLst>
              </p:cNvPr>
              <p:cNvSpPr txBox="1"/>
              <p:nvPr/>
            </p:nvSpPr>
            <p:spPr>
              <a:xfrm>
                <a:off x="7889976" y="3615824"/>
                <a:ext cx="367408" cy="307777"/>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c</a:t>
                </a:r>
                <a:r>
                  <a:rPr lang="en-US" altLang="zh-TW" sz="800" dirty="0">
                    <a:latin typeface="Times New Roman" panose="02020603050405020304" pitchFamily="18" charset="0"/>
                    <a:ea typeface="微軟正黑體" panose="020B0604030504040204" pitchFamily="34" charset="-120"/>
                  </a:rPr>
                  <a:t>16</a:t>
                </a:r>
                <a:endParaRPr lang="zh-TW" altLang="en-US" sz="800" dirty="0">
                  <a:latin typeface="Times New Roman" panose="02020603050405020304" pitchFamily="18" charset="0"/>
                  <a:ea typeface="微軟正黑體" panose="020B0604030504040204" pitchFamily="34" charset="-120"/>
                </a:endParaRPr>
              </a:p>
            </p:txBody>
          </p:sp>
        </p:grpSp>
        <p:cxnSp>
          <p:nvCxnSpPr>
            <p:cNvPr id="121" name="接點: 肘形 120">
              <a:extLst>
                <a:ext uri="{FF2B5EF4-FFF2-40B4-BE49-F238E27FC236}">
                  <a16:creationId xmlns:a16="http://schemas.microsoft.com/office/drawing/2014/main" id="{B5C92304-801D-4A1A-84CD-71D321B5E0D5}"/>
                </a:ext>
              </a:extLst>
            </p:cNvPr>
            <p:cNvCxnSpPr>
              <a:cxnSpLocks/>
              <a:stCxn id="21" idx="3"/>
            </p:cNvCxnSpPr>
            <p:nvPr/>
          </p:nvCxnSpPr>
          <p:spPr>
            <a:xfrm flipV="1">
              <a:off x="4500838" y="2835268"/>
              <a:ext cx="473998" cy="608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3" name="直線接點 132">
              <a:extLst>
                <a:ext uri="{FF2B5EF4-FFF2-40B4-BE49-F238E27FC236}">
                  <a16:creationId xmlns:a16="http://schemas.microsoft.com/office/drawing/2014/main" id="{D9EF5266-A243-4CA9-827A-95EF5F3CFDFA}"/>
                </a:ext>
              </a:extLst>
            </p:cNvPr>
            <p:cNvCxnSpPr>
              <a:cxnSpLocks/>
            </p:cNvCxnSpPr>
            <p:nvPr/>
          </p:nvCxnSpPr>
          <p:spPr>
            <a:xfrm>
              <a:off x="5783091" y="3319844"/>
              <a:ext cx="256927" cy="438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a:extLst>
                <a:ext uri="{FF2B5EF4-FFF2-40B4-BE49-F238E27FC236}">
                  <a16:creationId xmlns:a16="http://schemas.microsoft.com/office/drawing/2014/main" id="{0F6745EE-1A7F-4B99-A371-4F98BF55562E}"/>
                </a:ext>
              </a:extLst>
            </p:cNvPr>
            <p:cNvCxnSpPr>
              <a:cxnSpLocks/>
              <a:stCxn id="20" idx="3"/>
            </p:cNvCxnSpPr>
            <p:nvPr/>
          </p:nvCxnSpPr>
          <p:spPr>
            <a:xfrm>
              <a:off x="4497538" y="2625515"/>
              <a:ext cx="468154" cy="48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366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Ripple Carry Adder</a:t>
            </a:r>
            <a:r>
              <a:rPr lang="zh-TW" altLang="en-US"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 </a:t>
            </a:r>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(2/2)</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a:xfrm>
            <a:off x="508001" y="1620442"/>
            <a:ext cx="6447501" cy="2910580"/>
          </a:xfrm>
        </p:spPr>
        <p:txBody>
          <a:bodyPr/>
          <a:lstStyle/>
          <a:p>
            <a:pPr>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以下為將 </a:t>
            </a:r>
            <a:r>
              <a:rPr lang="en-US" altLang="zh-TW" dirty="0">
                <a:latin typeface="Times New Roman" panose="02020603050405020304" pitchFamily="18" charset="0"/>
                <a:ea typeface="微軟正黑體" panose="020B0604030504040204" pitchFamily="34" charset="-120"/>
              </a:rPr>
              <a:t>16-bit RCA </a:t>
            </a:r>
            <a:r>
              <a:rPr lang="zh-TW" altLang="en-US" dirty="0">
                <a:latin typeface="Times New Roman" panose="02020603050405020304" pitchFamily="18" charset="0"/>
                <a:ea typeface="微軟正黑體" panose="020B0604030504040204" pitchFamily="34" charset="-120"/>
              </a:rPr>
              <a:t>以 </a:t>
            </a:r>
            <a:r>
              <a:rPr lang="en-US" altLang="zh-TW" dirty="0">
                <a:latin typeface="Times New Roman" panose="02020603050405020304" pitchFamily="18" charset="0"/>
                <a:ea typeface="微軟正黑體" panose="020B0604030504040204" pitchFamily="34" charset="-120"/>
              </a:rPr>
              <a:t>structural modeling </a:t>
            </a:r>
            <a:r>
              <a:rPr lang="zh-TW" altLang="en-US" dirty="0">
                <a:latin typeface="Times New Roman" panose="02020603050405020304" pitchFamily="18" charset="0"/>
                <a:ea typeface="微軟正黑體" panose="020B0604030504040204" pitchFamily="34" charset="-120"/>
              </a:rPr>
              <a:t>完成的範例 </a:t>
            </a:r>
            <a:r>
              <a:rPr lang="en-US" altLang="zh-TW" dirty="0">
                <a:latin typeface="Times New Roman" panose="02020603050405020304" pitchFamily="18" charset="0"/>
                <a:ea typeface="微軟正黑體" panose="020B0604030504040204" pitchFamily="34" charset="-120"/>
              </a:rPr>
              <a:t>:</a:t>
            </a:r>
          </a:p>
          <a:p>
            <a:pPr lvl="1">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透過在 </a:t>
            </a:r>
            <a:r>
              <a:rPr lang="en-US" altLang="zh-TW" dirty="0">
                <a:latin typeface="Times New Roman" panose="02020603050405020304" pitchFamily="18" charset="0"/>
                <a:ea typeface="微軟正黑體" panose="020B0604030504040204" pitchFamily="34" charset="-120"/>
              </a:rPr>
              <a:t>module </a:t>
            </a:r>
            <a:r>
              <a:rPr lang="zh-TW" altLang="en-US" dirty="0">
                <a:latin typeface="Times New Roman" panose="02020603050405020304" pitchFamily="18" charset="0"/>
                <a:ea typeface="微軟正黑體" panose="020B0604030504040204" pitchFamily="34" charset="-120"/>
              </a:rPr>
              <a:t>中宣告的方式，將十六個 </a:t>
            </a:r>
            <a:r>
              <a:rPr lang="en-US" altLang="zh-TW" dirty="0">
                <a:latin typeface="Times New Roman" panose="02020603050405020304" pitchFamily="18" charset="0"/>
                <a:ea typeface="微軟正黑體" panose="020B0604030504040204" pitchFamily="34" charset="-120"/>
              </a:rPr>
              <a:t>FA</a:t>
            </a:r>
            <a:r>
              <a:rPr lang="zh-TW" altLang="en-US" dirty="0">
                <a:latin typeface="Times New Roman" panose="02020603050405020304" pitchFamily="18" charset="0"/>
                <a:ea typeface="微軟正黑體" panose="020B0604030504040204" pitchFamily="34" charset="-120"/>
              </a:rPr>
              <a:t>  </a:t>
            </a:r>
            <a:r>
              <a:rPr lang="en-US" altLang="zh-TW" dirty="0">
                <a:latin typeface="Times New Roman" panose="02020603050405020304" pitchFamily="18" charset="0"/>
                <a:ea typeface="微軟正黑體" panose="020B0604030504040204" pitchFamily="34" charset="-120"/>
              </a:rPr>
              <a:t>module </a:t>
            </a:r>
            <a:r>
              <a:rPr lang="zh-TW" altLang="en-US" dirty="0">
                <a:latin typeface="Times New Roman" panose="02020603050405020304" pitchFamily="18" charset="0"/>
                <a:ea typeface="微軟正黑體" panose="020B0604030504040204" pitchFamily="34" charset="-120"/>
              </a:rPr>
              <a:t>互相連接以模擬 </a:t>
            </a:r>
            <a:r>
              <a:rPr lang="en-US" altLang="zh-TW" dirty="0">
                <a:latin typeface="Times New Roman" panose="02020603050405020304" pitchFamily="18" charset="0"/>
                <a:ea typeface="微軟正黑體" panose="020B0604030504040204" pitchFamily="34" charset="-120"/>
              </a:rPr>
              <a:t>16-bit RCA </a:t>
            </a:r>
            <a:r>
              <a:rPr lang="zh-TW" altLang="en-US" dirty="0">
                <a:latin typeface="Times New Roman" panose="02020603050405020304" pitchFamily="18" charset="0"/>
                <a:ea typeface="微軟正黑體" panose="020B0604030504040204" pitchFamily="34" charset="-120"/>
              </a:rPr>
              <a:t>硬體的行為</a:t>
            </a:r>
          </a:p>
        </p:txBody>
      </p:sp>
      <p:sp>
        <p:nvSpPr>
          <p:cNvPr id="42" name="Google Shape;167;p34">
            <a:extLst>
              <a:ext uri="{FF2B5EF4-FFF2-40B4-BE49-F238E27FC236}">
                <a16:creationId xmlns:a16="http://schemas.microsoft.com/office/drawing/2014/main" id="{B48F6A46-02B6-40AE-8725-B3E3043EE0C1}"/>
              </a:ext>
            </a:extLst>
          </p:cNvPr>
          <p:cNvSpPr txBox="1"/>
          <p:nvPr/>
        </p:nvSpPr>
        <p:spPr>
          <a:xfrm>
            <a:off x="508001" y="2289434"/>
            <a:ext cx="2622549" cy="2733416"/>
          </a:xfrm>
          <a:prstGeom prst="rect">
            <a:avLst/>
          </a:prstGeom>
          <a:noFill/>
          <a:ln w="19050" cap="flat" cmpd="sng">
            <a:noFill/>
            <a:prstDash val="solid"/>
            <a:round/>
            <a:headEnd type="none" w="sm" len="sm"/>
            <a:tailEnd type="none" w="sm" len="sm"/>
          </a:ln>
        </p:spPr>
        <p:txBody>
          <a:bodyPr spcFirstLastPara="1" wrap="square" lIns="91425" tIns="91425" rIns="91425" bIns="91425" anchor="t" anchorCtr="0">
            <a:noAutofit/>
          </a:bodyPr>
          <a:lstStyle/>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module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RCA_16bit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a,b</a:t>
            </a:r>
            <a:r>
              <a:rPr lang="en-US" altLang="zh-TW" sz="1000" b="1" dirty="0" err="1">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cin</a:t>
            </a:r>
            <a:r>
              <a:rPr lang="en-US" altLang="zh-TW" sz="1000" b="1" dirty="0" err="1">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sum</a:t>
            </a:r>
            <a:r>
              <a:rPr lang="en-US" altLang="zh-TW" sz="1000" b="1" dirty="0" err="1">
                <a:solidFill>
                  <a:schemeClr val="tx1"/>
                </a:solidFill>
                <a:latin typeface="Times New Roman" panose="02020603050405020304" pitchFamily="18" charset="0"/>
                <a:ea typeface="微軟正黑體" panose="020B0604030504040204" pitchFamily="34" charset="-120"/>
                <a:cs typeface="Courier New"/>
                <a:sym typeface="Courier New"/>
              </a:rPr>
              <a:t>,</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endPar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endParaRP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input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[15:0] </a:t>
            </a:r>
            <a:r>
              <a:rPr lang="en-US" altLang="zh-TW" sz="1000">
                <a:solidFill>
                  <a:schemeClr val="tx1"/>
                </a:solidFill>
                <a:latin typeface="Times New Roman" panose="02020603050405020304" pitchFamily="18" charset="0"/>
                <a:ea typeface="微軟正黑體" panose="020B0604030504040204" pitchFamily="34" charset="-120"/>
                <a:cs typeface="Courier New"/>
                <a:sym typeface="Courier New"/>
              </a:rPr>
              <a:t>a,b</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input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cin</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output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[15:0] sum</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output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wire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[14:0] c</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fulladder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FA1</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a[0],b[0],cin,sum[0],c[0]</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fulladder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FA2</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a[1],b[1],c[0],sum[1],c[1]</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fulladder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FA3</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a[2],b[2],c[1],sum[2],c[2]</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endmodule</a:t>
            </a:r>
            <a:endParaRPr sz="1000" dirty="0">
              <a:solidFill>
                <a:schemeClr val="dk1"/>
              </a:solidFill>
              <a:highlight>
                <a:srgbClr val="FFFFFF"/>
              </a:highlight>
              <a:latin typeface="Times New Roman" panose="02020603050405020304" pitchFamily="18" charset="0"/>
              <a:ea typeface="微軟正黑體" panose="020B0604030504040204" pitchFamily="34" charset="-120"/>
            </a:endParaRPr>
          </a:p>
        </p:txBody>
      </p:sp>
      <p:sp>
        <p:nvSpPr>
          <p:cNvPr id="19" name="矩形 18">
            <a:extLst>
              <a:ext uri="{FF2B5EF4-FFF2-40B4-BE49-F238E27FC236}">
                <a16:creationId xmlns:a16="http://schemas.microsoft.com/office/drawing/2014/main" id="{FDF5A59E-A532-40FB-98A2-D4167A178E89}"/>
              </a:ext>
            </a:extLst>
          </p:cNvPr>
          <p:cNvSpPr/>
          <p:nvPr/>
        </p:nvSpPr>
        <p:spPr>
          <a:xfrm>
            <a:off x="647700" y="3580666"/>
            <a:ext cx="2317750" cy="1721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接點: 肘形 24">
            <a:extLst>
              <a:ext uri="{FF2B5EF4-FFF2-40B4-BE49-F238E27FC236}">
                <a16:creationId xmlns:a16="http://schemas.microsoft.com/office/drawing/2014/main" id="{0A6A256C-5A30-45F1-9A77-337FBF0A0F16}"/>
              </a:ext>
            </a:extLst>
          </p:cNvPr>
          <p:cNvCxnSpPr>
            <a:cxnSpLocks/>
            <a:stCxn id="19" idx="3"/>
          </p:cNvCxnSpPr>
          <p:nvPr/>
        </p:nvCxnSpPr>
        <p:spPr>
          <a:xfrm flipV="1">
            <a:off x="2965450" y="3467102"/>
            <a:ext cx="654050" cy="19965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Google Shape;167;p34">
            <a:extLst>
              <a:ext uri="{FF2B5EF4-FFF2-40B4-BE49-F238E27FC236}">
                <a16:creationId xmlns:a16="http://schemas.microsoft.com/office/drawing/2014/main" id="{437E17AD-5D97-4851-BDAB-C7694F7A3D30}"/>
              </a:ext>
            </a:extLst>
          </p:cNvPr>
          <p:cNvSpPr txBox="1"/>
          <p:nvPr/>
        </p:nvSpPr>
        <p:spPr>
          <a:xfrm>
            <a:off x="4276724" y="2341864"/>
            <a:ext cx="2622549" cy="2189158"/>
          </a:xfrm>
          <a:prstGeom prst="rect">
            <a:avLst/>
          </a:prstGeom>
          <a:noFill/>
          <a:ln w="19050" cap="flat" cmpd="sng">
            <a:noFill/>
            <a:prstDash val="solid"/>
            <a:round/>
            <a:headEnd type="none" w="sm" len="sm"/>
            <a:tailEnd type="none" w="sm" len="sm"/>
          </a:ln>
        </p:spPr>
        <p:txBody>
          <a:bodyPr spcFirstLastPara="1" wrap="square" lIns="91425" tIns="91425" rIns="91425" bIns="91425" anchor="t" anchorCtr="0">
            <a:noAutofit/>
          </a:bodyPr>
          <a:lstStyle/>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module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fulladder</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r>
              <a:rPr lang="en-US" altLang="zh-TW" sz="1000" dirty="0" err="1">
                <a:solidFill>
                  <a:schemeClr val="tx1"/>
                </a:solidFill>
                <a:latin typeface="Times New Roman" panose="02020603050405020304" pitchFamily="18" charset="0"/>
                <a:ea typeface="微軟正黑體" panose="020B0604030504040204" pitchFamily="34" charset="-120"/>
                <a:cs typeface="Courier New"/>
                <a:sym typeface="Courier New"/>
              </a:rPr>
              <a:t>a,b,cin,sum,cout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input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 b, cin</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output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sum,cout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wire</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 x,y,z</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endPar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endParaRP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xorgate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xor1</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am,x</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xorgate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xor2</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x,cin,sum</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andgate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and1</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am,y</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andgate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and2</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x,cin,z</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r>
              <a:rPr lang="zh-TW" altLang="en-US"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orgate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or2</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 (</a:t>
            </a:r>
            <a:r>
              <a:rPr lang="en-US" altLang="zh-TW" sz="1000" dirty="0">
                <a:solidFill>
                  <a:schemeClr val="tx1"/>
                </a:solidFill>
                <a:latin typeface="Times New Roman" panose="02020603050405020304" pitchFamily="18" charset="0"/>
                <a:ea typeface="微軟正黑體" panose="020B0604030504040204" pitchFamily="34" charset="-120"/>
                <a:cs typeface="Courier New"/>
                <a:sym typeface="Courier New"/>
              </a:rPr>
              <a:t>y,z,cout</a:t>
            </a:r>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a:t>
            </a:r>
          </a:p>
          <a:p>
            <a:pPr lvl="0"/>
            <a:endPar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endParaRPr>
          </a:p>
          <a:p>
            <a:pPr lvl="0"/>
            <a:r>
              <a:rPr lang="en-US" altLang="zh-TW" sz="1000" b="1" dirty="0">
                <a:solidFill>
                  <a:srgbClr val="0000FF"/>
                </a:solidFill>
                <a:latin typeface="Times New Roman" panose="02020603050405020304" pitchFamily="18" charset="0"/>
                <a:ea typeface="微軟正黑體" panose="020B0604030504040204" pitchFamily="34" charset="-120"/>
                <a:cs typeface="Courier New"/>
                <a:sym typeface="Courier New"/>
              </a:rPr>
              <a:t>endmodule</a:t>
            </a:r>
            <a:endParaRPr sz="1000" dirty="0">
              <a:solidFill>
                <a:schemeClr val="dk1"/>
              </a:solidFill>
              <a:highlight>
                <a:srgbClr val="FFFFFF"/>
              </a:highlight>
              <a:latin typeface="Times New Roman" panose="02020603050405020304" pitchFamily="18" charset="0"/>
              <a:ea typeface="微軟正黑體" panose="020B0604030504040204" pitchFamily="34" charset="-120"/>
            </a:endParaRPr>
          </a:p>
        </p:txBody>
      </p:sp>
      <p:sp>
        <p:nvSpPr>
          <p:cNvPr id="60" name="Google Shape;190;p36">
            <a:extLst>
              <a:ext uri="{FF2B5EF4-FFF2-40B4-BE49-F238E27FC236}">
                <a16:creationId xmlns:a16="http://schemas.microsoft.com/office/drawing/2014/main" id="{B3A42DA7-5C97-440B-9B99-1300CF7F66CB}"/>
              </a:ext>
            </a:extLst>
          </p:cNvPr>
          <p:cNvSpPr txBox="1"/>
          <p:nvPr/>
        </p:nvSpPr>
        <p:spPr>
          <a:xfrm>
            <a:off x="895292" y="4627966"/>
            <a:ext cx="1847965" cy="271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zh-TW" sz="1000" dirty="0">
                <a:latin typeface="Times New Roman" panose="02020603050405020304" pitchFamily="18" charset="0"/>
                <a:ea typeface="微軟正黑體" panose="020B0604030504040204" pitchFamily="34" charset="-120"/>
                <a:cs typeface="Open Sans"/>
                <a:sym typeface="Open Sans"/>
              </a:rPr>
              <a:t>16</a:t>
            </a:r>
            <a:r>
              <a:rPr lang="en-US" altLang="zh-TW" sz="1000" dirty="0">
                <a:latin typeface="Times New Roman" panose="02020603050405020304" pitchFamily="18" charset="0"/>
                <a:ea typeface="微軟正黑體" panose="020B0604030504040204" pitchFamily="34" charset="-120"/>
                <a:cs typeface="Open Sans"/>
                <a:sym typeface="Open Sans"/>
              </a:rPr>
              <a:t>-</a:t>
            </a:r>
            <a:r>
              <a:rPr lang="zh-TW" sz="1000" dirty="0">
                <a:latin typeface="Times New Roman" panose="02020603050405020304" pitchFamily="18" charset="0"/>
                <a:ea typeface="微軟正黑體" panose="020B0604030504040204" pitchFamily="34" charset="-120"/>
                <a:cs typeface="Open Sans"/>
                <a:sym typeface="Open Sans"/>
              </a:rPr>
              <a:t>bit RCA</a:t>
            </a:r>
            <a:r>
              <a:rPr lang="zh-TW" altLang="en-US" sz="1000" dirty="0">
                <a:latin typeface="Times New Roman" panose="02020603050405020304" pitchFamily="18" charset="0"/>
                <a:ea typeface="微軟正黑體" panose="020B0604030504040204" pitchFamily="34" charset="-120"/>
                <a:cs typeface="Open Sans"/>
                <a:sym typeface="Open Sans"/>
              </a:rPr>
              <a:t>  </a:t>
            </a:r>
            <a:r>
              <a:rPr lang="en-US" altLang="zh-TW" sz="1000" dirty="0">
                <a:latin typeface="Times New Roman" panose="02020603050405020304" pitchFamily="18" charset="0"/>
                <a:ea typeface="微軟正黑體" panose="020B0604030504040204" pitchFamily="34" charset="-120"/>
                <a:cs typeface="Open Sans"/>
                <a:sym typeface="Open Sans"/>
              </a:rPr>
              <a:t>Verilog module</a:t>
            </a:r>
            <a:endParaRPr sz="1000" dirty="0">
              <a:latin typeface="Times New Roman" panose="02020603050405020304" pitchFamily="18" charset="0"/>
              <a:ea typeface="微軟正黑體" panose="020B0604030504040204" pitchFamily="34" charset="-120"/>
              <a:cs typeface="Open Sans"/>
              <a:sym typeface="Open Sans"/>
            </a:endParaRPr>
          </a:p>
        </p:txBody>
      </p:sp>
      <p:sp>
        <p:nvSpPr>
          <p:cNvPr id="61" name="Google Shape;190;p36">
            <a:extLst>
              <a:ext uri="{FF2B5EF4-FFF2-40B4-BE49-F238E27FC236}">
                <a16:creationId xmlns:a16="http://schemas.microsoft.com/office/drawing/2014/main" id="{D484E585-EE43-4448-AA14-39774E4E7D17}"/>
              </a:ext>
            </a:extLst>
          </p:cNvPr>
          <p:cNvSpPr txBox="1"/>
          <p:nvPr/>
        </p:nvSpPr>
        <p:spPr>
          <a:xfrm>
            <a:off x="5189506" y="4473047"/>
            <a:ext cx="796984" cy="271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000" dirty="0">
                <a:latin typeface="Times New Roman" panose="02020603050405020304" pitchFamily="18" charset="0"/>
                <a:ea typeface="微軟正黑體" panose="020B0604030504040204" pitchFamily="34" charset="-120"/>
                <a:cs typeface="Open Sans"/>
                <a:sym typeface="Open Sans"/>
              </a:rPr>
              <a:t>FA module</a:t>
            </a:r>
            <a:endParaRPr sz="1000" dirty="0">
              <a:latin typeface="Times New Roman" panose="02020603050405020304" pitchFamily="18" charset="0"/>
              <a:ea typeface="微軟正黑體" panose="020B0604030504040204" pitchFamily="34" charset="-120"/>
              <a:cs typeface="Open Sans"/>
              <a:sym typeface="Open Sans"/>
            </a:endParaRPr>
          </a:p>
        </p:txBody>
      </p:sp>
    </p:spTree>
    <p:extLst>
      <p:ext uri="{BB962C8B-B14F-4D97-AF65-F5344CB8AC3E}">
        <p14:creationId xmlns:p14="http://schemas.microsoft.com/office/powerpoint/2010/main" val="142299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Gate delay &amp; timing simulation (1/2)</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p:txBody>
          <a:bodyPr/>
          <a:lstStyle/>
          <a:p>
            <a:pPr>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在電路中的訊號每經過一個邏輯閘 </a:t>
            </a:r>
            <a:r>
              <a:rPr lang="en-US" altLang="zh-TW" dirty="0">
                <a:latin typeface="Times New Roman" panose="02020603050405020304" pitchFamily="18" charset="0"/>
                <a:ea typeface="微軟正黑體" panose="020B0604030504040204" pitchFamily="34" charset="-120"/>
              </a:rPr>
              <a:t>(gate)</a:t>
            </a:r>
            <a:r>
              <a:rPr lang="zh-TW" altLang="en-US" dirty="0">
                <a:latin typeface="Times New Roman" panose="02020603050405020304" pitchFamily="18" charset="0"/>
                <a:ea typeface="微軟正黑體" panose="020B0604030504040204" pitchFamily="34" charset="-120"/>
              </a:rPr>
              <a:t> 就會延遲一個 </a:t>
            </a:r>
            <a:r>
              <a:rPr lang="en-US" altLang="zh-TW" dirty="0">
                <a:latin typeface="Times New Roman" panose="02020603050405020304" pitchFamily="18" charset="0"/>
                <a:ea typeface="微軟正黑體" panose="020B0604030504040204" pitchFamily="34" charset="-120"/>
              </a:rPr>
              <a:t>gate delay </a:t>
            </a:r>
            <a:r>
              <a:rPr lang="zh-TW" altLang="en-US" dirty="0">
                <a:latin typeface="Times New Roman" panose="02020603050405020304" pitchFamily="18" charset="0"/>
                <a:ea typeface="微軟正黑體" panose="020B0604030504040204" pitchFamily="34" charset="-120"/>
              </a:rPr>
              <a:t>的時間。以下方 </a:t>
            </a:r>
            <a:r>
              <a:rPr lang="en-US" altLang="zh-TW" dirty="0">
                <a:latin typeface="Times New Roman" panose="02020603050405020304" pitchFamily="18" charset="0"/>
                <a:ea typeface="微軟正黑體" panose="020B0604030504040204" pitchFamily="34" charset="-120"/>
              </a:rPr>
              <a:t>FA</a:t>
            </a:r>
            <a:r>
              <a:rPr lang="zh-TW" altLang="en-US" dirty="0">
                <a:latin typeface="Times New Roman" panose="02020603050405020304" pitchFamily="18" charset="0"/>
                <a:ea typeface="微軟正黑體" panose="020B0604030504040204" pitchFamily="34" charset="-120"/>
              </a:rPr>
              <a:t> </a:t>
            </a:r>
            <a:r>
              <a:rPr lang="en-US" altLang="zh-TW" dirty="0">
                <a:latin typeface="Times New Roman" panose="02020603050405020304" pitchFamily="18" charset="0"/>
                <a:ea typeface="微軟正黑體" panose="020B0604030504040204" pitchFamily="34" charset="-120"/>
              </a:rPr>
              <a:t>structure </a:t>
            </a:r>
            <a:r>
              <a:rPr lang="zh-TW" altLang="en-US" dirty="0">
                <a:latin typeface="Times New Roman" panose="02020603050405020304" pitchFamily="18" charset="0"/>
                <a:ea typeface="微軟正黑體" panose="020B0604030504040204" pitchFamily="34" charset="-120"/>
              </a:rPr>
              <a:t>為例，假設各別 </a:t>
            </a:r>
            <a:r>
              <a:rPr lang="en-US" altLang="zh-TW" dirty="0">
                <a:latin typeface="Times New Roman" panose="02020603050405020304" pitchFamily="18" charset="0"/>
                <a:ea typeface="微軟正黑體" panose="020B0604030504040204" pitchFamily="34" charset="-120"/>
              </a:rPr>
              <a:t>gate </a:t>
            </a:r>
            <a:r>
              <a:rPr lang="zh-TW" altLang="en-US" dirty="0">
                <a:latin typeface="Times New Roman" panose="02020603050405020304" pitchFamily="18" charset="0"/>
                <a:ea typeface="微軟正黑體" panose="020B0604030504040204" pitchFamily="34" charset="-120"/>
              </a:rPr>
              <a:t>的 </a:t>
            </a:r>
            <a:r>
              <a:rPr lang="en-US" altLang="zh-TW" dirty="0">
                <a:latin typeface="Times New Roman" panose="02020603050405020304" pitchFamily="18" charset="0"/>
                <a:ea typeface="微軟正黑體" panose="020B0604030504040204" pitchFamily="34" charset="-120"/>
              </a:rPr>
              <a:t>gate delay </a:t>
            </a:r>
            <a:r>
              <a:rPr lang="zh-TW" altLang="en-US" dirty="0">
                <a:latin typeface="Times New Roman" panose="02020603050405020304" pitchFamily="18" charset="0"/>
                <a:ea typeface="微軟正黑體" panose="020B0604030504040204" pitchFamily="34" charset="-120"/>
              </a:rPr>
              <a:t>如下</a:t>
            </a:r>
            <a:endParaRPr lang="en-US" altLang="zh-TW" dirty="0">
              <a:latin typeface="Times New Roman" panose="02020603050405020304" pitchFamily="18" charset="0"/>
              <a:ea typeface="微軟正黑體" panose="020B0604030504040204" pitchFamily="34" charset="-120"/>
            </a:endParaRPr>
          </a:p>
          <a:p>
            <a:pPr lvl="1">
              <a:buFont typeface="Wingdings" panose="05000000000000000000" pitchFamily="2" charset="2"/>
              <a:buChar char="u"/>
            </a:pPr>
            <a:r>
              <a:rPr lang="en-US" altLang="zh-TW" dirty="0">
                <a:latin typeface="Times New Roman" panose="02020603050405020304" pitchFamily="18" charset="0"/>
                <a:ea typeface="微軟正黑體" panose="020B0604030504040204" pitchFamily="34" charset="-120"/>
              </a:rPr>
              <a:t>and gate : 10ns</a:t>
            </a:r>
          </a:p>
          <a:p>
            <a:pPr lvl="1">
              <a:buFont typeface="Wingdings" panose="05000000000000000000" pitchFamily="2" charset="2"/>
              <a:buChar char="u"/>
            </a:pPr>
            <a:r>
              <a:rPr lang="en-US" altLang="zh-TW" dirty="0">
                <a:latin typeface="Times New Roman" panose="02020603050405020304" pitchFamily="18" charset="0"/>
                <a:ea typeface="微軟正黑體" panose="020B0604030504040204" pitchFamily="34" charset="-120"/>
              </a:rPr>
              <a:t>or gate   : 4ns</a:t>
            </a:r>
          </a:p>
          <a:p>
            <a:pPr lvl="1">
              <a:buFont typeface="Wingdings" panose="05000000000000000000" pitchFamily="2" charset="2"/>
              <a:buChar char="u"/>
            </a:pPr>
            <a:endParaRPr lang="zh-TW" altLang="en-US" dirty="0">
              <a:latin typeface="Times New Roman" panose="02020603050405020304" pitchFamily="18" charset="0"/>
              <a:ea typeface="微軟正黑體" panose="020B0604030504040204" pitchFamily="34" charset="-120"/>
            </a:endParaRPr>
          </a:p>
        </p:txBody>
      </p:sp>
      <p:grpSp>
        <p:nvGrpSpPr>
          <p:cNvPr id="6" name="群組 5">
            <a:extLst>
              <a:ext uri="{FF2B5EF4-FFF2-40B4-BE49-F238E27FC236}">
                <a16:creationId xmlns:a16="http://schemas.microsoft.com/office/drawing/2014/main" id="{6FF9952F-3E35-4249-982E-6B1BE888748E}"/>
              </a:ext>
            </a:extLst>
          </p:cNvPr>
          <p:cNvGrpSpPr/>
          <p:nvPr/>
        </p:nvGrpSpPr>
        <p:grpSpPr>
          <a:xfrm>
            <a:off x="227355" y="3089406"/>
            <a:ext cx="3190553" cy="1542310"/>
            <a:chOff x="4229238" y="2456384"/>
            <a:chExt cx="4033948" cy="2242920"/>
          </a:xfrm>
        </p:grpSpPr>
        <p:grpSp>
          <p:nvGrpSpPr>
            <p:cNvPr id="7" name="群組 6">
              <a:extLst>
                <a:ext uri="{FF2B5EF4-FFF2-40B4-BE49-F238E27FC236}">
                  <a16:creationId xmlns:a16="http://schemas.microsoft.com/office/drawing/2014/main" id="{0A7EEF02-9E8B-4835-AAC5-A9209B43909A}"/>
                </a:ext>
              </a:extLst>
            </p:cNvPr>
            <p:cNvGrpSpPr/>
            <p:nvPr/>
          </p:nvGrpSpPr>
          <p:grpSpPr>
            <a:xfrm>
              <a:off x="4229238" y="2456384"/>
              <a:ext cx="4033948" cy="2242920"/>
              <a:chOff x="4228026" y="2609086"/>
              <a:chExt cx="4076036" cy="2040788"/>
            </a:xfrm>
          </p:grpSpPr>
          <p:grpSp>
            <p:nvGrpSpPr>
              <p:cNvPr id="11" name="群組 10">
                <a:extLst>
                  <a:ext uri="{FF2B5EF4-FFF2-40B4-BE49-F238E27FC236}">
                    <a16:creationId xmlns:a16="http://schemas.microsoft.com/office/drawing/2014/main" id="{2047EEC8-43FE-4311-988E-51024A0F2E2E}"/>
                  </a:ext>
                </a:extLst>
              </p:cNvPr>
              <p:cNvGrpSpPr/>
              <p:nvPr/>
            </p:nvGrpSpPr>
            <p:grpSpPr>
              <a:xfrm>
                <a:off x="4228026" y="2609086"/>
                <a:ext cx="3287432" cy="1740410"/>
                <a:chOff x="4178316" y="2655300"/>
                <a:chExt cx="3931206" cy="2105617"/>
              </a:xfrm>
            </p:grpSpPr>
            <p:grpSp>
              <p:nvGrpSpPr>
                <p:cNvPr id="17" name="群組 16">
                  <a:extLst>
                    <a:ext uri="{FF2B5EF4-FFF2-40B4-BE49-F238E27FC236}">
                      <a16:creationId xmlns:a16="http://schemas.microsoft.com/office/drawing/2014/main" id="{D53E972D-9717-4172-ADEF-475A801EA02D}"/>
                    </a:ext>
                  </a:extLst>
                </p:cNvPr>
                <p:cNvGrpSpPr/>
                <p:nvPr/>
              </p:nvGrpSpPr>
              <p:grpSpPr>
                <a:xfrm>
                  <a:off x="5093911" y="2724158"/>
                  <a:ext cx="710334" cy="473030"/>
                  <a:chOff x="6370576" y="3610968"/>
                  <a:chExt cx="710334" cy="473030"/>
                </a:xfrm>
              </p:grpSpPr>
              <p:sp>
                <p:nvSpPr>
                  <p:cNvPr id="37" name="月亮 36">
                    <a:extLst>
                      <a:ext uri="{FF2B5EF4-FFF2-40B4-BE49-F238E27FC236}">
                        <a16:creationId xmlns:a16="http://schemas.microsoft.com/office/drawing/2014/main" id="{723DF32A-EC28-4B5A-A84B-836702907FBD}"/>
                      </a:ext>
                    </a:extLst>
                  </p:cNvPr>
                  <p:cNvSpPr/>
                  <p:nvPr/>
                </p:nvSpPr>
                <p:spPr>
                  <a:xfrm rot="10800000">
                    <a:off x="6461315" y="3610969"/>
                    <a:ext cx="556961" cy="473029"/>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38" name="月亮 37">
                    <a:extLst>
                      <a:ext uri="{FF2B5EF4-FFF2-40B4-BE49-F238E27FC236}">
                        <a16:creationId xmlns:a16="http://schemas.microsoft.com/office/drawing/2014/main" id="{C6F7C6EB-81C2-4A5C-96FE-885B8D7A231E}"/>
                      </a:ext>
                    </a:extLst>
                  </p:cNvPr>
                  <p:cNvSpPr/>
                  <p:nvPr/>
                </p:nvSpPr>
                <p:spPr>
                  <a:xfrm rot="10800000">
                    <a:off x="6370576" y="3610968"/>
                    <a:ext cx="153512" cy="473030"/>
                  </a:xfrm>
                  <a:prstGeom prst="mo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39" name="文字方塊 38">
                    <a:extLst>
                      <a:ext uri="{FF2B5EF4-FFF2-40B4-BE49-F238E27FC236}">
                        <a16:creationId xmlns:a16="http://schemas.microsoft.com/office/drawing/2014/main" id="{AE7E7C3B-32A9-440B-9F9B-961176DCAE8A}"/>
                      </a:ext>
                    </a:extLst>
                  </p:cNvPr>
                  <p:cNvSpPr txBox="1"/>
                  <p:nvPr/>
                </p:nvSpPr>
                <p:spPr>
                  <a:xfrm>
                    <a:off x="6535045" y="3693595"/>
                    <a:ext cx="545865" cy="344896"/>
                  </a:xfrm>
                  <a:prstGeom prst="rect">
                    <a:avLst/>
                  </a:prstGeom>
                  <a:noFill/>
                </p:spPr>
                <p:txBody>
                  <a:bodyPr wrap="square" rtlCol="0">
                    <a:spAutoFit/>
                  </a:bodyPr>
                  <a:lstStyle/>
                  <a:p>
                    <a:r>
                      <a:rPr lang="en-US" altLang="zh-TW" sz="800" dirty="0">
                        <a:latin typeface="Times New Roman" panose="02020603050405020304" pitchFamily="18" charset="0"/>
                        <a:ea typeface="微軟正黑體" panose="020B0604030504040204" pitchFamily="34" charset="-120"/>
                      </a:rPr>
                      <a:t>xor</a:t>
                    </a:r>
                    <a:endParaRPr lang="zh-TW" altLang="en-US" sz="1100" dirty="0">
                      <a:latin typeface="Times New Roman" panose="02020603050405020304" pitchFamily="18" charset="0"/>
                      <a:ea typeface="微軟正黑體" panose="020B0604030504040204" pitchFamily="34" charset="-120"/>
                    </a:endParaRPr>
                  </a:p>
                </p:txBody>
              </p:sp>
            </p:grpSp>
            <p:grpSp>
              <p:nvGrpSpPr>
                <p:cNvPr id="18" name="群組 17">
                  <a:extLst>
                    <a:ext uri="{FF2B5EF4-FFF2-40B4-BE49-F238E27FC236}">
                      <a16:creationId xmlns:a16="http://schemas.microsoft.com/office/drawing/2014/main" id="{C761B270-6557-4062-A7C1-28188604EA1B}"/>
                    </a:ext>
                  </a:extLst>
                </p:cNvPr>
                <p:cNvGrpSpPr/>
                <p:nvPr/>
              </p:nvGrpSpPr>
              <p:grpSpPr>
                <a:xfrm>
                  <a:off x="6418746" y="2724159"/>
                  <a:ext cx="711562" cy="473030"/>
                  <a:chOff x="6370576" y="3610968"/>
                  <a:chExt cx="711562" cy="473030"/>
                </a:xfrm>
              </p:grpSpPr>
              <p:sp>
                <p:nvSpPr>
                  <p:cNvPr id="34" name="月亮 33">
                    <a:extLst>
                      <a:ext uri="{FF2B5EF4-FFF2-40B4-BE49-F238E27FC236}">
                        <a16:creationId xmlns:a16="http://schemas.microsoft.com/office/drawing/2014/main" id="{4D764489-A7E6-4397-9285-3FE861E90CC5}"/>
                      </a:ext>
                    </a:extLst>
                  </p:cNvPr>
                  <p:cNvSpPr/>
                  <p:nvPr/>
                </p:nvSpPr>
                <p:spPr>
                  <a:xfrm rot="10800000">
                    <a:off x="6461315" y="3610969"/>
                    <a:ext cx="556961" cy="473029"/>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35" name="月亮 34">
                    <a:extLst>
                      <a:ext uri="{FF2B5EF4-FFF2-40B4-BE49-F238E27FC236}">
                        <a16:creationId xmlns:a16="http://schemas.microsoft.com/office/drawing/2014/main" id="{4CE7A44A-2E74-4A42-A0E8-4EA86D6A8260}"/>
                      </a:ext>
                    </a:extLst>
                  </p:cNvPr>
                  <p:cNvSpPr/>
                  <p:nvPr/>
                </p:nvSpPr>
                <p:spPr>
                  <a:xfrm rot="10800000">
                    <a:off x="6370576" y="3610968"/>
                    <a:ext cx="153512" cy="473030"/>
                  </a:xfrm>
                  <a:prstGeom prst="mo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36" name="文字方塊 35">
                    <a:extLst>
                      <a:ext uri="{FF2B5EF4-FFF2-40B4-BE49-F238E27FC236}">
                        <a16:creationId xmlns:a16="http://schemas.microsoft.com/office/drawing/2014/main" id="{D144EE1B-7B36-4320-B5D0-3E76B9A12E7C}"/>
                      </a:ext>
                    </a:extLst>
                  </p:cNvPr>
                  <p:cNvSpPr txBox="1"/>
                  <p:nvPr/>
                </p:nvSpPr>
                <p:spPr>
                  <a:xfrm>
                    <a:off x="6535045" y="3693595"/>
                    <a:ext cx="547093" cy="344896"/>
                  </a:xfrm>
                  <a:prstGeom prst="rect">
                    <a:avLst/>
                  </a:prstGeom>
                  <a:noFill/>
                </p:spPr>
                <p:txBody>
                  <a:bodyPr wrap="square" rtlCol="0">
                    <a:spAutoFit/>
                  </a:bodyPr>
                  <a:lstStyle/>
                  <a:p>
                    <a:r>
                      <a:rPr lang="en-US" altLang="zh-TW" sz="800" dirty="0">
                        <a:latin typeface="Times New Roman" panose="02020603050405020304" pitchFamily="18" charset="0"/>
                        <a:ea typeface="微軟正黑體" panose="020B0604030504040204" pitchFamily="34" charset="-120"/>
                      </a:rPr>
                      <a:t>xor</a:t>
                    </a:r>
                    <a:endParaRPr lang="zh-TW" altLang="en-US" sz="1100" dirty="0">
                      <a:latin typeface="Times New Roman" panose="02020603050405020304" pitchFamily="18" charset="0"/>
                      <a:ea typeface="微軟正黑體" panose="020B0604030504040204" pitchFamily="34" charset="-120"/>
                    </a:endParaRPr>
                  </a:p>
                </p:txBody>
              </p:sp>
            </p:grpSp>
            <p:sp>
              <p:nvSpPr>
                <p:cNvPr id="19" name="流程圖: 延遲 18">
                  <a:extLst>
                    <a:ext uri="{FF2B5EF4-FFF2-40B4-BE49-F238E27FC236}">
                      <a16:creationId xmlns:a16="http://schemas.microsoft.com/office/drawing/2014/main" id="{EDB2D0E5-8DA7-4DB1-84BC-E3AE12C6CF01}"/>
                    </a:ext>
                  </a:extLst>
                </p:cNvPr>
                <p:cNvSpPr/>
                <p:nvPr/>
              </p:nvSpPr>
              <p:spPr>
                <a:xfrm>
                  <a:off x="6418746" y="3457271"/>
                  <a:ext cx="558377" cy="540630"/>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00" dirty="0">
                      <a:solidFill>
                        <a:schemeClr val="tx1"/>
                      </a:solidFill>
                      <a:latin typeface="Times New Roman" panose="02020603050405020304" pitchFamily="18" charset="0"/>
                      <a:ea typeface="微軟正黑體" panose="020B0604030504040204" pitchFamily="34" charset="-120"/>
                    </a:rPr>
                    <a:t>and</a:t>
                  </a:r>
                  <a:endParaRPr lang="zh-TW" altLang="en-US" sz="1050" dirty="0">
                    <a:solidFill>
                      <a:schemeClr val="tx1"/>
                    </a:solidFill>
                    <a:latin typeface="Times New Roman" panose="02020603050405020304" pitchFamily="18" charset="0"/>
                    <a:ea typeface="微軟正黑體" panose="020B0604030504040204" pitchFamily="34" charset="-120"/>
                  </a:endParaRPr>
                </a:p>
              </p:txBody>
            </p:sp>
            <p:sp>
              <p:nvSpPr>
                <p:cNvPr id="20" name="月亮 19">
                  <a:extLst>
                    <a:ext uri="{FF2B5EF4-FFF2-40B4-BE49-F238E27FC236}">
                      <a16:creationId xmlns:a16="http://schemas.microsoft.com/office/drawing/2014/main" id="{98D36E64-6EA2-4912-B45F-D73F75FA76F3}"/>
                    </a:ext>
                  </a:extLst>
                </p:cNvPr>
                <p:cNvSpPr/>
                <p:nvPr/>
              </p:nvSpPr>
              <p:spPr>
                <a:xfrm rot="10800000">
                  <a:off x="7552561" y="3827906"/>
                  <a:ext cx="556961" cy="473029"/>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21" name="流程圖: 延遲 20">
                  <a:extLst>
                    <a:ext uri="{FF2B5EF4-FFF2-40B4-BE49-F238E27FC236}">
                      <a16:creationId xmlns:a16="http://schemas.microsoft.com/office/drawing/2014/main" id="{11F9D448-ADE8-4360-9790-91C757A8BE83}"/>
                    </a:ext>
                  </a:extLst>
                </p:cNvPr>
                <p:cNvSpPr/>
                <p:nvPr/>
              </p:nvSpPr>
              <p:spPr>
                <a:xfrm>
                  <a:off x="6418746" y="4220287"/>
                  <a:ext cx="558377" cy="540630"/>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00" dirty="0">
                      <a:solidFill>
                        <a:schemeClr val="tx1"/>
                      </a:solidFill>
                      <a:latin typeface="Times New Roman" panose="02020603050405020304" pitchFamily="18" charset="0"/>
                      <a:ea typeface="微軟正黑體" panose="020B0604030504040204" pitchFamily="34" charset="-120"/>
                    </a:rPr>
                    <a:t>and</a:t>
                  </a:r>
                  <a:endParaRPr lang="zh-TW" altLang="en-US" sz="700" dirty="0">
                    <a:solidFill>
                      <a:schemeClr val="tx1"/>
                    </a:solidFill>
                    <a:latin typeface="Times New Roman" panose="02020603050405020304" pitchFamily="18" charset="0"/>
                    <a:ea typeface="微軟正黑體" panose="020B0604030504040204" pitchFamily="34" charset="-120"/>
                  </a:endParaRPr>
                </a:p>
              </p:txBody>
            </p:sp>
            <p:sp>
              <p:nvSpPr>
                <p:cNvPr id="22" name="文字方塊 21">
                  <a:extLst>
                    <a:ext uri="{FF2B5EF4-FFF2-40B4-BE49-F238E27FC236}">
                      <a16:creationId xmlns:a16="http://schemas.microsoft.com/office/drawing/2014/main" id="{C384A02D-B095-43D6-AE5A-9D6A247328D5}"/>
                    </a:ext>
                  </a:extLst>
                </p:cNvPr>
                <p:cNvSpPr txBox="1"/>
                <p:nvPr/>
              </p:nvSpPr>
              <p:spPr>
                <a:xfrm>
                  <a:off x="4185828" y="2655300"/>
                  <a:ext cx="372728" cy="406484"/>
                </a:xfrm>
                <a:prstGeom prst="rect">
                  <a:avLst/>
                </a:prstGeom>
                <a:noFill/>
              </p:spPr>
              <p:txBody>
                <a:bodyPr wrap="none" rtlCol="0">
                  <a:spAutoFit/>
                </a:bodyPr>
                <a:lstStyle/>
                <a:p>
                  <a:r>
                    <a:rPr lang="en-US" altLang="zh-TW" sz="1050" dirty="0">
                      <a:latin typeface="Times New Roman" panose="02020603050405020304" pitchFamily="18" charset="0"/>
                      <a:ea typeface="微軟正黑體" panose="020B0604030504040204" pitchFamily="34" charset="-120"/>
                    </a:rPr>
                    <a:t>a</a:t>
                  </a:r>
                  <a:endParaRPr lang="zh-TW" altLang="en-US" sz="1050" dirty="0">
                    <a:latin typeface="Times New Roman" panose="02020603050405020304" pitchFamily="18" charset="0"/>
                    <a:ea typeface="微軟正黑體" panose="020B0604030504040204" pitchFamily="34" charset="-120"/>
                  </a:endParaRPr>
                </a:p>
              </p:txBody>
            </p:sp>
            <p:sp>
              <p:nvSpPr>
                <p:cNvPr id="23" name="文字方塊 22">
                  <a:extLst>
                    <a:ext uri="{FF2B5EF4-FFF2-40B4-BE49-F238E27FC236}">
                      <a16:creationId xmlns:a16="http://schemas.microsoft.com/office/drawing/2014/main" id="{3F1711DD-03ED-42C6-8FF6-114F68C30BFF}"/>
                    </a:ext>
                  </a:extLst>
                </p:cNvPr>
                <p:cNvSpPr txBox="1"/>
                <p:nvPr/>
              </p:nvSpPr>
              <p:spPr>
                <a:xfrm>
                  <a:off x="4178316" y="2953188"/>
                  <a:ext cx="384971" cy="406484"/>
                </a:xfrm>
                <a:prstGeom prst="rect">
                  <a:avLst/>
                </a:prstGeom>
                <a:noFill/>
              </p:spPr>
              <p:txBody>
                <a:bodyPr wrap="none" rtlCol="0">
                  <a:spAutoFit/>
                </a:bodyPr>
                <a:lstStyle/>
                <a:p>
                  <a:r>
                    <a:rPr lang="en-US" altLang="zh-TW" sz="1050" dirty="0">
                      <a:latin typeface="Times New Roman" panose="02020603050405020304" pitchFamily="18" charset="0"/>
                      <a:ea typeface="微軟正黑體" panose="020B0604030504040204" pitchFamily="34" charset="-120"/>
                    </a:rPr>
                    <a:t>b</a:t>
                  </a:r>
                  <a:endParaRPr lang="zh-TW" altLang="en-US" sz="1050" dirty="0">
                    <a:latin typeface="Times New Roman" panose="02020603050405020304" pitchFamily="18" charset="0"/>
                    <a:ea typeface="微軟正黑體" panose="020B0604030504040204" pitchFamily="34" charset="-120"/>
                  </a:endParaRPr>
                </a:p>
              </p:txBody>
            </p:sp>
            <p:sp>
              <p:nvSpPr>
                <p:cNvPr id="24" name="文字方塊 23">
                  <a:extLst>
                    <a:ext uri="{FF2B5EF4-FFF2-40B4-BE49-F238E27FC236}">
                      <a16:creationId xmlns:a16="http://schemas.microsoft.com/office/drawing/2014/main" id="{4D96F7D9-C4AE-418E-856D-C9AC103BE159}"/>
                    </a:ext>
                  </a:extLst>
                </p:cNvPr>
                <p:cNvSpPr txBox="1"/>
                <p:nvPr/>
              </p:nvSpPr>
              <p:spPr>
                <a:xfrm>
                  <a:off x="7657680" y="3879871"/>
                  <a:ext cx="451842" cy="344896"/>
                </a:xfrm>
                <a:prstGeom prst="rect">
                  <a:avLst/>
                </a:prstGeom>
                <a:noFill/>
              </p:spPr>
              <p:txBody>
                <a:bodyPr wrap="square" rtlCol="0">
                  <a:spAutoFit/>
                </a:bodyPr>
                <a:lstStyle/>
                <a:p>
                  <a:r>
                    <a:rPr lang="en-US" altLang="zh-TW" sz="800" dirty="0">
                      <a:latin typeface="Times New Roman" panose="02020603050405020304" pitchFamily="18" charset="0"/>
                      <a:ea typeface="微軟正黑體" panose="020B0604030504040204" pitchFamily="34" charset="-120"/>
                    </a:rPr>
                    <a:t>or</a:t>
                  </a:r>
                  <a:endParaRPr lang="zh-TW" altLang="en-US" sz="1100" dirty="0">
                    <a:latin typeface="Times New Roman" panose="02020603050405020304" pitchFamily="18" charset="0"/>
                    <a:ea typeface="微軟正黑體" panose="020B0604030504040204" pitchFamily="34" charset="-120"/>
                  </a:endParaRPr>
                </a:p>
              </p:txBody>
            </p:sp>
            <p:cxnSp>
              <p:nvCxnSpPr>
                <p:cNvPr id="25" name="接點: 肘形 24">
                  <a:extLst>
                    <a:ext uri="{FF2B5EF4-FFF2-40B4-BE49-F238E27FC236}">
                      <a16:creationId xmlns:a16="http://schemas.microsoft.com/office/drawing/2014/main" id="{E64096FA-B132-42AC-84F2-FED3E92DB562}"/>
                    </a:ext>
                  </a:extLst>
                </p:cNvPr>
                <p:cNvCxnSpPr>
                  <a:cxnSpLocks/>
                  <a:stCxn id="22" idx="3"/>
                </p:cNvCxnSpPr>
                <p:nvPr/>
              </p:nvCxnSpPr>
              <p:spPr>
                <a:xfrm>
                  <a:off x="4558555" y="2858542"/>
                  <a:ext cx="1797554" cy="1439537"/>
                </a:xfrm>
                <a:prstGeom prst="bentConnector3">
                  <a:avLst>
                    <a:gd name="adj1" fmla="val 7905"/>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接點: 肘形 25">
                  <a:extLst>
                    <a:ext uri="{FF2B5EF4-FFF2-40B4-BE49-F238E27FC236}">
                      <a16:creationId xmlns:a16="http://schemas.microsoft.com/office/drawing/2014/main" id="{B6A6DAA5-CF09-4F8E-8653-C8202BA4DC62}"/>
                    </a:ext>
                  </a:extLst>
                </p:cNvPr>
                <p:cNvCxnSpPr>
                  <a:cxnSpLocks/>
                  <a:stCxn id="23" idx="3"/>
                </p:cNvCxnSpPr>
                <p:nvPr/>
              </p:nvCxnSpPr>
              <p:spPr>
                <a:xfrm>
                  <a:off x="4563287" y="3156431"/>
                  <a:ext cx="1812733" cy="1467308"/>
                </a:xfrm>
                <a:prstGeom prst="bentConnector3">
                  <a:avLst>
                    <a:gd name="adj1" fmla="val 14144"/>
                  </a:avLst>
                </a:prstGeom>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44D290BE-CBEC-4727-9D11-0FE76A00C37A}"/>
                    </a:ext>
                  </a:extLst>
                </p:cNvPr>
                <p:cNvCxnSpPr>
                  <a:cxnSpLocks/>
                </p:cNvCxnSpPr>
                <p:nvPr/>
              </p:nvCxnSpPr>
              <p:spPr>
                <a:xfrm>
                  <a:off x="5747365" y="2960673"/>
                  <a:ext cx="308480" cy="649954"/>
                </a:xfrm>
                <a:prstGeom prst="bentConnector2">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接點: 肘形 27">
                  <a:extLst>
                    <a:ext uri="{FF2B5EF4-FFF2-40B4-BE49-F238E27FC236}">
                      <a16:creationId xmlns:a16="http://schemas.microsoft.com/office/drawing/2014/main" id="{B82C28AB-3BA4-44D9-8D93-40A0BC0F6428}"/>
                    </a:ext>
                  </a:extLst>
                </p:cNvPr>
                <p:cNvCxnSpPr>
                  <a:cxnSpLocks/>
                  <a:stCxn id="37" idx="1"/>
                </p:cNvCxnSpPr>
                <p:nvPr/>
              </p:nvCxnSpPr>
              <p:spPr>
                <a:xfrm flipV="1">
                  <a:off x="5741611" y="2837565"/>
                  <a:ext cx="624862" cy="123108"/>
                </a:xfrm>
                <a:prstGeom prst="bentConnector3">
                  <a:avLst>
                    <a:gd name="adj1" fmla="val 50000"/>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接點: 肘形 28">
                  <a:extLst>
                    <a:ext uri="{FF2B5EF4-FFF2-40B4-BE49-F238E27FC236}">
                      <a16:creationId xmlns:a16="http://schemas.microsoft.com/office/drawing/2014/main" id="{3D2D0A27-E35B-4CA5-987E-78F65F7D944A}"/>
                    </a:ext>
                  </a:extLst>
                </p:cNvPr>
                <p:cNvCxnSpPr>
                  <a:cxnSpLocks/>
                  <a:stCxn id="30" idx="3"/>
                </p:cNvCxnSpPr>
                <p:nvPr/>
              </p:nvCxnSpPr>
              <p:spPr>
                <a:xfrm>
                  <a:off x="4601921" y="3554026"/>
                  <a:ext cx="1786490" cy="319266"/>
                </a:xfrm>
                <a:prstGeom prst="bentConnector3">
                  <a:avLst>
                    <a:gd name="adj1" fmla="val 50000"/>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BBE67567-4B1A-48A9-8A95-6975890596F9}"/>
                    </a:ext>
                  </a:extLst>
                </p:cNvPr>
                <p:cNvSpPr txBox="1"/>
                <p:nvPr/>
              </p:nvSpPr>
              <p:spPr>
                <a:xfrm>
                  <a:off x="4180215" y="3350783"/>
                  <a:ext cx="421706" cy="406484"/>
                </a:xfrm>
                <a:prstGeom prst="rect">
                  <a:avLst/>
                </a:prstGeom>
                <a:noFill/>
              </p:spPr>
              <p:txBody>
                <a:bodyPr wrap="none" rtlCol="0">
                  <a:spAutoFit/>
                </a:bodyPr>
                <a:lstStyle/>
                <a:p>
                  <a:r>
                    <a:rPr lang="en-US" altLang="zh-TW" sz="1050" dirty="0">
                      <a:latin typeface="Times New Roman" panose="02020603050405020304" pitchFamily="18" charset="0"/>
                      <a:ea typeface="微軟正黑體" panose="020B0604030504040204" pitchFamily="34" charset="-120"/>
                    </a:rPr>
                    <a:t>c</a:t>
                  </a:r>
                  <a:r>
                    <a:rPr lang="en-US" altLang="zh-TW" sz="500" dirty="0">
                      <a:latin typeface="Times New Roman" panose="02020603050405020304" pitchFamily="18" charset="0"/>
                      <a:ea typeface="微軟正黑體" panose="020B0604030504040204" pitchFamily="34" charset="-120"/>
                    </a:rPr>
                    <a:t>0</a:t>
                  </a:r>
                  <a:endParaRPr lang="zh-TW" altLang="en-US" sz="1050" dirty="0">
                    <a:latin typeface="Times New Roman" panose="02020603050405020304" pitchFamily="18" charset="0"/>
                    <a:ea typeface="微軟正黑體" panose="020B0604030504040204" pitchFamily="34" charset="-120"/>
                  </a:endParaRPr>
                </a:p>
              </p:txBody>
            </p:sp>
            <p:cxnSp>
              <p:nvCxnSpPr>
                <p:cNvPr id="31" name="接點: 肘形 30">
                  <a:extLst>
                    <a:ext uri="{FF2B5EF4-FFF2-40B4-BE49-F238E27FC236}">
                      <a16:creationId xmlns:a16="http://schemas.microsoft.com/office/drawing/2014/main" id="{75063A5E-493E-487F-8056-416B6663DCF3}"/>
                    </a:ext>
                  </a:extLst>
                </p:cNvPr>
                <p:cNvCxnSpPr>
                  <a:cxnSpLocks/>
                  <a:stCxn id="30" idx="3"/>
                </p:cNvCxnSpPr>
                <p:nvPr/>
              </p:nvCxnSpPr>
              <p:spPr>
                <a:xfrm flipV="1">
                  <a:off x="4601921" y="3079783"/>
                  <a:ext cx="1796089" cy="474243"/>
                </a:xfrm>
                <a:prstGeom prst="bentConnector3">
                  <a:avLst>
                    <a:gd name="adj1" fmla="val 68904"/>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接點: 肘形 31">
                  <a:extLst>
                    <a:ext uri="{FF2B5EF4-FFF2-40B4-BE49-F238E27FC236}">
                      <a16:creationId xmlns:a16="http://schemas.microsoft.com/office/drawing/2014/main" id="{BF4DCF1E-DC10-482D-B06F-2D33971C4E28}"/>
                    </a:ext>
                  </a:extLst>
                </p:cNvPr>
                <p:cNvCxnSpPr>
                  <a:cxnSpLocks/>
                  <a:stCxn id="19" idx="3"/>
                </p:cNvCxnSpPr>
                <p:nvPr/>
              </p:nvCxnSpPr>
              <p:spPr>
                <a:xfrm>
                  <a:off x="6977124" y="3727587"/>
                  <a:ext cx="575435" cy="238975"/>
                </a:xfrm>
                <a:prstGeom prst="bentConnector3">
                  <a:avLst>
                    <a:gd name="adj1" fmla="val 50000"/>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接點: 肘形 32">
                  <a:extLst>
                    <a:ext uri="{FF2B5EF4-FFF2-40B4-BE49-F238E27FC236}">
                      <a16:creationId xmlns:a16="http://schemas.microsoft.com/office/drawing/2014/main" id="{C9036C2C-10EF-4957-AE19-90AAFD742A7E}"/>
                    </a:ext>
                  </a:extLst>
                </p:cNvPr>
                <p:cNvCxnSpPr>
                  <a:cxnSpLocks/>
                  <a:stCxn id="21" idx="3"/>
                </p:cNvCxnSpPr>
                <p:nvPr/>
              </p:nvCxnSpPr>
              <p:spPr>
                <a:xfrm flipV="1">
                  <a:off x="6977124" y="4186255"/>
                  <a:ext cx="547092" cy="304347"/>
                </a:xfrm>
                <a:prstGeom prst="bentConnector3">
                  <a:avLst>
                    <a:gd name="adj1" fmla="val 50000"/>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2" name="Google Shape;190;p36">
                <a:extLst>
                  <a:ext uri="{FF2B5EF4-FFF2-40B4-BE49-F238E27FC236}">
                    <a16:creationId xmlns:a16="http://schemas.microsoft.com/office/drawing/2014/main" id="{AFF8C66B-F920-40E6-89F9-1D38CAE6371E}"/>
                  </a:ext>
                </a:extLst>
              </p:cNvPr>
              <p:cNvSpPr txBox="1"/>
              <p:nvPr/>
            </p:nvSpPr>
            <p:spPr>
              <a:xfrm>
                <a:off x="5567631" y="4378136"/>
                <a:ext cx="1128968" cy="271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ltLang="zh-TW" sz="1000" dirty="0">
                    <a:latin typeface="Times New Roman" panose="02020603050405020304" pitchFamily="18" charset="0"/>
                    <a:ea typeface="微軟正黑體" panose="020B0604030504040204" pitchFamily="34" charset="-120"/>
                    <a:cs typeface="Open Sans"/>
                    <a:sym typeface="Open Sans"/>
                  </a:rPr>
                  <a:t>FA structure </a:t>
                </a:r>
                <a:endParaRPr sz="1000" dirty="0">
                  <a:latin typeface="Times New Roman" panose="02020603050405020304" pitchFamily="18" charset="0"/>
                  <a:ea typeface="微軟正黑體" panose="020B0604030504040204" pitchFamily="34" charset="-120"/>
                  <a:cs typeface="Open Sans"/>
                  <a:sym typeface="Open Sans"/>
                </a:endParaRPr>
              </a:p>
            </p:txBody>
          </p:sp>
          <p:cxnSp>
            <p:nvCxnSpPr>
              <p:cNvPr id="13" name="直線接點 12">
                <a:extLst>
                  <a:ext uri="{FF2B5EF4-FFF2-40B4-BE49-F238E27FC236}">
                    <a16:creationId xmlns:a16="http://schemas.microsoft.com/office/drawing/2014/main" id="{EEDE8907-21FF-401E-903D-5125462CA4E7}"/>
                  </a:ext>
                </a:extLst>
              </p:cNvPr>
              <p:cNvCxnSpPr>
                <a:cxnSpLocks/>
                <a:stCxn id="34" idx="1"/>
              </p:cNvCxnSpPr>
              <p:nvPr/>
            </p:nvCxnSpPr>
            <p:spPr>
              <a:xfrm flipV="1">
                <a:off x="6643196" y="2861492"/>
                <a:ext cx="40650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861356A-19D2-426D-BE48-FC994596D17A}"/>
                  </a:ext>
                </a:extLst>
              </p:cNvPr>
              <p:cNvCxnSpPr>
                <a:cxnSpLocks/>
              </p:cNvCxnSpPr>
              <p:nvPr/>
            </p:nvCxnSpPr>
            <p:spPr>
              <a:xfrm flipV="1">
                <a:off x="7515458" y="3769713"/>
                <a:ext cx="40650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E976E92A-3406-4205-941F-B3557B7D7F09}"/>
                  </a:ext>
                </a:extLst>
              </p:cNvPr>
              <p:cNvSpPr txBox="1"/>
              <p:nvPr/>
            </p:nvSpPr>
            <p:spPr>
              <a:xfrm>
                <a:off x="7026003" y="2707602"/>
                <a:ext cx="455042" cy="285076"/>
              </a:xfrm>
              <a:prstGeom prst="rect">
                <a:avLst/>
              </a:prstGeom>
              <a:noFill/>
            </p:spPr>
            <p:txBody>
              <a:bodyPr wrap="none" rtlCol="0">
                <a:spAutoFit/>
              </a:bodyPr>
              <a:lstStyle/>
              <a:p>
                <a:r>
                  <a:rPr lang="en-US" altLang="zh-TW" sz="800" dirty="0">
                    <a:latin typeface="Times New Roman" panose="02020603050405020304" pitchFamily="18" charset="0"/>
                    <a:ea typeface="微軟正黑體" panose="020B0604030504040204" pitchFamily="34" charset="-120"/>
                  </a:rPr>
                  <a:t>sum</a:t>
                </a:r>
                <a:endParaRPr lang="zh-TW" altLang="en-US" sz="800" dirty="0">
                  <a:latin typeface="Times New Roman" panose="02020603050405020304" pitchFamily="18" charset="0"/>
                  <a:ea typeface="微軟正黑體" panose="020B0604030504040204" pitchFamily="34" charset="-120"/>
                </a:endParaRPr>
              </a:p>
            </p:txBody>
          </p:sp>
          <p:sp>
            <p:nvSpPr>
              <p:cNvPr id="16" name="文字方塊 15">
                <a:extLst>
                  <a:ext uri="{FF2B5EF4-FFF2-40B4-BE49-F238E27FC236}">
                    <a16:creationId xmlns:a16="http://schemas.microsoft.com/office/drawing/2014/main" id="{3F8177E2-58CF-4ACB-AE20-40AC6219D5BC}"/>
                  </a:ext>
                </a:extLst>
              </p:cNvPr>
              <p:cNvSpPr txBox="1"/>
              <p:nvPr/>
            </p:nvSpPr>
            <p:spPr>
              <a:xfrm>
                <a:off x="7889978" y="3615825"/>
                <a:ext cx="414084" cy="346163"/>
              </a:xfrm>
              <a:prstGeom prst="rect">
                <a:avLst/>
              </a:prstGeom>
              <a:noFill/>
            </p:spPr>
            <p:txBody>
              <a:bodyPr wrap="none" rtlCol="0">
                <a:spAutoFit/>
              </a:bodyPr>
              <a:lstStyle/>
              <a:p>
                <a:r>
                  <a:rPr lang="en-US" altLang="zh-TW" sz="1100" dirty="0">
                    <a:latin typeface="Times New Roman" panose="02020603050405020304" pitchFamily="18" charset="0"/>
                    <a:ea typeface="微軟正黑體" panose="020B0604030504040204" pitchFamily="34" charset="-120"/>
                  </a:rPr>
                  <a:t>c</a:t>
                </a:r>
                <a:r>
                  <a:rPr lang="en-US" altLang="zh-TW" sz="600" dirty="0">
                    <a:latin typeface="Times New Roman" panose="02020603050405020304" pitchFamily="18" charset="0"/>
                    <a:ea typeface="微軟正黑體" panose="020B0604030504040204" pitchFamily="34" charset="-120"/>
                  </a:rPr>
                  <a:t>16</a:t>
                </a:r>
                <a:endParaRPr lang="zh-TW" altLang="en-US" sz="600" dirty="0">
                  <a:latin typeface="Times New Roman" panose="02020603050405020304" pitchFamily="18" charset="0"/>
                  <a:ea typeface="微軟正黑體" panose="020B0604030504040204" pitchFamily="34" charset="-120"/>
                </a:endParaRPr>
              </a:p>
            </p:txBody>
          </p:sp>
        </p:grpSp>
        <p:cxnSp>
          <p:nvCxnSpPr>
            <p:cNvPr id="8" name="接點: 肘形 7">
              <a:extLst>
                <a:ext uri="{FF2B5EF4-FFF2-40B4-BE49-F238E27FC236}">
                  <a16:creationId xmlns:a16="http://schemas.microsoft.com/office/drawing/2014/main" id="{693B8212-4C42-4C2E-B47C-FB5B54C44531}"/>
                </a:ext>
              </a:extLst>
            </p:cNvPr>
            <p:cNvCxnSpPr>
              <a:cxnSpLocks/>
              <a:stCxn id="23" idx="3"/>
            </p:cNvCxnSpPr>
            <p:nvPr/>
          </p:nvCxnSpPr>
          <p:spPr>
            <a:xfrm flipV="1">
              <a:off x="4547842" y="2835271"/>
              <a:ext cx="426995" cy="763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0ED69DDA-2997-4746-BD6B-53DC5CDB07D5}"/>
                </a:ext>
              </a:extLst>
            </p:cNvPr>
            <p:cNvCxnSpPr>
              <a:cxnSpLocks/>
            </p:cNvCxnSpPr>
            <p:nvPr/>
          </p:nvCxnSpPr>
          <p:spPr>
            <a:xfrm>
              <a:off x="5783091" y="3319844"/>
              <a:ext cx="256927" cy="438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1A1B7D1-C298-48C9-820E-B36DC9DCEF4D}"/>
                </a:ext>
              </a:extLst>
            </p:cNvPr>
            <p:cNvCxnSpPr>
              <a:cxnSpLocks/>
              <a:stCxn id="22" idx="3"/>
            </p:cNvCxnSpPr>
            <p:nvPr/>
          </p:nvCxnSpPr>
          <p:spPr>
            <a:xfrm flipV="1">
              <a:off x="4543926" y="2630378"/>
              <a:ext cx="421765" cy="1063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3" name="Google Shape;236;p40">
            <a:extLst>
              <a:ext uri="{FF2B5EF4-FFF2-40B4-BE49-F238E27FC236}">
                <a16:creationId xmlns:a16="http://schemas.microsoft.com/office/drawing/2014/main" id="{9DE5B63A-3A36-4047-B29E-EE98B3DE467E}"/>
              </a:ext>
            </a:extLst>
          </p:cNvPr>
          <p:cNvSpPr txBox="1"/>
          <p:nvPr/>
        </p:nvSpPr>
        <p:spPr>
          <a:xfrm>
            <a:off x="4535639" y="2171629"/>
            <a:ext cx="2066622" cy="364500"/>
          </a:xfrm>
          <a:prstGeom prst="rect">
            <a:avLst/>
          </a:prstGeom>
          <a:noFill/>
          <a:ln>
            <a:noFill/>
          </a:ln>
        </p:spPr>
        <p:txBody>
          <a:bodyPr spcFirstLastPara="1" wrap="square" lIns="91425" tIns="91425" rIns="91425" bIns="91425" anchor="ctr" anchorCtr="0">
            <a:noAutofit/>
          </a:bodyPr>
          <a:lstStyle/>
          <a:p>
            <a:pPr lvl="0" algn="ctr"/>
            <a:r>
              <a:rPr lang="zh-TW" sz="1000" dirty="0">
                <a:latin typeface="Times New Roman" panose="02020603050405020304" pitchFamily="18" charset="0"/>
                <a:ea typeface="微軟正黑體" panose="020B0604030504040204" pitchFamily="34" charset="-120"/>
                <a:cs typeface="Open Sans"/>
                <a:sym typeface="Open Sans"/>
              </a:rPr>
              <a:t>and gate </a:t>
            </a:r>
            <a:r>
              <a:rPr lang="zh-TW" altLang="en-US" sz="1000" dirty="0">
                <a:latin typeface="Times New Roman" panose="02020603050405020304" pitchFamily="18" charset="0"/>
                <a:ea typeface="微軟正黑體" panose="020B0604030504040204" pitchFamily="34" charset="-120"/>
                <a:cs typeface="Open Sans"/>
                <a:sym typeface="Open Sans"/>
              </a:rPr>
              <a:t>波形</a:t>
            </a:r>
            <a:r>
              <a:rPr lang="zh-TW" sz="1000" dirty="0">
                <a:latin typeface="Times New Roman" panose="02020603050405020304" pitchFamily="18" charset="0"/>
                <a:ea typeface="微軟正黑體" panose="020B0604030504040204" pitchFamily="34" charset="-120"/>
                <a:cs typeface="Open Sans"/>
                <a:sym typeface="Open Sans"/>
              </a:rPr>
              <a:t>:</a:t>
            </a:r>
            <a:r>
              <a:rPr lang="en-US" altLang="zh-TW" sz="1000" dirty="0">
                <a:latin typeface="Times New Roman" panose="02020603050405020304" pitchFamily="18" charset="0"/>
                <a:ea typeface="微軟正黑體" panose="020B0604030504040204" pitchFamily="34" charset="-120"/>
                <a:cs typeface="Open Sans"/>
                <a:sym typeface="Open Sans"/>
              </a:rPr>
              <a:t> </a:t>
            </a:r>
            <a:r>
              <a:rPr lang="zh-TW"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經過</a:t>
            </a:r>
            <a:r>
              <a:rPr lang="en-US"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 gate delay</a:t>
            </a:r>
            <a:r>
              <a:rPr lang="zh-TW" altLang="en-US" sz="1000" dirty="0">
                <a:solidFill>
                  <a:schemeClr val="dk1"/>
                </a:solidFill>
                <a:latin typeface="Times New Roman" panose="02020603050405020304" pitchFamily="18" charset="0"/>
                <a:ea typeface="微軟正黑體" panose="020B0604030504040204" pitchFamily="34" charset="-120"/>
                <a:cs typeface="Open Sans"/>
                <a:sym typeface="Open Sans"/>
              </a:rPr>
              <a:t> </a:t>
            </a:r>
            <a:r>
              <a:rPr lang="en-US"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10ns </a:t>
            </a:r>
            <a:r>
              <a:rPr lang="zh-TW"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後產生out</a:t>
            </a:r>
            <a:endParaRPr sz="1000" dirty="0">
              <a:latin typeface="Times New Roman" panose="02020603050405020304" pitchFamily="18" charset="0"/>
              <a:ea typeface="微軟正黑體" panose="020B0604030504040204" pitchFamily="34" charset="-120"/>
              <a:cs typeface="Open Sans"/>
              <a:sym typeface="Open Sans"/>
            </a:endParaRPr>
          </a:p>
        </p:txBody>
      </p:sp>
      <p:pic>
        <p:nvPicPr>
          <p:cNvPr id="45" name="Google Shape;238;p40">
            <a:extLst>
              <a:ext uri="{FF2B5EF4-FFF2-40B4-BE49-F238E27FC236}">
                <a16:creationId xmlns:a16="http://schemas.microsoft.com/office/drawing/2014/main" id="{59A92FD8-EFEF-4F7E-8E56-BA3578C67FC0}"/>
              </a:ext>
            </a:extLst>
          </p:cNvPr>
          <p:cNvPicPr preferRelativeResize="0"/>
          <p:nvPr/>
        </p:nvPicPr>
        <p:blipFill>
          <a:blip r:embed="rId2">
            <a:alphaModFix/>
          </a:blip>
          <a:stretch>
            <a:fillRect/>
          </a:stretch>
        </p:blipFill>
        <p:spPr>
          <a:xfrm>
            <a:off x="4089228" y="3960901"/>
            <a:ext cx="2538508" cy="1002266"/>
          </a:xfrm>
          <a:prstGeom prst="rect">
            <a:avLst/>
          </a:prstGeom>
          <a:noFill/>
          <a:ln w="19050" cap="flat" cmpd="sng">
            <a:solidFill>
              <a:srgbClr val="FF0000"/>
            </a:solidFill>
            <a:prstDash val="solid"/>
            <a:round/>
            <a:headEnd type="none" w="sm" len="sm"/>
            <a:tailEnd type="none" w="sm" len="sm"/>
          </a:ln>
        </p:spPr>
      </p:pic>
      <p:sp>
        <p:nvSpPr>
          <p:cNvPr id="46" name="Google Shape;239;p40">
            <a:extLst>
              <a:ext uri="{FF2B5EF4-FFF2-40B4-BE49-F238E27FC236}">
                <a16:creationId xmlns:a16="http://schemas.microsoft.com/office/drawing/2014/main" id="{170F9EA3-D80E-43CF-A98E-7A1363C25B25}"/>
              </a:ext>
            </a:extLst>
          </p:cNvPr>
          <p:cNvSpPr txBox="1"/>
          <p:nvPr/>
        </p:nvSpPr>
        <p:spPr>
          <a:xfrm>
            <a:off x="3974132" y="3665701"/>
            <a:ext cx="2663093"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dirty="0">
                <a:latin typeface="Times New Roman" panose="02020603050405020304" pitchFamily="18" charset="0"/>
                <a:ea typeface="微軟正黑體" panose="020B0604030504040204" pitchFamily="34" charset="-120"/>
                <a:cs typeface="Open Sans"/>
                <a:sym typeface="Open Sans"/>
              </a:rPr>
              <a:t>or gate</a:t>
            </a:r>
            <a:r>
              <a:rPr lang="zh-TW" altLang="en-US" sz="1000" dirty="0">
                <a:latin typeface="Times New Roman" panose="02020603050405020304" pitchFamily="18" charset="0"/>
                <a:ea typeface="微軟正黑體" panose="020B0604030504040204" pitchFamily="34" charset="-120"/>
                <a:cs typeface="Open Sans"/>
                <a:sym typeface="Open Sans"/>
              </a:rPr>
              <a:t> 波形</a:t>
            </a:r>
            <a:r>
              <a:rPr lang="zh-TW" sz="1000" dirty="0">
                <a:latin typeface="Times New Roman" panose="02020603050405020304" pitchFamily="18" charset="0"/>
                <a:ea typeface="微軟正黑體" panose="020B0604030504040204" pitchFamily="34" charset="-120"/>
                <a:cs typeface="Open Sans"/>
                <a:sym typeface="Open Sans"/>
              </a:rPr>
              <a:t> : </a:t>
            </a:r>
            <a:r>
              <a:rPr lang="zh-TW" sz="1000" dirty="0">
                <a:solidFill>
                  <a:schemeClr val="dk1"/>
                </a:solidFill>
                <a:latin typeface="Times New Roman" panose="02020603050405020304" pitchFamily="18" charset="0"/>
                <a:ea typeface="微軟正黑體" panose="020B0604030504040204" pitchFamily="34" charset="-120"/>
                <a:cs typeface="Open Sans"/>
                <a:sym typeface="Open Sans"/>
              </a:rPr>
              <a:t>經過</a:t>
            </a:r>
            <a:r>
              <a:rPr lang="en-US"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 gate delay</a:t>
            </a:r>
            <a:r>
              <a:rPr lang="zh-TW" altLang="en-US" sz="1000" dirty="0">
                <a:solidFill>
                  <a:schemeClr val="dk1"/>
                </a:solidFill>
                <a:latin typeface="Times New Roman" panose="02020603050405020304" pitchFamily="18" charset="0"/>
                <a:ea typeface="微軟正黑體" panose="020B0604030504040204" pitchFamily="34" charset="-120"/>
                <a:cs typeface="Open Sans"/>
                <a:sym typeface="Open Sans"/>
              </a:rPr>
              <a:t> </a:t>
            </a:r>
            <a:r>
              <a:rPr lang="en-US"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4ns </a:t>
            </a:r>
            <a:r>
              <a:rPr lang="zh-TW" sz="1000" dirty="0">
                <a:solidFill>
                  <a:schemeClr val="dk1"/>
                </a:solidFill>
                <a:latin typeface="Times New Roman" panose="02020603050405020304" pitchFamily="18" charset="0"/>
                <a:ea typeface="微軟正黑體" panose="020B0604030504040204" pitchFamily="34" charset="-120"/>
                <a:cs typeface="Open Sans"/>
                <a:sym typeface="Open Sans"/>
              </a:rPr>
              <a:t>後產生out</a:t>
            </a:r>
            <a:endParaRPr sz="1000" dirty="0">
              <a:latin typeface="Times New Roman" panose="02020603050405020304" pitchFamily="18" charset="0"/>
              <a:ea typeface="微軟正黑體" panose="020B0604030504040204" pitchFamily="34" charset="-120"/>
              <a:cs typeface="Open Sans"/>
              <a:sym typeface="Open Sans"/>
            </a:endParaRPr>
          </a:p>
        </p:txBody>
      </p:sp>
      <p:sp>
        <p:nvSpPr>
          <p:cNvPr id="51" name="矩形 50">
            <a:extLst>
              <a:ext uri="{FF2B5EF4-FFF2-40B4-BE49-F238E27FC236}">
                <a16:creationId xmlns:a16="http://schemas.microsoft.com/office/drawing/2014/main" id="{3A2813E1-FBB7-4D26-8F5D-B8CC87CED4B3}"/>
              </a:ext>
            </a:extLst>
          </p:cNvPr>
          <p:cNvSpPr/>
          <p:nvPr/>
        </p:nvSpPr>
        <p:spPr>
          <a:xfrm>
            <a:off x="4858044" y="4732409"/>
            <a:ext cx="710906" cy="17108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00" dirty="0">
                <a:latin typeface="Times New Roman" panose="02020603050405020304" pitchFamily="18" charset="0"/>
                <a:ea typeface="微軟正黑體" panose="020B0604030504040204" pitchFamily="34" charset="-120"/>
              </a:rPr>
              <a:t>1 Gate delay</a:t>
            </a:r>
            <a:endParaRPr lang="zh-TW" altLang="en-US" sz="700" dirty="0">
              <a:latin typeface="Times New Roman" panose="02020603050405020304" pitchFamily="18" charset="0"/>
              <a:ea typeface="微軟正黑體" panose="020B0604030504040204" pitchFamily="34" charset="-120"/>
            </a:endParaRPr>
          </a:p>
        </p:txBody>
      </p:sp>
      <p:grpSp>
        <p:nvGrpSpPr>
          <p:cNvPr id="58" name="群組 57">
            <a:extLst>
              <a:ext uri="{FF2B5EF4-FFF2-40B4-BE49-F238E27FC236}">
                <a16:creationId xmlns:a16="http://schemas.microsoft.com/office/drawing/2014/main" id="{DC813529-3794-49EB-9B43-1E0D5E8DD859}"/>
              </a:ext>
            </a:extLst>
          </p:cNvPr>
          <p:cNvGrpSpPr/>
          <p:nvPr/>
        </p:nvGrpSpPr>
        <p:grpSpPr>
          <a:xfrm>
            <a:off x="4009979" y="2530079"/>
            <a:ext cx="2797222" cy="1098711"/>
            <a:chOff x="4092529" y="2425138"/>
            <a:chExt cx="2797222" cy="1098711"/>
          </a:xfrm>
        </p:grpSpPr>
        <p:pic>
          <p:nvPicPr>
            <p:cNvPr id="44" name="Google Shape;237;p40">
              <a:extLst>
                <a:ext uri="{FF2B5EF4-FFF2-40B4-BE49-F238E27FC236}">
                  <a16:creationId xmlns:a16="http://schemas.microsoft.com/office/drawing/2014/main" id="{87101082-339E-44EE-9E0F-4A3FAC99B994}"/>
                </a:ext>
              </a:extLst>
            </p:cNvPr>
            <p:cNvPicPr preferRelativeResize="0"/>
            <p:nvPr/>
          </p:nvPicPr>
          <p:blipFill rotWithShape="1">
            <a:blip r:embed="rId3">
              <a:alphaModFix/>
            </a:blip>
            <a:srcRect t="1" r="-10485" b="-9624"/>
            <a:stretch/>
          </p:blipFill>
          <p:spPr>
            <a:xfrm>
              <a:off x="4092529" y="2425138"/>
              <a:ext cx="2797222" cy="1098711"/>
            </a:xfrm>
            <a:prstGeom prst="rect">
              <a:avLst/>
            </a:prstGeom>
            <a:noFill/>
            <a:ln w="19050" cap="flat" cmpd="sng">
              <a:solidFill>
                <a:srgbClr val="FF0000"/>
              </a:solidFill>
              <a:prstDash val="solid"/>
              <a:round/>
              <a:headEnd type="none" w="sm" len="sm"/>
              <a:tailEnd type="none" w="sm" len="sm"/>
            </a:ln>
          </p:spPr>
        </p:pic>
        <p:sp>
          <p:nvSpPr>
            <p:cNvPr id="53" name="矩形 52">
              <a:extLst>
                <a:ext uri="{FF2B5EF4-FFF2-40B4-BE49-F238E27FC236}">
                  <a16:creationId xmlns:a16="http://schemas.microsoft.com/office/drawing/2014/main" id="{73EB2D86-0DA3-4F43-B2D1-9E4B3B948FE8}"/>
                </a:ext>
              </a:extLst>
            </p:cNvPr>
            <p:cNvSpPr/>
            <p:nvPr/>
          </p:nvSpPr>
          <p:spPr>
            <a:xfrm>
              <a:off x="5794642" y="2437237"/>
              <a:ext cx="814737" cy="9248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54" name="矩形 53">
              <a:extLst>
                <a:ext uri="{FF2B5EF4-FFF2-40B4-BE49-F238E27FC236}">
                  <a16:creationId xmlns:a16="http://schemas.microsoft.com/office/drawing/2014/main" id="{F18A1E47-897E-4FFB-8246-5B18EFA7B03F}"/>
                </a:ext>
              </a:extLst>
            </p:cNvPr>
            <p:cNvSpPr/>
            <p:nvPr/>
          </p:nvSpPr>
          <p:spPr>
            <a:xfrm>
              <a:off x="4849658" y="3184033"/>
              <a:ext cx="1793312" cy="17800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Times New Roman" panose="02020603050405020304" pitchFamily="18" charset="0"/>
                  <a:ea typeface="微軟正黑體" panose="020B0604030504040204" pitchFamily="34" charset="-120"/>
                </a:rPr>
                <a:t>1 Gate delay</a:t>
              </a:r>
              <a:endParaRPr lang="zh-TW" altLang="en-US" sz="1000" dirty="0">
                <a:latin typeface="Times New Roman" panose="02020603050405020304" pitchFamily="18" charset="0"/>
                <a:ea typeface="微軟正黑體" panose="020B0604030504040204" pitchFamily="34" charset="-120"/>
              </a:endParaRPr>
            </a:p>
          </p:txBody>
        </p:sp>
        <p:pic>
          <p:nvPicPr>
            <p:cNvPr id="56" name="圖片 55">
              <a:extLst>
                <a:ext uri="{FF2B5EF4-FFF2-40B4-BE49-F238E27FC236}">
                  <a16:creationId xmlns:a16="http://schemas.microsoft.com/office/drawing/2014/main" id="{4F7693C0-8408-4F4A-8FFF-FE140B6DE522}"/>
                </a:ext>
              </a:extLst>
            </p:cNvPr>
            <p:cNvPicPr>
              <a:picLocks noChangeAspect="1"/>
            </p:cNvPicPr>
            <p:nvPr/>
          </p:nvPicPr>
          <p:blipFill>
            <a:blip r:embed="rId4"/>
            <a:stretch>
              <a:fillRect/>
            </a:stretch>
          </p:blipFill>
          <p:spPr>
            <a:xfrm>
              <a:off x="5898760" y="2519785"/>
              <a:ext cx="769276" cy="680300"/>
            </a:xfrm>
            <a:prstGeom prst="rect">
              <a:avLst/>
            </a:prstGeom>
          </p:spPr>
        </p:pic>
        <p:pic>
          <p:nvPicPr>
            <p:cNvPr id="57" name="圖片 56">
              <a:extLst>
                <a:ext uri="{FF2B5EF4-FFF2-40B4-BE49-F238E27FC236}">
                  <a16:creationId xmlns:a16="http://schemas.microsoft.com/office/drawing/2014/main" id="{26983B2A-EEF3-4CB7-BC79-399DF04553AF}"/>
                </a:ext>
              </a:extLst>
            </p:cNvPr>
            <p:cNvPicPr>
              <a:picLocks noChangeAspect="1"/>
            </p:cNvPicPr>
            <p:nvPr/>
          </p:nvPicPr>
          <p:blipFill>
            <a:blip r:embed="rId5"/>
            <a:stretch>
              <a:fillRect/>
            </a:stretch>
          </p:blipFill>
          <p:spPr>
            <a:xfrm>
              <a:off x="5783900" y="2525834"/>
              <a:ext cx="180983" cy="674222"/>
            </a:xfrm>
            <a:prstGeom prst="rect">
              <a:avLst/>
            </a:prstGeom>
          </p:spPr>
        </p:pic>
      </p:grpSp>
      <p:pic>
        <p:nvPicPr>
          <p:cNvPr id="63" name="圖片 62">
            <a:extLst>
              <a:ext uri="{FF2B5EF4-FFF2-40B4-BE49-F238E27FC236}">
                <a16:creationId xmlns:a16="http://schemas.microsoft.com/office/drawing/2014/main" id="{E5BA0A49-8986-461A-ADEE-E3F0F921BC92}"/>
              </a:ext>
            </a:extLst>
          </p:cNvPr>
          <p:cNvPicPr>
            <a:picLocks noChangeAspect="1"/>
          </p:cNvPicPr>
          <p:nvPr/>
        </p:nvPicPr>
        <p:blipFill>
          <a:blip r:embed="rId6"/>
          <a:stretch>
            <a:fillRect/>
          </a:stretch>
        </p:blipFill>
        <p:spPr>
          <a:xfrm>
            <a:off x="6545287" y="2528336"/>
            <a:ext cx="252352" cy="102440"/>
          </a:xfrm>
          <a:prstGeom prst="rect">
            <a:avLst/>
          </a:prstGeom>
        </p:spPr>
      </p:pic>
      <p:sp>
        <p:nvSpPr>
          <p:cNvPr id="64" name="矩形 63">
            <a:extLst>
              <a:ext uri="{FF2B5EF4-FFF2-40B4-BE49-F238E27FC236}">
                <a16:creationId xmlns:a16="http://schemas.microsoft.com/office/drawing/2014/main" id="{67C58DBA-2CE2-4DDF-AD4D-99EA22A78FCB}"/>
              </a:ext>
            </a:extLst>
          </p:cNvPr>
          <p:cNvSpPr/>
          <p:nvPr/>
        </p:nvSpPr>
        <p:spPr>
          <a:xfrm>
            <a:off x="1638300" y="3524250"/>
            <a:ext cx="450850" cy="933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cxnSp>
        <p:nvCxnSpPr>
          <p:cNvPr id="66" name="接點: 肘形 65">
            <a:extLst>
              <a:ext uri="{FF2B5EF4-FFF2-40B4-BE49-F238E27FC236}">
                <a16:creationId xmlns:a16="http://schemas.microsoft.com/office/drawing/2014/main" id="{CB2FCA1F-FAAA-44C8-89FA-ECF499A0F41A}"/>
              </a:ext>
            </a:extLst>
          </p:cNvPr>
          <p:cNvCxnSpPr>
            <a:cxnSpLocks/>
            <a:endCxn id="44" idx="1"/>
          </p:cNvCxnSpPr>
          <p:nvPr/>
        </p:nvCxnSpPr>
        <p:spPr>
          <a:xfrm flipV="1">
            <a:off x="2086053" y="3079435"/>
            <a:ext cx="1923926" cy="60195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7C20B7D7-0CE8-411C-9D69-B42A5FE96AC8}"/>
              </a:ext>
            </a:extLst>
          </p:cNvPr>
          <p:cNvSpPr/>
          <p:nvPr/>
        </p:nvSpPr>
        <p:spPr>
          <a:xfrm>
            <a:off x="2406548" y="3740150"/>
            <a:ext cx="422966" cy="425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cxnSp>
        <p:nvCxnSpPr>
          <p:cNvPr id="70" name="接點: 肘形 69">
            <a:extLst>
              <a:ext uri="{FF2B5EF4-FFF2-40B4-BE49-F238E27FC236}">
                <a16:creationId xmlns:a16="http://schemas.microsoft.com/office/drawing/2014/main" id="{228E2883-474A-42A1-9797-E3235D8D1B9E}"/>
              </a:ext>
            </a:extLst>
          </p:cNvPr>
          <p:cNvCxnSpPr>
            <a:cxnSpLocks/>
            <a:stCxn id="69" idx="2"/>
            <a:endCxn id="45" idx="1"/>
          </p:cNvCxnSpPr>
          <p:nvPr/>
        </p:nvCxnSpPr>
        <p:spPr>
          <a:xfrm rot="16200000" flipH="1">
            <a:off x="3205412" y="3578218"/>
            <a:ext cx="296434" cy="147119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99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Gate delay &amp; timing simulation (2/2)</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p:txBody>
          <a:bodyPr/>
          <a:lstStyle/>
          <a:p>
            <a:pPr>
              <a:buFont typeface="Wingdings" panose="05000000000000000000" pitchFamily="2" charset="2"/>
              <a:buChar char="u"/>
            </a:pPr>
            <a:r>
              <a:rPr lang="en-US" altLang="zh-TW" dirty="0">
                <a:latin typeface="Times New Roman" panose="02020603050405020304" pitchFamily="18" charset="0"/>
                <a:ea typeface="微軟正黑體" panose="020B0604030504040204" pitchFamily="34" charset="-120"/>
              </a:rPr>
              <a:t>FA</a:t>
            </a:r>
            <a:r>
              <a:rPr lang="zh-TW" altLang="en-US" dirty="0">
                <a:latin typeface="Times New Roman" panose="02020603050405020304" pitchFamily="18" charset="0"/>
                <a:ea typeface="微軟正黑體" panose="020B0604030504040204" pitchFamily="34" charset="-120"/>
              </a:rPr>
              <a:t> 中的 </a:t>
            </a:r>
            <a:r>
              <a:rPr lang="en-US" altLang="zh-TW" dirty="0">
                <a:latin typeface="Times New Roman" panose="02020603050405020304" pitchFamily="18" charset="0"/>
                <a:ea typeface="微軟正黑體" panose="020B0604030504040204" pitchFamily="34" charset="-120"/>
              </a:rPr>
              <a:t>xor gate </a:t>
            </a:r>
            <a:r>
              <a:rPr lang="zh-TW" altLang="en-US" dirty="0">
                <a:latin typeface="Times New Roman" panose="02020603050405020304" pitchFamily="18" charset="0"/>
                <a:ea typeface="微軟正黑體" panose="020B0604030504040204" pitchFamily="34" charset="-120"/>
              </a:rPr>
              <a:t>由兩個 </a:t>
            </a:r>
            <a:r>
              <a:rPr lang="en-US" altLang="zh-TW" dirty="0">
                <a:latin typeface="Times New Roman" panose="02020603050405020304" pitchFamily="18" charset="0"/>
                <a:ea typeface="微軟正黑體" panose="020B0604030504040204" pitchFamily="34" charset="-120"/>
              </a:rPr>
              <a:t>and gate </a:t>
            </a:r>
            <a:r>
              <a:rPr lang="zh-TW" altLang="en-US" dirty="0">
                <a:latin typeface="Times New Roman" panose="02020603050405020304" pitchFamily="18" charset="0"/>
                <a:ea typeface="微軟正黑體" panose="020B0604030504040204" pitchFamily="34" charset="-120"/>
              </a:rPr>
              <a:t>和一個 </a:t>
            </a:r>
            <a:r>
              <a:rPr lang="en-US" altLang="zh-TW" dirty="0">
                <a:latin typeface="Times New Roman" panose="02020603050405020304" pitchFamily="18" charset="0"/>
                <a:ea typeface="微軟正黑體" panose="020B0604030504040204" pitchFamily="34" charset="-120"/>
              </a:rPr>
              <a:t>or gate </a:t>
            </a:r>
            <a:r>
              <a:rPr lang="zh-TW" altLang="en-US" dirty="0">
                <a:latin typeface="Times New Roman" panose="02020603050405020304" pitchFamily="18" charset="0"/>
                <a:ea typeface="微軟正黑體" panose="020B0604030504040204" pitchFamily="34" charset="-120"/>
              </a:rPr>
              <a:t>組合而成，訊號在經過 </a:t>
            </a:r>
            <a:r>
              <a:rPr lang="en-US" altLang="zh-TW" dirty="0">
                <a:latin typeface="Times New Roman" panose="02020603050405020304" pitchFamily="18" charset="0"/>
                <a:ea typeface="微軟正黑體" panose="020B0604030504040204" pitchFamily="34" charset="-120"/>
              </a:rPr>
              <a:t>xor </a:t>
            </a:r>
            <a:r>
              <a:rPr lang="zh-TW" altLang="en-US" dirty="0">
                <a:latin typeface="Times New Roman" panose="02020603050405020304" pitchFamily="18" charset="0"/>
                <a:ea typeface="微軟正黑體" panose="020B0604030504040204" pitchFamily="34" charset="-120"/>
              </a:rPr>
              <a:t>會延遲 </a:t>
            </a:r>
            <a:r>
              <a:rPr lang="en-US" altLang="zh-TW" dirty="0">
                <a:latin typeface="Times New Roman" panose="02020603050405020304" pitchFamily="18" charset="0"/>
                <a:ea typeface="微軟正黑體" panose="020B0604030504040204" pitchFamily="34" charset="-120"/>
              </a:rPr>
              <a:t>and gate </a:t>
            </a:r>
            <a:r>
              <a:rPr lang="zh-TW" altLang="en-US" dirty="0">
                <a:latin typeface="Times New Roman" panose="02020603050405020304" pitchFamily="18" charset="0"/>
                <a:ea typeface="微軟正黑體" panose="020B0604030504040204" pitchFamily="34" charset="-120"/>
              </a:rPr>
              <a:t>和 </a:t>
            </a:r>
            <a:r>
              <a:rPr lang="en-US" altLang="zh-TW" dirty="0">
                <a:latin typeface="Times New Roman" panose="02020603050405020304" pitchFamily="18" charset="0"/>
                <a:ea typeface="微軟正黑體" panose="020B0604030504040204" pitchFamily="34" charset="-120"/>
              </a:rPr>
              <a:t>or gate </a:t>
            </a:r>
            <a:r>
              <a:rPr lang="zh-TW" altLang="en-US" dirty="0">
                <a:latin typeface="Times New Roman" panose="02020603050405020304" pitchFamily="18" charset="0"/>
                <a:ea typeface="微軟正黑體" panose="020B0604030504040204" pitchFamily="34" charset="-120"/>
              </a:rPr>
              <a:t>的 </a:t>
            </a:r>
            <a:r>
              <a:rPr lang="en-US" altLang="zh-TW" dirty="0">
                <a:latin typeface="Times New Roman" panose="02020603050405020304" pitchFamily="18" charset="0"/>
                <a:ea typeface="微軟正黑體" panose="020B0604030504040204" pitchFamily="34" charset="-120"/>
              </a:rPr>
              <a:t>gate delay</a:t>
            </a:r>
            <a:endParaRPr lang="zh-TW" altLang="en-US" dirty="0">
              <a:latin typeface="Times New Roman" panose="02020603050405020304" pitchFamily="18" charset="0"/>
              <a:ea typeface="微軟正黑體" panose="020B0604030504040204" pitchFamily="34" charset="-120"/>
            </a:endParaRPr>
          </a:p>
        </p:txBody>
      </p:sp>
      <p:grpSp>
        <p:nvGrpSpPr>
          <p:cNvPr id="70" name="群組 69">
            <a:extLst>
              <a:ext uri="{FF2B5EF4-FFF2-40B4-BE49-F238E27FC236}">
                <a16:creationId xmlns:a16="http://schemas.microsoft.com/office/drawing/2014/main" id="{B54507FC-45A3-4098-A0E8-4EFA1A3320D7}"/>
              </a:ext>
            </a:extLst>
          </p:cNvPr>
          <p:cNvGrpSpPr/>
          <p:nvPr/>
        </p:nvGrpSpPr>
        <p:grpSpPr>
          <a:xfrm>
            <a:off x="160424" y="3149599"/>
            <a:ext cx="2951214" cy="1242370"/>
            <a:chOff x="3925367" y="2721037"/>
            <a:chExt cx="3650652" cy="1599940"/>
          </a:xfrm>
        </p:grpSpPr>
        <p:grpSp>
          <p:nvGrpSpPr>
            <p:cNvPr id="71" name="群組 70">
              <a:extLst>
                <a:ext uri="{FF2B5EF4-FFF2-40B4-BE49-F238E27FC236}">
                  <a16:creationId xmlns:a16="http://schemas.microsoft.com/office/drawing/2014/main" id="{C556FC10-85D0-44E6-9C9E-C48F080833EF}"/>
                </a:ext>
              </a:extLst>
            </p:cNvPr>
            <p:cNvGrpSpPr/>
            <p:nvPr/>
          </p:nvGrpSpPr>
          <p:grpSpPr>
            <a:xfrm>
              <a:off x="4184255" y="2721037"/>
              <a:ext cx="3391764" cy="1449726"/>
              <a:chOff x="4070789" y="2711659"/>
              <a:chExt cx="3391764" cy="1449726"/>
            </a:xfrm>
          </p:grpSpPr>
          <p:grpSp>
            <p:nvGrpSpPr>
              <p:cNvPr id="75" name="群組 74">
                <a:extLst>
                  <a:ext uri="{FF2B5EF4-FFF2-40B4-BE49-F238E27FC236}">
                    <a16:creationId xmlns:a16="http://schemas.microsoft.com/office/drawing/2014/main" id="{D2413221-84FA-4A45-AA11-B7CA86445474}"/>
                  </a:ext>
                </a:extLst>
              </p:cNvPr>
              <p:cNvGrpSpPr/>
              <p:nvPr/>
            </p:nvGrpSpPr>
            <p:grpSpPr>
              <a:xfrm>
                <a:off x="4070789" y="2749784"/>
                <a:ext cx="3391764" cy="1303646"/>
                <a:chOff x="4296187" y="2686565"/>
                <a:chExt cx="3721423" cy="1477306"/>
              </a:xfrm>
            </p:grpSpPr>
            <p:sp>
              <p:nvSpPr>
                <p:cNvPr id="78" name="流程圖: 延遲 77">
                  <a:extLst>
                    <a:ext uri="{FF2B5EF4-FFF2-40B4-BE49-F238E27FC236}">
                      <a16:creationId xmlns:a16="http://schemas.microsoft.com/office/drawing/2014/main" id="{28BAD889-0868-4069-A8E2-0F6F39B21877}"/>
                    </a:ext>
                  </a:extLst>
                </p:cNvPr>
                <p:cNvSpPr/>
                <p:nvPr/>
              </p:nvSpPr>
              <p:spPr>
                <a:xfrm>
                  <a:off x="5448293" y="2686565"/>
                  <a:ext cx="612648" cy="612648"/>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ea typeface="微軟正黑體" panose="020B0604030504040204" pitchFamily="34" charset="-120"/>
                    </a:rPr>
                    <a:t>and</a:t>
                  </a:r>
                  <a:endParaRPr lang="zh-TW" altLang="en-US" sz="1100" dirty="0">
                    <a:solidFill>
                      <a:schemeClr val="tx1"/>
                    </a:solidFill>
                    <a:latin typeface="Times New Roman" panose="02020603050405020304" pitchFamily="18" charset="0"/>
                    <a:ea typeface="微軟正黑體" panose="020B0604030504040204" pitchFamily="34" charset="-120"/>
                  </a:endParaRPr>
                </a:p>
              </p:txBody>
            </p:sp>
            <p:grpSp>
              <p:nvGrpSpPr>
                <p:cNvPr id="79" name="群組 78">
                  <a:extLst>
                    <a:ext uri="{FF2B5EF4-FFF2-40B4-BE49-F238E27FC236}">
                      <a16:creationId xmlns:a16="http://schemas.microsoft.com/office/drawing/2014/main" id="{83EEBEAC-D29C-4236-A770-E5FDF555A53A}"/>
                    </a:ext>
                  </a:extLst>
                </p:cNvPr>
                <p:cNvGrpSpPr/>
                <p:nvPr/>
              </p:nvGrpSpPr>
              <p:grpSpPr>
                <a:xfrm>
                  <a:off x="6532901" y="3131900"/>
                  <a:ext cx="611094" cy="536041"/>
                  <a:chOff x="5007352" y="3430324"/>
                  <a:chExt cx="611094" cy="536041"/>
                </a:xfrm>
              </p:grpSpPr>
              <p:sp>
                <p:nvSpPr>
                  <p:cNvPr id="97" name="月亮 96">
                    <a:extLst>
                      <a:ext uri="{FF2B5EF4-FFF2-40B4-BE49-F238E27FC236}">
                        <a16:creationId xmlns:a16="http://schemas.microsoft.com/office/drawing/2014/main" id="{2D987553-0853-4FCC-AC16-48215B26E2BB}"/>
                      </a:ext>
                    </a:extLst>
                  </p:cNvPr>
                  <p:cNvSpPr/>
                  <p:nvPr/>
                </p:nvSpPr>
                <p:spPr>
                  <a:xfrm rot="10800000">
                    <a:off x="5007352" y="3430324"/>
                    <a:ext cx="611094" cy="536041"/>
                  </a:xfrm>
                  <a:prstGeom prst="moon">
                    <a:avLst>
                      <a:gd name="adj" fmla="val 812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Times New Roman" panose="02020603050405020304" pitchFamily="18" charset="0"/>
                      <a:ea typeface="微軟正黑體" panose="020B0604030504040204" pitchFamily="34" charset="-120"/>
                    </a:endParaRPr>
                  </a:p>
                </p:txBody>
              </p:sp>
              <p:sp>
                <p:nvSpPr>
                  <p:cNvPr id="98" name="文字方塊 97">
                    <a:extLst>
                      <a:ext uri="{FF2B5EF4-FFF2-40B4-BE49-F238E27FC236}">
                        <a16:creationId xmlns:a16="http://schemas.microsoft.com/office/drawing/2014/main" id="{08AED761-1742-42A1-8046-5DCAF5100523}"/>
                      </a:ext>
                    </a:extLst>
                  </p:cNvPr>
                  <p:cNvSpPr txBox="1"/>
                  <p:nvPr/>
                </p:nvSpPr>
                <p:spPr>
                  <a:xfrm>
                    <a:off x="5140441" y="3544456"/>
                    <a:ext cx="380421" cy="336868"/>
                  </a:xfrm>
                  <a:prstGeom prst="rect">
                    <a:avLst/>
                  </a:prstGeom>
                  <a:noFill/>
                </p:spPr>
                <p:txBody>
                  <a:bodyPr wrap="square" rtlCol="0">
                    <a:spAutoFit/>
                  </a:bodyPr>
                  <a:lstStyle/>
                  <a:p>
                    <a:r>
                      <a:rPr lang="en-US" altLang="zh-TW" sz="900" dirty="0">
                        <a:latin typeface="Times New Roman" panose="02020603050405020304" pitchFamily="18" charset="0"/>
                        <a:ea typeface="微軟正黑體" panose="020B0604030504040204" pitchFamily="34" charset="-120"/>
                      </a:rPr>
                      <a:t>or</a:t>
                    </a:r>
                    <a:endParaRPr lang="zh-TW" altLang="en-US" sz="900" dirty="0">
                      <a:latin typeface="Times New Roman" panose="02020603050405020304" pitchFamily="18" charset="0"/>
                      <a:ea typeface="微軟正黑體" panose="020B0604030504040204" pitchFamily="34" charset="-120"/>
                    </a:endParaRPr>
                  </a:p>
                </p:txBody>
              </p:sp>
            </p:grpSp>
            <p:sp>
              <p:nvSpPr>
                <p:cNvPr id="80" name="流程圖: 延遲 79">
                  <a:extLst>
                    <a:ext uri="{FF2B5EF4-FFF2-40B4-BE49-F238E27FC236}">
                      <a16:creationId xmlns:a16="http://schemas.microsoft.com/office/drawing/2014/main" id="{266575BD-5AE4-4499-B955-8DAF89B9D2D6}"/>
                    </a:ext>
                  </a:extLst>
                </p:cNvPr>
                <p:cNvSpPr/>
                <p:nvPr/>
              </p:nvSpPr>
              <p:spPr>
                <a:xfrm>
                  <a:off x="5448293" y="3551223"/>
                  <a:ext cx="612648" cy="612648"/>
                </a:xfrm>
                <a:prstGeom prst="flowChartDelay">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ea typeface="微軟正黑體" panose="020B0604030504040204" pitchFamily="34" charset="-120"/>
                    </a:rPr>
                    <a:t>and</a:t>
                  </a:r>
                  <a:endParaRPr lang="zh-TW" altLang="en-US" sz="1100" dirty="0">
                    <a:solidFill>
                      <a:schemeClr val="tx1"/>
                    </a:solidFill>
                    <a:latin typeface="Times New Roman" panose="02020603050405020304" pitchFamily="18" charset="0"/>
                    <a:ea typeface="微軟正黑體" panose="020B0604030504040204" pitchFamily="34" charset="-120"/>
                  </a:endParaRPr>
                </a:p>
              </p:txBody>
            </p:sp>
            <p:cxnSp>
              <p:nvCxnSpPr>
                <p:cNvPr id="81" name="接點: 肘形 80">
                  <a:extLst>
                    <a:ext uri="{FF2B5EF4-FFF2-40B4-BE49-F238E27FC236}">
                      <a16:creationId xmlns:a16="http://schemas.microsoft.com/office/drawing/2014/main" id="{1D1C2AA7-8DD1-4A23-9182-6FF9BE868ECB}"/>
                    </a:ext>
                  </a:extLst>
                </p:cNvPr>
                <p:cNvCxnSpPr>
                  <a:cxnSpLocks/>
                  <a:stCxn id="78" idx="3"/>
                </p:cNvCxnSpPr>
                <p:nvPr/>
              </p:nvCxnSpPr>
              <p:spPr>
                <a:xfrm>
                  <a:off x="6060941" y="2992889"/>
                  <a:ext cx="546450" cy="25314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接點: 肘形 81">
                  <a:extLst>
                    <a:ext uri="{FF2B5EF4-FFF2-40B4-BE49-F238E27FC236}">
                      <a16:creationId xmlns:a16="http://schemas.microsoft.com/office/drawing/2014/main" id="{DE8F60B6-F5C9-4828-B04E-380D7FF636A3}"/>
                    </a:ext>
                  </a:extLst>
                </p:cNvPr>
                <p:cNvCxnSpPr>
                  <a:cxnSpLocks/>
                  <a:stCxn id="80" idx="3"/>
                </p:cNvCxnSpPr>
                <p:nvPr/>
              </p:nvCxnSpPr>
              <p:spPr>
                <a:xfrm flipV="1">
                  <a:off x="6060941" y="3551223"/>
                  <a:ext cx="546450" cy="30632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457FF4AD-D452-451A-8DEE-ECC75E26C159}"/>
                    </a:ext>
                  </a:extLst>
                </p:cNvPr>
                <p:cNvSpPr txBox="1"/>
                <p:nvPr/>
              </p:nvSpPr>
              <p:spPr>
                <a:xfrm>
                  <a:off x="7466738" y="3222593"/>
                  <a:ext cx="550872" cy="359326"/>
                </a:xfrm>
                <a:prstGeom prst="rect">
                  <a:avLst/>
                </a:prstGeom>
                <a:noFill/>
              </p:spPr>
              <p:txBody>
                <a:bodyPr wrap="none" rtlCol="0">
                  <a:spAutoFit/>
                </a:bodyPr>
                <a:lstStyle/>
                <a:p>
                  <a:r>
                    <a:rPr lang="en-US" altLang="zh-TW" sz="1000" dirty="0">
                      <a:latin typeface="Times New Roman" panose="02020603050405020304" pitchFamily="18" charset="0"/>
                      <a:ea typeface="微軟正黑體" panose="020B0604030504040204" pitchFamily="34" charset="-120"/>
                    </a:rPr>
                    <a:t>cout</a:t>
                  </a:r>
                  <a:endParaRPr lang="zh-TW" altLang="en-US" sz="1000" dirty="0">
                    <a:latin typeface="Times New Roman" panose="02020603050405020304" pitchFamily="18" charset="0"/>
                    <a:ea typeface="微軟正黑體" panose="020B0604030504040204" pitchFamily="34" charset="-120"/>
                  </a:endParaRPr>
                </a:p>
              </p:txBody>
            </p:sp>
            <p:cxnSp>
              <p:nvCxnSpPr>
                <p:cNvPr id="84" name="直線接點 83">
                  <a:extLst>
                    <a:ext uri="{FF2B5EF4-FFF2-40B4-BE49-F238E27FC236}">
                      <a16:creationId xmlns:a16="http://schemas.microsoft.com/office/drawing/2014/main" id="{2E0B5414-05B5-465E-A6A2-EAED84F42DD8}"/>
                    </a:ext>
                  </a:extLst>
                </p:cNvPr>
                <p:cNvCxnSpPr>
                  <a:cxnSpLocks/>
                  <a:stCxn id="97" idx="1"/>
                  <a:endCxn id="83" idx="1"/>
                </p:cNvCxnSpPr>
                <p:nvPr/>
              </p:nvCxnSpPr>
              <p:spPr>
                <a:xfrm>
                  <a:off x="7143994" y="3399920"/>
                  <a:ext cx="322744" cy="2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接點: 肘形 84">
                  <a:extLst>
                    <a:ext uri="{FF2B5EF4-FFF2-40B4-BE49-F238E27FC236}">
                      <a16:creationId xmlns:a16="http://schemas.microsoft.com/office/drawing/2014/main" id="{FA936F65-FE9A-4166-B2EF-83DA6A1218F4}"/>
                    </a:ext>
                  </a:extLst>
                </p:cNvPr>
                <p:cNvCxnSpPr>
                  <a:cxnSpLocks/>
                </p:cNvCxnSpPr>
                <p:nvPr/>
              </p:nvCxnSpPr>
              <p:spPr>
                <a:xfrm flipV="1">
                  <a:off x="4297093" y="2839000"/>
                  <a:ext cx="1151200"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125A4258-AC6B-4358-B3A6-FB10DBC84CF9}"/>
                    </a:ext>
                  </a:extLst>
                </p:cNvPr>
                <p:cNvCxnSpPr>
                  <a:cxnSpLocks/>
                  <a:endCxn id="93" idx="3"/>
                </p:cNvCxnSpPr>
                <p:nvPr/>
              </p:nvCxnSpPr>
              <p:spPr>
                <a:xfrm>
                  <a:off x="4297093" y="2839001"/>
                  <a:ext cx="603484" cy="82125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7" name="群組 86">
                  <a:extLst>
                    <a:ext uri="{FF2B5EF4-FFF2-40B4-BE49-F238E27FC236}">
                      <a16:creationId xmlns:a16="http://schemas.microsoft.com/office/drawing/2014/main" id="{E3AEC298-AB42-444C-98F4-19E0AE9D94CF}"/>
                    </a:ext>
                  </a:extLst>
                </p:cNvPr>
                <p:cNvGrpSpPr/>
                <p:nvPr/>
              </p:nvGrpSpPr>
              <p:grpSpPr>
                <a:xfrm>
                  <a:off x="4896585" y="3068688"/>
                  <a:ext cx="274959" cy="226665"/>
                  <a:chOff x="5785982" y="1308459"/>
                  <a:chExt cx="274959" cy="226665"/>
                </a:xfrm>
              </p:grpSpPr>
              <p:sp>
                <p:nvSpPr>
                  <p:cNvPr id="95" name="等腰三角形 94">
                    <a:extLst>
                      <a:ext uri="{FF2B5EF4-FFF2-40B4-BE49-F238E27FC236}">
                        <a16:creationId xmlns:a16="http://schemas.microsoft.com/office/drawing/2014/main" id="{C6B312D3-E0E6-4103-B904-9E247F8E0148}"/>
                      </a:ext>
                    </a:extLst>
                  </p:cNvPr>
                  <p:cNvSpPr/>
                  <p:nvPr/>
                </p:nvSpPr>
                <p:spPr>
                  <a:xfrm rot="5400000">
                    <a:off x="5766476" y="1327965"/>
                    <a:ext cx="226665" cy="187653"/>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96" name="橢圓 95">
                    <a:extLst>
                      <a:ext uri="{FF2B5EF4-FFF2-40B4-BE49-F238E27FC236}">
                        <a16:creationId xmlns:a16="http://schemas.microsoft.com/office/drawing/2014/main" id="{F289FD69-454C-463C-80D4-38B7E6DCB592}"/>
                      </a:ext>
                    </a:extLst>
                  </p:cNvPr>
                  <p:cNvSpPr/>
                  <p:nvPr/>
                </p:nvSpPr>
                <p:spPr>
                  <a:xfrm>
                    <a:off x="5987782" y="1388460"/>
                    <a:ext cx="73159" cy="6866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grpSp>
            <p:grpSp>
              <p:nvGrpSpPr>
                <p:cNvPr id="88" name="群組 87">
                  <a:extLst>
                    <a:ext uri="{FF2B5EF4-FFF2-40B4-BE49-F238E27FC236}">
                      <a16:creationId xmlns:a16="http://schemas.microsoft.com/office/drawing/2014/main" id="{20B80DDC-2C2F-4639-A88D-EB6B1E465EBD}"/>
                    </a:ext>
                  </a:extLst>
                </p:cNvPr>
                <p:cNvGrpSpPr/>
                <p:nvPr/>
              </p:nvGrpSpPr>
              <p:grpSpPr>
                <a:xfrm>
                  <a:off x="4900577" y="3546918"/>
                  <a:ext cx="274959" cy="226665"/>
                  <a:chOff x="5785982" y="1308459"/>
                  <a:chExt cx="274959" cy="226665"/>
                </a:xfrm>
              </p:grpSpPr>
              <p:sp>
                <p:nvSpPr>
                  <p:cNvPr id="93" name="等腰三角形 92">
                    <a:extLst>
                      <a:ext uri="{FF2B5EF4-FFF2-40B4-BE49-F238E27FC236}">
                        <a16:creationId xmlns:a16="http://schemas.microsoft.com/office/drawing/2014/main" id="{5D71B4AA-F548-4357-84F7-7DC04C3A90E5}"/>
                      </a:ext>
                    </a:extLst>
                  </p:cNvPr>
                  <p:cNvSpPr/>
                  <p:nvPr/>
                </p:nvSpPr>
                <p:spPr>
                  <a:xfrm rot="5400000">
                    <a:off x="5766476" y="1327965"/>
                    <a:ext cx="226665" cy="187653"/>
                  </a:xfrm>
                  <a:prstGeom prst="triangl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sp>
                <p:nvSpPr>
                  <p:cNvPr id="94" name="橢圓 93">
                    <a:extLst>
                      <a:ext uri="{FF2B5EF4-FFF2-40B4-BE49-F238E27FC236}">
                        <a16:creationId xmlns:a16="http://schemas.microsoft.com/office/drawing/2014/main" id="{A9317BF1-50DA-41BD-A3D8-9D5E63F86D32}"/>
                      </a:ext>
                    </a:extLst>
                  </p:cNvPr>
                  <p:cNvSpPr/>
                  <p:nvPr/>
                </p:nvSpPr>
                <p:spPr>
                  <a:xfrm>
                    <a:off x="5987782" y="1388460"/>
                    <a:ext cx="73159" cy="6866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grpSp>
            <p:cxnSp>
              <p:nvCxnSpPr>
                <p:cNvPr id="89" name="直線接點 88">
                  <a:extLst>
                    <a:ext uri="{FF2B5EF4-FFF2-40B4-BE49-F238E27FC236}">
                      <a16:creationId xmlns:a16="http://schemas.microsoft.com/office/drawing/2014/main" id="{CAF7AF8B-479A-445C-B436-BB404C3D5816}"/>
                    </a:ext>
                  </a:extLst>
                </p:cNvPr>
                <p:cNvCxnSpPr>
                  <a:cxnSpLocks/>
                  <a:stCxn id="94" idx="6"/>
                </p:cNvCxnSpPr>
                <p:nvPr/>
              </p:nvCxnSpPr>
              <p:spPr>
                <a:xfrm>
                  <a:off x="5175536" y="3661253"/>
                  <a:ext cx="272757" cy="2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接點: 肘形 89">
                  <a:extLst>
                    <a:ext uri="{FF2B5EF4-FFF2-40B4-BE49-F238E27FC236}">
                      <a16:creationId xmlns:a16="http://schemas.microsoft.com/office/drawing/2014/main" id="{BE73868C-0107-44B4-859E-DE09D1AC8C99}"/>
                    </a:ext>
                  </a:extLst>
                </p:cNvPr>
                <p:cNvCxnSpPr>
                  <a:cxnSpLocks/>
                </p:cNvCxnSpPr>
                <p:nvPr/>
              </p:nvCxnSpPr>
              <p:spPr>
                <a:xfrm flipV="1">
                  <a:off x="4296187" y="4011435"/>
                  <a:ext cx="113942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接點: 肘形 90">
                  <a:extLst>
                    <a:ext uri="{FF2B5EF4-FFF2-40B4-BE49-F238E27FC236}">
                      <a16:creationId xmlns:a16="http://schemas.microsoft.com/office/drawing/2014/main" id="{BAA48F89-18B3-4E94-8FA3-1CF3B4C86496}"/>
                    </a:ext>
                  </a:extLst>
                </p:cNvPr>
                <p:cNvCxnSpPr>
                  <a:cxnSpLocks/>
                  <a:endCxn id="95" idx="3"/>
                </p:cNvCxnSpPr>
                <p:nvPr/>
              </p:nvCxnSpPr>
              <p:spPr>
                <a:xfrm flipV="1">
                  <a:off x="4296187" y="3182021"/>
                  <a:ext cx="600398" cy="829415"/>
                </a:xfrm>
                <a:prstGeom prst="bentConnector3">
                  <a:avLst>
                    <a:gd name="adj1" fmla="val 388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4B5B83DE-8AB8-4BDB-A7F3-D4F60375DEB4}"/>
                    </a:ext>
                  </a:extLst>
                </p:cNvPr>
                <p:cNvCxnSpPr>
                  <a:cxnSpLocks/>
                  <a:stCxn id="96" idx="6"/>
                </p:cNvCxnSpPr>
                <p:nvPr/>
              </p:nvCxnSpPr>
              <p:spPr>
                <a:xfrm>
                  <a:off x="5171544" y="3183023"/>
                  <a:ext cx="2807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文字方塊 75">
                <a:extLst>
                  <a:ext uri="{FF2B5EF4-FFF2-40B4-BE49-F238E27FC236}">
                    <a16:creationId xmlns:a16="http://schemas.microsoft.com/office/drawing/2014/main" id="{0CDC6D5D-A1AE-4EE6-921C-BC4F9EF364F5}"/>
                  </a:ext>
                </a:extLst>
              </p:cNvPr>
              <p:cNvSpPr txBox="1"/>
              <p:nvPr/>
            </p:nvSpPr>
            <p:spPr>
              <a:xfrm>
                <a:off x="5679214" y="2711659"/>
                <a:ext cx="327577" cy="396359"/>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c</a:t>
                </a:r>
                <a:endParaRPr lang="zh-TW" altLang="en-US" dirty="0">
                  <a:latin typeface="Times New Roman" panose="02020603050405020304" pitchFamily="18" charset="0"/>
                  <a:ea typeface="微軟正黑體" panose="020B0604030504040204" pitchFamily="34" charset="-120"/>
                </a:endParaRPr>
              </a:p>
            </p:txBody>
          </p:sp>
          <p:sp>
            <p:nvSpPr>
              <p:cNvPr id="77" name="文字方塊 76">
                <a:extLst>
                  <a:ext uri="{FF2B5EF4-FFF2-40B4-BE49-F238E27FC236}">
                    <a16:creationId xmlns:a16="http://schemas.microsoft.com/office/drawing/2014/main" id="{2DE9449E-33FC-48BF-9717-C92FD5CB17F5}"/>
                  </a:ext>
                </a:extLst>
              </p:cNvPr>
              <p:cNvSpPr txBox="1"/>
              <p:nvPr/>
            </p:nvSpPr>
            <p:spPr>
              <a:xfrm>
                <a:off x="5679214" y="3765026"/>
                <a:ext cx="339475" cy="396359"/>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d</a:t>
                </a:r>
                <a:endParaRPr lang="zh-TW" altLang="en-US" dirty="0">
                  <a:latin typeface="Times New Roman" panose="02020603050405020304" pitchFamily="18" charset="0"/>
                  <a:ea typeface="微軟正黑體" panose="020B0604030504040204" pitchFamily="34" charset="-120"/>
                </a:endParaRPr>
              </a:p>
            </p:txBody>
          </p:sp>
        </p:grpSp>
        <p:sp>
          <p:nvSpPr>
            <p:cNvPr id="72" name="文字方塊 71">
              <a:extLst>
                <a:ext uri="{FF2B5EF4-FFF2-40B4-BE49-F238E27FC236}">
                  <a16:creationId xmlns:a16="http://schemas.microsoft.com/office/drawing/2014/main" id="{1D6B0713-0B70-4389-BA67-DFBD8592F841}"/>
                </a:ext>
              </a:extLst>
            </p:cNvPr>
            <p:cNvSpPr txBox="1"/>
            <p:nvPr/>
          </p:nvSpPr>
          <p:spPr>
            <a:xfrm>
              <a:off x="3926193" y="2757879"/>
              <a:ext cx="327577" cy="396359"/>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a</a:t>
              </a:r>
              <a:endParaRPr lang="zh-TW" altLang="en-US" dirty="0">
                <a:latin typeface="Times New Roman" panose="02020603050405020304" pitchFamily="18" charset="0"/>
                <a:ea typeface="微軟正黑體" panose="020B0604030504040204" pitchFamily="34" charset="-120"/>
              </a:endParaRPr>
            </a:p>
          </p:txBody>
        </p:sp>
        <p:sp>
          <p:nvSpPr>
            <p:cNvPr id="73" name="文字方塊 72">
              <a:extLst>
                <a:ext uri="{FF2B5EF4-FFF2-40B4-BE49-F238E27FC236}">
                  <a16:creationId xmlns:a16="http://schemas.microsoft.com/office/drawing/2014/main" id="{8924C089-8780-4DA9-AE9D-1CAAEA1AB312}"/>
                </a:ext>
              </a:extLst>
            </p:cNvPr>
            <p:cNvSpPr txBox="1"/>
            <p:nvPr/>
          </p:nvSpPr>
          <p:spPr>
            <a:xfrm>
              <a:off x="3925367" y="3792492"/>
              <a:ext cx="339475" cy="396359"/>
            </a:xfrm>
            <a:prstGeom prst="rect">
              <a:avLst/>
            </a:prstGeom>
            <a:noFill/>
          </p:spPr>
          <p:txBody>
            <a:bodyPr wrap="none" rtlCol="0">
              <a:spAutoFit/>
            </a:bodyPr>
            <a:lstStyle/>
            <a:p>
              <a:r>
                <a:rPr lang="en-US" altLang="zh-TW" dirty="0">
                  <a:latin typeface="Times New Roman" panose="02020603050405020304" pitchFamily="18" charset="0"/>
                  <a:ea typeface="微軟正黑體" panose="020B0604030504040204" pitchFamily="34" charset="-120"/>
                </a:rPr>
                <a:t>b</a:t>
              </a:r>
              <a:endParaRPr lang="zh-TW" altLang="en-US" dirty="0">
                <a:latin typeface="Times New Roman" panose="02020603050405020304" pitchFamily="18" charset="0"/>
                <a:ea typeface="微軟正黑體" panose="020B0604030504040204" pitchFamily="34" charset="-120"/>
              </a:endParaRPr>
            </a:p>
          </p:txBody>
        </p:sp>
        <p:sp>
          <p:nvSpPr>
            <p:cNvPr id="74" name="Google Shape;190;p36">
              <a:extLst>
                <a:ext uri="{FF2B5EF4-FFF2-40B4-BE49-F238E27FC236}">
                  <a16:creationId xmlns:a16="http://schemas.microsoft.com/office/drawing/2014/main" id="{E62F94A9-EC53-40ED-BE2D-217AA4E98D29}"/>
                </a:ext>
              </a:extLst>
            </p:cNvPr>
            <p:cNvSpPr txBox="1"/>
            <p:nvPr/>
          </p:nvSpPr>
          <p:spPr>
            <a:xfrm>
              <a:off x="4780645" y="4049240"/>
              <a:ext cx="1465693" cy="2717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000" dirty="0">
                  <a:latin typeface="Times New Roman" panose="02020603050405020304" pitchFamily="18" charset="0"/>
                  <a:ea typeface="微軟正黑體" panose="020B0604030504040204" pitchFamily="34" charset="-120"/>
                  <a:cs typeface="Open Sans"/>
                  <a:sym typeface="Open Sans"/>
                </a:rPr>
                <a:t>xor gate structure</a:t>
              </a:r>
              <a:endParaRPr sz="1000" dirty="0">
                <a:latin typeface="Times New Roman" panose="02020603050405020304" pitchFamily="18" charset="0"/>
                <a:ea typeface="微軟正黑體" panose="020B0604030504040204" pitchFamily="34" charset="-120"/>
                <a:cs typeface="Open Sans"/>
                <a:sym typeface="Open Sans"/>
              </a:endParaRPr>
            </a:p>
          </p:txBody>
        </p:sp>
      </p:grpSp>
      <p:grpSp>
        <p:nvGrpSpPr>
          <p:cNvPr id="109" name="群組 108">
            <a:extLst>
              <a:ext uri="{FF2B5EF4-FFF2-40B4-BE49-F238E27FC236}">
                <a16:creationId xmlns:a16="http://schemas.microsoft.com/office/drawing/2014/main" id="{402F0DBF-7E6A-467B-8EDD-1055E2123285}"/>
              </a:ext>
            </a:extLst>
          </p:cNvPr>
          <p:cNvGrpSpPr/>
          <p:nvPr/>
        </p:nvGrpSpPr>
        <p:grpSpPr>
          <a:xfrm>
            <a:off x="4034213" y="2807428"/>
            <a:ext cx="3514583" cy="1695774"/>
            <a:chOff x="4191142" y="2738114"/>
            <a:chExt cx="3514583" cy="1695774"/>
          </a:xfrm>
        </p:grpSpPr>
        <p:pic>
          <p:nvPicPr>
            <p:cNvPr id="40" name="Google Shape;262;p41">
              <a:extLst>
                <a:ext uri="{FF2B5EF4-FFF2-40B4-BE49-F238E27FC236}">
                  <a16:creationId xmlns:a16="http://schemas.microsoft.com/office/drawing/2014/main" id="{1449800F-2D16-4AFC-BB07-DF6AA6BBA060}"/>
                </a:ext>
              </a:extLst>
            </p:cNvPr>
            <p:cNvPicPr preferRelativeResize="0"/>
            <p:nvPr/>
          </p:nvPicPr>
          <p:blipFill rotWithShape="1">
            <a:blip r:embed="rId2">
              <a:alphaModFix/>
            </a:blip>
            <a:srcRect r="-13471" b="-14388"/>
            <a:stretch/>
          </p:blipFill>
          <p:spPr>
            <a:xfrm>
              <a:off x="4191142" y="2738114"/>
              <a:ext cx="3514583" cy="1695774"/>
            </a:xfrm>
            <a:prstGeom prst="rect">
              <a:avLst/>
            </a:prstGeom>
            <a:noFill/>
            <a:ln w="19050" cap="flat" cmpd="sng">
              <a:solidFill>
                <a:srgbClr val="FF0000"/>
              </a:solidFill>
              <a:prstDash val="solid"/>
              <a:round/>
              <a:headEnd type="none" w="sm" len="sm"/>
              <a:tailEnd type="none" w="sm" len="sm"/>
            </a:ln>
          </p:spPr>
        </p:pic>
        <p:sp>
          <p:nvSpPr>
            <p:cNvPr id="99" name="矩形 98">
              <a:extLst>
                <a:ext uri="{FF2B5EF4-FFF2-40B4-BE49-F238E27FC236}">
                  <a16:creationId xmlns:a16="http://schemas.microsoft.com/office/drawing/2014/main" id="{7816AF0A-C5B4-4C8E-A051-2352F0239B75}"/>
                </a:ext>
              </a:extLst>
            </p:cNvPr>
            <p:cNvSpPr/>
            <p:nvPr/>
          </p:nvSpPr>
          <p:spPr>
            <a:xfrm>
              <a:off x="4705195" y="3959207"/>
              <a:ext cx="1806678" cy="1970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Times New Roman" panose="02020603050405020304" pitchFamily="18" charset="0"/>
                  <a:ea typeface="微軟正黑體" panose="020B0604030504040204" pitchFamily="34" charset="-120"/>
                </a:rPr>
                <a:t>1 Gate delay</a:t>
              </a:r>
              <a:endParaRPr lang="zh-TW" altLang="en-US" sz="1000" dirty="0">
                <a:latin typeface="Times New Roman" panose="02020603050405020304" pitchFamily="18" charset="0"/>
                <a:ea typeface="微軟正黑體" panose="020B0604030504040204" pitchFamily="34" charset="-120"/>
              </a:endParaRPr>
            </a:p>
          </p:txBody>
        </p:sp>
        <p:sp>
          <p:nvSpPr>
            <p:cNvPr id="100" name="矩形 99">
              <a:extLst>
                <a:ext uri="{FF2B5EF4-FFF2-40B4-BE49-F238E27FC236}">
                  <a16:creationId xmlns:a16="http://schemas.microsoft.com/office/drawing/2014/main" id="{36B3F861-A4BE-48A8-AB53-BAE9ACCAF394}"/>
                </a:ext>
              </a:extLst>
            </p:cNvPr>
            <p:cNvSpPr/>
            <p:nvPr/>
          </p:nvSpPr>
          <p:spPr>
            <a:xfrm>
              <a:off x="6516520" y="3954444"/>
              <a:ext cx="699083" cy="19706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00" dirty="0">
                  <a:latin typeface="Times New Roman" panose="02020603050405020304" pitchFamily="18" charset="0"/>
                  <a:ea typeface="微軟正黑體" panose="020B0604030504040204" pitchFamily="34" charset="-120"/>
                </a:rPr>
                <a:t>1 Gate delay</a:t>
              </a:r>
              <a:endParaRPr lang="zh-TW" altLang="en-US" sz="700" dirty="0">
                <a:latin typeface="Times New Roman" panose="02020603050405020304" pitchFamily="18" charset="0"/>
                <a:ea typeface="微軟正黑體" panose="020B0604030504040204" pitchFamily="34" charset="-120"/>
              </a:endParaRPr>
            </a:p>
          </p:txBody>
        </p:sp>
        <p:pic>
          <p:nvPicPr>
            <p:cNvPr id="104" name="圖片 103">
              <a:extLst>
                <a:ext uri="{FF2B5EF4-FFF2-40B4-BE49-F238E27FC236}">
                  <a16:creationId xmlns:a16="http://schemas.microsoft.com/office/drawing/2014/main" id="{213EA1FC-99CA-4DA1-8E1B-893FBFF2061C}"/>
                </a:ext>
              </a:extLst>
            </p:cNvPr>
            <p:cNvPicPr>
              <a:picLocks noChangeAspect="1"/>
            </p:cNvPicPr>
            <p:nvPr/>
          </p:nvPicPr>
          <p:blipFill>
            <a:blip r:embed="rId3"/>
            <a:stretch>
              <a:fillRect/>
            </a:stretch>
          </p:blipFill>
          <p:spPr>
            <a:xfrm>
              <a:off x="7224716" y="2843213"/>
              <a:ext cx="370331" cy="1104662"/>
            </a:xfrm>
            <a:prstGeom prst="rect">
              <a:avLst/>
            </a:prstGeom>
          </p:spPr>
        </p:pic>
        <p:pic>
          <p:nvPicPr>
            <p:cNvPr id="106" name="圖片 105">
              <a:extLst>
                <a:ext uri="{FF2B5EF4-FFF2-40B4-BE49-F238E27FC236}">
                  <a16:creationId xmlns:a16="http://schemas.microsoft.com/office/drawing/2014/main" id="{C02EB758-6A8B-4BE4-AD09-30406883E824}"/>
                </a:ext>
              </a:extLst>
            </p:cNvPr>
            <p:cNvPicPr>
              <a:picLocks noChangeAspect="1"/>
            </p:cNvPicPr>
            <p:nvPr/>
          </p:nvPicPr>
          <p:blipFill>
            <a:blip r:embed="rId4"/>
            <a:stretch>
              <a:fillRect/>
            </a:stretch>
          </p:blipFill>
          <p:spPr>
            <a:xfrm>
              <a:off x="6084977" y="2852739"/>
              <a:ext cx="223969" cy="1095136"/>
            </a:xfrm>
            <a:prstGeom prst="rect">
              <a:avLst/>
            </a:prstGeom>
          </p:spPr>
        </p:pic>
        <p:pic>
          <p:nvPicPr>
            <p:cNvPr id="101" name="圖片 100">
              <a:extLst>
                <a:ext uri="{FF2B5EF4-FFF2-40B4-BE49-F238E27FC236}">
                  <a16:creationId xmlns:a16="http://schemas.microsoft.com/office/drawing/2014/main" id="{A88706EA-B01E-4150-AAF5-4EA1B3A6A87C}"/>
                </a:ext>
              </a:extLst>
            </p:cNvPr>
            <p:cNvPicPr>
              <a:picLocks noChangeAspect="1"/>
            </p:cNvPicPr>
            <p:nvPr/>
          </p:nvPicPr>
          <p:blipFill>
            <a:blip r:embed="rId5"/>
            <a:stretch>
              <a:fillRect/>
            </a:stretch>
          </p:blipFill>
          <p:spPr>
            <a:xfrm flipH="1">
              <a:off x="6478532" y="3350137"/>
              <a:ext cx="45719" cy="188017"/>
            </a:xfrm>
            <a:prstGeom prst="rect">
              <a:avLst/>
            </a:prstGeom>
          </p:spPr>
        </p:pic>
        <p:pic>
          <p:nvPicPr>
            <p:cNvPr id="107" name="圖片 106">
              <a:extLst>
                <a:ext uri="{FF2B5EF4-FFF2-40B4-BE49-F238E27FC236}">
                  <a16:creationId xmlns:a16="http://schemas.microsoft.com/office/drawing/2014/main" id="{C0B6FE2F-A304-4175-AA1B-A63D6F4A41A1}"/>
                </a:ext>
              </a:extLst>
            </p:cNvPr>
            <p:cNvPicPr>
              <a:picLocks noChangeAspect="1"/>
            </p:cNvPicPr>
            <p:nvPr/>
          </p:nvPicPr>
          <p:blipFill>
            <a:blip r:embed="rId4"/>
            <a:stretch>
              <a:fillRect/>
            </a:stretch>
          </p:blipFill>
          <p:spPr>
            <a:xfrm>
              <a:off x="6287904" y="2852739"/>
              <a:ext cx="223969" cy="1095136"/>
            </a:xfrm>
            <a:prstGeom prst="rect">
              <a:avLst/>
            </a:prstGeom>
          </p:spPr>
        </p:pic>
        <p:pic>
          <p:nvPicPr>
            <p:cNvPr id="3" name="圖片 2">
              <a:extLst>
                <a:ext uri="{FF2B5EF4-FFF2-40B4-BE49-F238E27FC236}">
                  <a16:creationId xmlns:a16="http://schemas.microsoft.com/office/drawing/2014/main" id="{2E53A47F-9A83-440F-B13A-C6391B71ADAE}"/>
                </a:ext>
              </a:extLst>
            </p:cNvPr>
            <p:cNvPicPr>
              <a:picLocks noChangeAspect="1"/>
            </p:cNvPicPr>
            <p:nvPr/>
          </p:nvPicPr>
          <p:blipFill>
            <a:blip r:embed="rId6"/>
            <a:stretch>
              <a:fillRect/>
            </a:stretch>
          </p:blipFill>
          <p:spPr>
            <a:xfrm>
              <a:off x="6481192" y="2847976"/>
              <a:ext cx="755139" cy="1313054"/>
            </a:xfrm>
            <a:prstGeom prst="rect">
              <a:avLst/>
            </a:prstGeom>
          </p:spPr>
        </p:pic>
        <p:sp>
          <p:nvSpPr>
            <p:cNvPr id="108" name="矩形 107">
              <a:extLst>
                <a:ext uri="{FF2B5EF4-FFF2-40B4-BE49-F238E27FC236}">
                  <a16:creationId xmlns:a16="http://schemas.microsoft.com/office/drawing/2014/main" id="{244BF55D-503A-44C8-8F8C-1633D1D51619}"/>
                </a:ext>
              </a:extLst>
            </p:cNvPr>
            <p:cNvSpPr/>
            <p:nvPr/>
          </p:nvSpPr>
          <p:spPr>
            <a:xfrm>
              <a:off x="6514079" y="3967549"/>
              <a:ext cx="710906" cy="183955"/>
            </a:xfrm>
            <a:prstGeom prst="rect">
              <a:avLst/>
            </a:prstGeom>
            <a:solidFill>
              <a:schemeClr val="accent1">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00" dirty="0">
                  <a:latin typeface="Times New Roman" panose="02020603050405020304" pitchFamily="18" charset="0"/>
                  <a:ea typeface="微軟正黑體" panose="020B0604030504040204" pitchFamily="34" charset="-120"/>
                </a:rPr>
                <a:t>1 Gate delay</a:t>
              </a:r>
              <a:endParaRPr lang="zh-TW" altLang="en-US" sz="700" dirty="0">
                <a:latin typeface="Times New Roman" panose="02020603050405020304" pitchFamily="18" charset="0"/>
                <a:ea typeface="微軟正黑體" panose="020B0604030504040204" pitchFamily="34" charset="-120"/>
              </a:endParaRPr>
            </a:p>
          </p:txBody>
        </p:sp>
        <p:pic>
          <p:nvPicPr>
            <p:cNvPr id="105" name="圖片 104">
              <a:extLst>
                <a:ext uri="{FF2B5EF4-FFF2-40B4-BE49-F238E27FC236}">
                  <a16:creationId xmlns:a16="http://schemas.microsoft.com/office/drawing/2014/main" id="{4DB2D162-A2E4-4EC8-A8C0-E8C412886BA7}"/>
                </a:ext>
              </a:extLst>
            </p:cNvPr>
            <p:cNvPicPr>
              <a:picLocks noChangeAspect="1"/>
            </p:cNvPicPr>
            <p:nvPr/>
          </p:nvPicPr>
          <p:blipFill>
            <a:blip r:embed="rId7"/>
            <a:stretch>
              <a:fillRect/>
            </a:stretch>
          </p:blipFill>
          <p:spPr>
            <a:xfrm>
              <a:off x="5745795" y="2836863"/>
              <a:ext cx="365867" cy="1111012"/>
            </a:xfrm>
            <a:prstGeom prst="rect">
              <a:avLst/>
            </a:prstGeom>
          </p:spPr>
        </p:pic>
      </p:grpSp>
      <p:sp>
        <p:nvSpPr>
          <p:cNvPr id="110" name="矩形 109">
            <a:extLst>
              <a:ext uri="{FF2B5EF4-FFF2-40B4-BE49-F238E27FC236}">
                <a16:creationId xmlns:a16="http://schemas.microsoft.com/office/drawing/2014/main" id="{6823422D-03B1-40E5-AF24-679950F6C7A5}"/>
              </a:ext>
            </a:extLst>
          </p:cNvPr>
          <p:cNvSpPr/>
          <p:nvPr/>
        </p:nvSpPr>
        <p:spPr>
          <a:xfrm>
            <a:off x="721461" y="3090893"/>
            <a:ext cx="1808056" cy="11296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cxnSp>
        <p:nvCxnSpPr>
          <p:cNvPr id="112" name="接點: 肘形 111">
            <a:extLst>
              <a:ext uri="{FF2B5EF4-FFF2-40B4-BE49-F238E27FC236}">
                <a16:creationId xmlns:a16="http://schemas.microsoft.com/office/drawing/2014/main" id="{1D216F5F-34CC-4D15-8C45-FEE165252E12}"/>
              </a:ext>
            </a:extLst>
          </p:cNvPr>
          <p:cNvCxnSpPr>
            <a:cxnSpLocks/>
          </p:cNvCxnSpPr>
          <p:nvPr/>
        </p:nvCxnSpPr>
        <p:spPr>
          <a:xfrm>
            <a:off x="2529517" y="3469621"/>
            <a:ext cx="1492318" cy="5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Google Shape;236;p40">
            <a:extLst>
              <a:ext uri="{FF2B5EF4-FFF2-40B4-BE49-F238E27FC236}">
                <a16:creationId xmlns:a16="http://schemas.microsoft.com/office/drawing/2014/main" id="{84EF248A-8377-4A2C-959E-939BEBCCEB27}"/>
              </a:ext>
            </a:extLst>
          </p:cNvPr>
          <p:cNvSpPr txBox="1"/>
          <p:nvPr/>
        </p:nvSpPr>
        <p:spPr>
          <a:xfrm>
            <a:off x="4646452" y="2417033"/>
            <a:ext cx="2563192" cy="364500"/>
          </a:xfrm>
          <a:prstGeom prst="rect">
            <a:avLst/>
          </a:prstGeom>
          <a:noFill/>
          <a:ln>
            <a:noFill/>
          </a:ln>
        </p:spPr>
        <p:txBody>
          <a:bodyPr spcFirstLastPara="1" wrap="square" lIns="91425" tIns="91425" rIns="91425" bIns="91425" anchor="ctr" anchorCtr="0">
            <a:noAutofit/>
          </a:bodyPr>
          <a:lstStyle/>
          <a:p>
            <a:pPr lvl="0" algn="ctr"/>
            <a:r>
              <a:rPr lang="en-US" altLang="zh-TW" sz="1000" dirty="0">
                <a:latin typeface="Times New Roman" panose="02020603050405020304" pitchFamily="18" charset="0"/>
                <a:ea typeface="微軟正黑體" panose="020B0604030504040204" pitchFamily="34" charset="-120"/>
                <a:cs typeface="Open Sans"/>
                <a:sym typeface="Open Sans"/>
              </a:rPr>
              <a:t>xor</a:t>
            </a:r>
            <a:r>
              <a:rPr lang="zh-TW" sz="1000" dirty="0">
                <a:latin typeface="Times New Roman" panose="02020603050405020304" pitchFamily="18" charset="0"/>
                <a:ea typeface="微軟正黑體" panose="020B0604030504040204" pitchFamily="34" charset="-120"/>
                <a:cs typeface="Open Sans"/>
                <a:sym typeface="Open Sans"/>
              </a:rPr>
              <a:t> gate </a:t>
            </a:r>
            <a:r>
              <a:rPr lang="zh-TW" altLang="en-US" sz="1000" dirty="0">
                <a:latin typeface="Times New Roman" panose="02020603050405020304" pitchFamily="18" charset="0"/>
                <a:ea typeface="微軟正黑體" panose="020B0604030504040204" pitchFamily="34" charset="-120"/>
                <a:cs typeface="Open Sans"/>
                <a:sym typeface="Open Sans"/>
              </a:rPr>
              <a:t>波形</a:t>
            </a:r>
            <a:r>
              <a:rPr lang="zh-TW" sz="1000" dirty="0">
                <a:latin typeface="Times New Roman" panose="02020603050405020304" pitchFamily="18" charset="0"/>
                <a:ea typeface="微軟正黑體" panose="020B0604030504040204" pitchFamily="34" charset="-120"/>
                <a:cs typeface="Open Sans"/>
                <a:sym typeface="Open Sans"/>
              </a:rPr>
              <a:t>:</a:t>
            </a:r>
            <a:r>
              <a:rPr lang="en-US" altLang="zh-TW" sz="1000" dirty="0">
                <a:latin typeface="Times New Roman" panose="02020603050405020304" pitchFamily="18" charset="0"/>
                <a:ea typeface="微軟正黑體" panose="020B0604030504040204" pitchFamily="34" charset="-120"/>
                <a:cs typeface="Open Sans"/>
                <a:sym typeface="Open Sans"/>
              </a:rPr>
              <a:t> </a:t>
            </a:r>
            <a:r>
              <a:rPr lang="zh-TW" altLang="en-US" sz="1000" dirty="0">
                <a:latin typeface="Times New Roman" panose="02020603050405020304" pitchFamily="18" charset="0"/>
                <a:ea typeface="微軟正黑體" panose="020B0604030504040204" pitchFamily="34" charset="-120"/>
                <a:cs typeface="Open Sans"/>
                <a:sym typeface="Open Sans"/>
              </a:rPr>
              <a:t>同時</a:t>
            </a:r>
            <a:r>
              <a:rPr lang="zh-TW"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經過</a:t>
            </a:r>
            <a:r>
              <a:rPr lang="zh-TW" altLang="en-US" sz="1000" dirty="0">
                <a:solidFill>
                  <a:schemeClr val="dk1"/>
                </a:solidFill>
                <a:latin typeface="Times New Roman" panose="02020603050405020304" pitchFamily="18" charset="0"/>
                <a:ea typeface="微軟正黑體" panose="020B0604030504040204" pitchFamily="34" charset="-120"/>
                <a:cs typeface="Open Sans"/>
                <a:sym typeface="Open Sans"/>
              </a:rPr>
              <a:t> </a:t>
            </a:r>
            <a:r>
              <a:rPr lang="en-US"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and gate delay 10ns </a:t>
            </a:r>
            <a:r>
              <a:rPr lang="zh-TW" altLang="en-US" sz="1000" dirty="0">
                <a:solidFill>
                  <a:schemeClr val="dk1"/>
                </a:solidFill>
                <a:latin typeface="Times New Roman" panose="02020603050405020304" pitchFamily="18" charset="0"/>
                <a:ea typeface="微軟正黑體" panose="020B0604030504040204" pitchFamily="34" charset="-120"/>
                <a:cs typeface="Open Sans"/>
                <a:sym typeface="Open Sans"/>
              </a:rPr>
              <a:t>和 </a:t>
            </a:r>
            <a:r>
              <a:rPr lang="en-US"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or gate delay 4ns</a:t>
            </a:r>
            <a:r>
              <a:rPr lang="zh-TW" altLang="zh-TW" sz="1000" dirty="0">
                <a:solidFill>
                  <a:schemeClr val="dk1"/>
                </a:solidFill>
                <a:latin typeface="Times New Roman" panose="02020603050405020304" pitchFamily="18" charset="0"/>
                <a:ea typeface="微軟正黑體" panose="020B0604030504040204" pitchFamily="34" charset="-120"/>
                <a:cs typeface="Open Sans"/>
                <a:sym typeface="Open Sans"/>
              </a:rPr>
              <a:t>後產生out</a:t>
            </a:r>
            <a:endParaRPr sz="1000" dirty="0">
              <a:latin typeface="Times New Roman" panose="02020603050405020304" pitchFamily="18" charset="0"/>
              <a:ea typeface="微軟正黑體" panose="020B0604030504040204" pitchFamily="34" charset="-120"/>
              <a:cs typeface="Open Sans"/>
              <a:sym typeface="Open Sans"/>
            </a:endParaRPr>
          </a:p>
        </p:txBody>
      </p:sp>
    </p:spTree>
    <p:extLst>
      <p:ext uri="{BB962C8B-B14F-4D97-AF65-F5344CB8AC3E}">
        <p14:creationId xmlns:p14="http://schemas.microsoft.com/office/powerpoint/2010/main" val="361626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2B7B32D8-794F-401A-A139-5243FED5A44A}"/>
              </a:ext>
            </a:extLst>
          </p:cNvPr>
          <p:cNvPicPr>
            <a:picLocks noChangeAspect="1"/>
          </p:cNvPicPr>
          <p:nvPr/>
        </p:nvPicPr>
        <p:blipFill>
          <a:blip r:embed="rId2"/>
          <a:stretch>
            <a:fillRect/>
          </a:stretch>
        </p:blipFill>
        <p:spPr>
          <a:xfrm>
            <a:off x="2251512" y="2459956"/>
            <a:ext cx="3226034" cy="603738"/>
          </a:xfrm>
          <a:prstGeom prst="rect">
            <a:avLst/>
          </a:prstGeom>
        </p:spPr>
      </p:pic>
      <p:sp>
        <p:nvSpPr>
          <p:cNvPr id="4" name="標題 3">
            <a:extLst>
              <a:ext uri="{FF2B5EF4-FFF2-40B4-BE49-F238E27FC236}">
                <a16:creationId xmlns:a16="http://schemas.microsoft.com/office/drawing/2014/main" id="{DF46115B-7A91-43D0-A2EF-500B5BFF822B}"/>
              </a:ext>
            </a:extLst>
          </p:cNvPr>
          <p:cNvSpPr>
            <a:spLocks noGrp="1"/>
          </p:cNvSpPr>
          <p:nvPr>
            <p:ph type="title"/>
          </p:nvPr>
        </p:nvSpPr>
        <p:spPr/>
        <p:txBody>
          <a:bodyPr/>
          <a:lstStyle/>
          <a:p>
            <a:r>
              <a:rPr lang="zh-TW" altLang="en-US"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驗收內容 </a:t>
            </a:r>
            <a:r>
              <a:rPr lang="en-US" altLang="zh-TW" sz="2800" b="1" dirty="0">
                <a:solidFill>
                  <a:srgbClr val="073763"/>
                </a:solidFill>
                <a:latin typeface="Times New Roman" panose="02020603050405020304" pitchFamily="18" charset="0"/>
                <a:ea typeface="微軟正黑體" panose="020B0604030504040204" pitchFamily="34" charset="-120"/>
                <a:cs typeface="Microsoft JhengHei"/>
                <a:sym typeface="Microsoft JhengHei"/>
              </a:rPr>
              <a:t>(1/2)</a:t>
            </a:r>
            <a:endParaRPr lang="zh-TW" altLang="en-US" dirty="0">
              <a:latin typeface="Times New Roman" panose="02020603050405020304" pitchFamily="18" charset="0"/>
              <a:ea typeface="微軟正黑體" panose="020B0604030504040204" pitchFamily="34" charset="-120"/>
            </a:endParaRPr>
          </a:p>
        </p:txBody>
      </p:sp>
      <p:sp>
        <p:nvSpPr>
          <p:cNvPr id="5" name="內容版面配置區 4">
            <a:extLst>
              <a:ext uri="{FF2B5EF4-FFF2-40B4-BE49-F238E27FC236}">
                <a16:creationId xmlns:a16="http://schemas.microsoft.com/office/drawing/2014/main" id="{950095EA-907D-437A-99E2-01DF099EC0B3}"/>
              </a:ext>
            </a:extLst>
          </p:cNvPr>
          <p:cNvSpPr>
            <a:spLocks noGrp="1"/>
          </p:cNvSpPr>
          <p:nvPr>
            <p:ph idx="1"/>
          </p:nvPr>
        </p:nvSpPr>
        <p:spPr/>
        <p:txBody>
          <a:bodyPr/>
          <a:lstStyle/>
          <a:p>
            <a:pPr>
              <a:buFont typeface="Wingdings" panose="05000000000000000000" pitchFamily="2" charset="2"/>
              <a:buChar char="u"/>
            </a:pPr>
            <a:r>
              <a:rPr lang="zh-TW" altLang="en-US" dirty="0">
                <a:latin typeface="Times New Roman" panose="02020603050405020304" pitchFamily="18" charset="0"/>
                <a:ea typeface="微軟正黑體" panose="020B0604030504040204" pitchFamily="34" charset="-120"/>
              </a:rPr>
              <a:t>開啟 </a:t>
            </a:r>
            <a:r>
              <a:rPr lang="en-US" altLang="zh-TW" dirty="0">
                <a:latin typeface="Times New Roman" panose="02020603050405020304" pitchFamily="18" charset="0"/>
                <a:ea typeface="微軟正黑體" panose="020B0604030504040204" pitchFamily="34" charset="-120"/>
              </a:rPr>
              <a:t>“16bit_RCA.v”</a:t>
            </a:r>
            <a:r>
              <a:rPr lang="zh-TW" altLang="en-US" dirty="0">
                <a:latin typeface="Times New Roman" panose="02020603050405020304" pitchFamily="18" charset="0"/>
                <a:ea typeface="微軟正黑體" panose="020B0604030504040204" pitchFamily="34" charset="-120"/>
              </a:rPr>
              <a:t>，參考課程內容用程式內附上的 </a:t>
            </a:r>
            <a:r>
              <a:rPr lang="en-US" altLang="zh-TW" dirty="0">
                <a:latin typeface="Times New Roman" panose="02020603050405020304" pitchFamily="18" charset="0"/>
                <a:ea typeface="微軟正黑體" panose="020B0604030504040204" pitchFamily="34" charset="-120"/>
              </a:rPr>
              <a:t>and gate</a:t>
            </a:r>
            <a:r>
              <a:rPr lang="zh-TW" altLang="en-US" dirty="0">
                <a:latin typeface="Times New Roman" panose="02020603050405020304" pitchFamily="18" charset="0"/>
                <a:ea typeface="微軟正黑體" panose="020B0604030504040204" pitchFamily="34" charset="-120"/>
              </a:rPr>
              <a:t>、</a:t>
            </a:r>
            <a:r>
              <a:rPr lang="en-US" altLang="zh-TW" dirty="0">
                <a:latin typeface="Times New Roman" panose="02020603050405020304" pitchFamily="18" charset="0"/>
                <a:ea typeface="微軟正黑體" panose="020B0604030504040204" pitchFamily="34" charset="-120"/>
              </a:rPr>
              <a:t>or gate module </a:t>
            </a:r>
            <a:r>
              <a:rPr lang="zh-TW" altLang="en-US" dirty="0">
                <a:latin typeface="Times New Roman" panose="02020603050405020304" pitchFamily="18" charset="0"/>
                <a:ea typeface="微軟正黑體" panose="020B0604030504040204" pitchFamily="34" charset="-120"/>
              </a:rPr>
              <a:t>組合出 </a:t>
            </a:r>
            <a:r>
              <a:rPr lang="en-US" altLang="zh-TW" dirty="0">
                <a:latin typeface="Times New Roman" panose="02020603050405020304" pitchFamily="18" charset="0"/>
                <a:ea typeface="微軟正黑體" panose="020B0604030504040204" pitchFamily="34" charset="-120"/>
              </a:rPr>
              <a:t>16-bit RCA</a:t>
            </a:r>
            <a:r>
              <a:rPr lang="zh-TW" altLang="en-US" dirty="0">
                <a:latin typeface="Times New Roman" panose="02020603050405020304" pitchFamily="18" charset="0"/>
                <a:ea typeface="微軟正黑體" panose="020B0604030504040204" pitchFamily="34" charset="-120"/>
              </a:rPr>
              <a:t>，並以資料夾中的 </a:t>
            </a:r>
            <a:r>
              <a:rPr lang="en-US" altLang="zh-TW" dirty="0">
                <a:latin typeface="Times New Roman" panose="02020603050405020304" pitchFamily="18" charset="0"/>
                <a:ea typeface="微軟正黑體" panose="020B0604030504040204" pitchFamily="34" charset="-120"/>
              </a:rPr>
              <a:t>“16bit_testbench.v” </a:t>
            </a:r>
            <a:r>
              <a:rPr lang="zh-TW" altLang="en-US" dirty="0">
                <a:latin typeface="Times New Roman" panose="02020603050405020304" pitchFamily="18" charset="0"/>
                <a:ea typeface="微軟正黑體" panose="020B0604030504040204" pitchFamily="34" charset="-120"/>
              </a:rPr>
              <a:t>內的十道測試驗證你設計的正確性</a:t>
            </a:r>
            <a:endParaRPr lang="en-US" altLang="zh-TW" dirty="0">
              <a:latin typeface="Times New Roman" panose="02020603050405020304" pitchFamily="18" charset="0"/>
              <a:ea typeface="微軟正黑體" panose="020B0604030504040204" pitchFamily="34" charset="-120"/>
            </a:endParaRPr>
          </a:p>
          <a:p>
            <a:pPr>
              <a:buFont typeface="Wingdings" panose="05000000000000000000" pitchFamily="2" charset="2"/>
              <a:buChar char="u"/>
            </a:pPr>
            <a:endParaRPr lang="en-US" altLang="zh-TW" dirty="0">
              <a:latin typeface="Times New Roman" panose="02020603050405020304" pitchFamily="18" charset="0"/>
              <a:ea typeface="微軟正黑體" panose="020B0604030504040204" pitchFamily="34" charset="-120"/>
            </a:endParaRPr>
          </a:p>
        </p:txBody>
      </p:sp>
      <p:sp>
        <p:nvSpPr>
          <p:cNvPr id="10" name="矩形 9">
            <a:extLst>
              <a:ext uri="{FF2B5EF4-FFF2-40B4-BE49-F238E27FC236}">
                <a16:creationId xmlns:a16="http://schemas.microsoft.com/office/drawing/2014/main" id="{27EF102D-FA8E-4377-9A23-BFAE224A84A9}"/>
              </a:ext>
            </a:extLst>
          </p:cNvPr>
          <p:cNvSpPr/>
          <p:nvPr/>
        </p:nvSpPr>
        <p:spPr>
          <a:xfrm>
            <a:off x="2366111" y="2659197"/>
            <a:ext cx="788569" cy="3554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endParaRPr>
          </a:p>
        </p:txBody>
      </p:sp>
      <p:pic>
        <p:nvPicPr>
          <p:cNvPr id="3" name="圖片 2">
            <a:extLst>
              <a:ext uri="{FF2B5EF4-FFF2-40B4-BE49-F238E27FC236}">
                <a16:creationId xmlns:a16="http://schemas.microsoft.com/office/drawing/2014/main" id="{240618C9-E997-4B77-AC42-F661AA59CC39}"/>
              </a:ext>
            </a:extLst>
          </p:cNvPr>
          <p:cNvPicPr>
            <a:picLocks noChangeAspect="1"/>
          </p:cNvPicPr>
          <p:nvPr/>
        </p:nvPicPr>
        <p:blipFill>
          <a:blip r:embed="rId3"/>
          <a:stretch>
            <a:fillRect/>
          </a:stretch>
        </p:blipFill>
        <p:spPr>
          <a:xfrm>
            <a:off x="1600890" y="3187337"/>
            <a:ext cx="4911514" cy="1898200"/>
          </a:xfrm>
          <a:prstGeom prst="rect">
            <a:avLst/>
          </a:prstGeom>
        </p:spPr>
      </p:pic>
    </p:spTree>
    <p:extLst>
      <p:ext uri="{BB962C8B-B14F-4D97-AF65-F5344CB8AC3E}">
        <p14:creationId xmlns:p14="http://schemas.microsoft.com/office/powerpoint/2010/main" val="2729687199"/>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2590</TotalTime>
  <Words>1020</Words>
  <Application>Microsoft Office PowerPoint</Application>
  <PresentationFormat>如螢幕大小 (16:9)</PresentationFormat>
  <Paragraphs>138</Paragraphs>
  <Slides>11</Slides>
  <Notes>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11</vt:i4>
      </vt:variant>
    </vt:vector>
  </HeadingPairs>
  <TitlesOfParts>
    <vt:vector size="22" baseType="lpstr">
      <vt:lpstr>Wingdings 3</vt:lpstr>
      <vt:lpstr>Courier New</vt:lpstr>
      <vt:lpstr>Microsoft JhengHei</vt:lpstr>
      <vt:lpstr>Wingdings</vt:lpstr>
      <vt:lpstr>Times New Roman</vt:lpstr>
      <vt:lpstr>Arial</vt:lpstr>
      <vt:lpstr>Microsoft JhengHei</vt:lpstr>
      <vt:lpstr>Open Sans</vt:lpstr>
      <vt:lpstr>Trebuchet MS</vt:lpstr>
      <vt:lpstr>Calibri</vt:lpstr>
      <vt:lpstr>多面向</vt:lpstr>
      <vt:lpstr>DD Lab6 Verilog Structural Modeling &amp;  Timing Simulation</vt:lpstr>
      <vt:lpstr>Outline</vt:lpstr>
      <vt:lpstr>課程目標</vt:lpstr>
      <vt:lpstr>Verilog structural modeling</vt:lpstr>
      <vt:lpstr>Ripple Carry Adder (1/2)</vt:lpstr>
      <vt:lpstr>Ripple Carry Adder (2/2)</vt:lpstr>
      <vt:lpstr>Gate delay &amp; timing simulation (1/2)</vt:lpstr>
      <vt:lpstr>Gate delay &amp; timing simulation (2/2)</vt:lpstr>
      <vt:lpstr>驗收內容 (1/2)</vt:lpstr>
      <vt:lpstr>驗收內容 (2/2)</vt:lpstr>
      <vt:lpstr>Demo事項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RCA &amp; Timing stimulation</dc:title>
  <cp:lastModifiedBy>Dehan</cp:lastModifiedBy>
  <cp:revision>127</cp:revision>
  <dcterms:modified xsi:type="dcterms:W3CDTF">2021-05-09T06:18:42Z</dcterms:modified>
</cp:coreProperties>
</file>