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302" r:id="rId2"/>
    <p:sldId id="341" r:id="rId3"/>
    <p:sldId id="354" r:id="rId4"/>
    <p:sldId id="357" r:id="rId5"/>
    <p:sldId id="342" r:id="rId6"/>
    <p:sldId id="343" r:id="rId7"/>
    <p:sldId id="344" r:id="rId8"/>
    <p:sldId id="345" r:id="rId9"/>
    <p:sldId id="347" r:id="rId10"/>
    <p:sldId id="358" r:id="rId11"/>
    <p:sldId id="359" r:id="rId12"/>
    <p:sldId id="349" r:id="rId13"/>
    <p:sldId id="356" r:id="rId14"/>
    <p:sldId id="361" r:id="rId15"/>
    <p:sldId id="362" r:id="rId16"/>
    <p:sldId id="318" r:id="rId17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06"/>
    <p:restoredTop sz="91693"/>
  </p:normalViewPr>
  <p:slideViewPr>
    <p:cSldViewPr>
      <p:cViewPr varScale="1">
        <p:scale>
          <a:sx n="79" d="100"/>
          <a:sy n="79" d="100"/>
        </p:scale>
        <p:origin x="9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2707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6208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125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737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826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26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37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841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08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05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925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2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524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380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multiple</a:t>
            </a:r>
            <a:r>
              <a:rPr lang="en-US" altLang="zh-TW" sz="3200" dirty="0">
                <a:ea typeface="新細明體" panose="02020500000000000000" pitchFamily="18" charset="-120"/>
              </a:rPr>
              <a:t> hash functions to compute the indices of multiple positions for each element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When w is queried, return true if all the bits are true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1D39D-D858-DA4E-B154-4F10FACDBF1D}"/>
              </a:ext>
            </a:extLst>
          </p:cNvPr>
          <p:cNvSpPr/>
          <p:nvPr/>
        </p:nvSpPr>
        <p:spPr>
          <a:xfrm>
            <a:off x="4788024" y="4005064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D3BF5-DB5E-6045-8695-24974457220F}"/>
              </a:ext>
            </a:extLst>
          </p:cNvPr>
          <p:cNvSpPr/>
          <p:nvPr/>
        </p:nvSpPr>
        <p:spPr>
          <a:xfrm>
            <a:off x="4760139" y="465313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27EA-ADD3-D242-A67F-A00C83E91260}"/>
              </a:ext>
            </a:extLst>
          </p:cNvPr>
          <p:cNvSpPr/>
          <p:nvPr/>
        </p:nvSpPr>
        <p:spPr>
          <a:xfrm>
            <a:off x="6660232" y="5313915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1C6D-0DFE-364A-880A-50F7175C3032}"/>
              </a:ext>
            </a:extLst>
          </p:cNvPr>
          <p:cNvSpPr/>
          <p:nvPr/>
        </p:nvSpPr>
        <p:spPr>
          <a:xfrm>
            <a:off x="6012160" y="594928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00A2CE9-4A1D-FF48-97C3-401A3A4AA728}"/>
              </a:ext>
            </a:extLst>
          </p:cNvPr>
          <p:cNvSpPr/>
          <p:nvPr/>
        </p:nvSpPr>
        <p:spPr>
          <a:xfrm>
            <a:off x="1691680" y="3789040"/>
            <a:ext cx="633670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You are completely right:</a:t>
            </a:r>
            <a:br>
              <a:rPr kumimoji="1" lang="en-US" altLang="zh-TW" sz="3200" dirty="0">
                <a:latin typeface="Candara" panose="020E0502030303020204" pitchFamily="34" charset="0"/>
              </a:rPr>
            </a:br>
            <a:r>
              <a:rPr kumimoji="1" lang="en-US" altLang="zh-TW" sz="3200" dirty="0">
                <a:latin typeface="Candara" panose="020E0502030303020204" pitchFamily="34" charset="0"/>
              </a:rPr>
              <a:t>There will still be collisions!</a:t>
            </a:r>
          </a:p>
          <a:p>
            <a:pPr algn="ctr"/>
            <a:endParaRPr kumimoji="1" lang="zh-TW" alt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0829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multiple</a:t>
            </a:r>
            <a:r>
              <a:rPr lang="en-US" altLang="zh-TW" sz="3200" dirty="0">
                <a:ea typeface="新細明體" panose="02020500000000000000" pitchFamily="18" charset="-120"/>
              </a:rPr>
              <a:t> hash functions to compute the indices of multiple positions for each element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When w is queried, return true if all the bits are true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1D39D-D858-DA4E-B154-4F10FACDBF1D}"/>
              </a:ext>
            </a:extLst>
          </p:cNvPr>
          <p:cNvSpPr/>
          <p:nvPr/>
        </p:nvSpPr>
        <p:spPr>
          <a:xfrm>
            <a:off x="4788024" y="4005064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D3BF5-DB5E-6045-8695-24974457220F}"/>
              </a:ext>
            </a:extLst>
          </p:cNvPr>
          <p:cNvSpPr/>
          <p:nvPr/>
        </p:nvSpPr>
        <p:spPr>
          <a:xfrm>
            <a:off x="4760139" y="465313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27EA-ADD3-D242-A67F-A00C83E91260}"/>
              </a:ext>
            </a:extLst>
          </p:cNvPr>
          <p:cNvSpPr/>
          <p:nvPr/>
        </p:nvSpPr>
        <p:spPr>
          <a:xfrm>
            <a:off x="6660232" y="5313915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1C6D-0DFE-364A-880A-50F7175C3032}"/>
              </a:ext>
            </a:extLst>
          </p:cNvPr>
          <p:cNvSpPr/>
          <p:nvPr/>
        </p:nvSpPr>
        <p:spPr>
          <a:xfrm>
            <a:off x="6012160" y="594928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00A2CE9-4A1D-FF48-97C3-401A3A4AA728}"/>
              </a:ext>
            </a:extLst>
          </p:cNvPr>
          <p:cNvSpPr/>
          <p:nvPr/>
        </p:nvSpPr>
        <p:spPr>
          <a:xfrm>
            <a:off x="1691680" y="3789040"/>
            <a:ext cx="633670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You are completely right:</a:t>
            </a:r>
            <a:br>
              <a:rPr kumimoji="1" lang="en-US" altLang="zh-TW" sz="3200" dirty="0">
                <a:latin typeface="Candara" panose="020E0502030303020204" pitchFamily="34" charset="0"/>
              </a:rPr>
            </a:br>
            <a:r>
              <a:rPr kumimoji="1" lang="en-US" altLang="zh-TW" sz="3200" dirty="0">
                <a:latin typeface="Candara" panose="020E0502030303020204" pitchFamily="34" charset="0"/>
              </a:rPr>
              <a:t>There will still be collisions!</a:t>
            </a:r>
          </a:p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… but less</a:t>
            </a:r>
            <a:endParaRPr kumimoji="1" lang="zh-TW" alt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6345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Some properties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Only false positive, never false negative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Has a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constant</a:t>
            </a:r>
            <a:r>
              <a:rPr lang="en-US" altLang="zh-TW" sz="3200" dirty="0">
                <a:ea typeface="新細明體" panose="02020500000000000000" pitchFamily="18" charset="-120"/>
              </a:rPr>
              <a:t> memory and time consumption independent of the number of elements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Has a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lower false positive rate </a:t>
            </a:r>
            <a:r>
              <a:rPr lang="en-US" altLang="zh-TW" sz="3200" dirty="0">
                <a:ea typeface="新細明體" panose="02020500000000000000" pitchFamily="18" charset="-120"/>
              </a:rPr>
              <a:t>compared to the method with only one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156971056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51" y="-56803"/>
            <a:ext cx="8120665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You need to implement: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484784"/>
                <a:ext cx="8340243" cy="5616624"/>
              </a:xfrm>
              <a:noFill/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void </a:t>
                </a:r>
                <a:r>
                  <a:rPr lang="en-US" altLang="zh-TW" b="1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init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(bool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*bits, int m, int r, int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*a, int </a:t>
                </a:r>
                <a:r>
                  <a:rPr lang="en-US" altLang="zh-TW" b="1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*b, int p)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Create an array with m bits for bits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2. Create an array with r elements uniformly chosen from [1, p-1] for pointer a using </a:t>
                </a:r>
                <a:r>
                  <a:rPr lang="en-US" altLang="zh-TW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srand</a:t>
                </a:r>
                <a:r>
                  <a:rPr lang="en-US" altLang="zh-TW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(1) (hint: use rand())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3. Create an array with r elements uniformly chosen from [1, p-1] for pointer b using </a:t>
                </a:r>
                <a:r>
                  <a:rPr lang="en-US" altLang="zh-TW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srand</a:t>
                </a:r>
                <a:r>
                  <a:rPr lang="en-US" altLang="zh-TW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(2)</a:t>
                </a: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(note: a[</a:t>
                </a:r>
                <a:r>
                  <a:rPr lang="en-US" altLang="zh-TW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</a:t>
                </a: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] and b[</a:t>
                </a:r>
                <a:r>
                  <a:rPr lang="en-US" altLang="zh-TW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</a:t>
                </a:r>
                <a:r>
                  <a:rPr lang="en-US" altLang="zh-TW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] should be independent)</a:t>
                </a:r>
              </a:p>
              <a:p>
                <a:pPr marL="0" indent="0">
                  <a:buNone/>
                </a:pPr>
                <a:endParaRPr lang="en-US" altLang="zh-TW" b="1" dirty="0">
                  <a:latin typeface="Courier New" panose="02070309020205020404" pitchFamily="49" charset="0"/>
                  <a:ea typeface="新細明體" panose="02020500000000000000" pitchFamily="18" charset="-12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int </a:t>
                </a:r>
                <a:r>
                  <a:rPr lang="en-US" altLang="zh-TW" b="1" dirty="0" err="1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myhash</a:t>
                </a: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(char *str, int count, int m, int r, int p, int *a, int *b)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Use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hash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in &lt;string&gt; to covert str to an integer key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// You may use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class string 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and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class hash &lt;string&gt; 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會用到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p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// note that 0 &lt;= count &lt;= r-1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2. Return (a[count] * key + b[count]) % p  % m;</a:t>
                </a:r>
                <a:r>
                  <a:rPr lang="zh-TW" altLang="en-US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count is </a:t>
                </a:r>
                <a:r>
                  <a:rPr lang="zh-TW" altLang="en-US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呼叫時從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0~r-1</a:t>
                </a:r>
              </a:p>
              <a:p>
                <a:pPr marL="0" indent="0">
                  <a:buNone/>
                </a:pPr>
                <a:endParaRPr lang="en-US" altLang="zh-TW" sz="3200" dirty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:r>
                  <a:rPr lang="en-US" altLang="zh-TW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void insert(bool *bits, int m, int r, int p, char *str, int *a, int *b)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Find all the mapped bits in the following positions,</a:t>
                </a:r>
                <a:b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</a:b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bits[</a:t>
                </a:r>
                <a:r>
                  <a:rPr lang="en-US" altLang="zh-TW" sz="2400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myhash</a:t>
                </a: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(str, count, m, r, p, a, b)]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for 0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count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r-1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2. Set all of the mapped bits above to 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true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Courier New" panose="02070309020205020404" pitchFamily="49" charset="0"/>
                  <a:ea typeface="新細明體" panose="02020500000000000000" pitchFamily="18" charset="-12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sz="2700" b="1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bool query(bool *bits, int m, int p, int r, char *str, int *a, int *b)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1. Examine whether all the mapped bits are true  </a:t>
                </a:r>
                <a:r>
                  <a:rPr lang="zh-TW" altLang="en-US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所有都是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true</a:t>
                </a:r>
                <a:r>
                  <a:rPr lang="zh-TW" altLang="en-US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才是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true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bits[</a:t>
                </a:r>
                <a:r>
                  <a:rPr lang="en-US" altLang="zh-TW" sz="2400" dirty="0" err="1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myhash</a:t>
                </a:r>
                <a:r>
                  <a:rPr lang="en-US" altLang="zh-TW" sz="2400" dirty="0">
                    <a:solidFill>
                      <a:srgbClr val="00B050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(str, count, m, r, p, a, b)] </a:t>
                </a:r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for 0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count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TW" sz="2400" dirty="0">
                    <a:latin typeface="Courier New" panose="02070309020205020404" pitchFamily="49" charset="0"/>
                    <a:ea typeface="新細明體" panose="02020500000000000000" pitchFamily="18" charset="-120"/>
                    <a:cs typeface="Courier New" panose="02070309020205020404" pitchFamily="49" charset="0"/>
                  </a:rPr>
                  <a:t> r-1 </a:t>
                </a:r>
              </a:p>
            </p:txBody>
          </p:sp>
        </mc:Choice>
        <mc:Fallback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8340243" cy="5616624"/>
              </a:xfrm>
              <a:blipFill>
                <a:blip r:embed="rId3"/>
                <a:stretch>
                  <a:fillRect l="-292" t="-1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491101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206847" y="1628800"/>
            <a:ext cx="3600400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M=50 r=10 10 3 1019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structures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A9BF88-2EB1-5844-BC27-7E9AD50AC5D7}"/>
              </a:ext>
            </a:extLst>
          </p:cNvPr>
          <p:cNvSpPr txBox="1">
            <a:spLocks noChangeArrowheads="1"/>
          </p:cNvSpPr>
          <p:nvPr/>
        </p:nvSpPr>
        <p:spPr>
          <a:xfrm>
            <a:off x="3779912" y="1340768"/>
            <a:ext cx="6120680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#bits #</a:t>
            </a:r>
            <a:r>
              <a:rPr lang="en-US" altLang="zh-TW" sz="28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hash_function</a:t>
            </a: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#words #tests #prime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word1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word2</a:t>
            </a:r>
            <a:endParaRPr lang="en-US" altLang="zh-TW" sz="28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Word3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test1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test2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pPr marL="342900" lvl="1" indent="0">
              <a:buNone/>
            </a:pPr>
            <a:endParaRPr lang="en-US" altLang="zh-TW" sz="28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469544"/>
            <a:ext cx="3600400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 true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true</a:t>
            </a:r>
          </a:p>
          <a:p>
            <a:pPr marL="342900" lvl="1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ourier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object: false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A9BF88-2EB1-5844-BC27-7E9AD50AC5D7}"/>
              </a:ext>
            </a:extLst>
          </p:cNvPr>
          <p:cNvSpPr txBox="1">
            <a:spLocks noChangeArrowheads="1"/>
          </p:cNvSpPr>
          <p:nvPr/>
        </p:nvSpPr>
        <p:spPr>
          <a:xfrm>
            <a:off x="3635896" y="1412776"/>
            <a:ext cx="5256584" cy="4736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test1: bool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test2: bool</a:t>
            </a:r>
            <a:endParaRPr lang="en-US" altLang="zh-TW" sz="28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test3</a:t>
            </a: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: bool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pPr marL="342900" lvl="1" indent="0">
              <a:buNone/>
            </a:pP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Note: The bool values are </a:t>
            </a:r>
            <a:r>
              <a:rPr lang="en-US" altLang="zh-TW" sz="28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allowed</a:t>
            </a:r>
            <a:r>
              <a:rPr lang="en-US" altLang="zh-TW" sz="28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to have partial errors to some extent, since you are using a bloom filter instead of a binary search tree</a:t>
            </a:r>
          </a:p>
          <a:p>
            <a:pPr marL="342900" lvl="1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4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646" y="-147031"/>
            <a:ext cx="78867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124744"/>
            <a:ext cx="8712968" cy="56166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Superb deadline: </a:t>
            </a:r>
            <a:r>
              <a:rPr lang="en-US" altLang="zh-TW">
                <a:ea typeface="Cambria Math" panose="02040503050406030204" pitchFamily="18" charset="0"/>
              </a:rPr>
              <a:t>12/31 Thu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 1/7 Thu</a:t>
            </a:r>
            <a:endParaRPr lang="en-US" altLang="zh-CN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You are not allowed to use ”class” in STL to count the words</a:t>
            </a:r>
          </a:p>
          <a:p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You must implement a bit-array with the given size (i.e., #bits of input) to count the words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E-course</a:t>
            </a:r>
          </a:p>
          <a:p>
            <a:endParaRPr lang="en-US" altLang="zh-TW" b="1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C++ Source code</a:t>
            </a:r>
            <a:b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</a:br>
            <a:r>
              <a:rPr lang="en-US" altLang="zh-TW" b="1" dirty="0">
                <a:solidFill>
                  <a:srgbClr val="C00000"/>
                </a:solidFill>
                <a:ea typeface="Cambria Math" panose="02040503050406030204" pitchFamily="18" charset="0"/>
              </a:rPr>
              <a:t>(but only use C code unless hash &lt; string&gt;)</a:t>
            </a:r>
          </a:p>
          <a:p>
            <a:endParaRPr lang="en-US" altLang="zh-TW" b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Imagine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4466985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You want to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test whether an element is a member of a set </a:t>
            </a:r>
          </a:p>
          <a:p>
            <a:r>
              <a:rPr lang="en-US" altLang="zh-TW" sz="3200" dirty="0">
                <a:ea typeface="新細明體" panose="02020500000000000000" pitchFamily="18" charset="-120"/>
                <a:sym typeface="Wingdings" panose="05000000000000000000" pitchFamily="2" charset="2"/>
              </a:rPr>
              <a:t>In the set  return true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Not in the set </a:t>
            </a:r>
            <a:r>
              <a:rPr lang="en-US" altLang="zh-TW" sz="3200" dirty="0">
                <a:ea typeface="新細明體" panose="02020500000000000000" pitchFamily="18" charset="-120"/>
                <a:sym typeface="Wingdings" panose="05000000000000000000" pitchFamily="2" charset="2"/>
              </a:rPr>
              <a:t> return false</a:t>
            </a:r>
          </a:p>
          <a:p>
            <a:endParaRPr lang="en-US" altLang="zh-TW" sz="32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You don’t need exact results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That is, some </a:t>
            </a:r>
            <a:r>
              <a:rPr lang="en-US" altLang="zh-TW" sz="3200" dirty="0">
                <a:solidFill>
                  <a:srgbClr val="0070C0"/>
                </a:solidFill>
                <a:ea typeface="新細明體" panose="02020500000000000000" pitchFamily="18" charset="-120"/>
              </a:rPr>
              <a:t>false positives </a:t>
            </a:r>
            <a:r>
              <a:rPr lang="en-US" altLang="zh-TW" sz="3200" dirty="0">
                <a:ea typeface="新細明體" panose="02020500000000000000" pitchFamily="18" charset="-120"/>
              </a:rPr>
              <a:t>are allowed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831698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8" y="14699"/>
            <a:ext cx="8120665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Usage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Cambria Math" panose="02040503050406030204" pitchFamily="18" charset="0"/>
              </a:rPr>
              <a:t>Ticket booking</a:t>
            </a:r>
          </a:p>
          <a:p>
            <a:r>
              <a:rPr lang="en-US" altLang="zh-TW" sz="3200" dirty="0">
                <a:ea typeface="Cambria Math" panose="02040503050406030204" pitchFamily="18" charset="0"/>
              </a:rPr>
              <a:t>Matchmaking</a:t>
            </a:r>
          </a:p>
          <a:p>
            <a:r>
              <a:rPr lang="en-US" altLang="zh-TW" sz="3200" dirty="0">
                <a:ea typeface="Cambria Math" panose="02040503050406030204" pitchFamily="18" charset="0"/>
              </a:rPr>
              <a:t>Dating services</a:t>
            </a:r>
          </a:p>
        </p:txBody>
      </p:sp>
      <p:pic>
        <p:nvPicPr>
          <p:cNvPr id="1026" name="Picture 2" descr="FIFA 21 - Wikipedia">
            <a:extLst>
              <a:ext uri="{FF2B5EF4-FFF2-40B4-BE49-F238E27FC236}">
                <a16:creationId xmlns:a16="http://schemas.microsoft.com/office/drawing/2014/main" id="{7107472F-A0D5-C047-9E58-7B7ECDF3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62" y="667774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DC123C-B9A7-334C-958F-9EC92DEB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04444"/>
            <a:ext cx="279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F7DF80-FBBE-0F4D-BD25-66E561571ED9}"/>
              </a:ext>
            </a:extLst>
          </p:cNvPr>
          <p:cNvSpPr txBox="1"/>
          <p:nvPr/>
        </p:nvSpPr>
        <p:spPr>
          <a:xfrm>
            <a:off x="197732" y="5264844"/>
            <a:ext cx="6179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tixcraft.com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/activity/detail/20_MAYDAY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/wiki/FIFA_21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/wiki/Tinder_(app)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14A59B3-6DB3-C849-9D0F-EE180DE7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8" y="3212231"/>
            <a:ext cx="4716016" cy="20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4825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4466985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Given: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Keys that are input in sequence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Goal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Check whether the key has been examined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Bounded error is allowed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Constraint: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Limited storage and limited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234004873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Simple Solutions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489654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Construct a set of elements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Implement a binary search tree in C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Use a balanced binary tree: </a:t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set</a:t>
            </a:r>
            <a:r>
              <a:rPr lang="zh-TW" altLang="en-US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in C++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Hash table:</a:t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32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unordered_map</a:t>
            </a:r>
            <a:r>
              <a:rPr lang="en-US" altLang="zh-TW" sz="32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in C++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r>
              <a:rPr lang="en-US" altLang="zh-TW" sz="3200" dirty="0">
                <a:ea typeface="新細明體" panose="02020500000000000000" pitchFamily="18" charset="-120"/>
              </a:rPr>
              <a:t>You may want to use libraries Guava or </a:t>
            </a:r>
            <a:r>
              <a:rPr lang="en-US" altLang="zh-TW" sz="3200" dirty="0" err="1">
                <a:ea typeface="新細明體" panose="02020500000000000000" pitchFamily="18" charset="-120"/>
              </a:rPr>
              <a:t>FastUtil</a:t>
            </a:r>
            <a:r>
              <a:rPr lang="en-US" altLang="zh-TW" sz="3200" dirty="0">
                <a:ea typeface="新細明體" panose="02020500000000000000" pitchFamily="18" charset="-120"/>
              </a:rPr>
              <a:t> in Java for convenience and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012335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7799" y="1556792"/>
                <a:ext cx="8264681" cy="446698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The number of of distinct elements might be very large</a:t>
                </a:r>
              </a:p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You have a limited memory space</a:t>
                </a:r>
              </a:p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For real-time applications you need runtime guarantees</a:t>
                </a:r>
              </a:p>
              <a:p>
                <a:r>
                  <a:rPr lang="en-US" altLang="zh-TW" sz="3200" dirty="0">
                    <a:ea typeface="新細明體" panose="02020500000000000000" pitchFamily="18" charset="-120"/>
                  </a:rPr>
                  <a:t>Binary search tree requires 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log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⁡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3200" dirty="0">
                    <a:ea typeface="新細明體" panose="02020500000000000000" pitchFamily="18" charset="-120"/>
                  </a:rPr>
                  <a:t> time, which is not constant</a:t>
                </a: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799" y="1556792"/>
                <a:ext cx="8264681" cy="4466985"/>
              </a:xfrm>
              <a:blipFill>
                <a:blip r:embed="rId3"/>
                <a:stretch>
                  <a:fillRect l="-1687" t="-28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86593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The Idea of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The trick: </a:t>
            </a:r>
            <a:r>
              <a:rPr lang="en-US" altLang="zh-TW" sz="3200" dirty="0">
                <a:solidFill>
                  <a:srgbClr val="0070C0"/>
                </a:solidFill>
                <a:ea typeface="新細明體" panose="02020500000000000000" pitchFamily="18" charset="-120"/>
              </a:rPr>
              <a:t>don’t store the distinct elements, but just a fixed number of bits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Create a bit array of length x initially filled with false values (or 0s)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Each incoming element gets mapped to a number</a:t>
            </a:r>
            <a:r>
              <a:rPr lang="zh-TW" altLang="en-US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(i.e., an index) between 0 and x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The corresponding bit in the array is set to true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To query an element’s bit, simply return the bit value at it’s position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03856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The Idea of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The trick: </a:t>
            </a:r>
            <a:r>
              <a:rPr lang="en-US" altLang="zh-TW" sz="3200" dirty="0">
                <a:solidFill>
                  <a:srgbClr val="0070C0"/>
                </a:solidFill>
                <a:ea typeface="新細明體" panose="02020500000000000000" pitchFamily="18" charset="-120"/>
              </a:rPr>
              <a:t>don’t store the distinct elements, but just a fixed number of bits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Create a bit array of length x initially filled with false values (or 0s)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Each incoming element gets mapped to a number</a:t>
            </a:r>
            <a:r>
              <a:rPr lang="zh-TW" altLang="en-US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>
                <a:ea typeface="新細明體" panose="02020500000000000000" pitchFamily="18" charset="-120"/>
              </a:rPr>
              <a:t>(i.e., an index) between 0 and x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The corresponding bit in the array is set to true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To query an element’s bit, simply return the bit value at it’s position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8DBEAF-CE71-A841-A884-66DDC50084F8}"/>
              </a:ext>
            </a:extLst>
          </p:cNvPr>
          <p:cNvSpPr/>
          <p:nvPr/>
        </p:nvSpPr>
        <p:spPr>
          <a:xfrm>
            <a:off x="1691680" y="3789040"/>
            <a:ext cx="633670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Candara" panose="020E0502030303020204" pitchFamily="34" charset="0"/>
              </a:rPr>
              <a:t>You are completely right:</a:t>
            </a:r>
            <a:br>
              <a:rPr kumimoji="1" lang="en-US" altLang="zh-TW" sz="3200" dirty="0">
                <a:latin typeface="Candara" panose="020E0502030303020204" pitchFamily="34" charset="0"/>
              </a:rPr>
            </a:br>
            <a:r>
              <a:rPr kumimoji="1" lang="en-US" altLang="zh-TW" sz="3200" dirty="0">
                <a:latin typeface="Candara" panose="020E0502030303020204" pitchFamily="34" charset="0"/>
              </a:rPr>
              <a:t>There will be collisions!</a:t>
            </a:r>
            <a:endParaRPr kumimoji="1" lang="zh-TW" alt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8186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99" y="14699"/>
            <a:ext cx="7886700" cy="1325563"/>
          </a:xfrm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Solution: Bloom Filter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99" y="1556792"/>
            <a:ext cx="8264681" cy="5112568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Use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</a:rPr>
              <a:t>multiple</a:t>
            </a:r>
            <a:r>
              <a:rPr lang="en-US" altLang="zh-TW" sz="3200" dirty="0">
                <a:ea typeface="新細明體" panose="02020500000000000000" pitchFamily="18" charset="-120"/>
              </a:rPr>
              <a:t> hash functions to compute the indices of multiple positions for each element</a:t>
            </a:r>
          </a:p>
          <a:p>
            <a:r>
              <a:rPr lang="en-US" altLang="zh-TW" sz="3200" dirty="0">
                <a:ea typeface="新細明體" panose="02020500000000000000" pitchFamily="18" charset="-120"/>
              </a:rPr>
              <a:t>When w is queried, return true if all the bits are true</a:t>
            </a:r>
          </a:p>
          <a:p>
            <a:endParaRPr lang="en-US" altLang="zh-TW" sz="3200" dirty="0">
              <a:ea typeface="新細明體" panose="02020500000000000000" pitchFamily="18" charset="-120"/>
            </a:endParaRPr>
          </a:p>
          <a:p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1D39D-D858-DA4E-B154-4F10FACDBF1D}"/>
              </a:ext>
            </a:extLst>
          </p:cNvPr>
          <p:cNvSpPr/>
          <p:nvPr/>
        </p:nvSpPr>
        <p:spPr>
          <a:xfrm>
            <a:off x="4788024" y="4005064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D3BF5-DB5E-6045-8695-24974457220F}"/>
              </a:ext>
            </a:extLst>
          </p:cNvPr>
          <p:cNvSpPr/>
          <p:nvPr/>
        </p:nvSpPr>
        <p:spPr>
          <a:xfrm>
            <a:off x="4760139" y="465313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27EA-ADD3-D242-A67F-A00C83E91260}"/>
              </a:ext>
            </a:extLst>
          </p:cNvPr>
          <p:cNvSpPr/>
          <p:nvPr/>
        </p:nvSpPr>
        <p:spPr>
          <a:xfrm>
            <a:off x="6660232" y="5313915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1C6D-0DFE-364A-880A-50F7175C3032}"/>
              </a:ext>
            </a:extLst>
          </p:cNvPr>
          <p:cNvSpPr/>
          <p:nvPr/>
        </p:nvSpPr>
        <p:spPr>
          <a:xfrm>
            <a:off x="6012160" y="5949280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054" name="Picture 6" descr="論文解讀][Bloom Filter] 深入討論Bloom Filter">
            <a:extLst>
              <a:ext uri="{FF2B5EF4-FFF2-40B4-BE49-F238E27FC236}">
                <a16:creationId xmlns:a16="http://schemas.microsoft.com/office/drawing/2014/main" id="{D0DD33AD-7C4D-FE43-B088-1E3C1648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" y="3547846"/>
            <a:ext cx="9144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8690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14242</TotalTime>
  <Words>1069</Words>
  <Application>Microsoft Office PowerPoint</Application>
  <PresentationFormat>如螢幕大小 (4:3)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9" baseType="lpstr">
      <vt:lpstr>Courier</vt:lpstr>
      <vt:lpstr>LingWai SC Medium</vt:lpstr>
      <vt:lpstr>Monotype Sorts</vt:lpstr>
      <vt:lpstr>微軟正黑體</vt:lpstr>
      <vt:lpstr>新細明體</vt:lpstr>
      <vt:lpstr>Arial</vt:lpstr>
      <vt:lpstr>Cambria Math</vt:lpstr>
      <vt:lpstr>Candara</vt:lpstr>
      <vt:lpstr>Courier New</vt:lpstr>
      <vt:lpstr>Plantagenet Cherokee</vt:lpstr>
      <vt:lpstr>Times New Roman</vt:lpstr>
      <vt:lpstr>Wingdings</vt:lpstr>
      <vt:lpstr>Office 佈景主題</vt:lpstr>
      <vt:lpstr>PowerPoint 簡報</vt:lpstr>
      <vt:lpstr>Imagine</vt:lpstr>
      <vt:lpstr>Usage</vt:lpstr>
      <vt:lpstr>Problem</vt:lpstr>
      <vt:lpstr>Simple Solutions</vt:lpstr>
      <vt:lpstr>Problem</vt:lpstr>
      <vt:lpstr>Solution: The Idea of Bloom Filter</vt:lpstr>
      <vt:lpstr>Solution: The Idea of Bloom Filter</vt:lpstr>
      <vt:lpstr>Solution: Bloom Filter</vt:lpstr>
      <vt:lpstr>Solution: Bloom Filter</vt:lpstr>
      <vt:lpstr>Solution: Bloom Filter</vt:lpstr>
      <vt:lpstr>Some properties</vt:lpstr>
      <vt:lpstr>You need to implement:</vt:lpstr>
      <vt:lpstr>Input Sample</vt:lpstr>
      <vt:lpstr>Output Sample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user</cp:lastModifiedBy>
  <cp:revision>805</cp:revision>
  <dcterms:created xsi:type="dcterms:W3CDTF">1995-06-02T22:16:36Z</dcterms:created>
  <dcterms:modified xsi:type="dcterms:W3CDTF">2021-01-05T07:00:30Z</dcterms:modified>
</cp:coreProperties>
</file>