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9"/>
  </p:notesMasterIdLst>
  <p:sldIdLst>
    <p:sldId id="256" r:id="rId2"/>
    <p:sldId id="257" r:id="rId3"/>
    <p:sldId id="282" r:id="rId4"/>
    <p:sldId id="322" r:id="rId5"/>
    <p:sldId id="323" r:id="rId6"/>
    <p:sldId id="321" r:id="rId7"/>
    <p:sldId id="315" r:id="rId8"/>
    <p:sldId id="325" r:id="rId9"/>
    <p:sldId id="260" r:id="rId10"/>
    <p:sldId id="263" r:id="rId11"/>
    <p:sldId id="324" r:id="rId12"/>
    <p:sldId id="327" r:id="rId13"/>
    <p:sldId id="280" r:id="rId14"/>
    <p:sldId id="326" r:id="rId15"/>
    <p:sldId id="268" r:id="rId16"/>
    <p:sldId id="269" r:id="rId17"/>
    <p:sldId id="279" r:id="rId18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FF00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F8A0F-D03B-47D2-BF63-667F5E1009EA}" v="61" dt="2021-05-18T17:57:11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3517" autoAdjust="0"/>
  </p:normalViewPr>
  <p:slideViewPr>
    <p:cSldViewPr>
      <p:cViewPr varScale="1">
        <p:scale>
          <a:sx n="79" d="100"/>
          <a:sy n="79" d="100"/>
        </p:scale>
        <p:origin x="1086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9D70464-2E31-49C6-9A21-1F32FAAF824F}" type="datetimeFigureOut">
              <a:rPr lang="zh-TW" altLang="en-US"/>
              <a:pPr>
                <a:defRPr/>
              </a:pPr>
              <a:t>2021/5/18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667FFA7-22F1-459E-91A6-CD91312300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425878C-55B0-4B12-B350-43A553780A27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6DDD542-8066-45CF-BCA6-67B0E10226C8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323C99E-6E29-4C1F-BCBF-759E30CEB783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B26822D-BC92-4F85-B5E9-4F2CF7910BF5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4F8F27C-A0C5-4CE8-B22E-0404B2C85A97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BD1D4A2-5657-4ED9-AE8A-901954E47426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5E7667E-6BC5-4FF3-981E-186B8465A437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113 h 1000"/>
                <a:gd name="T2" fmla="*/ 0 w 1000"/>
                <a:gd name="T3" fmla="*/ 113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30 h 1000"/>
                <a:gd name="T6" fmla="*/ 0 w 1000"/>
                <a:gd name="T7" fmla="*/ 3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23EE-DD79-4CAB-9BED-D15421D5EE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350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7AD60-A262-42ED-BBD7-1E47DC2AD0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2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4C941-7074-4275-8AE2-5E7687A629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7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719FA-1D95-4BB9-9849-6684E37801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17AC-E04C-4EAB-A6BB-0CF5C7D83E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03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C2670-0D31-4141-B5EE-2F35AA5965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2BDE3-1203-4570-91C5-AAEE6922C6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69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971B-814E-4677-B799-A44ECE2ED4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1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436C-AB73-4A35-B569-9E18D58C4C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1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ECE0-1CC5-49D2-9937-E7821129D6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A9A69-BDBC-49E6-8906-71A936FD9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1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A3E24C7F-219F-4002-9200-777C565E09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7</a:t>
            </a:r>
            <a:br>
              <a:rPr lang="en-US" altLang="zh-TW" dirty="0"/>
            </a:b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/>
              <a:t>：</a:t>
            </a:r>
            <a:r>
              <a:rPr lang="en-US" altLang="zh-TW" sz="2400" dirty="0"/>
              <a:t>Professor Pao-Ann Hsiung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Eric &amp; Kai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Requirements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/>
            <a:r>
              <a:rPr lang="en-US" altLang="zh-TW" dirty="0"/>
              <a:t>Use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to implement a checker program for email addresses.</a:t>
            </a:r>
          </a:p>
          <a:p>
            <a:pPr eaLnBrk="1" hangingPunct="1"/>
            <a:r>
              <a:rPr lang="en-US" altLang="zh-TW" dirty="0"/>
              <a:t>Print out messages to show the errors detected.</a:t>
            </a:r>
          </a:p>
          <a:p>
            <a:pPr eaLnBrk="1" hangingPunct="1"/>
            <a:r>
              <a:rPr lang="en-US" altLang="zh-TW" dirty="0"/>
              <a:t>You need to implement only the given checking rules, i.e., you do not need to confirm everything.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Email</a:t>
            </a:r>
            <a:r>
              <a:rPr lang="zh-TW" altLang="en-US" dirty="0"/>
              <a:t> </a:t>
            </a:r>
            <a:r>
              <a:rPr lang="en-US" altLang="zh-TW" dirty="0"/>
              <a:t>checking rules:</a:t>
            </a:r>
          </a:p>
          <a:p>
            <a:pPr lvl="1">
              <a:defRPr/>
            </a:pPr>
            <a:r>
              <a:rPr lang="en-US" altLang="zh-TW" dirty="0"/>
              <a:t>One and only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zh-TW" dirty="0"/>
              <a:t>’ is allowed.</a:t>
            </a:r>
          </a:p>
          <a:p>
            <a:pPr lvl="1">
              <a:defRPr/>
            </a:pPr>
            <a:r>
              <a:rPr lang="en-US" altLang="zh-TW" dirty="0"/>
              <a:t>Special characters such as sharp‘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altLang="zh-TW" dirty="0"/>
              <a:t>’, Asterisk ’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zh-TW" dirty="0"/>
              <a:t>’, </a:t>
            </a:r>
            <a:r>
              <a:rPr lang="en-US" altLang="zh-TW" dirty="0" err="1"/>
              <a:t>doubleDot</a:t>
            </a:r>
            <a:r>
              <a:rPr lang="en-US" altLang="zh-TW" dirty="0"/>
              <a:t> ”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..</a:t>
            </a:r>
            <a:r>
              <a:rPr lang="en-US" altLang="zh-TW" dirty="0"/>
              <a:t>”  are not allowed.</a:t>
            </a:r>
          </a:p>
          <a:p>
            <a:pPr lvl="1">
              <a:defRPr/>
            </a:pPr>
            <a:r>
              <a:rPr lang="en-US" altLang="zh-TW" dirty="0"/>
              <a:t>There should be at least one ‘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TW" dirty="0"/>
              <a:t>’ behind the ‘@’ character.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/>
              <a:t>Example</a:t>
            </a:r>
          </a:p>
          <a:p>
            <a:pPr lvl="2" eaLnBrk="1" hangingPunct="1"/>
            <a:r>
              <a:rPr lang="en-US" altLang="zh-TW" dirty="0" err="1"/>
              <a:t>spta@embed@ded</a:t>
            </a:r>
            <a:r>
              <a:rPr lang="en-US" altLang="zh-TW" dirty="0"/>
              <a:t>..cs.ccu.edu.tw</a:t>
            </a:r>
          </a:p>
          <a:p>
            <a:pPr lvl="3" eaLnBrk="1" hangingPunct="1"/>
            <a:r>
              <a:rPr lang="en-US" altLang="zh-TW" dirty="0"/>
              <a:t>@ found at 5</a:t>
            </a:r>
          </a:p>
          <a:p>
            <a:pPr lvl="3" eaLnBrk="1" hangingPunct="1"/>
            <a:r>
              <a:rPr lang="en-US" altLang="zh-TW" dirty="0"/>
              <a:t>@ found at 11</a:t>
            </a:r>
          </a:p>
          <a:p>
            <a:pPr lvl="3" eaLnBrk="1" hangingPunct="1"/>
            <a:r>
              <a:rPr lang="en-US" altLang="zh-TW" dirty="0"/>
              <a:t>Email format error: more than one @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Submit the following in table (Answers.doc):</a:t>
            </a:r>
          </a:p>
          <a:p>
            <a:pPr lvl="1" eaLnBrk="1" hangingPunct="1"/>
            <a:r>
              <a:rPr lang="en-US" altLang="zh-TW" dirty="0"/>
              <a:t>Where are the errors located?</a:t>
            </a:r>
          </a:p>
          <a:p>
            <a:pPr lvl="1" eaLnBrk="1" hangingPunct="1"/>
            <a:r>
              <a:rPr lang="en-US" altLang="zh-TW" dirty="0"/>
              <a:t>What is the error message format?</a:t>
            </a:r>
          </a:p>
          <a:p>
            <a:pPr lvl="2" eaLnBrk="1" hangingPunct="1"/>
            <a:r>
              <a:rPr lang="en-US" altLang="zh-TW" dirty="0"/>
              <a:t>(you must not print any message after you print error)</a:t>
            </a:r>
          </a:p>
          <a:p>
            <a:pPr lvl="1" eaLnBrk="1" hangingPunct="1"/>
            <a:r>
              <a:rPr lang="en-US" altLang="zh-TW" dirty="0"/>
              <a:t>How did you use the </a:t>
            </a:r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r>
              <a:rPr lang="en-US" altLang="zh-TW" dirty="0"/>
              <a:t> functions?</a:t>
            </a:r>
          </a:p>
          <a:p>
            <a:pPr lvl="1" eaLnBrk="1" hangingPunct="1"/>
            <a:r>
              <a:rPr lang="en-US" altLang="zh-TW" dirty="0"/>
              <a:t>Final results.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</a:rPr>
              <a:t>Please attach screenshot !</a:t>
            </a:r>
            <a:br>
              <a:rPr lang="en-US" altLang="zh-TW" dirty="0"/>
            </a:br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836613"/>
            <a:ext cx="64293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indent="-439420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endParaRPr lang="en-US" altLang="zh-TW" sz="2400" dirty="0">
              <a:cs typeface="Arial"/>
            </a:endParaRPr>
          </a:p>
          <a:p>
            <a:pPr eaLnBrk="1" hangingPunct="1"/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>
                <a:solidFill>
                  <a:schemeClr val="accent2"/>
                </a:solidFill>
              </a:rPr>
              <a:t>Lab_7</a:t>
            </a:r>
            <a:r>
              <a:rPr lang="en-US" altLang="zh-TW" sz="2800" dirty="0"/>
              <a:t>”</a:t>
            </a:r>
          </a:p>
          <a:p>
            <a:pPr lvl="1" indent="-439420" eaLnBrk="1" hangingPunct="1"/>
            <a:r>
              <a:rPr lang="en-US" altLang="zh-TW" sz="2400" dirty="0"/>
              <a:t>Source files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r>
              <a:rPr lang="en-US" altLang="zh-TW" sz="2400" dirty="0"/>
              <a:t>Answers.pdf</a:t>
            </a:r>
            <a:endParaRPr lang="en-US" altLang="zh-TW" sz="2400" dirty="0">
              <a:cs typeface="Arial"/>
            </a:endParaRPr>
          </a:p>
          <a:p>
            <a:pPr marL="448945" lvl="1" indent="0" eaLnBrk="1" hangingPunct="1">
              <a:buNone/>
            </a:pPr>
            <a:endParaRPr lang="en-US" altLang="zh-TW" sz="2400" dirty="0">
              <a:cs typeface="Arial"/>
            </a:endParaRPr>
          </a:p>
          <a:p>
            <a:pPr eaLnBrk="1" hangingPunct="1"/>
            <a:r>
              <a:rPr lang="en-US" altLang="zh-TW" sz="2800" dirty="0"/>
              <a:t>Due date</a:t>
            </a:r>
          </a:p>
          <a:p>
            <a:pPr lvl="1" indent="-439420" eaLnBrk="1" hangingPunct="1"/>
            <a:r>
              <a:rPr lang="en-US" altLang="zh-TW" sz="2400" dirty="0"/>
              <a:t>2021/06/02 23:59:59 </a:t>
            </a:r>
            <a:r>
              <a:rPr lang="en-US" altLang="zh-TW" sz="2400" dirty="0" err="1"/>
              <a:t>遲交</a:t>
            </a:r>
            <a:r>
              <a:rPr lang="en-US" altLang="zh-TW" sz="2400" dirty="0"/>
              <a:t>*0.8 </a:t>
            </a:r>
            <a:r>
              <a:rPr lang="en-US" altLang="zh-TW" sz="2400" dirty="0" err="1"/>
              <a:t>超過一週</a:t>
            </a:r>
            <a:r>
              <a:rPr lang="en-US" altLang="zh-TW" sz="2400" dirty="0"/>
              <a:t>*0.6</a:t>
            </a:r>
            <a:endParaRPr lang="en-US" altLang="zh-TW" sz="2400" dirty="0">
              <a:cs typeface="Arial"/>
            </a:endParaRPr>
          </a:p>
          <a:p>
            <a:pPr lvl="1" indent="-439420" eaLnBrk="1" hangingPunct="1"/>
            <a:endParaRPr lang="en-US" altLang="zh-TW" sz="2400" dirty="0">
              <a:solidFill>
                <a:srgbClr val="FF0000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945" lvl="1" indent="0">
              <a:buNone/>
            </a:pPr>
            <a:endParaRPr lang="en-US" altLang="zh-TW" dirty="0">
              <a:cs typeface="Arial"/>
            </a:endParaRPr>
          </a:p>
          <a:p>
            <a:r>
              <a:rPr lang="en-US" altLang="zh-TW" sz="2800" dirty="0"/>
              <a:t>TA’s email:</a:t>
            </a:r>
          </a:p>
          <a:p>
            <a:pPr lvl="1" indent="-439420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>
              <a:cs typeface="Arial"/>
            </a:endParaRPr>
          </a:p>
          <a:p>
            <a:pPr lvl="1" indent="-439420"/>
            <a:r>
              <a:rPr lang="en-US" altLang="zh-TW" sz="2400" dirty="0">
                <a:cs typeface="Arial"/>
              </a:rPr>
              <a:t>ccusp109@gmail.com</a:t>
            </a:r>
          </a:p>
          <a:p>
            <a:pPr lvl="1" indent="-439420"/>
            <a:endParaRPr lang="zh-TW" altLang="en-US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setjmp</a:t>
            </a:r>
            <a:r>
              <a:rPr lang="en-US" altLang="zh-TW" dirty="0"/>
              <a:t>/</a:t>
            </a:r>
            <a:r>
              <a:rPr lang="en-US" altLang="zh-TW" dirty="0" err="1"/>
              <a:t>longjmp</a:t>
            </a:r>
            <a:endParaRPr lang="en-US" altLang="zh-TW" dirty="0"/>
          </a:p>
          <a:p>
            <a:pPr eaLnBrk="1" hangingPunct="1"/>
            <a:r>
              <a:rPr lang="en-US" altLang="zh-TW"/>
              <a:t>Requirements</a:t>
            </a:r>
            <a:endParaRPr lang="en-US" altLang="zh-TW" dirty="0"/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setjmp/longjmp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"apue.h"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#include &lt;setjmp.h&gt;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#define	TOK_ADD	  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jmp_buf 	jmpbuffer;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char	line[MAXLINE];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</a:t>
            </a:r>
            <a:r>
              <a:rPr lang="en-US" altLang="zh-TW" sz="1800" b="1">
                <a:solidFill>
                  <a:schemeClr val="hlink"/>
                </a:solidFill>
              </a:rPr>
              <a:t>setjmp(jmpbuffer</a:t>
            </a:r>
            <a:r>
              <a:rPr lang="en-US" altLang="zh-TW" sz="1800" b="1"/>
              <a:t>) !=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printf("error");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while (fgets(line, MAXLINE, stdin) != NULL)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do_line(line);</a:t>
            </a:r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7.11(cont’d 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 . . 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cmd_add(void)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int		token;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token = get_token();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if (token &lt; 0)		/* an error has occurred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	</a:t>
            </a:r>
            <a:r>
              <a:rPr lang="en-US" altLang="zh-TW" sz="1800" b="1">
                <a:solidFill>
                  <a:schemeClr val="hlink"/>
                </a:solidFill>
              </a:rPr>
              <a:t>longjmp(jmpbuffer, 1)</a:t>
            </a:r>
            <a:r>
              <a:rPr lang="en-US" altLang="zh-TW" sz="1800" b="1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	/* rest of processing for this command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/>
          </a:p>
          <a:p>
            <a:endParaRPr lang="zh-TW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setjmp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400" dirty="0">
                <a:cs typeface="Courier New" panose="02070309020205020404" pitchFamily="49" charset="0"/>
              </a:rPr>
              <a:t>#include &lt;</a:t>
            </a:r>
            <a:r>
              <a:rPr lang="en-US" altLang="zh-TW" sz="2400" dirty="0" err="1">
                <a:cs typeface="Courier New" panose="02070309020205020404" pitchFamily="49" charset="0"/>
              </a:rPr>
              <a:t>setjmp.h</a:t>
            </a:r>
            <a:r>
              <a:rPr lang="en-US" altLang="zh-TW" sz="2400" dirty="0"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zh-TW" sz="2400" dirty="0" err="1"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cs typeface="Courier New" panose="02070309020205020404" pitchFamily="49" charset="0"/>
              </a:rPr>
              <a:t>setjmp</a:t>
            </a:r>
            <a:r>
              <a:rPr lang="en-US" altLang="zh-TW" sz="2400" dirty="0">
                <a:cs typeface="Courier New" panose="02070309020205020404" pitchFamily="49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cs typeface="Courier New" panose="02070309020205020404" pitchFamily="49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/>
              <a:t>Stores current state of main at the start of program exec.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Returns: 0 if called directly, nonzero if returning from a call to </a:t>
            </a:r>
            <a:r>
              <a:rPr lang="en-US" altLang="zh-TW" sz="2000" dirty="0" err="1"/>
              <a:t>longjmp</a:t>
            </a:r>
            <a:r>
              <a:rPr lang="en-US" altLang="zh-TW" sz="2000" dirty="0"/>
              <a:t>.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EX:</a:t>
            </a:r>
          </a:p>
          <a:p>
            <a:pPr lvl="2">
              <a:defRPr/>
            </a:pPr>
            <a:r>
              <a:rPr lang="en-US" altLang="zh-TW" sz="1600" dirty="0" err="1"/>
              <a:t>jmp_buf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;</a:t>
            </a:r>
          </a:p>
          <a:p>
            <a:pPr lvl="2">
              <a:defRPr/>
            </a:pP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setjmp</a:t>
            </a:r>
            <a:r>
              <a:rPr lang="en-US" altLang="zh-TW" sz="1600" dirty="0"/>
              <a:t>(</a:t>
            </a:r>
            <a:r>
              <a:rPr lang="en-US" altLang="zh-TW" sz="1600" dirty="0" err="1"/>
              <a:t>jmpbuffer</a:t>
            </a:r>
            <a:r>
              <a:rPr lang="en-US" altLang="zh-TW" sz="1600" dirty="0"/>
              <a:t>);</a:t>
            </a:r>
          </a:p>
          <a:p>
            <a:pPr lvl="1">
              <a:defRPr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longjmp</a:t>
            </a:r>
            <a:endParaRPr lang="zh-TW" altLang="en-US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#include &lt;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setjmp.h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&gt;</a:t>
            </a:r>
          </a:p>
          <a:p>
            <a:pPr>
              <a:defRPr/>
            </a:pP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void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longjmp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(</a:t>
            </a:r>
            <a:r>
              <a:rPr lang="en-US" altLang="zh-TW" sz="2400" dirty="0" err="1">
                <a:cs typeface="Courier New" panose="02070309020205020404" pitchFamily="49" charset="0"/>
              </a:rPr>
              <a:t>jmp_buf</a:t>
            </a:r>
            <a:r>
              <a:rPr lang="en-US" altLang="zh-TW" sz="2400" dirty="0">
                <a:cs typeface="Courier New" panose="02070309020205020404" pitchFamily="49" charset="0"/>
              </a:rPr>
              <a:t> 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env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, </a:t>
            </a:r>
            <a:r>
              <a:rPr lang="en-US" altLang="zh-TW" sz="2400" dirty="0" err="1">
                <a:latin typeface="+mj-lt"/>
                <a:cs typeface="Tahoma" panose="020B0604030504040204" pitchFamily="34" charset="0"/>
              </a:rPr>
              <a:t>int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val</a:t>
            </a:r>
            <a:r>
              <a:rPr lang="en-US" altLang="zh-TW" sz="2400" dirty="0">
                <a:latin typeface="+mj-lt"/>
                <a:cs typeface="Tahoma" panose="020B0604030504040204" pitchFamily="34" charset="0"/>
              </a:rPr>
              <a:t>);</a:t>
            </a:r>
          </a:p>
          <a:p>
            <a:pPr lvl="1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Return to the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()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 err="1">
                <a:solidFill>
                  <a:schemeClr val="accent1">
                    <a:lumMod val="75000"/>
                  </a:schemeClr>
                </a:solidFill>
                <a:cs typeface="Courier New" panose="02070309020205020404" pitchFamily="49" charset="0"/>
              </a:rPr>
              <a:t>val</a:t>
            </a:r>
            <a:r>
              <a:rPr lang="en-US" altLang="zh-TW" sz="2000" dirty="0">
                <a:cs typeface="Courier New" panose="02070309020205020404" pitchFamily="49" charset="0"/>
              </a:rPr>
              <a:t> is a nonzero value that becomes the return value from </a:t>
            </a:r>
            <a:r>
              <a:rPr lang="en-US" altLang="zh-TW" sz="2000" dirty="0" err="1">
                <a:cs typeface="Courier New" panose="02070309020205020404" pitchFamily="49" charset="0"/>
              </a:rPr>
              <a:t>setjmp</a:t>
            </a:r>
            <a:r>
              <a:rPr lang="en-US" altLang="zh-TW" sz="2000" dirty="0">
                <a:cs typeface="Courier New" panose="02070309020205020404" pitchFamily="49" charset="0"/>
              </a:rPr>
              <a:t>.</a:t>
            </a:r>
          </a:p>
          <a:p>
            <a:pPr lvl="1">
              <a:defRPr/>
            </a:pPr>
            <a:endParaRPr lang="en-US" altLang="zh-TW" sz="2000" dirty="0"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TW" sz="2000" dirty="0">
                <a:cs typeface="Courier New" panose="02070309020205020404" pitchFamily="49" charset="0"/>
              </a:rPr>
              <a:t>EX: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1);</a:t>
            </a:r>
          </a:p>
          <a:p>
            <a:pPr lvl="2">
              <a:defRPr/>
            </a:pPr>
            <a:r>
              <a:rPr lang="en-US" altLang="zh-TW" sz="1600" dirty="0" err="1">
                <a:cs typeface="Courier New" panose="02070309020205020404" pitchFamily="49" charset="0"/>
              </a:rPr>
              <a:t>longjmp</a:t>
            </a:r>
            <a:r>
              <a:rPr lang="en-US" altLang="zh-TW" sz="1600" dirty="0"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cs typeface="Courier New" panose="02070309020205020404" pitchFamily="49" charset="0"/>
              </a:rPr>
              <a:t>jmpbuffer</a:t>
            </a:r>
            <a:r>
              <a:rPr lang="en-US" altLang="zh-TW" sz="1600" dirty="0">
                <a:cs typeface="Courier New" panose="02070309020205020404" pitchFamily="49" charset="0"/>
              </a:rPr>
              <a:t>, 2);</a:t>
            </a:r>
          </a:p>
          <a:p>
            <a:pPr lvl="2">
              <a:defRPr/>
            </a:pPr>
            <a:endParaRPr lang="en-US" altLang="zh-TW" sz="16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Compare function</a:t>
            </a:r>
            <a:endParaRPr lang="zh-TW" altLang="en-US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Character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strchr</a:t>
            </a:r>
            <a:r>
              <a:rPr lang="en-US" altLang="zh-TW" dirty="0"/>
              <a:t>(char *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</a:t>
            </a:r>
            <a:r>
              <a:rPr lang="en-US" altLang="zh-TW" dirty="0"/>
              <a:t>, 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character</a:t>
            </a:r>
            <a:r>
              <a:rPr lang="en-US" altLang="zh-TW" dirty="0"/>
              <a:t>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 = </a:t>
            </a:r>
            <a:r>
              <a:rPr lang="en-US" altLang="zh-TW" dirty="0" err="1"/>
              <a:t>strchr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,'@');</a:t>
            </a:r>
          </a:p>
          <a:p>
            <a:pPr>
              <a:defRPr/>
            </a:pPr>
            <a:r>
              <a:rPr lang="en-US" altLang="zh-TW" dirty="0"/>
              <a:t>String compare:</a:t>
            </a:r>
          </a:p>
          <a:p>
            <a:pPr lvl="1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strstr</a:t>
            </a:r>
            <a:r>
              <a:rPr lang="en-US" altLang="zh-TW" dirty="0"/>
              <a:t>(char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str1</a:t>
            </a:r>
            <a:r>
              <a:rPr lang="en-US" altLang="zh-TW" dirty="0"/>
              <a:t>, char *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ahoma" panose="020B0604030504040204" pitchFamily="34" charset="0"/>
              </a:rPr>
              <a:t>str2</a:t>
            </a:r>
            <a:r>
              <a:rPr lang="en-US" altLang="zh-TW" dirty="0"/>
              <a:t> );</a:t>
            </a:r>
          </a:p>
          <a:p>
            <a:pPr lvl="1">
              <a:defRPr/>
            </a:pPr>
            <a:r>
              <a:rPr lang="en-US" altLang="zh-TW" dirty="0"/>
              <a:t>EX:</a:t>
            </a:r>
          </a:p>
          <a:p>
            <a:pPr lvl="2">
              <a:defRPr/>
            </a:pPr>
            <a:r>
              <a:rPr lang="en-US" altLang="zh-TW" dirty="0"/>
              <a:t>char* </a:t>
            </a:r>
            <a:r>
              <a:rPr lang="en-US" altLang="zh-TW" dirty="0" err="1"/>
              <a:t>cptr</a:t>
            </a:r>
            <a:r>
              <a:rPr lang="en-US" altLang="zh-TW" dirty="0"/>
              <a:t>= </a:t>
            </a:r>
            <a:r>
              <a:rPr lang="en-US" altLang="zh-TW" dirty="0" err="1"/>
              <a:t>strstr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,"..");</a:t>
            </a: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7385</TotalTime>
  <Words>326</Words>
  <Application>Microsoft Office PowerPoint</Application>
  <PresentationFormat>如螢幕大小 (4:3)</PresentationFormat>
  <Paragraphs>130</Paragraphs>
  <Slides>17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Axis</vt:lpstr>
      <vt:lpstr>System Programming Lab 7 setjmp/longjmp</vt:lpstr>
      <vt:lpstr>Outline</vt:lpstr>
      <vt:lpstr>setjmp/longjmp</vt:lpstr>
      <vt:lpstr>Figure 7.11</vt:lpstr>
      <vt:lpstr>Figure 7.11(cont’d )</vt:lpstr>
      <vt:lpstr>setjmp</vt:lpstr>
      <vt:lpstr>longjmp</vt:lpstr>
      <vt:lpstr>Compare function</vt:lpstr>
      <vt:lpstr>Requirements</vt:lpstr>
      <vt:lpstr>Requirements</vt:lpstr>
      <vt:lpstr>Requirements(cont’d)</vt:lpstr>
      <vt:lpstr>Example</vt:lpstr>
      <vt:lpstr>Result of Requirements </vt:lpstr>
      <vt:lpstr>PowerPoint 簡報</vt:lpstr>
      <vt:lpstr>Turn In</vt:lpstr>
      <vt:lpstr>Turn In</vt:lpstr>
      <vt:lpstr>Turn In (cont’d)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</cp:lastModifiedBy>
  <cp:revision>328</cp:revision>
  <dcterms:created xsi:type="dcterms:W3CDTF">2007-03-12T12:51:48Z</dcterms:created>
  <dcterms:modified xsi:type="dcterms:W3CDTF">2021-05-18T17:57:29Z</dcterms:modified>
</cp:coreProperties>
</file>