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sldIdLst>
    <p:sldId id="256" r:id="rId2"/>
    <p:sldId id="257" r:id="rId3"/>
    <p:sldId id="282" r:id="rId4"/>
    <p:sldId id="323" r:id="rId5"/>
    <p:sldId id="326" r:id="rId6"/>
    <p:sldId id="324" r:id="rId7"/>
    <p:sldId id="325" r:id="rId8"/>
    <p:sldId id="327" r:id="rId9"/>
    <p:sldId id="260" r:id="rId10"/>
    <p:sldId id="328" r:id="rId11"/>
    <p:sldId id="329" r:id="rId12"/>
    <p:sldId id="331" r:id="rId13"/>
    <p:sldId id="330" r:id="rId14"/>
    <p:sldId id="280" r:id="rId15"/>
    <p:sldId id="268" r:id="rId16"/>
    <p:sldId id="269" r:id="rId17"/>
    <p:sldId id="279" r:id="rId18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CC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3551" autoAdjust="0"/>
  </p:normalViewPr>
  <p:slideViewPr>
    <p:cSldViewPr>
      <p:cViewPr varScale="1">
        <p:scale>
          <a:sx n="59" d="100"/>
          <a:sy n="59" d="100"/>
        </p:scale>
        <p:origin x="1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970FD86-E9DC-45EC-9288-33557218AC2C}" type="datetimeFigureOut">
              <a:rPr lang="zh-TW" altLang="en-US"/>
              <a:pPr>
                <a:defRPr/>
              </a:pPr>
              <a:t>2021/5/5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FF72AE-0528-476C-8D92-214051C559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DA9068F-C4B2-4099-A287-D7296B9E5608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3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191AB4C-CC23-4F01-85A9-9667C47AB4EF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6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A064B95-DEE4-4BE3-B8A5-661904813B4C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928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F91FF23-AAF8-4613-9FDF-5594DB746675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17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0A58EB2-BDAB-4E3E-B030-B6B629ABE6ED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063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84A6832-87DF-426C-8FD3-A162E98903BB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53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24 h 1000"/>
                <a:gd name="T2" fmla="*/ 0 w 1000"/>
                <a:gd name="T3" fmla="*/ 124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5 h 1000"/>
                <a:gd name="T6" fmla="*/ 0 w 1000"/>
                <a:gd name="T7" fmla="*/ 35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70E4-B14D-4408-A97C-7B27B4861B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0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2FF7-FB98-4995-9378-4B164CC643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87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C2AC7-4FA0-470A-91A2-F0DC6F8569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17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9A44A-1D65-4343-9821-5BEE0C15AB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483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5664B-B8C4-4441-9F59-427EC6406C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5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97A09-A130-43E4-A32F-04A0933028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24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AC1AC-183E-4FB8-8FD7-28E95493A1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077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61827-5B72-42BB-92FA-C924039DE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3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14CCE-C6F4-48D7-A065-90F86A915B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9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55E29-6B1A-4059-AFE6-6241BCE9B6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01D50-1FD2-4067-B806-E107C12F53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2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8DC903B3-3D70-4EBB-A86E-44492CF97C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/>
              <a:t>Lab 5</a:t>
            </a:r>
            <a:br>
              <a:rPr lang="en-US" altLang="zh-TW" dirty="0"/>
            </a:br>
            <a:r>
              <a:rPr lang="en-US" altLang="zh-TW" dirty="0" err="1"/>
              <a:t>Stdio</a:t>
            </a:r>
            <a:r>
              <a:rPr lang="en-US" altLang="zh-TW" dirty="0"/>
              <a:t> Compare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66445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Assistants: Eric &amp; Kai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Department of Computer Science and Information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616152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Measure the execution time durations and count the loop iterations in Figure 5.4 / Figure 5.5, by modifying the given program.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Use the </a:t>
            </a:r>
            <a:r>
              <a:rPr lang="en-US" altLang="zh-TW" sz="2400" dirty="0" err="1">
                <a:solidFill>
                  <a:srgbClr val="0070C0"/>
                </a:solidFill>
              </a:rPr>
              <a:t>dd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command to create a 100MB file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Add a </a:t>
            </a:r>
            <a:r>
              <a:rPr lang="en-US" altLang="zh-TW" sz="2400" dirty="0">
                <a:solidFill>
                  <a:srgbClr val="0070C0"/>
                </a:solidFill>
              </a:rPr>
              <a:t>counter</a:t>
            </a:r>
            <a:r>
              <a:rPr lang="en-US" altLang="zh-TW" sz="2400" dirty="0"/>
              <a:t> into Figure 5.4 / Figure 5.5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Hint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Use </a:t>
            </a:r>
            <a:r>
              <a:rPr lang="en-US" altLang="zh-TW" sz="2400" dirty="0">
                <a:solidFill>
                  <a:srgbClr val="0070C0"/>
                </a:solidFill>
              </a:rPr>
              <a:t>time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command to measure the execution time.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Hint: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 if=/dev/zero of=100mb_files …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1 (cont’d)</a:t>
            </a:r>
            <a:endParaRPr lang="zh-TW" altLang="en-US" dirty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Complete the table1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 sz="2000"/>
          </a:p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2636838"/>
          <a:ext cx="7777165" cy="144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9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Function</a:t>
                      </a:r>
                    </a:p>
                  </a:txBody>
                  <a:tcPr marL="91444" marR="91444" marT="45730" marB="4573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User CPU</a:t>
                      </a:r>
                    </a:p>
                  </a:txBody>
                  <a:tcPr marL="91444" marR="9144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System CPU</a:t>
                      </a:r>
                    </a:p>
                  </a:txBody>
                  <a:tcPr marL="91444" marR="9144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Real time</a:t>
                      </a:r>
                    </a:p>
                  </a:txBody>
                  <a:tcPr marL="91444" marR="9144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Loop</a:t>
                      </a:r>
                      <a:r>
                        <a:rPr lang="en-US" altLang="zh-TW" sz="2000" baseline="0" dirty="0"/>
                        <a:t> </a:t>
                      </a:r>
                      <a:r>
                        <a:rPr lang="en-US" altLang="zh-TW" sz="2000" dirty="0"/>
                        <a:t>Iterations</a:t>
                      </a:r>
                      <a:endParaRPr lang="zh-TW" altLang="en-US" sz="2000" dirty="0"/>
                    </a:p>
                  </a:txBody>
                  <a:tcPr marL="91444" marR="91444" marT="45730" marB="457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err="1"/>
                        <a:t>getc</a:t>
                      </a:r>
                      <a:r>
                        <a:rPr lang="en-US" altLang="zh-TW" sz="1800" dirty="0"/>
                        <a:t> , </a:t>
                      </a:r>
                      <a:r>
                        <a:rPr lang="en-US" altLang="zh-TW" sz="1800" dirty="0" err="1"/>
                        <a:t>putc</a:t>
                      </a:r>
                      <a:endParaRPr lang="en-US" altLang="zh-TW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2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err="1"/>
                        <a:t>fgets</a:t>
                      </a:r>
                      <a:r>
                        <a:rPr lang="en-US" altLang="zh-TW" sz="1800" dirty="0"/>
                        <a:t> , </a:t>
                      </a:r>
                      <a:r>
                        <a:rPr lang="en-US" altLang="zh-TW" sz="1800" dirty="0" err="1"/>
                        <a:t>fputs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2</a:t>
            </a:r>
            <a:endParaRPr lang="zh-TW" altLang="en-US" dirty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buffer mode in Figure 5.5 and measure the execution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Hint : Use </a:t>
            </a:r>
            <a:r>
              <a:rPr lang="en-US" altLang="zh-TW" sz="2400" dirty="0" err="1">
                <a:solidFill>
                  <a:srgbClr val="0070C0"/>
                </a:solidFill>
              </a:rPr>
              <a:t>setvbuf</a:t>
            </a:r>
            <a:r>
              <a:rPr lang="en-US" altLang="zh-TW" sz="2400" dirty="0"/>
              <a:t> to change the buffer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Hint : Use </a:t>
            </a:r>
            <a:r>
              <a:rPr lang="en-US" altLang="zh-TW" sz="2400" dirty="0">
                <a:solidFill>
                  <a:srgbClr val="0070C0"/>
                </a:solidFill>
              </a:rPr>
              <a:t>time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command to measure the execution time.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Part 2 (cont’d)</a:t>
            </a:r>
            <a:endParaRPr lang="zh-TW" altLang="en-US" dirty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Complete the table2</a:t>
            </a:r>
          </a:p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25313"/>
              </p:ext>
            </p:extLst>
          </p:nvPr>
        </p:nvGraphicFramePr>
        <p:xfrm>
          <a:off x="755650" y="2781300"/>
          <a:ext cx="7129464" cy="174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Mode</a:t>
                      </a:r>
                    </a:p>
                  </a:txBody>
                  <a:tcPr marL="91449" marR="91449" marT="45718" marB="4571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User CPU</a:t>
                      </a:r>
                    </a:p>
                  </a:txBody>
                  <a:tcPr marL="91449" marR="91449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System CPU</a:t>
                      </a:r>
                    </a:p>
                  </a:txBody>
                  <a:tcPr marL="91449" marR="91449" marT="45715" marB="4571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Real time</a:t>
                      </a:r>
                    </a:p>
                  </a:txBody>
                  <a:tcPr marL="91449" marR="91449"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Fully buffered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Line buffered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unbuffered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Submit the following in table format (Answer.doc):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/>
              <a:t>Where is the counter you added?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/>
              <a:t>Screen shot for Table 1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TW" sz="2400" dirty="0"/>
              <a:t>Screen shot for Table 2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zh-TW" sz="2400" dirty="0"/>
          </a:p>
          <a:p>
            <a:pPr marL="449262" lvl="1" indent="0" eaLnBrk="1" hangingPunct="1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Lab_5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/>
              <a:t>Answers.pdf</a:t>
            </a:r>
          </a:p>
          <a:p>
            <a:pPr lvl="1" eaLnBrk="1" hangingPunct="1"/>
            <a:r>
              <a:rPr lang="en-US" altLang="zh-TW" sz="2400" dirty="0"/>
              <a:t>LAB5_Tables.pdf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2021/05/18 23:59:59 </a:t>
            </a:r>
            <a:r>
              <a:rPr lang="zh-TW" altLang="en-US" sz="2400" dirty="0"/>
              <a:t>遲交</a:t>
            </a:r>
            <a:r>
              <a:rPr lang="en-US" altLang="zh-TW" sz="2400" dirty="0"/>
              <a:t>*0.8</a:t>
            </a:r>
            <a:r>
              <a:rPr lang="zh-TW" altLang="en-US" sz="2400" dirty="0"/>
              <a:t> 超過一週</a:t>
            </a:r>
            <a:r>
              <a:rPr lang="en-US" altLang="zh-TW" sz="2400" dirty="0"/>
              <a:t>*0.6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r>
              <a:rPr lang="en-US" altLang="zh-TW" sz="2400" dirty="0"/>
              <a:t>ccusp109@gmail.com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Stdio</a:t>
            </a:r>
            <a:r>
              <a:rPr lang="en-US" altLang="zh-TW" dirty="0"/>
              <a:t> Compare</a:t>
            </a:r>
          </a:p>
          <a:p>
            <a:pPr eaLnBrk="1" hangingPunct="1"/>
            <a:r>
              <a:rPr lang="en-US" altLang="zh-TW" dirty="0"/>
              <a:t>Requirements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Stdio</a:t>
            </a:r>
            <a:r>
              <a:rPr lang="en-US" altLang="zh-TW" dirty="0"/>
              <a:t> Compare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5.4	Use </a:t>
            </a:r>
            <a:r>
              <a:rPr lang="en-US" altLang="zh-TW">
                <a:sym typeface="Wingdings" panose="05000000000000000000" pitchFamily="2" charset="2"/>
              </a:rPr>
              <a:t>getc &amp; putc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#include	“apue.h"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int		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while ( (c =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getc(stdin)</a:t>
            </a:r>
            <a:r>
              <a:rPr lang="en-US" altLang="zh-TW" sz="1800" b="1">
                <a:latin typeface="Courier New" panose="02070309020205020404" pitchFamily="49" charset="0"/>
              </a:rPr>
              <a:t>)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>
                <a:latin typeface="Courier New" panose="02070309020205020404" pitchFamily="49" charset="0"/>
              </a:rPr>
              <a:t>!= EOF)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if (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putc(c, stdout) </a:t>
            </a:r>
            <a:r>
              <a:rPr lang="en-US" altLang="zh-TW" sz="1800" b="1">
                <a:latin typeface="Courier New" panose="02070309020205020404" pitchFamily="49" charset="0"/>
              </a:rPr>
              <a:t>== EOF)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	err_sys("output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if (ferror(stdin))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err_sys("input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}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Char-at-a-time : getc &amp; putc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 sz="2800" dirty="0"/>
              <a:t>#include &lt;</a:t>
            </a:r>
            <a:r>
              <a:rPr lang="en-US" altLang="zh-TW" sz="2800" dirty="0" err="1"/>
              <a:t>stdio.h</a:t>
            </a:r>
            <a:r>
              <a:rPr lang="en-US" altLang="zh-TW" sz="280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getc</a:t>
            </a:r>
            <a:r>
              <a:rPr lang="en-US" altLang="zh-TW" sz="2800" dirty="0"/>
              <a:t>(FILE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 marL="449262" lvl="1" indent="0" eaLnBrk="1" hangingPunct="1">
              <a:spcBef>
                <a:spcPct val="50000"/>
              </a:spcBef>
              <a:buNone/>
            </a:pPr>
            <a:r>
              <a:rPr lang="en-US" altLang="zh-TW" sz="1600" dirty="0"/>
              <a:t>Return: </a:t>
            </a:r>
            <a:r>
              <a:rPr lang="en-US" altLang="zh-TW" sz="1600" dirty="0">
                <a:solidFill>
                  <a:srgbClr val="FF0000"/>
                </a:solidFill>
              </a:rPr>
              <a:t>next char </a:t>
            </a:r>
            <a:r>
              <a:rPr lang="en-US" altLang="zh-TW" sz="1600" dirty="0"/>
              <a:t>if OK, EOF on end of file or error.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TW" sz="28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putc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c, 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 marL="449262" lvl="1" indent="0" eaLnBrk="1" hangingPunct="1">
              <a:spcBef>
                <a:spcPct val="50000"/>
              </a:spcBef>
              <a:buNone/>
            </a:pPr>
            <a:r>
              <a:rPr lang="en-US" altLang="zh-TW" sz="1600" dirty="0"/>
              <a:t>Return: c if OK, EOF on error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5.5	Use fgets &amp; fputs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#include	"ourhdr.h"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main(void)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char	buf[MAXLINE];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while (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fgets(buf, MAXLINE, stdin) </a:t>
            </a:r>
            <a:r>
              <a:rPr lang="en-US" altLang="zh-TW" sz="1800" b="1">
                <a:latin typeface="Courier New" panose="02070309020205020404" pitchFamily="49" charset="0"/>
              </a:rPr>
              <a:t>!=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if (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</a:rPr>
              <a:t>fputs(buf, stdout) </a:t>
            </a:r>
            <a:r>
              <a:rPr lang="en-US" altLang="zh-TW" sz="1800" b="1">
                <a:latin typeface="Courier New" panose="02070309020205020404" pitchFamily="49" charset="0"/>
              </a:rPr>
              <a:t>== EOF)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	err_sys("output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if (ferror(stdin))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	err_sys("input error");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	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Line-at-a-Time : fgets &amp; fputs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/>
              <a:t>#include &lt;</a:t>
            </a:r>
            <a:r>
              <a:rPr lang="en-US" altLang="zh-TW" sz="2800" dirty="0" err="1"/>
              <a:t>stdio.h</a:t>
            </a:r>
            <a:r>
              <a:rPr lang="en-US" altLang="zh-TW" sz="2800" dirty="0"/>
              <a:t>&gt;</a:t>
            </a:r>
          </a:p>
          <a:p>
            <a:pPr>
              <a:defRPr/>
            </a:pPr>
            <a:r>
              <a:rPr lang="en-US" altLang="zh-TW" sz="2800" dirty="0"/>
              <a:t>char *</a:t>
            </a:r>
            <a:r>
              <a:rPr lang="en-US" altLang="zh-TW" sz="2800" dirty="0" err="1"/>
              <a:t>fgets</a:t>
            </a:r>
            <a:r>
              <a:rPr lang="en-US" altLang="zh-TW" sz="2800" dirty="0"/>
              <a:t>(char *</a:t>
            </a:r>
            <a:r>
              <a:rPr lang="en-US" altLang="zh-TW" sz="2800" dirty="0" err="1"/>
              <a:t>buf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n</a:t>
            </a:r>
            <a:r>
              <a:rPr lang="en-US" altLang="zh-TW" sz="2800" dirty="0"/>
              <a:t>, 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B050"/>
                </a:solidFill>
              </a:rPr>
              <a:t>n</a:t>
            </a:r>
            <a:r>
              <a:rPr lang="en-US" altLang="zh-TW" sz="2000" dirty="0"/>
              <a:t> : the maximum number of characters to be read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Stores : line + </a:t>
            </a:r>
            <a:r>
              <a:rPr lang="en-US" altLang="zh-TW" sz="2000" dirty="0">
                <a:solidFill>
                  <a:srgbClr val="FF0000"/>
                </a:solidFill>
              </a:rPr>
              <a:t>\n</a:t>
            </a:r>
            <a:r>
              <a:rPr lang="en-US" altLang="zh-TW" sz="2000" dirty="0"/>
              <a:t> + NULL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Return: </a:t>
            </a:r>
            <a:r>
              <a:rPr lang="en-US" altLang="zh-TW" sz="2000" dirty="0" err="1"/>
              <a:t>buf</a:t>
            </a:r>
            <a:r>
              <a:rPr lang="en-US" altLang="zh-TW" sz="2000" dirty="0"/>
              <a:t> if OK, NULL on EOF or error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sz="2800" dirty="0"/>
          </a:p>
          <a:p>
            <a:pPr>
              <a:defRPr/>
            </a:pP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fputs</a:t>
            </a:r>
            <a:r>
              <a:rPr lang="en-US" altLang="zh-TW" sz="2800" dirty="0"/>
              <a:t>(</a:t>
            </a:r>
            <a:r>
              <a:rPr lang="en-US" altLang="zh-TW" sz="2800" dirty="0" err="1"/>
              <a:t>const</a:t>
            </a:r>
            <a:r>
              <a:rPr lang="en-US" altLang="zh-TW" sz="2800" dirty="0"/>
              <a:t> char *</a:t>
            </a:r>
            <a:r>
              <a:rPr lang="en-US" altLang="zh-TW" sz="2800" dirty="0" err="1"/>
              <a:t>str</a:t>
            </a:r>
            <a:r>
              <a:rPr lang="en-US" altLang="zh-TW" sz="2800" dirty="0"/>
              <a:t>, FILE *</a:t>
            </a:r>
            <a:r>
              <a:rPr lang="en-US" altLang="zh-TW" sz="2800" dirty="0" err="1"/>
              <a:t>fp</a:t>
            </a:r>
            <a:r>
              <a:rPr lang="en-US" altLang="zh-TW" sz="2800" dirty="0"/>
              <a:t>);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Need to put an extra \n before writing out as a line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Return : nonnegative value if OK, EOF on error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setvbuf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726363" cy="4687888"/>
          </a:xfrm>
        </p:spPr>
        <p:txBody>
          <a:bodyPr/>
          <a:lstStyle/>
          <a:p>
            <a:pPr>
              <a:defRPr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setvbuf</a:t>
            </a:r>
            <a:r>
              <a:rPr lang="en-US" altLang="zh-TW" sz="2400" dirty="0"/>
              <a:t>(FILE *</a:t>
            </a:r>
            <a:r>
              <a:rPr lang="en-US" altLang="zh-TW" sz="2400" dirty="0" err="1"/>
              <a:t>fp</a:t>
            </a:r>
            <a:r>
              <a:rPr lang="en-US" altLang="zh-TW" sz="2400" dirty="0"/>
              <a:t>, char *</a:t>
            </a:r>
            <a:r>
              <a:rPr lang="en-US" altLang="zh-TW" sz="2400" dirty="0" err="1">
                <a:solidFill>
                  <a:srgbClr val="FF0000"/>
                </a:solidFill>
              </a:rPr>
              <a:t>buf</a:t>
            </a:r>
            <a:r>
              <a:rPr lang="en-US" altLang="zh-TW" sz="2400" dirty="0"/>
              <a:t>,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mode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00B050"/>
                </a:solidFill>
              </a:rPr>
              <a:t>size_t</a:t>
            </a:r>
            <a:r>
              <a:rPr lang="en-US" altLang="zh-TW" sz="2400" dirty="0">
                <a:solidFill>
                  <a:srgbClr val="00B050"/>
                </a:solidFill>
              </a:rPr>
              <a:t> size</a:t>
            </a:r>
            <a:r>
              <a:rPr lang="en-US" altLang="zh-TW" sz="2400" dirty="0"/>
              <a:t>);</a:t>
            </a:r>
          </a:p>
          <a:p>
            <a:pPr marL="447675" lvl="1" indent="-447675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solidFill>
                  <a:srgbClr val="FF0000"/>
                </a:solidFill>
              </a:rPr>
              <a:t>buf</a:t>
            </a:r>
            <a:r>
              <a:rPr lang="en-US" altLang="zh-TW" sz="2400" dirty="0"/>
              <a:t> : user allocated buffer</a:t>
            </a:r>
          </a:p>
          <a:p>
            <a:pPr marL="447675" lvl="1" indent="-447675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If set to NULL, the function automatically allocates a buffer of the specified size.</a:t>
            </a:r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Files: </a:t>
            </a:r>
            <a:r>
              <a:rPr lang="en-US" altLang="zh-TW" sz="2000" dirty="0" err="1"/>
              <a:t>st_blksize</a:t>
            </a:r>
            <a:r>
              <a:rPr lang="en-US" altLang="zh-TW" sz="2000" dirty="0"/>
              <a:t> in stat</a:t>
            </a:r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Pipes: BUFSIZ (</a:t>
            </a:r>
            <a:r>
              <a:rPr lang="en-US" altLang="zh-TW" sz="2000" dirty="0" err="1"/>
              <a:t>stdio.h</a:t>
            </a:r>
            <a:r>
              <a:rPr lang="en-US" altLang="zh-TW" sz="2000" dirty="0"/>
              <a:t>)</a:t>
            </a:r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endParaRPr lang="en-US" altLang="zh-TW" sz="2000" dirty="0"/>
          </a:p>
          <a:p>
            <a:pPr marL="852488" lvl="2" indent="-447675">
              <a:buFont typeface="Wingdings" panose="05000000000000000000" pitchFamily="2" charset="2"/>
              <a:buChar char="Ø"/>
              <a:defRPr/>
            </a:pPr>
            <a:endParaRPr lang="en-US" altLang="zh-TW" sz="2000" dirty="0"/>
          </a:p>
          <a:p>
            <a:pPr marL="0" lvl="1" indent="0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endParaRPr lang="en-US" altLang="zh-TW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solidFill>
                  <a:srgbClr val="00B050"/>
                </a:solidFill>
              </a:rPr>
              <a:t>size_t</a:t>
            </a:r>
            <a:r>
              <a:rPr lang="en-US" altLang="zh-TW" sz="2400" dirty="0">
                <a:solidFill>
                  <a:srgbClr val="00B050"/>
                </a:solidFill>
              </a:rPr>
              <a:t> size </a:t>
            </a:r>
            <a:r>
              <a:rPr lang="en-US" altLang="zh-TW" sz="2400" dirty="0"/>
              <a:t>: buffer size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4508500"/>
          <a:ext cx="6096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rgbClr val="0070C0"/>
                          </a:solidFill>
                        </a:rPr>
                        <a:t>mode</a:t>
                      </a:r>
                    </a:p>
                  </a:txBody>
                  <a:tcPr marT="45749" marB="45749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_IOFBF </a:t>
                      </a:r>
                      <a:endParaRPr lang="zh-TW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fully buffered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_IOLBF </a:t>
                      </a:r>
                      <a:endParaRPr lang="zh-TW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line buffered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_IONBF </a:t>
                      </a:r>
                      <a:endParaRPr lang="zh-TW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unbuffered</a:t>
                      </a:r>
                      <a:endParaRPr lang="en-US" altLang="zh-TW" sz="1800" dirty="0"/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11290</TotalTime>
  <Words>699</Words>
  <Application>Microsoft Office PowerPoint</Application>
  <PresentationFormat>如螢幕大小 (4:3)</PresentationFormat>
  <Paragraphs>151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5 Stdio Compare</vt:lpstr>
      <vt:lpstr>Outline</vt:lpstr>
      <vt:lpstr>Stdio Compare</vt:lpstr>
      <vt:lpstr>Figure 5.4 Use getc &amp; putc</vt:lpstr>
      <vt:lpstr>Char-at-a-time : getc &amp; putc</vt:lpstr>
      <vt:lpstr>Figure 5.5 Use fgets &amp; fputs</vt:lpstr>
      <vt:lpstr>Line-at-a-Time : fgets &amp; fputs</vt:lpstr>
      <vt:lpstr>setvbuf</vt:lpstr>
      <vt:lpstr>Requirements</vt:lpstr>
      <vt:lpstr>Requirements Part 1</vt:lpstr>
      <vt:lpstr>Requirements Part 1 (cont’d)</vt:lpstr>
      <vt:lpstr>Requirements Part 2</vt:lpstr>
      <vt:lpstr>Requirements Part 2 (cont’d)</vt:lpstr>
      <vt:lpstr>Result of Requirements 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323</cp:revision>
  <dcterms:created xsi:type="dcterms:W3CDTF">2007-03-12T12:51:48Z</dcterms:created>
  <dcterms:modified xsi:type="dcterms:W3CDTF">2021-05-05T01:42:31Z</dcterms:modified>
</cp:coreProperties>
</file>