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0"/>
  </p:notesMasterIdLst>
  <p:sldIdLst>
    <p:sldId id="256" r:id="rId2"/>
    <p:sldId id="257" r:id="rId3"/>
    <p:sldId id="282" r:id="rId4"/>
    <p:sldId id="322" r:id="rId5"/>
    <p:sldId id="323" r:id="rId6"/>
    <p:sldId id="321" r:id="rId7"/>
    <p:sldId id="333" r:id="rId8"/>
    <p:sldId id="315" r:id="rId9"/>
    <p:sldId id="260" r:id="rId10"/>
    <p:sldId id="263" r:id="rId11"/>
    <p:sldId id="331" r:id="rId12"/>
    <p:sldId id="324" r:id="rId13"/>
    <p:sldId id="327" r:id="rId14"/>
    <p:sldId id="328" r:id="rId15"/>
    <p:sldId id="280" r:id="rId16"/>
    <p:sldId id="268" r:id="rId17"/>
    <p:sldId id="269" r:id="rId18"/>
    <p:sldId id="332" r:id="rId19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3517" autoAdjust="0"/>
  </p:normalViewPr>
  <p:slideViewPr>
    <p:cSldViewPr>
      <p:cViewPr varScale="1">
        <p:scale>
          <a:sx n="108" d="100"/>
          <a:sy n="108" d="100"/>
        </p:scale>
        <p:origin x="10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2868FA4-3786-479C-83BF-E026EB5810B0}" type="datetimeFigureOut">
              <a:rPr lang="zh-TW" altLang="en-US"/>
              <a:pPr>
                <a:defRPr/>
              </a:pPr>
              <a:t>2021/6/1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90F0B-AE1D-4532-9521-B608E37450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9B55876-EED0-4678-8BCD-628557C01E0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0F64842-583A-4EFB-A67F-DE94F919B470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E38788A-7802-4FA7-A257-7D5D692717D9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33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590FEAF-349E-4D6A-BA39-9CF92DCA7845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887E4A4-5601-485A-AD68-9BA5F91BB6F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1A0ADD3-8759-4606-9541-273EF368F47E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55 h 1000"/>
                <a:gd name="T2" fmla="*/ 0 w 1000"/>
                <a:gd name="T3" fmla="*/ 5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9 h 1000"/>
                <a:gd name="T6" fmla="*/ 0 w 1000"/>
                <a:gd name="T7" fmla="*/ 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B8DF2-EE05-4A35-BD4F-041A3A43E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6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DFA6-E09F-4D88-84D7-2F45C946FD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8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F47A1-A356-427E-A4CD-1D53630D8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70143-A636-4596-B181-338C98A25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92AB1-7CA0-4259-965A-51EE60BD6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6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3B4B-F312-41A3-B888-ADD684DC35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23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055B-A99C-4203-B246-AA2FAF722A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0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BF8D2-0342-4C0A-BE54-8A11B5C04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2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2B088-CEAF-4838-AA1D-92C69167E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3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26C2-C069-492B-8C5B-DC88B8A88B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75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8A9-B4B2-41A3-831D-9ED4E39937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E9A07FE3-F729-45F7-9639-E0A687A9C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8</a:t>
            </a:r>
            <a:br>
              <a:rPr lang="en-US" altLang="zh-TW" dirty="0"/>
            </a:br>
            <a:r>
              <a:rPr lang="en-US" altLang="zh-TW" dirty="0"/>
              <a:t>Race condition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Eric &amp; Kai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For each year, there are 52</a:t>
            </a:r>
            <a:r>
              <a:rPr lang="zh-TW" altLang="en-US" dirty="0"/>
              <a:t> </a:t>
            </a:r>
            <a:r>
              <a:rPr lang="en-US" altLang="zh-TW" dirty="0"/>
              <a:t>power consumption data</a:t>
            </a:r>
            <a:r>
              <a:rPr lang="zh-TW" altLang="en-US" dirty="0"/>
              <a:t> </a:t>
            </a:r>
            <a:r>
              <a:rPr lang="en-US" altLang="zh-TW" dirty="0"/>
              <a:t>files, each file is for one week. Totally, you are given data files for 5 year power consumptions.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sz="2000" dirty="0"/>
              <a:t>ex</a:t>
            </a:r>
            <a:r>
              <a:rPr lang="zh-TW" altLang="en-US" sz="2000" dirty="0"/>
              <a:t>：</a:t>
            </a:r>
            <a:r>
              <a:rPr lang="en-US" altLang="zh-TW" sz="2000" dirty="0"/>
              <a:t>1-01.txt</a:t>
            </a:r>
            <a:r>
              <a:rPr lang="zh-TW" altLang="en-US" sz="2000" dirty="0"/>
              <a:t> </a:t>
            </a:r>
            <a:r>
              <a:rPr lang="en-US" altLang="zh-TW" sz="2000" dirty="0"/>
              <a:t>,…, 1-52.txt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text file contains 7 rows, one row for each day of the week. 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row contains 96 power consumption data, one for each time slot of the day (15 minutes time slot).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Input data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5ECB71-4B81-4C71-A597-95079AF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95" y="1805267"/>
            <a:ext cx="6007571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916113"/>
            <a:ext cx="7661275" cy="4114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1-01.txt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pic>
        <p:nvPicPr>
          <p:cNvPr id="1741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547938"/>
            <a:ext cx="69532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9375" y="2794000"/>
            <a:ext cx="715962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47813" y="2682875"/>
            <a:ext cx="215900" cy="31623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15" name="文字方塊 4"/>
          <p:cNvSpPr txBox="1">
            <a:spLocks noChangeArrowheads="1"/>
          </p:cNvSpPr>
          <p:nvPr/>
        </p:nvSpPr>
        <p:spPr bwMode="auto">
          <a:xfrm>
            <a:off x="1306513" y="59070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7 days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174625" y="2814638"/>
            <a:ext cx="1255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96 values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Fork 5 processes to compute data of each year separately.</a:t>
            </a:r>
          </a:p>
          <a:p>
            <a:r>
              <a:rPr lang="en-US" altLang="zh-TW" sz="2800" dirty="0"/>
              <a:t>Each process should calculate the sum of data in a row and add the resulting sum to a file named “sum.txt”, </a:t>
            </a:r>
            <a:r>
              <a:rPr lang="en-US" altLang="zh-TW" sz="2800" dirty="0">
                <a:solidFill>
                  <a:srgbClr val="FF0000"/>
                </a:solidFill>
              </a:rPr>
              <a:t>before</a:t>
            </a:r>
            <a:r>
              <a:rPr lang="en-US" altLang="zh-TW" sz="2800" dirty="0"/>
              <a:t> proceeding to the next row.</a:t>
            </a:r>
          </a:p>
          <a:p>
            <a:r>
              <a:rPr lang="en-US" altLang="zh-TW" sz="2800" dirty="0"/>
              <a:t>Solve</a:t>
            </a:r>
            <a:r>
              <a:rPr lang="zh-TW" altLang="en-US" sz="2800" dirty="0"/>
              <a:t> </a:t>
            </a:r>
            <a:r>
              <a:rPr lang="en-US" altLang="zh-TW" sz="2800" dirty="0"/>
              <a:t>the problem of “race condition” with TELL and WAIT functions.</a:t>
            </a:r>
          </a:p>
          <a:p>
            <a:r>
              <a:rPr lang="en-US" altLang="zh-TW" sz="2800" dirty="0"/>
              <a:t>What is the average </a:t>
            </a:r>
            <a:r>
              <a:rPr lang="en-US" altLang="zh-TW" sz="2800" dirty="0">
                <a:solidFill>
                  <a:srgbClr val="FF0000"/>
                </a:solidFill>
              </a:rPr>
              <a:t>daily</a:t>
            </a:r>
            <a:r>
              <a:rPr lang="en-US" altLang="zh-TW" sz="2800" dirty="0"/>
              <a:t> power consumption over the 5 years?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1863" y="1916113"/>
            <a:ext cx="79930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without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</p:txBody>
      </p:sp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 (cont.)</a:t>
            </a:r>
            <a:endParaRPr lang="zh-TW" altLang="en-US"/>
          </a:p>
        </p:txBody>
      </p:sp>
      <p:pic>
        <p:nvPicPr>
          <p:cNvPr id="19460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4868863"/>
            <a:ext cx="2857500" cy="590550"/>
          </a:xfrm>
        </p:spPr>
      </p:pic>
      <p:pic>
        <p:nvPicPr>
          <p:cNvPr id="19461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20963"/>
            <a:ext cx="2790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Submit the following in table (Answers.doc):</a:t>
            </a:r>
          </a:p>
          <a:p>
            <a:pPr lvl="1" eaLnBrk="1" hangingPunct="1">
              <a:defRPr/>
            </a:pPr>
            <a:r>
              <a:rPr lang="en-US" altLang="zh-TW" dirty="0"/>
              <a:t>How did you implement the processes?</a:t>
            </a:r>
          </a:p>
          <a:p>
            <a:pPr lvl="1" eaLnBrk="1" hangingPunct="1">
              <a:defRPr/>
            </a:pPr>
            <a:r>
              <a:rPr lang="en-US" altLang="zh-TW" dirty="0"/>
              <a:t>How did you update the file “sum.txt”?</a:t>
            </a:r>
          </a:p>
          <a:p>
            <a:pPr lvl="1" eaLnBrk="1" hangingPunct="1">
              <a:defRPr/>
            </a:pPr>
            <a:r>
              <a:rPr lang="en-US" altLang="zh-TW" dirty="0"/>
              <a:t>How did you solve the race condition?</a:t>
            </a:r>
          </a:p>
          <a:p>
            <a:pPr lvl="1" eaLnBrk="1" hangingPunct="1">
              <a:defRPr/>
            </a:pPr>
            <a:r>
              <a:rPr lang="en-US" altLang="zh-TW" dirty="0"/>
              <a:t>What is the average 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power consumption over the 5 years?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means for </a:t>
            </a:r>
            <a:r>
              <a:rPr lang="en-US" altLang="zh-TW" dirty="0">
                <a:solidFill>
                  <a:srgbClr val="FF0000"/>
                </a:solidFill>
              </a:rPr>
              <a:t>one day</a:t>
            </a:r>
            <a:r>
              <a:rPr lang="en-US" altLang="zh-TW" dirty="0"/>
              <a:t>)</a:t>
            </a:r>
          </a:p>
          <a:p>
            <a:pPr lvl="2" eaLnBrk="1" hangingPunct="1">
              <a:defRPr/>
            </a:pPr>
            <a:r>
              <a:rPr lang="en-US" altLang="zh-TW" dirty="0"/>
              <a:t>Please attach screen shot.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Lab_8</a:t>
            </a:r>
            <a:r>
              <a:rPr lang="en-US" altLang="zh-TW" sz="2800" dirty="0"/>
              <a:t>”</a:t>
            </a:r>
          </a:p>
          <a:p>
            <a:pPr lvl="1" eaLnBrk="1" hangingPunct="1">
              <a:defRPr/>
            </a:pPr>
            <a:r>
              <a:rPr lang="en-US" altLang="zh-TW" sz="2400" dirty="0"/>
              <a:t>Source files</a:t>
            </a:r>
          </a:p>
          <a:p>
            <a:pPr lvl="1" eaLnBrk="1" hangingPunct="1">
              <a:defRPr/>
            </a:pPr>
            <a:r>
              <a:rPr lang="en-US" altLang="zh-TW" sz="2400" dirty="0"/>
              <a:t>Answers.pdf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Due date</a:t>
            </a:r>
          </a:p>
          <a:p>
            <a:pPr lvl="1" eaLnBrk="1" hangingPunct="1">
              <a:defRPr/>
            </a:pPr>
            <a:r>
              <a:rPr lang="en-US" altLang="zh-TW" sz="2400" dirty="0"/>
              <a:t>2021/06/15 23:59:59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6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Fork &amp; Race condition</a:t>
            </a:r>
          </a:p>
          <a:p>
            <a:pPr eaLnBrk="1" hangingPunct="1"/>
            <a:r>
              <a:rPr lang="en-US" altLang="zh-TW" dirty="0"/>
              <a:t>Requirements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Fork &amp; Race condition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8.12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31863" y="17002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#include	“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8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int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if (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 fork()) &lt; 0)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800" b="1" dirty="0">
                <a:latin typeface="Courier New" panose="02070309020205020404" pitchFamily="49" charset="0"/>
              </a:rPr>
              <a:t>("fork error");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else if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== 0)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child\n");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 else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parent\n");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8.12(cont’d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*str)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char	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int		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setbuf</a:t>
            </a:r>
            <a:r>
              <a:rPr lang="en-US" altLang="zh-TW" sz="1800" b="1" dirty="0">
                <a:latin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, NULL);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 unbuffered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for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 = str; c = 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++;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putc</a:t>
            </a:r>
            <a:r>
              <a:rPr lang="en-US" altLang="zh-TW" sz="1800" b="1" dirty="0">
                <a:latin typeface="Courier New" panose="02070309020205020404" pitchFamily="49" charset="0"/>
              </a:rPr>
              <a:t>(c,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  <a:endParaRPr lang="en-US" altLang="zh-TW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 dirty="0"/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TELL and WAIT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1241425" y="19161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#include 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600" b="1" dirty="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TELL_WAIT();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setup for TELL_XXX and WAIT_XXX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if (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 = fork()) &lt; 0 )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600" b="1" dirty="0">
                <a:latin typeface="Courier New" panose="02070309020205020404" pitchFamily="49" charset="0"/>
              </a:rPr>
              <a:t>(“fork error”);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else if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==0) {   /*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child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TELL_PARENT(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getppid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()); /* tell parent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WAIT_PARENT(); /* &amp; wait for parent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and child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parent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TELL_CHILD(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); /*tell child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WAIT_CHILD(); /* wait for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and parent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exit(0);</a:t>
            </a:r>
          </a:p>
          <a:p>
            <a:pPr marL="447675" lvl="1" indent="0">
              <a:buFont typeface="Wingdings" panose="05000000000000000000" pitchFamily="2" charset="2"/>
              <a:buNone/>
            </a:pPr>
            <a:endParaRPr lang="zh-TW" altLang="en-US" sz="2000" dirty="0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901700" y="2971800"/>
            <a:ext cx="309563" cy="1320800"/>
          </a:xfrm>
          <a:prstGeom prst="leftBrace">
            <a:avLst>
              <a:gd name="adj1" fmla="val 2783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931863" y="4689475"/>
            <a:ext cx="287337" cy="1116013"/>
          </a:xfrm>
          <a:prstGeom prst="leftBrace">
            <a:avLst>
              <a:gd name="adj1" fmla="val 2783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4463" y="3403600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child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-71438" y="5018088"/>
            <a:ext cx="1187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parent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3A834-571E-3443-96F0-3C5173B4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Figure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59C698-3161-5048-B1A8-69C87B8A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4" y="1844824"/>
            <a:ext cx="7767772" cy="4464496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F657E54-DE59-F540-BF7E-A46C5DF86B06}"/>
              </a:ext>
            </a:extLst>
          </p:cNvPr>
          <p:cNvCxnSpPr/>
          <p:nvPr/>
        </p:nvCxnSpPr>
        <p:spPr>
          <a:xfrm>
            <a:off x="1691680" y="38610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0ED51C9-9BB1-B148-8D55-FC516B826DAD}"/>
              </a:ext>
            </a:extLst>
          </p:cNvPr>
          <p:cNvCxnSpPr/>
          <p:nvPr/>
        </p:nvCxnSpPr>
        <p:spPr>
          <a:xfrm>
            <a:off x="1979712" y="486916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13AB19A-32B9-CC41-9A33-1ED6FB126A23}"/>
              </a:ext>
            </a:extLst>
          </p:cNvPr>
          <p:cNvCxnSpPr/>
          <p:nvPr/>
        </p:nvCxnSpPr>
        <p:spPr>
          <a:xfrm>
            <a:off x="2051720" y="56612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ahoma" panose="020B0604030504040204" pitchFamily="34" charset="0"/>
              </a:rPr>
              <a:t>Reference functions</a:t>
            </a:r>
            <a:endParaRPr lang="zh-TW" altLang="en-US" dirty="0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/>
              <a:t>sprintf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000" dirty="0"/>
              <a:t>Write formatted data to string</a:t>
            </a:r>
          </a:p>
          <a:p>
            <a:pPr lvl="1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sprintf</a:t>
            </a:r>
            <a:r>
              <a:rPr lang="en-US" altLang="zh-TW" sz="2000" dirty="0"/>
              <a:t>( char *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Example</a:t>
            </a:r>
          </a:p>
          <a:p>
            <a:pPr lvl="2">
              <a:defRPr/>
            </a:pPr>
            <a:r>
              <a:rPr lang="en-US" altLang="zh-TW" sz="1600" dirty="0" err="1"/>
              <a:t>sprintf</a:t>
            </a:r>
            <a:r>
              <a:rPr lang="en-US" altLang="zh-TW" sz="1600" dirty="0"/>
              <a:t>(filename, “%d-%02d.txt”, </a:t>
            </a:r>
            <a:r>
              <a:rPr lang="en-US" altLang="zh-TW" sz="1600" dirty="0" err="1"/>
              <a:t>pid</a:t>
            </a:r>
            <a:r>
              <a:rPr lang="en-US" altLang="zh-TW" sz="1600" dirty="0"/>
              <a:t>, week);</a:t>
            </a:r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endParaRPr lang="en-US" altLang="zh-TW" sz="1600" dirty="0">
              <a:latin typeface="+mj-lt"/>
              <a:cs typeface="Tahoma" panose="020B0604030504040204" pitchFamily="34" charset="0"/>
            </a:endParaRPr>
          </a:p>
          <a:p>
            <a:pPr marL="387350" indent="-342900">
              <a:defRPr/>
            </a:pPr>
            <a:r>
              <a:rPr lang="en-US" altLang="zh-TW" sz="2400" dirty="0" err="1"/>
              <a:t>fscanf</a:t>
            </a:r>
            <a:endParaRPr lang="en-US" altLang="zh-TW" sz="2400" dirty="0"/>
          </a:p>
          <a:p>
            <a:pPr marL="828675" lvl="1" indent="-342900">
              <a:defRPr/>
            </a:pPr>
            <a:r>
              <a:rPr lang="en-US" altLang="zh-TW" sz="2000" dirty="0"/>
              <a:t>Read formatted data from stream</a:t>
            </a:r>
          </a:p>
          <a:p>
            <a:pPr marL="828675" lvl="1" indent="-342900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fscanf</a:t>
            </a:r>
            <a:r>
              <a:rPr lang="en-US" altLang="zh-TW" sz="2000" dirty="0"/>
              <a:t>(FILE *stream ,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*format,....);</a:t>
            </a:r>
          </a:p>
          <a:p>
            <a:pPr marL="828675" lvl="1" indent="-342900">
              <a:defRPr/>
            </a:pPr>
            <a:r>
              <a:rPr lang="en-US" altLang="zh-TW" sz="2000" dirty="0">
                <a:cs typeface="Tahoma" panose="020B0604030504040204" pitchFamily="34" charset="0"/>
              </a:rPr>
              <a:t>Example</a:t>
            </a:r>
          </a:p>
          <a:p>
            <a:pPr marL="1233488" lvl="2" indent="-342900">
              <a:defRPr/>
            </a:pP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fscanf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fp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, "%d", &amp;value);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10278</TotalTime>
  <Words>712</Words>
  <Application>Microsoft Macintosh PowerPoint</Application>
  <PresentationFormat>如螢幕大小 (4:3)</PresentationFormat>
  <Paragraphs>129</Paragraphs>
  <Slides>18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Axis</vt:lpstr>
      <vt:lpstr>System Programming Lab 8 Race condition</vt:lpstr>
      <vt:lpstr>Outline</vt:lpstr>
      <vt:lpstr>Fork &amp; Race condition</vt:lpstr>
      <vt:lpstr>Figure 8.12</vt:lpstr>
      <vt:lpstr>Figure 8.12(cont’d )</vt:lpstr>
      <vt:lpstr>TELL and WAIT</vt:lpstr>
      <vt:lpstr>Figure</vt:lpstr>
      <vt:lpstr>Reference functions</vt:lpstr>
      <vt:lpstr>Requirements</vt:lpstr>
      <vt:lpstr>Input data</vt:lpstr>
      <vt:lpstr>Input data (cont.)</vt:lpstr>
      <vt:lpstr>Input data (cont.)</vt:lpstr>
      <vt:lpstr>Requirements</vt:lpstr>
      <vt:lpstr>Requirements (cont.)</vt:lpstr>
      <vt:lpstr>Result of Requirements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Microsoft Office User</cp:lastModifiedBy>
  <cp:revision>380</cp:revision>
  <dcterms:created xsi:type="dcterms:W3CDTF">2007-03-12T12:51:48Z</dcterms:created>
  <dcterms:modified xsi:type="dcterms:W3CDTF">2021-06-01T23:49:49Z</dcterms:modified>
</cp:coreProperties>
</file>