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6" r:id="rId16"/>
    <p:sldId id="277" r:id="rId17"/>
    <p:sldId id="278" r:id="rId18"/>
    <p:sldId id="279" r:id="rId19"/>
    <p:sldId id="281" r:id="rId20"/>
    <p:sldId id="280" r:id="rId21"/>
    <p:sldId id="282" r:id="rId22"/>
    <p:sldId id="283" r:id="rId23"/>
    <p:sldId id="284" r:id="rId24"/>
    <p:sldId id="285" r:id="rId25"/>
    <p:sldId id="286" r:id="rId26"/>
  </p:sldIdLst>
  <p:sldSz cx="9144000" cy="6858000" type="screen4x3"/>
  <p:notesSz cx="6718300" cy="985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A5E05-0714-4526-A7A1-436AA17B5133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F2AE7-B728-450F-BFD0-D2C012A85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595AD-A1F3-4549-B7DE-5FB13C7444A7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38188"/>
            <a:ext cx="4927600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830" y="4681220"/>
            <a:ext cx="5374640" cy="443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2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FDDF4-D6D9-49BE-A229-9CEADBD721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CFDDF4-D6D9-49BE-A229-9CEADBD7210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4F1B-8AB4-4CDC-A9DE-F84D0CF34C3F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75D43-6E62-4AB2-AA71-523D39309B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Query difficulty estimation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TREC robust track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8581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sz="2000" dirty="0" smtClean="0"/>
              <a:t>50 of the most difficult topics from previous TREC runs selected</a:t>
            </a:r>
          </a:p>
          <a:p>
            <a:pPr>
              <a:buFontTx/>
              <a:buChar char="-"/>
            </a:pPr>
            <a:endParaRPr lang="en-GB" sz="2000" dirty="0"/>
          </a:p>
          <a:p>
            <a:pPr>
              <a:buFontTx/>
              <a:buChar char="-"/>
            </a:pPr>
            <a:r>
              <a:rPr lang="en-GB" sz="2000" dirty="0" smtClean="0"/>
              <a:t>New measures of performance adopted to explicitly measure robustness</a:t>
            </a:r>
          </a:p>
          <a:p>
            <a:pPr>
              <a:buFontTx/>
              <a:buChar char="-"/>
            </a:pPr>
            <a:endParaRPr lang="en-GB" sz="2000" dirty="0"/>
          </a:p>
          <a:p>
            <a:pPr>
              <a:buFontTx/>
              <a:buChar char="-"/>
            </a:pPr>
            <a:r>
              <a:rPr lang="en-GB" sz="2000" dirty="0" smtClean="0"/>
              <a:t>Human experts asked to categorise topics/queries as </a:t>
            </a:r>
            <a:r>
              <a:rPr lang="en-GB" sz="2000" i="1" dirty="0" smtClean="0"/>
              <a:t>easy, medium, hard</a:t>
            </a:r>
          </a:p>
          <a:p>
            <a:pPr>
              <a:buFontTx/>
              <a:buChar char="-"/>
            </a:pPr>
            <a:endParaRPr lang="en-GB" sz="2000" i="1" dirty="0"/>
          </a:p>
          <a:p>
            <a:pPr>
              <a:buFontTx/>
              <a:buChar char="-"/>
            </a:pPr>
            <a:r>
              <a:rPr lang="en-GB" sz="2000" dirty="0" smtClean="0"/>
              <a:t>Low correlation between humans and systems (PC = 0.26)</a:t>
            </a:r>
          </a:p>
          <a:p>
            <a:pPr>
              <a:buFontTx/>
              <a:buChar char="-"/>
            </a:pPr>
            <a:endParaRPr lang="en-GB" sz="2000" dirty="0"/>
          </a:p>
          <a:p>
            <a:pPr>
              <a:buFontTx/>
              <a:buChar char="-"/>
            </a:pPr>
            <a:r>
              <a:rPr lang="en-GB" sz="2000" dirty="0" smtClean="0"/>
              <a:t>Also, relatively low correlation among humans (PC = 0.39)</a:t>
            </a:r>
          </a:p>
          <a:p>
            <a:endParaRPr lang="en-GB" sz="2000" dirty="0"/>
          </a:p>
          <a:p>
            <a:r>
              <a:rPr lang="en-GB" sz="2000" dirty="0" smtClean="0"/>
              <a:t>More recent work illustrating the same phenomena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TREC robust track – prediction task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85818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r>
              <a:rPr lang="en-GB" sz="2000" dirty="0" smtClean="0"/>
              <a:t>Systems were challenged to predict the difficulty of a query and then perform retrieval.</a:t>
            </a:r>
          </a:p>
          <a:p>
            <a:endParaRPr lang="en-GB" sz="2000" dirty="0"/>
          </a:p>
          <a:p>
            <a:r>
              <a:rPr lang="en-GB" sz="2000" dirty="0" smtClean="0"/>
              <a:t>The predicted values were compared to actual values</a:t>
            </a:r>
          </a:p>
          <a:p>
            <a:endParaRPr lang="en-GB" sz="2000" dirty="0"/>
          </a:p>
          <a:p>
            <a:r>
              <a:rPr lang="en-GB" sz="2000" dirty="0" smtClean="0"/>
              <a:t>Very poor prediction ability; many systems exhibited negative correlation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Difficulty across collections?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858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>
              <a:buFontTx/>
              <a:buChar char="-"/>
            </a:pPr>
            <a:r>
              <a:rPr lang="en-GB" sz="2000" dirty="0" smtClean="0"/>
              <a:t>Difficult query for collection 1 may not be as difficult for collection 2 </a:t>
            </a:r>
          </a:p>
          <a:p>
            <a:pPr>
              <a:buFontTx/>
              <a:buChar char="-"/>
            </a:pPr>
            <a:endParaRPr lang="en-GB" sz="2000" dirty="0"/>
          </a:p>
          <a:p>
            <a:pPr>
              <a:buFontTx/>
              <a:buChar char="-"/>
            </a:pPr>
            <a:endParaRPr lang="en-GB" sz="2000" dirty="0" smtClean="0"/>
          </a:p>
          <a:p>
            <a:pPr>
              <a:buFontTx/>
              <a:buChar char="-"/>
            </a:pPr>
            <a:r>
              <a:rPr lang="en-GB" sz="2000" dirty="0" smtClean="0"/>
              <a:t>However, relative difficulty largely maintained 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Recap: some basic concepts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85818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Precision measures: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Precision at k (</a:t>
            </a:r>
            <a:r>
              <a:rPr lang="en-GB" sz="2000" dirty="0" err="1" smtClean="0"/>
              <a:t>P@k</a:t>
            </a:r>
            <a:r>
              <a:rPr lang="en-GB" sz="2000" dirty="0" smtClean="0"/>
              <a:t>)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AP(q)</a:t>
            </a:r>
          </a:p>
          <a:p>
            <a:endParaRPr lang="en-GB" sz="2000" dirty="0"/>
          </a:p>
          <a:p>
            <a:r>
              <a:rPr lang="en-GB" sz="2000" dirty="0" smtClean="0"/>
              <a:t>Retrieval task: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Given q and D, retrieve </a:t>
            </a:r>
            <a:r>
              <a:rPr lang="en-GB" sz="2000" dirty="0" err="1" smtClean="0"/>
              <a:t>Dq</a:t>
            </a:r>
            <a:r>
              <a:rPr lang="en-GB" sz="2000" dirty="0" smtClean="0"/>
              <a:t> (result list) </a:t>
            </a:r>
          </a:p>
          <a:p>
            <a:endParaRPr lang="en-GB" sz="2000" dirty="0"/>
          </a:p>
          <a:p>
            <a:r>
              <a:rPr lang="en-GB" sz="2000" dirty="0" smtClean="0"/>
              <a:t>Goal: 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Wish to estimate the quality/usefulness/retrieval performance of 	</a:t>
            </a:r>
            <a:r>
              <a:rPr lang="en-GB" sz="2000" dirty="0" err="1" smtClean="0"/>
              <a:t>Dq</a:t>
            </a:r>
            <a:r>
              <a:rPr lang="en-GB" sz="2000" dirty="0" smtClean="0"/>
              <a:t> in satisfying the user’s information need represented as q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=&gt; Predict AP(q) when no relevance information provided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Recap: some basic concepts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2071678"/>
            <a:ext cx="78581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sz="2000" dirty="0" smtClean="0"/>
              <a:t>Quality of performance indicator can be measured by comparing AP(q) with estimated AP (q)</a:t>
            </a:r>
          </a:p>
          <a:p>
            <a:endParaRPr lang="en-GB" sz="2000" dirty="0"/>
          </a:p>
          <a:p>
            <a:r>
              <a:rPr lang="en-GB" sz="2000" dirty="0" smtClean="0"/>
              <a:t>Can measure correlation using: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Pearson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Spearman rank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Query difficulty estimation 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Approaches?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Approaches?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285992"/>
            <a:ext cx="778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be categorised as:</a:t>
            </a:r>
          </a:p>
          <a:p>
            <a:endParaRPr lang="en-GB" sz="2400" dirty="0"/>
          </a:p>
          <a:p>
            <a:r>
              <a:rPr lang="en-GB" sz="2400" dirty="0" smtClean="0"/>
              <a:t>	- pre-retrieval approaches</a:t>
            </a:r>
          </a:p>
          <a:p>
            <a:r>
              <a:rPr lang="en-GB" sz="2400" dirty="0" smtClean="0"/>
              <a:t>		- estimate difficulty without running the			system</a:t>
            </a:r>
            <a:endParaRPr lang="en-GB" sz="2400" dirty="0"/>
          </a:p>
          <a:p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- post-retrieval approaches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- run the system against query and examine 			results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Linguistic approaches</a:t>
            </a:r>
            <a:br>
              <a:rPr lang="en-GB" sz="3600" dirty="0" smtClean="0"/>
            </a:br>
            <a:r>
              <a:rPr lang="en-GB" sz="3600" dirty="0" smtClean="0"/>
              <a:t>(pre-retrieval)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276872"/>
            <a:ext cx="77867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 smtClean="0"/>
          </a:p>
          <a:p>
            <a:pPr>
              <a:buFontTx/>
              <a:buChar char="-"/>
            </a:pPr>
            <a:r>
              <a:rPr lang="en-GB" sz="2400" dirty="0" smtClean="0"/>
              <a:t>Use some NLP approaches to analyse query</a:t>
            </a:r>
          </a:p>
          <a:p>
            <a:pPr>
              <a:buFontTx/>
              <a:buChar char="-"/>
            </a:pPr>
            <a:endParaRPr lang="en-GB" sz="2400" dirty="0"/>
          </a:p>
          <a:p>
            <a:pPr>
              <a:buFontTx/>
              <a:buChar char="-"/>
            </a:pPr>
            <a:r>
              <a:rPr lang="en-GB" sz="2400" dirty="0" smtClean="0"/>
              <a:t>Use external sources of information to identify ambiguity etc.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 smtClean="0"/>
              <a:t>Most linguistic features do not correlate well with performance</a:t>
            </a: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Statistical approaches</a:t>
            </a:r>
            <a:br>
              <a:rPr lang="en-GB" sz="3600" dirty="0" smtClean="0"/>
            </a:br>
            <a:r>
              <a:rPr lang="en-GB" sz="3600" dirty="0" smtClean="0"/>
              <a:t>(pre-retrieval)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285992"/>
            <a:ext cx="77867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sz="2400" dirty="0" smtClean="0"/>
              <a:t>Take into account the distribution of the query term frequencies in the collection</a:t>
            </a:r>
          </a:p>
          <a:p>
            <a:pPr>
              <a:buFontTx/>
              <a:buChar char="-"/>
            </a:pPr>
            <a:endParaRPr lang="en-GB" sz="2400" dirty="0" smtClean="0"/>
          </a:p>
          <a:p>
            <a:pPr>
              <a:buFontTx/>
              <a:buChar char="-"/>
            </a:pPr>
            <a:r>
              <a:rPr lang="en-GB" sz="2400" dirty="0"/>
              <a:t> </a:t>
            </a:r>
            <a:r>
              <a:rPr lang="en-GB" sz="2400" dirty="0" smtClean="0"/>
              <a:t>e.g., </a:t>
            </a:r>
            <a:r>
              <a:rPr lang="en-GB" sz="2400" dirty="0"/>
              <a:t>c</a:t>
            </a:r>
            <a:r>
              <a:rPr lang="en-GB" sz="2400" dirty="0" smtClean="0"/>
              <a:t>onsider </a:t>
            </a:r>
            <a:r>
              <a:rPr lang="en-GB" sz="2400" dirty="0" err="1" smtClean="0"/>
              <a:t>idf</a:t>
            </a:r>
            <a:r>
              <a:rPr lang="en-GB" sz="2400" dirty="0" smtClean="0"/>
              <a:t> and </a:t>
            </a:r>
            <a:r>
              <a:rPr lang="en-GB" sz="2400" dirty="0" err="1" smtClean="0"/>
              <a:t>icf</a:t>
            </a:r>
            <a:r>
              <a:rPr lang="en-GB" sz="2400" dirty="0" smtClean="0"/>
              <a:t> of terms </a:t>
            </a:r>
          </a:p>
          <a:p>
            <a:pPr>
              <a:buFontTx/>
              <a:buChar char="-"/>
            </a:pPr>
            <a:endParaRPr lang="en-GB" sz="2400" dirty="0"/>
          </a:p>
          <a:p>
            <a:pPr>
              <a:buFontTx/>
              <a:buChar char="-"/>
            </a:pPr>
            <a:r>
              <a:rPr lang="en-GB" sz="2400" dirty="0" smtClean="0"/>
              <a:t>Take into account </a:t>
            </a:r>
            <a:r>
              <a:rPr lang="en-GB" sz="2400" i="1" dirty="0" smtClean="0"/>
              <a:t>specificity</a:t>
            </a:r>
            <a:r>
              <a:rPr lang="en-GB" sz="2400" dirty="0" smtClean="0"/>
              <a:t> of terms</a:t>
            </a:r>
          </a:p>
          <a:p>
            <a:pPr>
              <a:buFontTx/>
              <a:buChar char="-"/>
            </a:pPr>
            <a:endParaRPr lang="en-GB" sz="2400" dirty="0"/>
          </a:p>
          <a:p>
            <a:pPr>
              <a:buFontTx/>
              <a:buChar char="-"/>
            </a:pPr>
            <a:r>
              <a:rPr lang="en-GB" sz="2400" dirty="0" smtClean="0"/>
              <a:t>Queries containing non-specific terms are considered difficult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Statistical approaches</a:t>
            </a:r>
            <a:br>
              <a:rPr lang="en-GB" sz="3600" dirty="0" smtClean="0"/>
            </a:br>
            <a:r>
              <a:rPr lang="en-GB" sz="3600" dirty="0" smtClean="0"/>
              <a:t>(pre-retrieval)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2285992"/>
            <a:ext cx="77867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sz="2000" i="1" dirty="0" smtClean="0"/>
              <a:t>Term relatedness </a:t>
            </a:r>
            <a:endParaRPr lang="en-GB" sz="2000" dirty="0" smtClean="0"/>
          </a:p>
          <a:p>
            <a:endParaRPr lang="en-GB" sz="2000" i="1" dirty="0"/>
          </a:p>
          <a:p>
            <a:r>
              <a:rPr lang="en-GB" sz="2000" dirty="0" smtClean="0"/>
              <a:t>If query terms co-occur frequently in collection, we expect good performance</a:t>
            </a:r>
          </a:p>
          <a:p>
            <a:endParaRPr lang="en-GB" sz="2000" dirty="0"/>
          </a:p>
          <a:p>
            <a:r>
              <a:rPr lang="en-GB" sz="2000" dirty="0" smtClean="0"/>
              <a:t>Mutual information or </a:t>
            </a:r>
            <a:r>
              <a:rPr lang="en-GB" sz="2000" dirty="0" err="1" smtClean="0"/>
              <a:t>Jaccard</a:t>
            </a:r>
            <a:r>
              <a:rPr lang="en-GB" sz="2000" dirty="0" smtClean="0"/>
              <a:t> coefficient etc. can be used</a:t>
            </a:r>
            <a:endParaRPr lang="en-GB" sz="2000" dirty="0"/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Query difficulty estimation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Attempt to estimate the quality of search results for a query from a given collection of documents in the absence of user relevance feedback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Statistical approaches</a:t>
            </a:r>
            <a:br>
              <a:rPr lang="en-GB" sz="3600" dirty="0" smtClean="0"/>
            </a:br>
            <a:r>
              <a:rPr lang="en-GB" sz="3600" dirty="0" smtClean="0"/>
              <a:t>(pre-retrieval)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2214554"/>
            <a:ext cx="7786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r>
              <a:rPr lang="en-GB" sz="2000" i="1" dirty="0" smtClean="0"/>
              <a:t>Query scope</a:t>
            </a:r>
          </a:p>
          <a:p>
            <a:endParaRPr lang="en-GB" sz="2000" dirty="0" smtClean="0"/>
          </a:p>
          <a:p>
            <a:r>
              <a:rPr lang="en-GB" sz="2000" dirty="0" smtClean="0"/>
              <a:t>what percentage of documents contain at least one query term, if a lot then this is probably a difficult query</a:t>
            </a:r>
          </a:p>
          <a:p>
            <a:endParaRPr lang="en-GB" sz="2000" dirty="0"/>
          </a:p>
          <a:p>
            <a:r>
              <a:rPr lang="en-GB" sz="2000" i="1" dirty="0" smtClean="0"/>
              <a:t>Simplified </a:t>
            </a:r>
            <a:r>
              <a:rPr lang="en-GB" sz="2000" i="1" dirty="0"/>
              <a:t>q</a:t>
            </a:r>
            <a:r>
              <a:rPr lang="en-GB" sz="2000" i="1" dirty="0" smtClean="0"/>
              <a:t>uery scope</a:t>
            </a:r>
          </a:p>
          <a:p>
            <a:endParaRPr lang="en-GB" sz="2000" i="1" dirty="0" smtClean="0"/>
          </a:p>
          <a:p>
            <a:r>
              <a:rPr lang="en-GB" sz="2000" dirty="0" smtClean="0"/>
              <a:t>Measures difference between language model of collection with language model of query</a:t>
            </a:r>
            <a:endParaRPr lang="en-GB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Approaches</a:t>
            </a:r>
            <a:br>
              <a:rPr lang="en-GB" sz="3600" dirty="0" smtClean="0"/>
            </a:br>
            <a:r>
              <a:rPr lang="en-GB" sz="3600" dirty="0" smtClean="0"/>
              <a:t>(post retrieval-retrieval)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643182"/>
            <a:ext cx="707236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Three main categories:</a:t>
            </a:r>
          </a:p>
          <a:p>
            <a:endParaRPr lang="en-GB" sz="2000" dirty="0"/>
          </a:p>
          <a:p>
            <a:r>
              <a:rPr lang="en-GB" sz="2000" dirty="0" smtClean="0"/>
              <a:t>	</a:t>
            </a:r>
            <a:r>
              <a:rPr lang="en-GB" sz="2000" dirty="0"/>
              <a:t>C</a:t>
            </a:r>
            <a:r>
              <a:rPr lang="en-GB" sz="2000" dirty="0" smtClean="0"/>
              <a:t>larity measures</a:t>
            </a:r>
          </a:p>
          <a:p>
            <a:endParaRPr lang="en-GB" sz="2000" dirty="0"/>
          </a:p>
          <a:p>
            <a:r>
              <a:rPr lang="en-GB" sz="2000" dirty="0" smtClean="0"/>
              <a:t>	Robustness</a:t>
            </a:r>
          </a:p>
          <a:p>
            <a:endParaRPr lang="en-GB" sz="2000" dirty="0"/>
          </a:p>
          <a:p>
            <a:r>
              <a:rPr lang="en-GB" sz="2000" dirty="0" smtClean="0"/>
              <a:t>	Score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Clarity</a:t>
            </a:r>
            <a:br>
              <a:rPr lang="en-GB" sz="3600" dirty="0" smtClean="0"/>
            </a:br>
            <a:r>
              <a:rPr lang="en-GB" sz="3600" dirty="0" smtClean="0"/>
              <a:t>(post retrieval-retrieval)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643182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Attempts to measure the coherence in the result set</a:t>
            </a:r>
          </a:p>
          <a:p>
            <a:endParaRPr lang="en-GB" sz="2000" dirty="0"/>
          </a:p>
          <a:p>
            <a:r>
              <a:rPr lang="en-GB" sz="2000" dirty="0" smtClean="0"/>
              <a:t>The language of the result set should be distinct from the rest of the collection</a:t>
            </a:r>
          </a:p>
          <a:p>
            <a:endParaRPr lang="en-GB" sz="2000" dirty="0"/>
          </a:p>
          <a:p>
            <a:r>
              <a:rPr lang="en-GB" sz="2000" dirty="0" smtClean="0"/>
              <a:t>Compare language model induced from answer set and one induced from the corpus/collection</a:t>
            </a:r>
          </a:p>
          <a:p>
            <a:endParaRPr lang="en-GB" sz="2000" dirty="0"/>
          </a:p>
          <a:p>
            <a:r>
              <a:rPr lang="en-GB" sz="2000" dirty="0" smtClean="0"/>
              <a:t>Related to the cluster hypothesis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Robustness</a:t>
            </a:r>
            <a:br>
              <a:rPr lang="en-GB" sz="3600" dirty="0" smtClean="0"/>
            </a:br>
            <a:r>
              <a:rPr lang="en-GB" sz="3600" dirty="0" smtClean="0"/>
              <a:t>(post retrieval-retrieval)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2643182"/>
            <a:ext cx="70723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Explores robustness of system in the face of perturbations to:</a:t>
            </a:r>
          </a:p>
          <a:p>
            <a:endParaRPr lang="en-GB" sz="2000" dirty="0"/>
          </a:p>
          <a:p>
            <a:pPr marL="400050" indent="-400050">
              <a:buAutoNum type="romanLcParenR"/>
            </a:pPr>
            <a:r>
              <a:rPr lang="en-GB" sz="2000" dirty="0" smtClean="0"/>
              <a:t>Query  </a:t>
            </a:r>
          </a:p>
          <a:p>
            <a:pPr lvl="1"/>
            <a:r>
              <a:rPr lang="en-GB" sz="2000" dirty="0" smtClean="0"/>
              <a:t>	Overlap between query and sub-queries. In difficult 	queries some terms have little or no influence</a:t>
            </a:r>
          </a:p>
          <a:p>
            <a:pPr marL="400050" indent="-400050">
              <a:buAutoNum type="romanLcParenR"/>
            </a:pPr>
            <a:r>
              <a:rPr lang="en-GB" sz="2000" dirty="0" smtClean="0"/>
              <a:t>Documents</a:t>
            </a:r>
          </a:p>
          <a:p>
            <a:pPr lvl="1"/>
            <a:r>
              <a:rPr lang="en-GB" sz="2000" dirty="0" smtClean="0"/>
              <a:t>	Compare system performance against collection C and 	some modified version of C</a:t>
            </a:r>
          </a:p>
          <a:p>
            <a:pPr marL="400050" indent="-400050">
              <a:buAutoNum type="romanLcParenR"/>
            </a:pPr>
            <a:r>
              <a:rPr lang="en-GB" sz="2000" dirty="0" smtClean="0"/>
              <a:t>Retrieval performance</a:t>
            </a:r>
          </a:p>
          <a:p>
            <a:pPr lvl="1"/>
            <a:r>
              <a:rPr lang="en-GB" sz="2000" dirty="0" smtClean="0"/>
              <a:t>	Submit same query to many systems over same 	collection; divergence in results tells us something about 	difficulty of query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Score analysis</a:t>
            </a:r>
            <a:br>
              <a:rPr lang="en-GB" sz="3600" dirty="0" smtClean="0"/>
            </a:br>
            <a:r>
              <a:rPr lang="en-GB" sz="3600" dirty="0" smtClean="0"/>
              <a:t>(post retrieval-retrieval)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643182"/>
            <a:ext cx="70723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Analyse score distributions in returned ranked list:</a:t>
            </a:r>
          </a:p>
          <a:p>
            <a:endParaRPr lang="en-GB" sz="2000" dirty="0"/>
          </a:p>
          <a:p>
            <a:r>
              <a:rPr lang="en-GB" sz="2000" dirty="0" smtClean="0"/>
              <a:t>	- difficulty can be measured based on distribution of </a:t>
            </a:r>
          </a:p>
          <a:p>
            <a:r>
              <a:rPr lang="en-GB" sz="2000" dirty="0"/>
              <a:t>	</a:t>
            </a:r>
            <a:r>
              <a:rPr lang="en-GB" sz="2000" dirty="0" smtClean="0"/>
              <a:t>values; is cluster hypothesis supported?</a:t>
            </a:r>
          </a:p>
          <a:p>
            <a:endParaRPr lang="en-GB" sz="2000" dirty="0"/>
          </a:p>
          <a:p>
            <a:r>
              <a:rPr lang="en-GB" sz="2000" dirty="0" smtClean="0"/>
              <a:t>	- can look at distribution of scores in answer set and 	document set and attempt to gauge difficulty</a:t>
            </a:r>
          </a:p>
          <a:p>
            <a:endParaRPr lang="en-GB" sz="2000" dirty="0"/>
          </a:p>
          <a:p>
            <a:r>
              <a:rPr lang="en-GB" sz="2000" dirty="0" smtClean="0"/>
              <a:t>	- relatively simple measures shown to be effective</a:t>
            </a:r>
            <a:endParaRPr 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Exercises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643182"/>
            <a:ext cx="70723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have seen many alternative approaches to predicting difficulty; can you identify an approach to combining them to make another prediction approach?</a:t>
            </a:r>
          </a:p>
          <a:p>
            <a:endParaRPr lang="en-US" sz="2000" dirty="0"/>
          </a:p>
          <a:p>
            <a:r>
              <a:rPr lang="en-US" sz="2000" dirty="0" smtClean="0"/>
              <a:t>In this class, we have considered prediction of difficulty of queries in </a:t>
            </a:r>
            <a:r>
              <a:rPr lang="en-US" sz="2000" dirty="0" err="1" smtClean="0"/>
              <a:t>adhoc</a:t>
            </a:r>
            <a:r>
              <a:rPr lang="en-US" sz="2000" dirty="0" smtClean="0"/>
              <a:t> retrieval. Can you identify approaches that may of use in:</a:t>
            </a:r>
          </a:p>
          <a:p>
            <a:endParaRPr lang="en-US" sz="2000" dirty="0"/>
          </a:p>
          <a:p>
            <a:pPr marL="514350" indent="-514350">
              <a:buAutoNum type="romanLcParenR"/>
            </a:pPr>
            <a:r>
              <a:rPr lang="en-US" sz="2000" dirty="0" smtClean="0"/>
              <a:t>Predicting a difficult ‘user’ in collaborative filtering</a:t>
            </a:r>
          </a:p>
          <a:p>
            <a:pPr marL="514350" indent="-514350">
              <a:buAutoNum type="romanLcParenR"/>
            </a:pPr>
            <a:r>
              <a:rPr lang="en-US" sz="2000" dirty="0" smtClean="0"/>
              <a:t>Predicting whether a query expansion technique has improved </a:t>
            </a:r>
            <a:r>
              <a:rPr lang="en-US" sz="2000" smtClean="0"/>
              <a:t>the results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079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Motivations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Understanding what constitutes an inherently </a:t>
            </a:r>
            <a:r>
              <a:rPr lang="en-GB" sz="2400" i="1" dirty="0" smtClean="0"/>
              <a:t>difficult </a:t>
            </a:r>
            <a:r>
              <a:rPr lang="en-GB" sz="2400" dirty="0" smtClean="0"/>
              <a:t>query is important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Even for good systems, the quality for some queries can be very low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Benefits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8581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inform users that it is a difficult query</a:t>
            </a:r>
          </a:p>
          <a:p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=&gt; they can then 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remodel/reformulate  query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or  submit query elsewhere</a:t>
            </a:r>
            <a:r>
              <a:rPr lang="en-GB" sz="2000" dirty="0" smtClean="0"/>
              <a:t>	</a:t>
            </a:r>
            <a:endParaRPr lang="en-GB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Benefits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8581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inform system that it is a difficult query</a:t>
            </a:r>
          </a:p>
          <a:p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=&gt; can then adopt a different strategy: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- query expansion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- log mining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- incorporate collaborative filtering or other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	 evidence</a:t>
            </a:r>
          </a:p>
          <a:p>
            <a:endParaRPr lang="en-GB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Benefits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inform system administrator that it is a difficult query</a:t>
            </a:r>
          </a:p>
          <a:p>
            <a:endParaRPr lang="en-GB" sz="2400" dirty="0" smtClean="0"/>
          </a:p>
          <a:p>
            <a:r>
              <a:rPr lang="en-GB" sz="2400" dirty="0"/>
              <a:t>	</a:t>
            </a:r>
            <a:r>
              <a:rPr lang="en-GB" sz="2400" dirty="0" smtClean="0"/>
              <a:t>=&gt; improve collection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Benefits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also help within specific IR domains</a:t>
            </a:r>
          </a:p>
          <a:p>
            <a:endParaRPr lang="en-GB" sz="2400" dirty="0"/>
          </a:p>
          <a:p>
            <a:r>
              <a:rPr lang="en-GB" sz="2400" dirty="0" smtClean="0"/>
              <a:t>	e.g.  Merging results in distributed IR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Robustness problem in IR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2143116"/>
            <a:ext cx="78581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Most IR systems exhibit large variance in performance in answering users’ queries</a:t>
            </a:r>
          </a:p>
          <a:p>
            <a:endParaRPr lang="en-GB" sz="2400" dirty="0"/>
          </a:p>
          <a:p>
            <a:endParaRPr lang="en-GB" sz="2400" dirty="0" smtClean="0"/>
          </a:p>
          <a:p>
            <a:r>
              <a:rPr lang="en-GB" sz="2400" dirty="0" smtClean="0"/>
              <a:t>Many causes: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the query itself (ambiguous terms)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vocabulary mismatch problem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</a:t>
            </a:r>
            <a:r>
              <a:rPr lang="en-GB" sz="2400" i="1" dirty="0" smtClean="0"/>
              <a:t>missing content</a:t>
            </a:r>
            <a:r>
              <a:rPr lang="en-GB" sz="2400" dirty="0" smtClean="0"/>
              <a:t> queries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428604"/>
            <a:ext cx="7772400" cy="1470025"/>
          </a:xfrm>
        </p:spPr>
        <p:txBody>
          <a:bodyPr>
            <a:normAutofit/>
          </a:bodyPr>
          <a:lstStyle/>
          <a:p>
            <a:r>
              <a:rPr lang="en-GB" sz="3600" dirty="0" smtClean="0"/>
              <a:t>Robustness problem in IR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3180" y="2204864"/>
            <a:ext cx="785818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Many issues with types of failures in queries</a:t>
            </a:r>
          </a:p>
          <a:p>
            <a:endParaRPr lang="en-GB" sz="2400" dirty="0"/>
          </a:p>
          <a:p>
            <a:r>
              <a:rPr lang="en-GB" sz="2400" dirty="0" smtClean="0"/>
              <a:t>	- failure to recognise all aspects in the query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failure in pre-processing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over-emphasis on a particular aspect/term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query needs expansion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need analysis to identify intended meaning of query 	(NLP)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- need better understanding of proximity relationship 	among terms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597</Words>
  <Application>Microsoft Office PowerPoint</Application>
  <PresentationFormat>On-screen Show (4:3)</PresentationFormat>
  <Paragraphs>198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Query difficulty estimation</vt:lpstr>
      <vt:lpstr>Query difficulty estimation</vt:lpstr>
      <vt:lpstr>Motivations</vt:lpstr>
      <vt:lpstr>Benefits</vt:lpstr>
      <vt:lpstr>Benefits</vt:lpstr>
      <vt:lpstr>Benefits</vt:lpstr>
      <vt:lpstr>Benefits</vt:lpstr>
      <vt:lpstr>Robustness problem in IR</vt:lpstr>
      <vt:lpstr>Robustness problem in IR</vt:lpstr>
      <vt:lpstr>TREC robust track</vt:lpstr>
      <vt:lpstr>TREC robust track – prediction task</vt:lpstr>
      <vt:lpstr>Difficulty across collections?</vt:lpstr>
      <vt:lpstr>Recap: some basic concepts</vt:lpstr>
      <vt:lpstr>Recap: some basic concepts</vt:lpstr>
      <vt:lpstr>Query difficulty estimation ?</vt:lpstr>
      <vt:lpstr>Approaches?</vt:lpstr>
      <vt:lpstr>Linguistic approaches (pre-retrieval)</vt:lpstr>
      <vt:lpstr>Statistical approaches (pre-retrieval)</vt:lpstr>
      <vt:lpstr>Statistical approaches (pre-retrieval)</vt:lpstr>
      <vt:lpstr>Statistical approaches (pre-retrieval)</vt:lpstr>
      <vt:lpstr>Approaches (post retrieval-retrieval)</vt:lpstr>
      <vt:lpstr>Clarity (post retrieval-retrieval)</vt:lpstr>
      <vt:lpstr>Robustness (post retrieval-retrieval)</vt:lpstr>
      <vt:lpstr>Score analysis (post retrieval-retrieval)</vt:lpstr>
      <vt:lpstr>Exercises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difficulty estimation</dc:title>
  <dc:creator>IT Staff</dc:creator>
  <cp:lastModifiedBy>Administrator</cp:lastModifiedBy>
  <cp:revision>11</cp:revision>
  <dcterms:created xsi:type="dcterms:W3CDTF">2013-03-12T08:40:09Z</dcterms:created>
  <dcterms:modified xsi:type="dcterms:W3CDTF">2021-11-01T12:31:13Z</dcterms:modified>
</cp:coreProperties>
</file>