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40" r:id="rId2"/>
  </p:sldMasterIdLst>
  <p:notesMasterIdLst>
    <p:notesMasterId r:id="rId13"/>
  </p:notesMasterIdLst>
  <p:handoutMasterIdLst>
    <p:handoutMasterId r:id="rId14"/>
  </p:handoutMasterIdLst>
  <p:sldIdLst>
    <p:sldId id="340" r:id="rId3"/>
    <p:sldId id="461" r:id="rId4"/>
    <p:sldId id="453" r:id="rId5"/>
    <p:sldId id="464" r:id="rId6"/>
    <p:sldId id="472" r:id="rId7"/>
    <p:sldId id="470" r:id="rId8"/>
    <p:sldId id="468" r:id="rId9"/>
    <p:sldId id="467" r:id="rId10"/>
    <p:sldId id="471" r:id="rId11"/>
    <p:sldId id="469" r:id="rId12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PF" initials="U" lastIdx="19" clrIdx="0"/>
  <p:cmAuthor id="1" name="Horacio" initials="HS/UP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8" autoAdjust="0"/>
    <p:restoredTop sz="99206" autoAdjust="0"/>
  </p:normalViewPr>
  <p:slideViewPr>
    <p:cSldViewPr>
      <p:cViewPr>
        <p:scale>
          <a:sx n="66" d="100"/>
          <a:sy n="66" d="100"/>
        </p:scale>
        <p:origin x="-9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890" y="-102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26D58-00D1-4265-892D-C314E5644337}" type="datetimeFigureOut">
              <a:rPr lang="es-ES" smtClean="0"/>
              <a:pPr/>
              <a:t>27/02/2017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3EA3-6095-460B-8924-E037748EC7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5050C-D273-4202-BA13-CDC52FB43890}" type="datetimeFigureOut">
              <a:rPr lang="es-ES" smtClean="0"/>
              <a:pPr/>
              <a:t>27/02/2017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7E49A90-9BD0-4C0C-A5C3-8E8D01AC70AE}" type="slidenum">
              <a:rPr lang="en-GB" smtClean="0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49A90-9BD0-4C0C-A5C3-8E8D01AC70A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49A90-9BD0-4C0C-A5C3-8E8D01AC70A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F43-5915-4772-BAE1-004733D7FA72}" type="datetimeFigureOut">
              <a:rPr lang="es-ES" smtClean="0"/>
              <a:pPr/>
              <a:t>27/02/2017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498-0E37-46C8-A08A-9AE93C2BED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F43-5915-4772-BAE1-004733D7FA72}" type="datetimeFigureOut">
              <a:rPr lang="es-ES" smtClean="0"/>
              <a:pPr/>
              <a:t>27/02/2017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498-0E37-46C8-A08A-9AE93C2BED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F43-5915-4772-BAE1-004733D7FA72}" type="datetimeFigureOut">
              <a:rPr lang="es-ES" smtClean="0"/>
              <a:pPr/>
              <a:t>27/02/2017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498-0E37-46C8-A08A-9AE93C2BED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F43-5915-4772-BAE1-004733D7FA72}" type="datetimeFigureOut">
              <a:rPr lang="es-ES" smtClean="0"/>
              <a:pPr/>
              <a:t>27/02/2017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498-0E37-46C8-A08A-9AE93C2BED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5 Marcador de fecha"/>
          <p:cNvSpPr txBox="1">
            <a:spLocks/>
          </p:cNvSpPr>
          <p:nvPr userDrawn="1"/>
        </p:nvSpPr>
        <p:spPr>
          <a:xfrm>
            <a:off x="539552" y="6376243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TALN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2017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8 Imagen" descr="TALN VERMELL POSITI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439" y="6309320"/>
            <a:ext cx="2386321" cy="548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ABLE-TO-INCLUDE - Technical Meeting - Bucharest (RO) 24-25 Sept 2014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ABLE-TO-INCLUDE - Technical Meeting - Bucharest (RO) 24-25 Sept 2014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ABLE-TO-INCLUDE - Technical Meeting - Bucharest (RO) 24-25 Sept 2014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F43-5915-4772-BAE1-004733D7FA72}" type="datetimeFigureOut">
              <a:rPr lang="es-ES" smtClean="0"/>
              <a:pPr/>
              <a:t>27/02/2017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498-0E37-46C8-A08A-9AE93C2BED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ABLE-TO-INCLUDE - Technical Meeting - Bucharest (RO) 24-25 Sept 2014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ABLE-TO-INCLUDE - Technical Meeting - Bucharest (RO) 24-25 Sept 2014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ABLE-TO-INCLUDE - Technical Meeting - Bucharest (RO) 24-25 Sept 2014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ABLE-TO-INCLUDE - Technical Meeting - Bucharest (RO) 24-25 Sept 2014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348038" y="6237288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0858563-FEF6-45BD-B4D7-88E667B5FC2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348038" y="6237288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0858563-FEF6-45BD-B4D7-88E667B5FC2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348038" y="6237288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0858563-FEF6-45BD-B4D7-88E667B5FC2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F43-5915-4772-BAE1-004733D7FA72}" type="datetimeFigureOut">
              <a:rPr lang="es-ES" smtClean="0"/>
              <a:pPr/>
              <a:t>27/02/2017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498-0E37-46C8-A08A-9AE93C2BED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F43-5915-4772-BAE1-004733D7FA72}" type="datetimeFigureOut">
              <a:rPr lang="es-ES" smtClean="0"/>
              <a:pPr/>
              <a:t>27/02/2017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498-0E37-46C8-A08A-9AE93C2BED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F43-5915-4772-BAE1-004733D7FA72}" type="datetimeFigureOut">
              <a:rPr lang="es-ES" smtClean="0"/>
              <a:pPr/>
              <a:t>27/02/2017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498-0E37-46C8-A08A-9AE93C2BED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F43-5915-4772-BAE1-004733D7FA72}" type="datetimeFigureOut">
              <a:rPr lang="es-ES" smtClean="0"/>
              <a:pPr/>
              <a:t>27/02/2017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498-0E37-46C8-A08A-9AE93C2BED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F43-5915-4772-BAE1-004733D7FA72}" type="datetimeFigureOut">
              <a:rPr lang="es-ES" smtClean="0"/>
              <a:pPr/>
              <a:t>27/02/2017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498-0E37-46C8-A08A-9AE93C2BED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F43-5915-4772-BAE1-004733D7FA72}" type="datetimeFigureOut">
              <a:rPr lang="es-ES" smtClean="0"/>
              <a:pPr/>
              <a:t>27/02/2017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498-0E37-46C8-A08A-9AE93C2BED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F43-5915-4772-BAE1-004733D7FA72}" type="datetimeFigureOut">
              <a:rPr lang="es-ES" smtClean="0"/>
              <a:pPr/>
              <a:t>27/02/2017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498-0E37-46C8-A08A-9AE93C2BED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9F43-5915-4772-BAE1-004733D7FA72}" type="datetimeFigureOut">
              <a:rPr lang="es-ES" smtClean="0"/>
              <a:pPr/>
              <a:t>27/02/2017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C498-0E37-46C8-A08A-9AE93C2BED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9F43-5915-4772-BAE1-004733D7FA72}" type="datetimeFigureOut">
              <a:rPr lang="es-ES" smtClean="0"/>
              <a:pPr/>
              <a:t>27/02/2017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C498-0E37-46C8-A08A-9AE93C2BED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676" r:id="rId12"/>
    <p:sldLayoutId id="2147483677" r:id="rId13"/>
    <p:sldLayoutId id="214748367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2736304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TextDigester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s-ES" dirty="0" smtClean="0">
                <a:latin typeface="Times New Roman" pitchFamily="18" charset="0"/>
                <a:cs typeface="Times New Roman" pitchFamily="18" charset="0"/>
              </a:rPr>
            </a:b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resumen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de texto ubicuo multilingüe</a:t>
            </a:r>
            <a:endParaRPr lang="es-E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9 Título"/>
          <p:cNvSpPr txBox="1">
            <a:spLocks/>
          </p:cNvSpPr>
          <p:nvPr/>
        </p:nvSpPr>
        <p:spPr>
          <a:xfrm>
            <a:off x="0" y="3501008"/>
            <a:ext cx="8820472" cy="230425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Francesco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Ronzano</a:t>
            </a:r>
            <a:r>
              <a:rPr kumimoji="0" lang="es-ES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&amp; </a:t>
            </a: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Horacio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Saggion</a:t>
            </a:r>
            <a:endParaRPr kumimoji="0" lang="es-E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Large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Scale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Text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Understanding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Systems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Lab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TALN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Group</a:t>
            </a:r>
            <a:endParaRPr lang="es-ES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Universitat</a:t>
            </a:r>
            <a:r>
              <a:rPr kumimoji="0" lang="es-ES" sz="200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s-ES" sz="2000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Pompeu</a:t>
            </a:r>
            <a:r>
              <a:rPr kumimoji="0" lang="es-ES" sz="200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s-ES" sz="2000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Fabra</a:t>
            </a:r>
            <a:endParaRPr kumimoji="0" lang="es-ES" sz="2000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11 Imagen" descr="TALN VERMELL POSITI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7577" y="6165304"/>
            <a:ext cx="2818599" cy="64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2736304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TextDigester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s-ES" dirty="0" smtClean="0">
                <a:latin typeface="Times New Roman" pitchFamily="18" charset="0"/>
                <a:cs typeface="Times New Roman" pitchFamily="18" charset="0"/>
              </a:rPr>
            </a:b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resumen 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de texto ubicuo multilingüe</a:t>
            </a:r>
            <a:endParaRPr lang="es-E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9 Título"/>
          <p:cNvSpPr txBox="1">
            <a:spLocks/>
          </p:cNvSpPr>
          <p:nvPr/>
        </p:nvSpPr>
        <p:spPr>
          <a:xfrm>
            <a:off x="0" y="3501008"/>
            <a:ext cx="8820472" cy="230425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Francesco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Ronzano</a:t>
            </a:r>
            <a:r>
              <a:rPr kumimoji="0" lang="es-ES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&amp; </a:t>
            </a: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Horacio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Saggion</a:t>
            </a:r>
            <a:endParaRPr kumimoji="0" lang="es-E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Large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Scale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Text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Understanding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Systems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Lab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TALN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Group</a:t>
            </a:r>
            <a:endParaRPr lang="es-ES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Universitat</a:t>
            </a:r>
            <a:r>
              <a:rPr kumimoji="0" lang="es-ES" sz="200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s-ES" sz="2000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Pompeu</a:t>
            </a:r>
            <a:r>
              <a:rPr kumimoji="0" lang="es-ES" sz="200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s-ES" sz="2000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Fabra</a:t>
            </a:r>
            <a:endParaRPr kumimoji="0" lang="es-ES" sz="2000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11 Imagen" descr="TALN VERMELL POSITI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7577" y="6165304"/>
            <a:ext cx="2818599" cy="64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Equipo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Francesco </a:t>
            </a:r>
            <a:r>
              <a:rPr lang="es-ES" dirty="0" err="1" smtClean="0"/>
              <a:t>Ronzano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B0F0"/>
                </a:solidFill>
              </a:rPr>
              <a:t>@</a:t>
            </a:r>
            <a:r>
              <a:rPr lang="es-ES" dirty="0" err="1" smtClean="0">
                <a:solidFill>
                  <a:srgbClr val="00B0F0"/>
                </a:solidFill>
              </a:rPr>
              <a:t>francescopiu</a:t>
            </a:r>
            <a:endParaRPr lang="es-ES" dirty="0" smtClean="0">
              <a:solidFill>
                <a:srgbClr val="00B0F0"/>
              </a:solidFill>
            </a:endParaRPr>
          </a:p>
          <a:p>
            <a:r>
              <a:rPr lang="es-ES" dirty="0" smtClean="0"/>
              <a:t>Horacio </a:t>
            </a:r>
            <a:r>
              <a:rPr lang="es-ES" dirty="0" err="1" smtClean="0"/>
              <a:t>Saggion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B0F0"/>
                </a:solidFill>
              </a:rPr>
              <a:t>@</a:t>
            </a:r>
            <a:r>
              <a:rPr lang="es-ES" dirty="0" err="1" smtClean="0">
                <a:solidFill>
                  <a:srgbClr val="00B0F0"/>
                </a:solidFill>
              </a:rPr>
              <a:t>h_saggion</a:t>
            </a:r>
            <a:endParaRPr lang="es-ES" dirty="0" smtClean="0">
              <a:solidFill>
                <a:srgbClr val="00B0F0"/>
              </a:solidFill>
            </a:endParaRPr>
          </a:p>
          <a:p>
            <a:r>
              <a:rPr lang="es-ES" dirty="0" smtClean="0"/>
              <a:t>Pablo </a:t>
            </a:r>
            <a:r>
              <a:rPr lang="es-ES" dirty="0" err="1" smtClean="0"/>
              <a:t>Accuosto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B0F0"/>
                </a:solidFill>
              </a:rPr>
              <a:t>@</a:t>
            </a:r>
            <a:r>
              <a:rPr lang="es-ES" dirty="0" err="1" smtClean="0">
                <a:solidFill>
                  <a:srgbClr val="00B0F0"/>
                </a:solidFill>
              </a:rPr>
              <a:t>PabloAccuosto</a:t>
            </a:r>
            <a:r>
              <a:rPr lang="es-ES" dirty="0" smtClean="0">
                <a:solidFill>
                  <a:srgbClr val="00B0F0"/>
                </a:solidFill>
              </a:rPr>
              <a:t> </a:t>
            </a:r>
          </a:p>
          <a:p>
            <a:r>
              <a:rPr lang="es-ES" dirty="0" smtClean="0"/>
              <a:t>Francesco Barbieri </a:t>
            </a:r>
            <a:r>
              <a:rPr lang="es-ES" dirty="0" smtClean="0">
                <a:solidFill>
                  <a:srgbClr val="00B0F0"/>
                </a:solidFill>
              </a:rPr>
              <a:t>@</a:t>
            </a:r>
            <a:r>
              <a:rPr lang="es-ES" dirty="0" err="1" smtClean="0">
                <a:solidFill>
                  <a:srgbClr val="00B0F0"/>
                </a:solidFill>
              </a:rPr>
              <a:t>fvancesco</a:t>
            </a:r>
            <a:endParaRPr lang="es-ES" dirty="0" smtClean="0">
              <a:solidFill>
                <a:srgbClr val="00B0F0"/>
              </a:solidFill>
            </a:endParaRP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barbier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3429000"/>
            <a:ext cx="648072" cy="648072"/>
          </a:xfrm>
          <a:prstGeom prst="rect">
            <a:avLst/>
          </a:prstGeom>
        </p:spPr>
      </p:pic>
      <p:pic>
        <p:nvPicPr>
          <p:cNvPr id="5" name="Picture 6" descr="Francesco Ronzano's pi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556792"/>
            <a:ext cx="648072" cy="648073"/>
          </a:xfrm>
          <a:prstGeom prst="rect">
            <a:avLst/>
          </a:prstGeom>
          <a:noFill/>
        </p:spPr>
      </p:pic>
      <p:pic>
        <p:nvPicPr>
          <p:cNvPr id="6" name="5 Imagen" descr="horacio-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2132856"/>
            <a:ext cx="671141" cy="729573"/>
          </a:xfrm>
          <a:prstGeom prst="rect">
            <a:avLst/>
          </a:prstGeom>
        </p:spPr>
      </p:pic>
      <p:pic>
        <p:nvPicPr>
          <p:cNvPr id="7" name="11 Marcador de contenido" descr="accuost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0" y="2780928"/>
            <a:ext cx="576064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935480"/>
            <a:ext cx="8291264" cy="4517856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sz="3100" dirty="0" smtClean="0"/>
          </a:p>
          <a:p>
            <a:endParaRPr lang="en-GB" dirty="0"/>
          </a:p>
        </p:txBody>
      </p:sp>
      <p:pic>
        <p:nvPicPr>
          <p:cNvPr id="13" name="12 Imagen" descr="ISI_W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532" y="2708920"/>
            <a:ext cx="1836420" cy="1051560"/>
          </a:xfrm>
          <a:prstGeom prst="rect">
            <a:avLst/>
          </a:prstGeom>
        </p:spPr>
      </p:pic>
      <p:pic>
        <p:nvPicPr>
          <p:cNvPr id="2052" name="Picture 4" descr="C:\Users\Horacio\AppData\Local\Microsoft\Windows\Temporary Internet Files\Content.IE5\5VA8J2O9\Logo_Google_2013_Official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085184"/>
            <a:ext cx="2058266" cy="707529"/>
          </a:xfrm>
          <a:prstGeom prst="rect">
            <a:avLst/>
          </a:prstGeom>
          <a:noFill/>
        </p:spPr>
      </p:pic>
      <p:pic>
        <p:nvPicPr>
          <p:cNvPr id="2054" name="Picture 6" descr="C:\Users\Horacio\AppData\Local\Microsoft\Windows\Temporary Internet Files\Content.IE5\LWVUTOXR\twitter-bird-1366218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4941168"/>
            <a:ext cx="980728" cy="980728"/>
          </a:xfrm>
          <a:prstGeom prst="rect">
            <a:avLst/>
          </a:prstGeom>
          <a:noFill/>
        </p:spPr>
      </p:pic>
      <p:pic>
        <p:nvPicPr>
          <p:cNvPr id="2055" name="Picture 7" descr="C:\Users\Horacio\AppData\Local\Microsoft\Windows\Temporary Internet Files\Content.IE5\LWVUTOXR\BBC_News_Online_2015_responsive_design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907704" y="1916832"/>
            <a:ext cx="1544092" cy="962484"/>
          </a:xfrm>
          <a:prstGeom prst="rect">
            <a:avLst/>
          </a:prstGeom>
          <a:noFill/>
        </p:spPr>
      </p:pic>
      <p:pic>
        <p:nvPicPr>
          <p:cNvPr id="2056" name="Picture 8" descr="C:\Users\Horacio\AppData\Local\Microsoft\Windows\Temporary Internet Files\Content.IE5\X4WAIZY4\el-pais1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836712"/>
            <a:ext cx="1299393" cy="864096"/>
          </a:xfrm>
          <a:prstGeom prst="rect">
            <a:avLst/>
          </a:prstGeom>
          <a:noFill/>
        </p:spPr>
      </p:pic>
      <p:pic>
        <p:nvPicPr>
          <p:cNvPr id="28" name="3 Marcador de contenido" descr="españ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01007" y="1700808"/>
            <a:ext cx="1442993" cy="696925"/>
          </a:xfrm>
          <a:prstGeom prst="rect">
            <a:avLst/>
          </a:prstGeom>
        </p:spPr>
      </p:pic>
      <p:pic>
        <p:nvPicPr>
          <p:cNvPr id="29" name="28 Imagen" descr="generalita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12160" y="548680"/>
            <a:ext cx="1728192" cy="1150034"/>
          </a:xfrm>
          <a:prstGeom prst="rect">
            <a:avLst/>
          </a:prstGeom>
        </p:spPr>
      </p:pic>
      <p:pic>
        <p:nvPicPr>
          <p:cNvPr id="30" name="29 Imagen" descr="madri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12360" y="3429000"/>
            <a:ext cx="1181071" cy="1099968"/>
          </a:xfrm>
          <a:prstGeom prst="rect">
            <a:avLst/>
          </a:prstGeom>
        </p:spPr>
      </p:pic>
      <p:pic>
        <p:nvPicPr>
          <p:cNvPr id="31" name="30 Imagen" descr="boe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76256" y="2492896"/>
            <a:ext cx="1331639" cy="998729"/>
          </a:xfrm>
          <a:prstGeom prst="rect">
            <a:avLst/>
          </a:prstGeom>
        </p:spPr>
      </p:pic>
      <p:pic>
        <p:nvPicPr>
          <p:cNvPr id="2057" name="Picture 9" descr="C:\Users\Horacio\AppData\Local\Microsoft\Windows\Temporary Internet Files\Content.IE5\5VA8J2O9\agobio[1]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23928" y="3645024"/>
            <a:ext cx="1344150" cy="1008112"/>
          </a:xfrm>
          <a:prstGeom prst="rect">
            <a:avLst/>
          </a:prstGeom>
          <a:noFill/>
        </p:spPr>
      </p:pic>
      <p:pic>
        <p:nvPicPr>
          <p:cNvPr id="2059" name="Picture 11" descr="C:\Users\Horacio\AppData\Local\Microsoft\Windows\Temporary Internet Files\Content.IE5\5VA8J2O9\Wikipedia-logo-v2.svg[1]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62541" y="4293096"/>
            <a:ext cx="1153485" cy="1052735"/>
          </a:xfrm>
          <a:prstGeom prst="rect">
            <a:avLst/>
          </a:prstGeom>
          <a:noFill/>
        </p:spPr>
      </p:pic>
      <p:sp>
        <p:nvSpPr>
          <p:cNvPr id="34" name="33 Rectángulo"/>
          <p:cNvSpPr/>
          <p:nvPr/>
        </p:nvSpPr>
        <p:spPr>
          <a:xfrm>
            <a:off x="6804248" y="5949280"/>
            <a:ext cx="1453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&gt;500M  / </a:t>
            </a:r>
            <a:r>
              <a:rPr lang="es-ES" b="1" dirty="0" err="1" smtClean="0"/>
              <a:t>day</a:t>
            </a:r>
            <a:endParaRPr lang="es-ES" dirty="0"/>
          </a:p>
        </p:txBody>
      </p:sp>
      <p:sp>
        <p:nvSpPr>
          <p:cNvPr id="35" name="34 Rectángulo"/>
          <p:cNvSpPr/>
          <p:nvPr/>
        </p:nvSpPr>
        <p:spPr>
          <a:xfrm>
            <a:off x="683568" y="5301208"/>
            <a:ext cx="1711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&gt; 1M </a:t>
            </a:r>
            <a:r>
              <a:rPr lang="es-ES" b="1" dirty="0" err="1" smtClean="0"/>
              <a:t>pages</a:t>
            </a:r>
            <a:r>
              <a:rPr lang="es-ES" b="1" dirty="0" smtClean="0"/>
              <a:t> (en)</a:t>
            </a:r>
            <a:endParaRPr lang="es-ES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95936" y="1340768"/>
            <a:ext cx="2052489" cy="137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36 Imagen" descr="pubmed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99992" y="5733256"/>
            <a:ext cx="1678320" cy="630529"/>
          </a:xfrm>
          <a:prstGeom prst="rect">
            <a:avLst/>
          </a:prstGeom>
        </p:spPr>
      </p:pic>
      <p:sp>
        <p:nvSpPr>
          <p:cNvPr id="38" name="37 CuadroTexto"/>
          <p:cNvSpPr txBox="1"/>
          <p:nvPr/>
        </p:nvSpPr>
        <p:spPr>
          <a:xfrm>
            <a:off x="4540824" y="6309320"/>
            <a:ext cx="15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&gt; </a:t>
            </a:r>
            <a:r>
              <a:rPr lang="es-ES" b="1" dirty="0" err="1" smtClean="0"/>
              <a:t>24M</a:t>
            </a:r>
            <a:r>
              <a:rPr lang="es-ES" b="1" dirty="0" smtClean="0"/>
              <a:t> records</a:t>
            </a:r>
            <a:endParaRPr lang="es-ES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09776" y="3645024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&gt; </a:t>
            </a:r>
            <a:r>
              <a:rPr lang="es-ES" b="1" dirty="0" err="1" smtClean="0"/>
              <a:t>90M</a:t>
            </a:r>
            <a:r>
              <a:rPr lang="es-ES" b="1" dirty="0" smtClean="0"/>
              <a:t> records</a:t>
            </a:r>
            <a:endParaRPr lang="es-ES" b="1" dirty="0"/>
          </a:p>
        </p:txBody>
      </p:sp>
      <p:pic>
        <p:nvPicPr>
          <p:cNvPr id="2051" name="Picture 3" descr="C:\Users\Horacio\AppData\Local\Microsoft\Windows\Temporary Internet Files\Content.IE5\X4WAIZY4\news[1]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43608" y="1268760"/>
            <a:ext cx="1590037" cy="1134889"/>
          </a:xfrm>
          <a:prstGeom prst="rect">
            <a:avLst/>
          </a:prstGeom>
          <a:noFill/>
        </p:spPr>
      </p:pic>
      <p:sp>
        <p:nvSpPr>
          <p:cNvPr id="40" name="39 Llamada rectangular redondeada"/>
          <p:cNvSpPr/>
          <p:nvPr/>
        </p:nvSpPr>
        <p:spPr>
          <a:xfrm>
            <a:off x="5292080" y="2852936"/>
            <a:ext cx="1440160" cy="792088"/>
          </a:xfrm>
          <a:prstGeom prst="wedgeRoundRectCallout">
            <a:avLst>
              <a:gd name="adj1" fmla="val -58333"/>
              <a:gd name="adj2" fmla="val 85303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Diluvio de Información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Una librería para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generar resúmenes de uno o varios documentos en inglés, castellano, y catalán </a:t>
            </a:r>
            <a:r>
              <a:rPr lang="es-ES" dirty="0" smtClean="0"/>
              <a:t>(extensible a otros idiomas)</a:t>
            </a:r>
          </a:p>
          <a:p>
            <a:pPr lvl="1"/>
            <a:r>
              <a:rPr lang="es-ES" dirty="0" smtClean="0"/>
              <a:t>Desarrollada p/ #</a:t>
            </a:r>
            <a:r>
              <a:rPr lang="es-ES" dirty="0" err="1" smtClean="0"/>
              <a:t>HackathonPLN</a:t>
            </a:r>
            <a:r>
              <a:rPr lang="es-ES" dirty="0" smtClean="0"/>
              <a:t> !!!</a:t>
            </a:r>
          </a:p>
          <a:p>
            <a:r>
              <a:rPr lang="es-ES" dirty="0" err="1" smtClean="0"/>
              <a:t>TextDigester</a:t>
            </a:r>
            <a:r>
              <a:rPr lang="es-ES" dirty="0" smtClean="0"/>
              <a:t> </a:t>
            </a:r>
            <a:r>
              <a:rPr lang="es-ES" dirty="0" smtClean="0"/>
              <a:t>utiliza datos </a:t>
            </a:r>
            <a:r>
              <a:rPr lang="es-ES" dirty="0" smtClean="0"/>
              <a:t>abiertos</a:t>
            </a:r>
            <a:endParaRPr lang="es-ES" dirty="0" smtClean="0"/>
          </a:p>
          <a:p>
            <a:pPr lvl="1"/>
            <a:r>
              <a:rPr lang="es-ES" dirty="0" err="1" smtClean="0"/>
              <a:t>Wikipedia</a:t>
            </a:r>
            <a:r>
              <a:rPr lang="es-ES" dirty="0" smtClean="0"/>
              <a:t> en Español, Catalán, </a:t>
            </a:r>
            <a:r>
              <a:rPr lang="es-ES" dirty="0" smtClean="0"/>
              <a:t>Inglés</a:t>
            </a:r>
          </a:p>
          <a:p>
            <a:pPr lvl="1"/>
            <a:r>
              <a:rPr lang="es-ES" dirty="0" smtClean="0"/>
              <a:t>Creación de recursos (</a:t>
            </a:r>
            <a:r>
              <a:rPr lang="es-ES" dirty="0" err="1" smtClean="0"/>
              <a:t>word</a:t>
            </a:r>
            <a:r>
              <a:rPr lang="es-ES" dirty="0" smtClean="0"/>
              <a:t> </a:t>
            </a:r>
            <a:r>
              <a:rPr lang="es-ES" dirty="0" err="1" smtClean="0"/>
              <a:t>embeddings</a:t>
            </a:r>
            <a:r>
              <a:rPr lang="es-ES" dirty="0" smtClean="0"/>
              <a:t>; tablas de frecuencias)</a:t>
            </a:r>
          </a:p>
          <a:p>
            <a:r>
              <a:rPr lang="es-ES" dirty="0" smtClean="0"/>
              <a:t>Modelo único de documento para los distintos idiomas</a:t>
            </a:r>
            <a:endParaRPr lang="es-ES" dirty="0" smtClean="0"/>
          </a:p>
          <a:p>
            <a:r>
              <a:rPr lang="es-ES" dirty="0" smtClean="0"/>
              <a:t>Algoritmos computan </a:t>
            </a:r>
            <a:r>
              <a:rPr lang="es-ES" i="1" u="sng" dirty="0" smtClean="0">
                <a:solidFill>
                  <a:schemeClr val="accent6">
                    <a:lumMod val="75000"/>
                  </a:schemeClr>
                </a:solidFill>
              </a:rPr>
              <a:t>valores de relevancia </a:t>
            </a:r>
            <a:r>
              <a:rPr lang="es-ES" dirty="0" smtClean="0"/>
              <a:t>de oraciones </a:t>
            </a:r>
            <a:r>
              <a:rPr lang="es-ES" dirty="0" smtClean="0"/>
              <a:t>y anotan los documentos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tángulo redondeado"/>
          <p:cNvSpPr/>
          <p:nvPr/>
        </p:nvSpPr>
        <p:spPr>
          <a:xfrm>
            <a:off x="7380312" y="2420888"/>
            <a:ext cx="1296144" cy="201622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 rot="5400000">
            <a:off x="4738284" y="2771013"/>
            <a:ext cx="382025" cy="348964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28008" tIns="64004" rIns="128008" bIns="64004" rtlCol="0" anchor="ctr"/>
          <a:lstStyle/>
          <a:p>
            <a:pPr algn="ctr"/>
            <a:endParaRPr lang="es-ES" sz="1400" b="1" dirty="0"/>
          </a:p>
        </p:txBody>
      </p:sp>
      <p:sp>
        <p:nvSpPr>
          <p:cNvPr id="6" name="5 Rectángulo redondeado"/>
          <p:cNvSpPr/>
          <p:nvPr/>
        </p:nvSpPr>
        <p:spPr>
          <a:xfrm rot="5400000">
            <a:off x="4738284" y="363022"/>
            <a:ext cx="382025" cy="348964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28008" tIns="64004" rIns="128008" bIns="64004" rtlCol="0" anchor="ctr"/>
          <a:lstStyle/>
          <a:p>
            <a:pPr algn="ctr"/>
            <a:r>
              <a:rPr lang="es-ES" sz="1600" b="1" dirty="0" err="1" smtClean="0"/>
              <a:t>Text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Importer</a:t>
            </a:r>
            <a:endParaRPr lang="es-ES" sz="1600" b="1" dirty="0"/>
          </a:p>
        </p:txBody>
      </p:sp>
      <p:sp>
        <p:nvSpPr>
          <p:cNvPr id="7" name="6 Rectángulo redondeado"/>
          <p:cNvSpPr/>
          <p:nvPr/>
        </p:nvSpPr>
        <p:spPr>
          <a:xfrm rot="5400000">
            <a:off x="4713272" y="1547646"/>
            <a:ext cx="432048" cy="352838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28008" tIns="64004" rIns="128008" bIns="64004" rtlCol="0" anchor="ctr"/>
          <a:lstStyle/>
          <a:p>
            <a:pPr algn="ctr"/>
            <a:r>
              <a:rPr lang="es-ES" sz="1400" b="1" dirty="0" err="1" smtClean="0"/>
              <a:t>Tokenization</a:t>
            </a:r>
            <a:r>
              <a:rPr lang="es-ES" sz="1400" b="1" dirty="0" smtClean="0"/>
              <a:t> / </a:t>
            </a:r>
            <a:r>
              <a:rPr lang="es-ES" sz="1400" b="1" dirty="0" err="1" smtClean="0"/>
              <a:t>Splitting</a:t>
            </a:r>
            <a:r>
              <a:rPr lang="es-ES" sz="1400" b="1" dirty="0" smtClean="0"/>
              <a:t>, POS </a:t>
            </a:r>
            <a:r>
              <a:rPr lang="es-ES" sz="1400" b="1" dirty="0" err="1" smtClean="0"/>
              <a:t>tagging</a:t>
            </a:r>
            <a:endParaRPr lang="es-ES" sz="1400" b="1" dirty="0" smtClean="0"/>
          </a:p>
          <a:p>
            <a:pPr algn="ctr"/>
            <a:r>
              <a:rPr lang="es-ES" sz="1400" b="1" dirty="0" err="1" smtClean="0"/>
              <a:t>L</a:t>
            </a:r>
            <a:r>
              <a:rPr lang="es-ES" sz="1400" b="1" dirty="0" err="1" smtClean="0"/>
              <a:t>emmatization</a:t>
            </a:r>
            <a:endParaRPr lang="es-ES" sz="1600" b="1" dirty="0"/>
          </a:p>
        </p:txBody>
      </p:sp>
      <p:sp>
        <p:nvSpPr>
          <p:cNvPr id="8" name="7 Rectángulo redondeado"/>
          <p:cNvSpPr/>
          <p:nvPr/>
        </p:nvSpPr>
        <p:spPr>
          <a:xfrm rot="5400000">
            <a:off x="4738284" y="2181521"/>
            <a:ext cx="382025" cy="348964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28008" tIns="64004" rIns="128008" bIns="64004" rtlCol="0" anchor="ctr"/>
          <a:lstStyle/>
          <a:p>
            <a:pPr algn="ctr"/>
            <a:r>
              <a:rPr lang="es-ES" sz="1600" b="1" dirty="0" err="1" smtClean="0"/>
              <a:t>Statistics</a:t>
            </a:r>
            <a:r>
              <a:rPr lang="es-ES" sz="1600" b="1" dirty="0" smtClean="0"/>
              <a:t> (</a:t>
            </a:r>
            <a:r>
              <a:rPr lang="es-ES" sz="1600" b="1" dirty="0" err="1" smtClean="0"/>
              <a:t>tf</a:t>
            </a:r>
            <a:r>
              <a:rPr lang="es-ES" sz="1600" b="1" dirty="0" smtClean="0"/>
              <a:t>*</a:t>
            </a:r>
            <a:r>
              <a:rPr lang="es-ES" sz="1600" b="1" dirty="0" err="1" smtClean="0"/>
              <a:t>idf</a:t>
            </a:r>
            <a:r>
              <a:rPr lang="es-ES" sz="1600" b="1" dirty="0" smtClean="0"/>
              <a:t>)</a:t>
            </a:r>
            <a:endParaRPr lang="es-ES" sz="1600" b="1" dirty="0"/>
          </a:p>
        </p:txBody>
      </p:sp>
      <p:sp>
        <p:nvSpPr>
          <p:cNvPr id="12" name="11 Rectángulo redondeado"/>
          <p:cNvSpPr/>
          <p:nvPr/>
        </p:nvSpPr>
        <p:spPr>
          <a:xfrm rot="5400000">
            <a:off x="4738284" y="3949997"/>
            <a:ext cx="382025" cy="348964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28008" tIns="64004" rIns="128008" bIns="64004" rtlCol="0" anchor="ctr"/>
          <a:lstStyle/>
          <a:p>
            <a:pPr algn="ctr"/>
            <a:r>
              <a:rPr lang="es-ES" b="1" dirty="0" err="1" smtClean="0"/>
              <a:t>Summarization</a:t>
            </a:r>
            <a:endParaRPr lang="es-ES" b="1" dirty="0"/>
          </a:p>
        </p:txBody>
      </p:sp>
      <p:sp>
        <p:nvSpPr>
          <p:cNvPr id="16" name="15 Flecha abajo"/>
          <p:cNvSpPr/>
          <p:nvPr/>
        </p:nvSpPr>
        <p:spPr>
          <a:xfrm>
            <a:off x="4821284" y="2924944"/>
            <a:ext cx="216024" cy="14401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abajo"/>
          <p:cNvSpPr/>
          <p:nvPr/>
        </p:nvSpPr>
        <p:spPr>
          <a:xfrm>
            <a:off x="4860032" y="3573016"/>
            <a:ext cx="216024" cy="14401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Flecha abajo"/>
          <p:cNvSpPr/>
          <p:nvPr/>
        </p:nvSpPr>
        <p:spPr>
          <a:xfrm>
            <a:off x="4821284" y="4149080"/>
            <a:ext cx="216024" cy="14401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abajo"/>
          <p:cNvSpPr/>
          <p:nvPr/>
        </p:nvSpPr>
        <p:spPr>
          <a:xfrm>
            <a:off x="4821284" y="4725144"/>
            <a:ext cx="216024" cy="14401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3770613" y="4312270"/>
            <a:ext cx="2317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/>
              <a:t>Vector </a:t>
            </a:r>
            <a:r>
              <a:rPr lang="es-ES" b="1" dirty="0" err="1" smtClean="0"/>
              <a:t>R</a:t>
            </a:r>
            <a:r>
              <a:rPr lang="es-ES" b="1" dirty="0" err="1" smtClean="0"/>
              <a:t>epresentation</a:t>
            </a:r>
            <a:endParaRPr lang="es-ES" b="1" dirty="0"/>
          </a:p>
        </p:txBody>
      </p:sp>
      <p:sp>
        <p:nvSpPr>
          <p:cNvPr id="27" name="26 Rectángulo redondeado"/>
          <p:cNvSpPr/>
          <p:nvPr/>
        </p:nvSpPr>
        <p:spPr>
          <a:xfrm rot="5400000">
            <a:off x="4738284" y="3360505"/>
            <a:ext cx="382025" cy="348964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28008" tIns="64004" rIns="128008" bIns="64004" rtlCol="0" anchor="ctr"/>
          <a:lstStyle/>
          <a:p>
            <a:pPr algn="ctr"/>
            <a:endParaRPr lang="es-ES" sz="1400" b="1" dirty="0"/>
          </a:p>
        </p:txBody>
      </p:sp>
      <p:sp>
        <p:nvSpPr>
          <p:cNvPr id="28" name="27 Rectángulo"/>
          <p:cNvSpPr/>
          <p:nvPr/>
        </p:nvSpPr>
        <p:spPr>
          <a:xfrm>
            <a:off x="3820467" y="4931876"/>
            <a:ext cx="2217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err="1" smtClean="0"/>
              <a:t>Feature</a:t>
            </a:r>
            <a:r>
              <a:rPr lang="es-ES" b="1" dirty="0" smtClean="0"/>
              <a:t> </a:t>
            </a:r>
            <a:r>
              <a:rPr lang="es-ES" b="1" dirty="0" err="1" smtClean="0"/>
              <a:t>Computation</a:t>
            </a:r>
            <a:endParaRPr lang="es-ES" b="1" dirty="0"/>
          </a:p>
        </p:txBody>
      </p:sp>
      <p:sp>
        <p:nvSpPr>
          <p:cNvPr id="29" name="28 Flecha abajo"/>
          <p:cNvSpPr/>
          <p:nvPr/>
        </p:nvSpPr>
        <p:spPr>
          <a:xfrm>
            <a:off x="4821284" y="5301208"/>
            <a:ext cx="216024" cy="14401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 rot="5400000">
            <a:off x="4738284" y="4539486"/>
            <a:ext cx="382025" cy="348964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28008" tIns="64004" rIns="128008" bIns="64004" rtlCol="0" anchor="ctr"/>
          <a:lstStyle/>
          <a:p>
            <a:pPr algn="ctr"/>
            <a:r>
              <a:rPr lang="es-ES" b="1" dirty="0" err="1" smtClean="0"/>
              <a:t>Visualization</a:t>
            </a:r>
            <a:endParaRPr lang="es-ES" b="1" dirty="0"/>
          </a:p>
        </p:txBody>
      </p:sp>
      <p:sp>
        <p:nvSpPr>
          <p:cNvPr id="31" name="30 Flecha abajo"/>
          <p:cNvSpPr/>
          <p:nvPr/>
        </p:nvSpPr>
        <p:spPr>
          <a:xfrm>
            <a:off x="4821284" y="5949280"/>
            <a:ext cx="216024" cy="14401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 redondeado"/>
          <p:cNvSpPr/>
          <p:nvPr/>
        </p:nvSpPr>
        <p:spPr>
          <a:xfrm rot="5400000">
            <a:off x="4738284" y="952514"/>
            <a:ext cx="382025" cy="348964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28008" tIns="64004" rIns="128008" bIns="64004" rtlCol="0" anchor="ctr"/>
          <a:lstStyle/>
          <a:p>
            <a:pPr algn="ctr"/>
            <a:r>
              <a:rPr lang="es-ES" sz="1600" b="1" dirty="0" err="1" smtClean="0"/>
              <a:t>Language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Identification</a:t>
            </a:r>
            <a:endParaRPr lang="es-ES" sz="1600" b="1" dirty="0"/>
          </a:p>
        </p:txBody>
      </p:sp>
      <p:sp>
        <p:nvSpPr>
          <p:cNvPr id="34" name="33 Flecha abajo"/>
          <p:cNvSpPr/>
          <p:nvPr/>
        </p:nvSpPr>
        <p:spPr>
          <a:xfrm>
            <a:off x="4821284" y="2348880"/>
            <a:ext cx="216024" cy="14401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Disco magnético"/>
          <p:cNvSpPr/>
          <p:nvPr/>
        </p:nvSpPr>
        <p:spPr>
          <a:xfrm>
            <a:off x="7524328" y="2600328"/>
            <a:ext cx="914400" cy="612648"/>
          </a:xfrm>
          <a:prstGeom prst="flowChartMagneticDisk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IDFs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36 Disco magnético"/>
          <p:cNvSpPr/>
          <p:nvPr/>
        </p:nvSpPr>
        <p:spPr>
          <a:xfrm>
            <a:off x="7474024" y="3429000"/>
            <a:ext cx="1058416" cy="648072"/>
          </a:xfrm>
          <a:prstGeom prst="flowChartMagneticDisk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tx1"/>
                </a:solidFill>
              </a:rPr>
              <a:t>WRD</a:t>
            </a:r>
          </a:p>
          <a:p>
            <a:pPr algn="ctr"/>
            <a:r>
              <a:rPr lang="es-ES" sz="1100" b="1" dirty="0" smtClean="0">
                <a:solidFill>
                  <a:schemeClr val="tx1"/>
                </a:solidFill>
              </a:rPr>
              <a:t>EMBEDDINGS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45" name="44 Rectángulo redondeado"/>
          <p:cNvSpPr/>
          <p:nvPr/>
        </p:nvSpPr>
        <p:spPr>
          <a:xfrm>
            <a:off x="179512" y="2204864"/>
            <a:ext cx="2232248" cy="2880320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Rectángulo redondeado"/>
          <p:cNvSpPr/>
          <p:nvPr/>
        </p:nvSpPr>
        <p:spPr>
          <a:xfrm>
            <a:off x="467544" y="2528900"/>
            <a:ext cx="1584176" cy="3780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Freeling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4" name="43 Rectángulo redondeado"/>
          <p:cNvSpPr/>
          <p:nvPr/>
        </p:nvSpPr>
        <p:spPr>
          <a:xfrm>
            <a:off x="467544" y="3158970"/>
            <a:ext cx="1584176" cy="3780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GATE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45 Rectángulo redondeado"/>
          <p:cNvSpPr/>
          <p:nvPr/>
        </p:nvSpPr>
        <p:spPr>
          <a:xfrm>
            <a:off x="467544" y="3789040"/>
            <a:ext cx="1584176" cy="3780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Deeplearning4j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47" name="46 Rectángulo redondeado"/>
          <p:cNvSpPr/>
          <p:nvPr/>
        </p:nvSpPr>
        <p:spPr>
          <a:xfrm>
            <a:off x="467544" y="4419110"/>
            <a:ext cx="1584176" cy="3780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SUMMA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51" name="50 Flecha derecha"/>
          <p:cNvSpPr/>
          <p:nvPr/>
        </p:nvSpPr>
        <p:spPr>
          <a:xfrm>
            <a:off x="2483768" y="2996952"/>
            <a:ext cx="576064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3" name="Picture 11" descr="C:\Users\Horacio\AppData\Local\Microsoft\Windows\Temporary Internet Files\Content.IE5\5VA8J2O9\Wikipedia-logo-v2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936105"/>
            <a:ext cx="1153485" cy="1052735"/>
          </a:xfrm>
          <a:prstGeom prst="rect">
            <a:avLst/>
          </a:prstGeom>
          <a:noFill/>
        </p:spPr>
      </p:pic>
      <p:sp>
        <p:nvSpPr>
          <p:cNvPr id="54" name="53 Flecha abajo"/>
          <p:cNvSpPr/>
          <p:nvPr/>
        </p:nvSpPr>
        <p:spPr>
          <a:xfrm>
            <a:off x="7668344" y="2060848"/>
            <a:ext cx="5566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5" name="Picture 3" descr="C:\Users\Horacio\AppData\Local\Microsoft\Windows\Temporary Internet Files\Content.IE5\X4WAIZY4\news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720080"/>
            <a:ext cx="1229997" cy="877910"/>
          </a:xfrm>
          <a:prstGeom prst="rect">
            <a:avLst/>
          </a:prstGeom>
          <a:noFill/>
        </p:spPr>
      </p:pic>
      <p:sp>
        <p:nvSpPr>
          <p:cNvPr id="58" name="57 Flecha derecha"/>
          <p:cNvSpPr/>
          <p:nvPr/>
        </p:nvSpPr>
        <p:spPr>
          <a:xfrm rot="10800000">
            <a:off x="6732240" y="3365376"/>
            <a:ext cx="576064" cy="495672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9" name="Picture 11" descr="C:\Users\Horacio\AppData\Local\Microsoft\Windows\Temporary Internet Files\Content.IE5\5VA8J2O9\Wikipedia-logo-v2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720080"/>
            <a:ext cx="792088" cy="722904"/>
          </a:xfrm>
          <a:prstGeom prst="rect">
            <a:avLst/>
          </a:prstGeom>
          <a:noFill/>
        </p:spPr>
      </p:pic>
      <p:sp>
        <p:nvSpPr>
          <p:cNvPr id="61" name="60 Flecha abajo"/>
          <p:cNvSpPr/>
          <p:nvPr/>
        </p:nvSpPr>
        <p:spPr>
          <a:xfrm>
            <a:off x="4572000" y="1556792"/>
            <a:ext cx="50405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2" name="61 Imagen" descr="pubm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836712"/>
            <a:ext cx="1678320" cy="630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textos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Tokenization, sentence splitting, lemmatization, POS tagging</a:t>
            </a:r>
          </a:p>
          <a:p>
            <a:r>
              <a:rPr lang="en-US" i="1" dirty="0" smtClean="0"/>
              <a:t>if*</a:t>
            </a:r>
            <a:r>
              <a:rPr lang="en-US" i="1" dirty="0" err="1" smtClean="0"/>
              <a:t>idf</a:t>
            </a:r>
            <a:r>
              <a:rPr lang="en-US" dirty="0" smtClean="0"/>
              <a:t>  and word embeddings computation</a:t>
            </a:r>
          </a:p>
          <a:p>
            <a:pPr lvl="1"/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smtClean="0"/>
              <a:t>en corpora </a:t>
            </a:r>
          </a:p>
          <a:p>
            <a:r>
              <a:rPr lang="en-US" dirty="0" smtClean="0"/>
              <a:t>Vector representation</a:t>
            </a:r>
          </a:p>
          <a:p>
            <a:pPr lvl="1"/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&amp; word embeddings</a:t>
            </a:r>
          </a:p>
          <a:p>
            <a:r>
              <a:rPr lang="en-US" dirty="0" err="1" smtClean="0"/>
              <a:t>Centroide</a:t>
            </a:r>
            <a:r>
              <a:rPr lang="en-US" dirty="0" smtClean="0"/>
              <a:t> computation </a:t>
            </a:r>
          </a:p>
          <a:p>
            <a:pPr lvl="1"/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&amp; word embeddings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de resumen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LexRank</a:t>
            </a:r>
            <a:endParaRPr lang="en-US" dirty="0" smtClean="0"/>
          </a:p>
          <a:p>
            <a:pPr lvl="1"/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endParaRPr lang="en-US" dirty="0" smtClean="0"/>
          </a:p>
          <a:p>
            <a:pPr lvl="1"/>
            <a:r>
              <a:rPr lang="en-US" dirty="0" smtClean="0"/>
              <a:t>Word embeddings</a:t>
            </a:r>
          </a:p>
          <a:p>
            <a:r>
              <a:rPr lang="en-US" dirty="0" err="1" smtClean="0"/>
              <a:t>Centroide</a:t>
            </a:r>
            <a:endParaRPr lang="en-US" dirty="0" smtClean="0"/>
          </a:p>
          <a:p>
            <a:pPr lvl="1"/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endParaRPr lang="en-US" dirty="0" smtClean="0"/>
          </a:p>
          <a:p>
            <a:pPr lvl="1"/>
            <a:r>
              <a:rPr lang="en-US" dirty="0" smtClean="0"/>
              <a:t>Word embeddings</a:t>
            </a:r>
          </a:p>
          <a:p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similarity</a:t>
            </a:r>
            <a:endParaRPr lang="es-ES" dirty="0" smtClean="0"/>
          </a:p>
          <a:p>
            <a:r>
              <a:rPr lang="es-ES" dirty="0" err="1" smtClean="0"/>
              <a:t>Document</a:t>
            </a:r>
            <a:r>
              <a:rPr lang="es-ES" dirty="0" smtClean="0"/>
              <a:t> </a:t>
            </a:r>
            <a:r>
              <a:rPr lang="es-ES" dirty="0" err="1" smtClean="0"/>
              <a:t>similarity</a:t>
            </a:r>
            <a:endParaRPr lang="es-ES" dirty="0" smtClean="0"/>
          </a:p>
          <a:p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relevance</a:t>
            </a:r>
            <a:r>
              <a:rPr lang="es-ES" dirty="0" smtClean="0"/>
              <a:t> </a:t>
            </a:r>
          </a:p>
          <a:p>
            <a:r>
              <a:rPr lang="es-ES" dirty="0" smtClean="0"/>
              <a:t>Position</a:t>
            </a:r>
          </a:p>
          <a:p>
            <a:r>
              <a:rPr lang="es-ES" dirty="0" err="1" smtClean="0"/>
              <a:t>Term</a:t>
            </a:r>
            <a:r>
              <a:rPr lang="es-ES" dirty="0" smtClean="0"/>
              <a:t> </a:t>
            </a:r>
            <a:r>
              <a:rPr lang="es-ES" dirty="0" err="1" smtClean="0"/>
              <a:t>Frequency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485740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TextDigester:  </a:t>
            </a:r>
            <a:r>
              <a:rPr lang="en-US" dirty="0" smtClean="0"/>
              <a:t>self-contained Java </a:t>
            </a:r>
            <a:r>
              <a:rPr lang="en-US" dirty="0" smtClean="0"/>
              <a:t>library: </a:t>
            </a:r>
          </a:p>
          <a:p>
            <a:pPr lvl="1"/>
            <a:r>
              <a:rPr lang="en-US" dirty="0" smtClean="0"/>
              <a:t>https://github.com/fra82/textdigester</a:t>
            </a:r>
            <a:endParaRPr lang="en-US" dirty="0" smtClean="0"/>
          </a:p>
          <a:p>
            <a:r>
              <a:rPr lang="en-US" dirty="0" smtClean="0"/>
              <a:t>Based on: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Freeling</a:t>
            </a:r>
            <a:r>
              <a:rPr lang="en-US" dirty="0" smtClean="0"/>
              <a:t> </a:t>
            </a:r>
            <a:r>
              <a:rPr lang="en-US" dirty="0" smtClean="0"/>
              <a:t>(v 4.0): http://nlp.cs.upc.edu/freeling/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GATE</a:t>
            </a:r>
            <a:r>
              <a:rPr lang="en-US" dirty="0" smtClean="0"/>
              <a:t> </a:t>
            </a:r>
            <a:r>
              <a:rPr lang="en-US" dirty="0" smtClean="0"/>
              <a:t>(v 8.3): https://gate.ac.uk/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Deeplearning4j</a:t>
            </a:r>
            <a:r>
              <a:rPr lang="en-US" dirty="0" smtClean="0"/>
              <a:t> </a:t>
            </a:r>
            <a:r>
              <a:rPr lang="en-US" dirty="0" smtClean="0"/>
              <a:t>(v 0.7.2): https://deeplearning4j.org</a:t>
            </a:r>
            <a:r>
              <a:rPr lang="en-US" dirty="0" smtClean="0"/>
              <a:t>/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SUMMA</a:t>
            </a:r>
            <a:r>
              <a:rPr lang="en-US" dirty="0" smtClean="0"/>
              <a:t>: http://www.taln.upf.edu/pages/summa.upf/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TextDigester is structured as a Maven project working with Java 1.8. 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 descr="C:\Users\Horacio\AppData\Local\Microsoft\Windows\Temporary Internet Files\Content.IE5\5VA8J2O9\github_logo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6309320"/>
            <a:ext cx="1691680" cy="361857"/>
          </a:xfrm>
          <a:prstGeom prst="rect">
            <a:avLst/>
          </a:prstGeom>
          <a:noFill/>
        </p:spPr>
      </p:pic>
      <p:pic>
        <p:nvPicPr>
          <p:cNvPr id="3075" name="Picture 3" descr="C:\Users\Horacio\AppData\Local\Microsoft\Windows\Temporary Internet Files\Content.IE5\LD03G5T8\java-logo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5975201"/>
            <a:ext cx="882799" cy="882799"/>
          </a:xfrm>
          <a:prstGeom prst="rect">
            <a:avLst/>
          </a:prstGeom>
          <a:noFill/>
        </p:spPr>
      </p:pic>
      <p:pic>
        <p:nvPicPr>
          <p:cNvPr id="6" name="5 Imagen" descr="g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5971748"/>
            <a:ext cx="1440160" cy="886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Destacados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Resumen de uno  o varios documentos</a:t>
            </a:r>
          </a:p>
          <a:p>
            <a:r>
              <a:rPr lang="es-ES" dirty="0" smtClean="0"/>
              <a:t>Datos anotados para entrenar tu algoritmo</a:t>
            </a:r>
          </a:p>
          <a:p>
            <a:r>
              <a:rPr lang="es-ES" dirty="0" smtClean="0"/>
              <a:t>Enseñanza de PLN </a:t>
            </a:r>
          </a:p>
          <a:p>
            <a:r>
              <a:rPr lang="es-ES" dirty="0" smtClean="0"/>
              <a:t>Reproducibilidad 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40047</TotalTime>
  <Words>266</Words>
  <Application>Microsoft Office PowerPoint</Application>
  <PresentationFormat>Presentación en pantalla (4:3)</PresentationFormat>
  <Paragraphs>95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Diseño personalizado</vt:lpstr>
      <vt:lpstr>Tema de Office</vt:lpstr>
      <vt:lpstr>TextDigester: resumen de texto ubicuo multilingüe</vt:lpstr>
      <vt:lpstr>Equipo</vt:lpstr>
      <vt:lpstr>Problema</vt:lpstr>
      <vt:lpstr>Solución</vt:lpstr>
      <vt:lpstr>Diapositiva 5</vt:lpstr>
      <vt:lpstr>Análisis de textos</vt:lpstr>
      <vt:lpstr>Métodos de resumen</vt:lpstr>
      <vt:lpstr>Código</vt:lpstr>
      <vt:lpstr>Destacados</vt:lpstr>
      <vt:lpstr>TextDigester: resumen de texto ubicuo multilingüe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NLP4ITA  Natural Language Processing  for  Improving Text Accessibility</dc:title>
  <dc:creator>UPF</dc:creator>
  <cp:lastModifiedBy>Horacio</cp:lastModifiedBy>
  <cp:revision>1683</cp:revision>
  <dcterms:created xsi:type="dcterms:W3CDTF">2013-06-13T14:22:12Z</dcterms:created>
  <dcterms:modified xsi:type="dcterms:W3CDTF">2017-02-27T13:58:23Z</dcterms:modified>
</cp:coreProperties>
</file>