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4"/>
  </p:normalViewPr>
  <p:slideViewPr>
    <p:cSldViewPr snapToGrid="0" snapToObjects="1">
      <p:cViewPr varScale="1">
        <p:scale>
          <a:sx n="116" d="100"/>
          <a:sy n="116" d="100"/>
        </p:scale>
        <p:origin x="9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8D4D-6359-2F44-9B32-7360E1DC3900}" type="datetimeFigureOut">
              <a:rPr lang="en-US" smtClean="0"/>
              <a:t>9/10/22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2E3F8-E1B7-E147-8CF9-6E14FF9EEEE5}" type="slidenum">
              <a:rPr lang="en-US" smtClean="0"/>
              <a:t>‹#›</a:t>
            </a:fld>
            <a:endParaRPr lang="en-US"/>
          </a:p>
        </p:txBody>
      </p:sp>
    </p:spTree>
    <p:extLst>
      <p:ext uri="{BB962C8B-B14F-4D97-AF65-F5344CB8AC3E}">
        <p14:creationId xmlns:p14="http://schemas.microsoft.com/office/powerpoint/2010/main" val="265992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docs.gitlab.com</a:t>
            </a:r>
            <a:r>
              <a:rPr lang="en-US" dirty="0"/>
              <a:t>/runner/install/</a:t>
            </a:r>
            <a:r>
              <a:rPr lang="en-US" dirty="0" err="1"/>
              <a:t>windows.html</a:t>
            </a:r>
            <a:endParaRPr lang="en-US" dirty="0"/>
          </a:p>
        </p:txBody>
      </p:sp>
      <p:sp>
        <p:nvSpPr>
          <p:cNvPr id="4" name="Slide Number Placeholder 3"/>
          <p:cNvSpPr>
            <a:spLocks noGrp="1"/>
          </p:cNvSpPr>
          <p:nvPr>
            <p:ph type="sldNum" sz="quarter" idx="5"/>
          </p:nvPr>
        </p:nvSpPr>
        <p:spPr/>
        <p:txBody>
          <a:bodyPr/>
          <a:lstStyle/>
          <a:p>
            <a:fld id="{FAE2E3F8-E1B7-E147-8CF9-6E14FF9EEEE5}" type="slidenum">
              <a:rPr lang="en-US" smtClean="0"/>
              <a:t>11</a:t>
            </a:fld>
            <a:endParaRPr lang="en-US"/>
          </a:p>
        </p:txBody>
      </p:sp>
    </p:spTree>
    <p:extLst>
      <p:ext uri="{BB962C8B-B14F-4D97-AF65-F5344CB8AC3E}">
        <p14:creationId xmlns:p14="http://schemas.microsoft.com/office/powerpoint/2010/main" val="54073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AFDD-9213-C444-A0D1-0473CCD92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A9B88-1D2C-A74E-9C08-CDE93A8D3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64719-533D-BB40-8329-68C888CAEDD7}"/>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1320F331-435B-6A4C-A5CE-B8ADC3DCC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E755B-D098-6940-AA16-E245B248C3E5}"/>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198651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0B4D-CC8C-9042-8301-377BC4A8C9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D973B-AA9E-A24D-9431-479F510B4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261CD-1AA8-9043-B9D5-C79A7CB956D5}"/>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4DCED962-A7F0-0F4C-8EF0-4F5B0114F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308B9-EB65-6E46-801E-CDA83B44790A}"/>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35417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6206F-FF6C-3F4B-AC7C-27E4C9954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AA4A17-0E1F-2A4A-887A-575D63FF1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6D79C-09ED-F244-90C9-C5E17905FC12}"/>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90CA976B-666C-AF48-8D59-418D86071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1DBBD-8BE8-5C4C-B080-EFA58EB51340}"/>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192553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A442-F3CC-0A4B-986B-071E6E7AA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A2361-D384-9443-ADAD-3E277D6D5E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1DD7C-8B95-A34B-8603-4424C06BB4B0}"/>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1C87F897-99FD-6340-B8AC-9FFBE1CEE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80079-FF3A-AA41-913B-398816CEB511}"/>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32166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D06C-AABD-D24A-9991-14CF26B13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AE8AE7-97AE-E342-A5CD-F861A5470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A96BE-7DCA-EF4F-83BB-D293D4670A47}"/>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1E549E4C-A769-0845-B1E2-DEFE9C299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AA791-6828-8344-AC13-D6CD37A0C19B}"/>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22050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2AC3-0DB0-7B4E-98E3-41EFFB5C1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C3B98-054B-7E4D-B651-2ADF3B941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96FD0D-2DD5-BE40-AFB3-5F7591BF97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E6792-3C80-6E46-9B25-06534A628A79}"/>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6" name="Footer Placeholder 5">
            <a:extLst>
              <a:ext uri="{FF2B5EF4-FFF2-40B4-BE49-F238E27FC236}">
                <a16:creationId xmlns:a16="http://schemas.microsoft.com/office/drawing/2014/main" id="{B4AE401B-2CCD-9441-B55F-6A5D88ED6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B78B1-017F-BD42-B3E7-CA5BFE8BC267}"/>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68430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D91B-0F51-244B-9A45-E53C3C7B4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8F925-E0CB-3249-9EE5-887E2925C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17BD7-C084-1647-BF15-194C3CE21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B0E7A7-C737-424D-9828-7B11B14C4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88079-200F-BA47-917B-83B4E1AFE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A87C1-2DA9-9141-9917-D1680F2A75F5}"/>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8" name="Footer Placeholder 7">
            <a:extLst>
              <a:ext uri="{FF2B5EF4-FFF2-40B4-BE49-F238E27FC236}">
                <a16:creationId xmlns:a16="http://schemas.microsoft.com/office/drawing/2014/main" id="{E3AA400C-8267-AD4F-A7D7-6578C7719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3BC6E-1A7F-684A-AFCF-58752D3066A4}"/>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370889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885E-92F0-EC42-8388-5E7CA4618F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5A3628-2356-C943-9037-729AAFD54283}"/>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4" name="Footer Placeholder 3">
            <a:extLst>
              <a:ext uri="{FF2B5EF4-FFF2-40B4-BE49-F238E27FC236}">
                <a16:creationId xmlns:a16="http://schemas.microsoft.com/office/drawing/2014/main" id="{C40566A0-2B23-574C-98C2-4A73D01EE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46F5F-C656-A74C-A4E7-62DA37B5FDA7}"/>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167253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38901-AF4B-774D-B7AA-2C09B1BB2855}"/>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3" name="Footer Placeholder 2">
            <a:extLst>
              <a:ext uri="{FF2B5EF4-FFF2-40B4-BE49-F238E27FC236}">
                <a16:creationId xmlns:a16="http://schemas.microsoft.com/office/drawing/2014/main" id="{77E40E96-B68A-D544-A529-BE7611E030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013AB-735B-164E-835A-9A5FC66A1A0D}"/>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331052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4BF9-9D64-C241-9DCC-E3D3AE3A8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9692A-E0F2-B44D-8709-A27215480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6967B4-3761-734B-95D7-D838C9042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66077-3010-FA43-B6D5-9CECDD95FDAD}"/>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6" name="Footer Placeholder 5">
            <a:extLst>
              <a:ext uri="{FF2B5EF4-FFF2-40B4-BE49-F238E27FC236}">
                <a16:creationId xmlns:a16="http://schemas.microsoft.com/office/drawing/2014/main" id="{B897ADFF-BCF6-FB47-AE0E-F85272134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CDC00-1BBB-9645-854C-A47230808868}"/>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239248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E89-55C6-EF47-B58E-049C3AC89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930942-6BE2-644C-8FD1-04B181929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AC9167-8751-7F43-8632-EAB108F2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A0CDB-636E-904E-BF93-0419E195B5AA}"/>
              </a:ext>
            </a:extLst>
          </p:cNvPr>
          <p:cNvSpPr>
            <a:spLocks noGrp="1"/>
          </p:cNvSpPr>
          <p:nvPr>
            <p:ph type="dt" sz="half" idx="10"/>
          </p:nvPr>
        </p:nvSpPr>
        <p:spPr/>
        <p:txBody>
          <a:bodyPr/>
          <a:lstStyle/>
          <a:p>
            <a:fld id="{E61BC493-4E05-654D-817A-7AEA3581AA7C}" type="datetimeFigureOut">
              <a:rPr lang="en-US" smtClean="0"/>
              <a:t>9/10/22</a:t>
            </a:fld>
            <a:endParaRPr lang="en-US"/>
          </a:p>
        </p:txBody>
      </p:sp>
      <p:sp>
        <p:nvSpPr>
          <p:cNvPr id="6" name="Footer Placeholder 5">
            <a:extLst>
              <a:ext uri="{FF2B5EF4-FFF2-40B4-BE49-F238E27FC236}">
                <a16:creationId xmlns:a16="http://schemas.microsoft.com/office/drawing/2014/main" id="{AD49D753-D4FD-3945-9112-E8A836F82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81998-E4F9-C34C-92B7-31A20D18E5CB}"/>
              </a:ext>
            </a:extLst>
          </p:cNvPr>
          <p:cNvSpPr>
            <a:spLocks noGrp="1"/>
          </p:cNvSpPr>
          <p:nvPr>
            <p:ph type="sldNum" sz="quarter" idx="12"/>
          </p:nvPr>
        </p:nvSpPr>
        <p:spPr/>
        <p:txBody>
          <a:bodyPr/>
          <a:lstStyle/>
          <a:p>
            <a:fld id="{B01BCF90-E812-FE4E-8491-AC3AFA0D5FF1}" type="slidenum">
              <a:rPr lang="en-US" smtClean="0"/>
              <a:t>‹#›</a:t>
            </a:fld>
            <a:endParaRPr lang="en-US"/>
          </a:p>
        </p:txBody>
      </p:sp>
    </p:spTree>
    <p:extLst>
      <p:ext uri="{BB962C8B-B14F-4D97-AF65-F5344CB8AC3E}">
        <p14:creationId xmlns:p14="http://schemas.microsoft.com/office/powerpoint/2010/main" val="126342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5CB26-146E-9E40-B342-4B057AAB0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99B8A-9388-D245-92AD-DBEAF4B1D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1440A-5E89-1542-8ED9-999BA1BD3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C493-4E05-654D-817A-7AEA3581AA7C}" type="datetimeFigureOut">
              <a:rPr lang="en-US" smtClean="0"/>
              <a:t>9/10/22</a:t>
            </a:fld>
            <a:endParaRPr lang="en-US"/>
          </a:p>
        </p:txBody>
      </p:sp>
      <p:sp>
        <p:nvSpPr>
          <p:cNvPr id="5" name="Footer Placeholder 4">
            <a:extLst>
              <a:ext uri="{FF2B5EF4-FFF2-40B4-BE49-F238E27FC236}">
                <a16:creationId xmlns:a16="http://schemas.microsoft.com/office/drawing/2014/main" id="{2E6D37BF-1F61-9349-AE95-36928E058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24A16-5331-B642-B831-E5975B04F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BCF90-E812-FE4E-8491-AC3AFA0D5FF1}" type="slidenum">
              <a:rPr lang="en-US" smtClean="0"/>
              <a:t>‹#›</a:t>
            </a:fld>
            <a:endParaRPr lang="en-US"/>
          </a:p>
        </p:txBody>
      </p:sp>
    </p:spTree>
    <p:extLst>
      <p:ext uri="{BB962C8B-B14F-4D97-AF65-F5344CB8AC3E}">
        <p14:creationId xmlns:p14="http://schemas.microsoft.com/office/powerpoint/2010/main" val="334714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lab.com/" TargetMode="External"/><Relationship Id="rId2" Type="http://schemas.openxmlformats.org/officeDocument/2006/relationships/hyperlink" Target="https://gitlab-runner-downloads.s3.amazonaws.com/latest/binaries/gitlab-runner-darwin-amd6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lab-runner-downloads.s3.amazonaws.com/latest/binaries/gitlab-runner-windows-amd64.exe" TargetMode="External"/><Relationship Id="rId7" Type="http://schemas.openxmlformats.org/officeDocument/2006/relationships/hyperlink" Target="https://docs.gitlab.com/runner/register/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cs.microsoft.com/en-us/powershell/scripting/windows-powershell/starting-windows-powershell?view=powershell-7#with-administrative-privileges-run-as-administrator" TargetMode="External"/><Relationship Id="rId5" Type="http://schemas.openxmlformats.org/officeDocument/2006/relationships/hyperlink" Target="https://docs.gitlab.com/runner/install/bleeding-edge.html#download-any-other-tagged-release" TargetMode="External"/><Relationship Id="rId4" Type="http://schemas.openxmlformats.org/officeDocument/2006/relationships/hyperlink" Target="https://gitlab-runner-downloads.s3.amazonaws.com/latest/binaries/gitlab-runner-windows-386.ex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lab.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lab.com/game3121/test.git" TargetMode="External"/><Relationship Id="rId2" Type="http://schemas.openxmlformats.org/officeDocument/2006/relationships/hyperlink" Target="http://www.yamllint.co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la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052A-EE9F-D64C-AB7C-58A6C53C2984}"/>
              </a:ext>
            </a:extLst>
          </p:cNvPr>
          <p:cNvSpPr>
            <a:spLocks noGrp="1"/>
          </p:cNvSpPr>
          <p:nvPr>
            <p:ph type="ctrTitle"/>
          </p:nvPr>
        </p:nvSpPr>
        <p:spPr/>
        <p:txBody>
          <a:bodyPr/>
          <a:lstStyle/>
          <a:p>
            <a:r>
              <a:rPr lang="en-US" dirty="0"/>
              <a:t>GitLab</a:t>
            </a:r>
          </a:p>
        </p:txBody>
      </p:sp>
      <p:sp>
        <p:nvSpPr>
          <p:cNvPr id="3" name="Subtitle 2">
            <a:extLst>
              <a:ext uri="{FF2B5EF4-FFF2-40B4-BE49-F238E27FC236}">
                <a16:creationId xmlns:a16="http://schemas.microsoft.com/office/drawing/2014/main" id="{42D60FDF-5E6B-1B4D-9025-D8210D027ABA}"/>
              </a:ext>
            </a:extLst>
          </p:cNvPr>
          <p:cNvSpPr>
            <a:spLocks noGrp="1"/>
          </p:cNvSpPr>
          <p:nvPr>
            <p:ph type="subTitle" idx="1"/>
          </p:nvPr>
        </p:nvSpPr>
        <p:spPr/>
        <p:txBody>
          <a:bodyPr/>
          <a:lstStyle/>
          <a:p>
            <a:r>
              <a:rPr lang="en-US" dirty="0"/>
              <a:t>What  is GitLab</a:t>
            </a:r>
          </a:p>
        </p:txBody>
      </p:sp>
    </p:spTree>
    <p:extLst>
      <p:ext uri="{BB962C8B-B14F-4D97-AF65-F5344CB8AC3E}">
        <p14:creationId xmlns:p14="http://schemas.microsoft.com/office/powerpoint/2010/main" val="413307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BE8A-62FF-2A43-BFDE-514FA1FC34A9}"/>
              </a:ext>
            </a:extLst>
          </p:cNvPr>
          <p:cNvSpPr>
            <a:spLocks noGrp="1"/>
          </p:cNvSpPr>
          <p:nvPr>
            <p:ph type="title"/>
          </p:nvPr>
        </p:nvSpPr>
        <p:spPr/>
        <p:txBody>
          <a:bodyPr/>
          <a:lstStyle/>
          <a:p>
            <a:r>
              <a:rPr lang="en-US" dirty="0"/>
              <a:t>Install GitLab Runner On Mac</a:t>
            </a:r>
          </a:p>
        </p:txBody>
      </p:sp>
      <p:sp>
        <p:nvSpPr>
          <p:cNvPr id="3" name="Content Placeholder 2">
            <a:extLst>
              <a:ext uri="{FF2B5EF4-FFF2-40B4-BE49-F238E27FC236}">
                <a16:creationId xmlns:a16="http://schemas.microsoft.com/office/drawing/2014/main" id="{8AE431CC-33A9-F647-9E1F-5D62B7D0E036}"/>
              </a:ext>
            </a:extLst>
          </p:cNvPr>
          <p:cNvSpPr>
            <a:spLocks noGrp="1"/>
          </p:cNvSpPr>
          <p:nvPr>
            <p:ph idx="1"/>
          </p:nvPr>
        </p:nvSpPr>
        <p:spPr/>
        <p:txBody>
          <a:bodyPr>
            <a:normAutofit fontScale="40000" lnSpcReduction="20000"/>
          </a:bodyPr>
          <a:lstStyle/>
          <a:p>
            <a:r>
              <a:rPr lang="en-US" dirty="0"/>
              <a:t>Install Home Brew</a:t>
            </a:r>
          </a:p>
          <a:p>
            <a:r>
              <a:rPr lang="en-US" dirty="0"/>
              <a:t>In the terminal: brew install </a:t>
            </a:r>
            <a:r>
              <a:rPr lang="en-US" dirty="0" err="1"/>
              <a:t>gitlab</a:t>
            </a:r>
            <a:r>
              <a:rPr lang="en-US" dirty="0"/>
              <a:t>-runner</a:t>
            </a:r>
          </a:p>
          <a:p>
            <a:r>
              <a:rPr lang="en-US" dirty="0"/>
              <a:t>Or</a:t>
            </a:r>
          </a:p>
          <a:p>
            <a:r>
              <a:rPr lang="en-US" dirty="0"/>
              <a:t>Follow the instruction:</a:t>
            </a:r>
          </a:p>
          <a:p>
            <a:r>
              <a:rPr lang="en-CA" b="0" i="0" u="none" strike="noStrike" dirty="0" err="1">
                <a:effectLst/>
                <a:latin typeface="Menlo" panose="020B0609030804020204" pitchFamily="49" charset="0"/>
              </a:rPr>
              <a:t>sudo</a:t>
            </a:r>
            <a:r>
              <a:rPr lang="en-CA" b="0" i="0" u="none" strike="noStrike" dirty="0">
                <a:effectLst/>
                <a:latin typeface="Menlo" panose="020B0609030804020204" pitchFamily="49" charset="0"/>
              </a:rPr>
              <a:t> curl --output /</a:t>
            </a:r>
            <a:r>
              <a:rPr lang="en-CA" b="0" i="0" u="none" strike="noStrike" dirty="0" err="1">
                <a:effectLst/>
                <a:latin typeface="Menlo" panose="020B0609030804020204" pitchFamily="49" charset="0"/>
              </a:rPr>
              <a:t>usr</a:t>
            </a:r>
            <a:r>
              <a:rPr lang="en-CA" b="0" i="0" u="none" strike="noStrike" dirty="0">
                <a:effectLst/>
                <a:latin typeface="Menlo" panose="020B0609030804020204" pitchFamily="49" charset="0"/>
              </a:rPr>
              <a:t>/local/bin/</a:t>
            </a:r>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-runner </a:t>
            </a:r>
            <a:r>
              <a:rPr lang="en-CA" b="0" i="0" u="none" strike="noStrike" dirty="0">
                <a:effectLst/>
                <a:latin typeface="Menlo" panose="020B0609030804020204" pitchFamily="49" charset="0"/>
                <a:hlinkClick r:id="rId2">
                  <a:extLst>
                    <a:ext uri="{A12FA001-AC4F-418D-AE19-62706E023703}">
                      <ahyp:hlinkClr xmlns:ahyp="http://schemas.microsoft.com/office/drawing/2018/hyperlinkcolor" val="tx"/>
                    </a:ext>
                  </a:extLst>
                </a:hlinkClick>
              </a:rPr>
              <a:t>https://gitlab-runner-downloads.s3.amazonaws.com/latest/binaries/gitlab-runner-darwin-amd64</a:t>
            </a:r>
            <a:endParaRPr lang="en-CA" b="0" i="0" u="none" strike="noStrike" dirty="0">
              <a:effectLst/>
              <a:latin typeface="Menlo" panose="020B0609030804020204" pitchFamily="49" charset="0"/>
            </a:endParaRPr>
          </a:p>
          <a:p>
            <a:r>
              <a:rPr lang="en-CA" b="0" i="0" u="none" strike="noStrike" dirty="0" err="1">
                <a:effectLst/>
                <a:latin typeface="Menlo" panose="020B0609030804020204" pitchFamily="49" charset="0"/>
              </a:rPr>
              <a:t>sudo</a:t>
            </a:r>
            <a:r>
              <a:rPr lang="en-CA" b="0" i="0" u="none" strike="noStrike" dirty="0">
                <a:effectLst/>
                <a:latin typeface="Menlo" panose="020B0609030804020204" pitchFamily="49" charset="0"/>
              </a:rPr>
              <a:t> </a:t>
            </a:r>
            <a:r>
              <a:rPr lang="en-CA" b="0" i="0" u="none" strike="noStrike" dirty="0" err="1">
                <a:effectLst/>
                <a:latin typeface="Menlo" panose="020B0609030804020204" pitchFamily="49" charset="0"/>
              </a:rPr>
              <a:t>chmod</a:t>
            </a:r>
            <a:r>
              <a:rPr lang="en-CA" b="0" i="0" u="none" strike="noStrike" dirty="0">
                <a:effectLst/>
                <a:latin typeface="Menlo" panose="020B0609030804020204" pitchFamily="49" charset="0"/>
              </a:rPr>
              <a:t> +x /</a:t>
            </a:r>
            <a:r>
              <a:rPr lang="en-CA" b="0" i="0" u="none" strike="noStrike" dirty="0" err="1">
                <a:effectLst/>
                <a:latin typeface="Menlo" panose="020B0609030804020204" pitchFamily="49" charset="0"/>
              </a:rPr>
              <a:t>usr</a:t>
            </a:r>
            <a:r>
              <a:rPr lang="en-CA" b="0" i="0" u="none" strike="noStrike" dirty="0">
                <a:effectLst/>
                <a:latin typeface="Menlo" panose="020B0609030804020204" pitchFamily="49" charset="0"/>
              </a:rPr>
              <a:t>/local/bin/</a:t>
            </a:r>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-runner</a:t>
            </a:r>
          </a:p>
          <a:p>
            <a:r>
              <a:rPr lang="en-CA" b="0" i="0" u="none" strike="noStrike" dirty="0" err="1">
                <a:effectLst/>
                <a:latin typeface="Menlo" panose="020B0609030804020204" pitchFamily="49" charset="0"/>
              </a:rPr>
              <a:t>su</a:t>
            </a:r>
            <a:r>
              <a:rPr lang="en-CA" b="0" i="0" u="none" strike="noStrike" dirty="0">
                <a:effectLst/>
                <a:latin typeface="Menlo" panose="020B0609030804020204" pitchFamily="49" charset="0"/>
              </a:rPr>
              <a:t> - &lt;username&gt;</a:t>
            </a:r>
          </a:p>
          <a:p>
            <a:r>
              <a:rPr lang="en-CA" dirty="0" err="1">
                <a:latin typeface="Menlo" panose="020B0609030804020204" pitchFamily="49" charset="0"/>
              </a:rPr>
              <a:t>g</a:t>
            </a:r>
            <a:r>
              <a:rPr lang="en-CA" b="0" i="0" u="none" strike="noStrike" dirty="0" err="1">
                <a:effectLst/>
                <a:latin typeface="Menlo" panose="020B0609030804020204" pitchFamily="49" charset="0"/>
              </a:rPr>
              <a:t>itlab</a:t>
            </a:r>
            <a:r>
              <a:rPr lang="en-CA" b="0" i="0" u="none" strike="noStrike" dirty="0">
                <a:effectLst/>
                <a:latin typeface="Menlo" panose="020B0609030804020204" pitchFamily="49" charset="0"/>
              </a:rPr>
              <a:t>-runner --version</a:t>
            </a:r>
          </a:p>
          <a:p>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-runner install</a:t>
            </a:r>
          </a:p>
          <a:p>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-runner start</a:t>
            </a:r>
          </a:p>
          <a:p>
            <a:r>
              <a:rPr lang="en-CA" dirty="0" err="1">
                <a:effectLst/>
                <a:latin typeface="Menlo" panose="020B0609030804020204" pitchFamily="49" charset="0"/>
              </a:rPr>
              <a:t>sudo</a:t>
            </a:r>
            <a:r>
              <a:rPr lang="en-CA" dirty="0">
                <a:effectLst/>
                <a:latin typeface="Menlo" panose="020B0609030804020204" pitchFamily="49" charset="0"/>
              </a:rPr>
              <a:t> </a:t>
            </a:r>
            <a:r>
              <a:rPr lang="en-CA" dirty="0" err="1">
                <a:effectLst/>
                <a:latin typeface="Menlo" panose="020B0609030804020204" pitchFamily="49" charset="0"/>
              </a:rPr>
              <a:t>gitlab</a:t>
            </a:r>
            <a:r>
              <a:rPr lang="en-CA">
                <a:effectLst/>
                <a:latin typeface="Menlo" panose="020B0609030804020204" pitchFamily="49" charset="0"/>
              </a:rPr>
              <a:t>-runner verify</a:t>
            </a:r>
            <a:endParaRPr lang="en-CA" b="0" i="0" u="none" strike="noStrike" dirty="0">
              <a:effectLst/>
              <a:latin typeface="Menlo" panose="020B0609030804020204" pitchFamily="49" charset="0"/>
            </a:endParaRPr>
          </a:p>
          <a:p>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-runner register  (bind it with a </a:t>
            </a:r>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 instance!)</a:t>
            </a:r>
          </a:p>
          <a:p>
            <a:pPr lvl="1"/>
            <a:r>
              <a:rPr lang="en-CA" dirty="0">
                <a:latin typeface="Menlo" panose="020B0609030804020204" pitchFamily="49" charset="0"/>
                <a:hlinkClick r:id="rId3">
                  <a:extLst>
                    <a:ext uri="{A12FA001-AC4F-418D-AE19-62706E023703}">
                      <ahyp:hlinkClr xmlns:ahyp="http://schemas.microsoft.com/office/drawing/2018/hyperlinkcolor" val="tx"/>
                    </a:ext>
                  </a:extLst>
                </a:hlinkClick>
              </a:rPr>
              <a:t>https://gitlab.com</a:t>
            </a:r>
            <a:endParaRPr lang="en-CA" dirty="0">
              <a:latin typeface="Menlo" panose="020B0609030804020204" pitchFamily="49" charset="0"/>
            </a:endParaRPr>
          </a:p>
          <a:p>
            <a:pPr lvl="1"/>
            <a:r>
              <a:rPr lang="en-CA" dirty="0">
                <a:latin typeface="Menlo" panose="020B0609030804020204" pitchFamily="49" charset="0"/>
              </a:rPr>
              <a:t>Login to GitLab -&gt; Go to Project </a:t>
            </a:r>
            <a:r>
              <a:rPr lang="en-CA" dirty="0">
                <a:latin typeface="Menlo" panose="020B0609030804020204" pitchFamily="49" charset="0"/>
                <a:sym typeface="Wingdings" pitchFamily="2" charset="2"/>
              </a:rPr>
              <a:t> Click on the setting from the left  CI/CD  Expand the “Runner” and copy the </a:t>
            </a:r>
            <a:r>
              <a:rPr lang="en-CA" dirty="0" err="1">
                <a:latin typeface="Menlo" panose="020B0609030804020204" pitchFamily="49" charset="0"/>
                <a:sym typeface="Wingdings" pitchFamily="2" charset="2"/>
              </a:rPr>
              <a:t>tocken</a:t>
            </a:r>
            <a:r>
              <a:rPr lang="en-CA" dirty="0">
                <a:latin typeface="Menlo" panose="020B0609030804020204" pitchFamily="49" charset="0"/>
                <a:sym typeface="Wingdings" pitchFamily="2" charset="2"/>
              </a:rPr>
              <a:t> from there!</a:t>
            </a:r>
          </a:p>
          <a:p>
            <a:pPr lvl="1"/>
            <a:r>
              <a:rPr lang="en-CA" dirty="0">
                <a:latin typeface="Menlo" panose="020B0609030804020204" pitchFamily="49" charset="0"/>
                <a:sym typeface="Wingdings" pitchFamily="2" charset="2"/>
              </a:rPr>
              <a:t>Description: my-runner</a:t>
            </a:r>
          </a:p>
          <a:p>
            <a:pPr lvl="1"/>
            <a:r>
              <a:rPr lang="en-CA" dirty="0">
                <a:latin typeface="Menlo" panose="020B0609030804020204" pitchFamily="49" charset="0"/>
                <a:sym typeface="Wingdings" pitchFamily="2" charset="2"/>
              </a:rPr>
              <a:t>Tags: </a:t>
            </a:r>
            <a:r>
              <a:rPr lang="en-CA" dirty="0" err="1">
                <a:latin typeface="Menlo" panose="020B0609030804020204" pitchFamily="49" charset="0"/>
                <a:sym typeface="Wingdings" pitchFamily="2" charset="2"/>
              </a:rPr>
              <a:t>ssh</a:t>
            </a:r>
            <a:r>
              <a:rPr lang="en-CA" dirty="0">
                <a:latin typeface="Menlo" panose="020B0609030804020204" pitchFamily="49" charset="0"/>
                <a:sym typeface="Wingdings" pitchFamily="2" charset="2"/>
              </a:rPr>
              <a:t>, ci</a:t>
            </a:r>
          </a:p>
          <a:p>
            <a:pPr lvl="1"/>
            <a:r>
              <a:rPr lang="en-CA" dirty="0">
                <a:latin typeface="Menlo" panose="020B0609030804020204" pitchFamily="49" charset="0"/>
                <a:sym typeface="Wingdings" pitchFamily="2" charset="2"/>
              </a:rPr>
              <a:t>Executor: shell</a:t>
            </a:r>
          </a:p>
          <a:p>
            <a:r>
              <a:rPr lang="en-CA" dirty="0">
                <a:latin typeface="Menlo" panose="020B0609030804020204" pitchFamily="49" charset="0"/>
              </a:rPr>
              <a:t>Login to GitLab -&gt; Go to Project </a:t>
            </a:r>
            <a:r>
              <a:rPr lang="en-CA" dirty="0">
                <a:latin typeface="Menlo" panose="020B0609030804020204" pitchFamily="49" charset="0"/>
                <a:sym typeface="Wingdings" pitchFamily="2" charset="2"/>
              </a:rPr>
              <a:t> Click on the setting from the left  CI/CD  Expand the “Runner” and check if “my-runner” is there!</a:t>
            </a:r>
          </a:p>
          <a:p>
            <a:endParaRPr lang="en-US" dirty="0"/>
          </a:p>
        </p:txBody>
      </p:sp>
    </p:spTree>
    <p:extLst>
      <p:ext uri="{BB962C8B-B14F-4D97-AF65-F5344CB8AC3E}">
        <p14:creationId xmlns:p14="http://schemas.microsoft.com/office/powerpoint/2010/main" val="331630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B413-D652-2C44-A787-1C1F7CF0E675}"/>
              </a:ext>
            </a:extLst>
          </p:cNvPr>
          <p:cNvSpPr>
            <a:spLocks noGrp="1"/>
          </p:cNvSpPr>
          <p:nvPr>
            <p:ph type="title"/>
          </p:nvPr>
        </p:nvSpPr>
        <p:spPr/>
        <p:txBody>
          <a:bodyPr/>
          <a:lstStyle/>
          <a:p>
            <a:r>
              <a:rPr lang="en-US" dirty="0"/>
              <a:t>Install GitLab Runner On Windows</a:t>
            </a:r>
          </a:p>
        </p:txBody>
      </p:sp>
      <p:sp>
        <p:nvSpPr>
          <p:cNvPr id="3" name="Content Placeholder 2">
            <a:extLst>
              <a:ext uri="{FF2B5EF4-FFF2-40B4-BE49-F238E27FC236}">
                <a16:creationId xmlns:a16="http://schemas.microsoft.com/office/drawing/2014/main" id="{E7D0A585-4F0A-DC4B-BCCF-362783EEF679}"/>
              </a:ext>
            </a:extLst>
          </p:cNvPr>
          <p:cNvSpPr>
            <a:spLocks noGrp="1"/>
          </p:cNvSpPr>
          <p:nvPr>
            <p:ph idx="1"/>
          </p:nvPr>
        </p:nvSpPr>
        <p:spPr/>
        <p:txBody>
          <a:bodyPr>
            <a:normAutofit fontScale="55000" lnSpcReduction="20000"/>
          </a:bodyPr>
          <a:lstStyle/>
          <a:p>
            <a:pPr algn="l">
              <a:buFont typeface="+mj-lt"/>
              <a:buAutoNum type="arabicPeriod"/>
            </a:pPr>
            <a:r>
              <a:rPr lang="en-CA" b="0" i="0" u="none" strike="noStrike" dirty="0">
                <a:solidFill>
                  <a:srgbClr val="404040"/>
                </a:solidFill>
                <a:effectLst/>
                <a:latin typeface="-apple-system"/>
              </a:rPr>
              <a:t>Create a folder somewhere in your system, ex.: C:\GitLab-Runner.</a:t>
            </a:r>
          </a:p>
          <a:p>
            <a:pPr algn="l">
              <a:buFont typeface="+mj-lt"/>
              <a:buAutoNum type="arabicPeriod"/>
            </a:pPr>
            <a:r>
              <a:rPr lang="en-CA" b="0" i="0" u="none" strike="noStrike" dirty="0">
                <a:solidFill>
                  <a:srgbClr val="404040"/>
                </a:solidFill>
                <a:effectLst/>
                <a:latin typeface="-apple-system"/>
              </a:rPr>
              <a:t>Download the binary for </a:t>
            </a:r>
            <a:r>
              <a:rPr lang="en-CA" b="0" i="0" u="none" strike="noStrike" dirty="0">
                <a:solidFill>
                  <a:srgbClr val="5943B6"/>
                </a:solidFill>
                <a:effectLst/>
                <a:latin typeface="-apple-system"/>
                <a:hlinkClick r:id="rId3"/>
              </a:rPr>
              <a:t>64-bit</a:t>
            </a:r>
            <a:r>
              <a:rPr lang="en-CA" b="0" i="0" u="none" strike="noStrike" dirty="0">
                <a:solidFill>
                  <a:srgbClr val="404040"/>
                </a:solidFill>
                <a:effectLst/>
                <a:latin typeface="-apple-system"/>
              </a:rPr>
              <a:t> or </a:t>
            </a:r>
            <a:r>
              <a:rPr lang="en-CA" b="0" i="0" u="none" strike="noStrike" dirty="0">
                <a:solidFill>
                  <a:srgbClr val="5943B6"/>
                </a:solidFill>
                <a:effectLst/>
                <a:latin typeface="-apple-system"/>
                <a:hlinkClick r:id="rId4"/>
              </a:rPr>
              <a:t>32-bit</a:t>
            </a:r>
            <a:r>
              <a:rPr lang="en-CA" b="0" i="0" u="none" strike="noStrike" dirty="0">
                <a:solidFill>
                  <a:srgbClr val="404040"/>
                </a:solidFill>
                <a:effectLst/>
                <a:latin typeface="-apple-system"/>
              </a:rPr>
              <a:t> and put it into the folder you created. The following assumes you have renamed the binary to </a:t>
            </a:r>
            <a:r>
              <a:rPr lang="en-CA" b="0" i="0" u="none" strike="noStrike" dirty="0" err="1">
                <a:solidFill>
                  <a:srgbClr val="404040"/>
                </a:solidFill>
                <a:effectLst/>
                <a:latin typeface="-apple-system"/>
              </a:rPr>
              <a:t>gitlab-runner.exe</a:t>
            </a:r>
            <a:r>
              <a:rPr lang="en-CA" b="0" i="0" u="none" strike="noStrike" dirty="0">
                <a:solidFill>
                  <a:srgbClr val="404040"/>
                </a:solidFill>
                <a:effectLst/>
                <a:latin typeface="-apple-system"/>
              </a:rPr>
              <a:t> (optional). You can download a binary for every available version as described in </a:t>
            </a:r>
            <a:r>
              <a:rPr lang="en-CA" b="0" i="0" u="none" strike="noStrike" dirty="0">
                <a:solidFill>
                  <a:srgbClr val="5943B6"/>
                </a:solidFill>
                <a:effectLst/>
                <a:latin typeface="-apple-system"/>
                <a:hlinkClick r:id="rId5"/>
              </a:rPr>
              <a:t>Bleeding Edge - download any other tagged release</a:t>
            </a:r>
            <a:r>
              <a:rPr lang="en-CA" b="0" i="0" u="none" strike="noStrike" dirty="0">
                <a:solidFill>
                  <a:srgbClr val="404040"/>
                </a:solidFill>
                <a:effectLst/>
                <a:latin typeface="-apple-system"/>
              </a:rPr>
              <a:t>.</a:t>
            </a:r>
          </a:p>
          <a:p>
            <a:pPr algn="l">
              <a:buFont typeface="+mj-lt"/>
              <a:buAutoNum type="arabicPeriod"/>
            </a:pPr>
            <a:r>
              <a:rPr lang="en-CA" b="0" i="0" u="none" strike="noStrike" dirty="0">
                <a:solidFill>
                  <a:srgbClr val="404040"/>
                </a:solidFill>
                <a:effectLst/>
                <a:latin typeface="-apple-system"/>
              </a:rPr>
              <a:t>Make sure to restrict the Write permissions on the GitLab Runner directory and executable. If you do not set these permissions, regular users can replace the executable with their own and run arbitrary code with elevated privileges.</a:t>
            </a:r>
          </a:p>
          <a:p>
            <a:pPr algn="l">
              <a:buFont typeface="+mj-lt"/>
              <a:buAutoNum type="arabicPeriod"/>
            </a:pPr>
            <a:r>
              <a:rPr lang="en-CA" b="0" i="0" u="none" strike="noStrike" dirty="0">
                <a:solidFill>
                  <a:srgbClr val="404040"/>
                </a:solidFill>
                <a:effectLst/>
                <a:latin typeface="-apple-system"/>
              </a:rPr>
              <a:t>Run an </a:t>
            </a:r>
            <a:r>
              <a:rPr lang="en-CA" b="0" i="0" u="none" strike="noStrike" dirty="0">
                <a:solidFill>
                  <a:srgbClr val="5943B6"/>
                </a:solidFill>
                <a:effectLst/>
                <a:latin typeface="-apple-system"/>
                <a:hlinkClick r:id="rId6"/>
              </a:rPr>
              <a:t>elevated command prompt</a:t>
            </a:r>
            <a:r>
              <a:rPr lang="en-CA" b="0" i="0" u="none" strike="noStrike" dirty="0">
                <a:solidFill>
                  <a:srgbClr val="404040"/>
                </a:solidFill>
                <a:effectLst/>
                <a:latin typeface="-apple-system"/>
              </a:rPr>
              <a:t>:</a:t>
            </a:r>
          </a:p>
          <a:p>
            <a:pPr algn="l">
              <a:buFont typeface="+mj-lt"/>
              <a:buAutoNum type="arabicPeriod"/>
            </a:pPr>
            <a:r>
              <a:rPr lang="en-CA" b="0" i="0" u="none" strike="noStrike" dirty="0">
                <a:solidFill>
                  <a:srgbClr val="5943B6"/>
                </a:solidFill>
                <a:effectLst/>
                <a:latin typeface="-apple-system"/>
                <a:hlinkClick r:id="rId7"/>
              </a:rPr>
              <a:t>Register a runner</a:t>
            </a:r>
            <a:r>
              <a:rPr lang="en-CA" b="0" i="0" u="none" strike="noStrike" dirty="0">
                <a:solidFill>
                  <a:srgbClr val="404040"/>
                </a:solidFill>
                <a:effectLst/>
                <a:latin typeface="-apple-system"/>
              </a:rPr>
              <a:t>.</a:t>
            </a:r>
          </a:p>
          <a:p>
            <a:pPr algn="l">
              <a:buFont typeface="+mj-lt"/>
              <a:buAutoNum type="arabicPeriod"/>
            </a:pPr>
            <a:r>
              <a:rPr lang="en-CA" b="0" i="0" u="none" strike="noStrike" dirty="0">
                <a:solidFill>
                  <a:srgbClr val="404040"/>
                </a:solidFill>
                <a:effectLst/>
                <a:latin typeface="-apple-system"/>
              </a:rPr>
              <a:t>Install GitLab Runner as a service and start it. You can either run the service using the Built-in System Account (recommended) or using a user account.</a:t>
            </a:r>
          </a:p>
          <a:p>
            <a:pPr algn="l">
              <a:buFont typeface="+mj-lt"/>
              <a:buAutoNum type="arabicPeriod"/>
            </a:pPr>
            <a:r>
              <a:rPr lang="en-CA" b="1" i="0" u="none" strike="noStrike" dirty="0">
                <a:solidFill>
                  <a:srgbClr val="404040"/>
                </a:solidFill>
                <a:effectLst/>
                <a:latin typeface="-apple-system"/>
              </a:rPr>
              <a:t>Run service using Built-in System Account</a:t>
            </a:r>
            <a:r>
              <a:rPr lang="en-CA" b="0" i="0" u="none" strike="noStrike" dirty="0">
                <a:solidFill>
                  <a:srgbClr val="404040"/>
                </a:solidFill>
                <a:effectLst/>
                <a:latin typeface="-apple-system"/>
              </a:rPr>
              <a:t> (under directory created in step 1. from above, ex.: C:\GitLab-Runner)</a:t>
            </a:r>
          </a:p>
          <a:p>
            <a:pPr algn="l">
              <a:buFont typeface="+mj-lt"/>
              <a:buAutoNum type="arabicPeriod"/>
            </a:pPr>
            <a:r>
              <a:rPr lang="en-CA" b="0" i="0" u="none" strike="noStrike" dirty="0">
                <a:effectLst/>
                <a:latin typeface="-apple-system"/>
              </a:rPr>
              <a:t>cd C:\GitLab-Runner </a:t>
            </a:r>
          </a:p>
          <a:p>
            <a:pPr algn="l">
              <a:buFont typeface="+mj-lt"/>
              <a:buAutoNum type="arabicPeriod"/>
            </a:pPr>
            <a:r>
              <a:rPr lang="en-CA" b="0" i="0" u="none" strike="noStrike" dirty="0">
                <a:effectLst/>
                <a:latin typeface="-apple-system"/>
              </a:rPr>
              <a:t>.\</a:t>
            </a:r>
            <a:r>
              <a:rPr lang="en-CA" b="0" i="0" u="none" strike="noStrike" dirty="0" err="1">
                <a:effectLst/>
                <a:latin typeface="-apple-system"/>
              </a:rPr>
              <a:t>gitlab-runner.exe</a:t>
            </a:r>
            <a:r>
              <a:rPr lang="en-CA" b="0" i="0" u="none" strike="noStrike" dirty="0">
                <a:effectLst/>
                <a:latin typeface="-apple-system"/>
              </a:rPr>
              <a:t> install </a:t>
            </a:r>
          </a:p>
          <a:p>
            <a:pPr>
              <a:buFont typeface="+mj-lt"/>
              <a:buAutoNum type="arabicPeriod"/>
            </a:pPr>
            <a:r>
              <a:rPr lang="en-CA" b="0" i="0" u="none" strike="noStrike" dirty="0">
                <a:effectLst/>
                <a:latin typeface="-apple-system"/>
              </a:rPr>
              <a:t>.\</a:t>
            </a:r>
            <a:r>
              <a:rPr lang="en-CA" b="0" i="0" u="none" strike="noStrike" dirty="0" err="1">
                <a:effectLst/>
                <a:latin typeface="-apple-system"/>
              </a:rPr>
              <a:t>gitlab-runner.exe</a:t>
            </a:r>
            <a:r>
              <a:rPr lang="en-CA" b="0" i="0" u="none" strike="noStrike" dirty="0">
                <a:effectLst/>
                <a:latin typeface="-apple-system"/>
              </a:rPr>
              <a:t> start</a:t>
            </a:r>
          </a:p>
          <a:p>
            <a:pPr>
              <a:buFont typeface="+mj-lt"/>
              <a:buAutoNum type="arabicPeriod"/>
            </a:pPr>
            <a:r>
              <a:rPr lang="en-CA" dirty="0" err="1">
                <a:effectLst/>
                <a:latin typeface="Menlo" panose="020B0609030804020204" pitchFamily="49" charset="0"/>
              </a:rPr>
              <a:t>gitlab-runner.exe</a:t>
            </a:r>
            <a:r>
              <a:rPr lang="en-CA" dirty="0">
                <a:effectLst/>
                <a:latin typeface="Menlo" panose="020B0609030804020204" pitchFamily="49" charset="0"/>
              </a:rPr>
              <a:t> verify</a:t>
            </a:r>
            <a:endParaRPr lang="en-CA" b="0" i="0" u="none" strike="noStrike" dirty="0">
              <a:effectLst/>
              <a:latin typeface="-apple-system"/>
            </a:endParaRPr>
          </a:p>
          <a:p>
            <a:pPr>
              <a:buFont typeface="+mj-lt"/>
              <a:buAutoNum type="arabicPeriod"/>
            </a:pPr>
            <a:r>
              <a:rPr lang="en-CA" b="0" i="0" u="none" strike="noStrike" dirty="0">
                <a:effectLst/>
                <a:latin typeface="-apple-system"/>
              </a:rPr>
              <a:t>.\</a:t>
            </a:r>
            <a:r>
              <a:rPr lang="en-CA" b="0" i="0" u="none" strike="noStrike" dirty="0" err="1">
                <a:effectLst/>
                <a:latin typeface="-apple-system"/>
              </a:rPr>
              <a:t>gitlab-runner.exe</a:t>
            </a:r>
            <a:r>
              <a:rPr lang="en-CA" b="0" i="0" u="none" strike="noStrike" dirty="0">
                <a:effectLst/>
                <a:latin typeface="-apple-system"/>
              </a:rPr>
              <a:t> stop</a:t>
            </a:r>
          </a:p>
          <a:p>
            <a:pPr algn="l">
              <a:buFont typeface="+mj-lt"/>
              <a:buAutoNum type="arabicPeriod"/>
            </a:pPr>
            <a:endParaRPr lang="en-CA" b="0" i="0" u="none" strike="noStrike" dirty="0">
              <a:solidFill>
                <a:srgbClr val="404040"/>
              </a:solidFill>
              <a:effectLst/>
              <a:latin typeface="-apple-system"/>
            </a:endParaRPr>
          </a:p>
          <a:p>
            <a:endParaRPr lang="en-US" dirty="0"/>
          </a:p>
        </p:txBody>
      </p:sp>
    </p:spTree>
    <p:extLst>
      <p:ext uri="{BB962C8B-B14F-4D97-AF65-F5344CB8AC3E}">
        <p14:creationId xmlns:p14="http://schemas.microsoft.com/office/powerpoint/2010/main" val="195088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80B2-54EC-F04C-9CBF-E8F1E2156A4B}"/>
              </a:ext>
            </a:extLst>
          </p:cNvPr>
          <p:cNvSpPr>
            <a:spLocks noGrp="1"/>
          </p:cNvSpPr>
          <p:nvPr>
            <p:ph type="title"/>
          </p:nvPr>
        </p:nvSpPr>
        <p:spPr/>
        <p:txBody>
          <a:bodyPr/>
          <a:lstStyle/>
          <a:p>
            <a:r>
              <a:rPr lang="en-US" dirty="0"/>
              <a:t>Register the runner</a:t>
            </a:r>
          </a:p>
        </p:txBody>
      </p:sp>
      <p:sp>
        <p:nvSpPr>
          <p:cNvPr id="3" name="Content Placeholder 2">
            <a:extLst>
              <a:ext uri="{FF2B5EF4-FFF2-40B4-BE49-F238E27FC236}">
                <a16:creationId xmlns:a16="http://schemas.microsoft.com/office/drawing/2014/main" id="{98AAF93D-4F5A-F640-8497-566863CE8CF5}"/>
              </a:ext>
            </a:extLst>
          </p:cNvPr>
          <p:cNvSpPr>
            <a:spLocks noGrp="1"/>
          </p:cNvSpPr>
          <p:nvPr>
            <p:ph idx="1"/>
          </p:nvPr>
        </p:nvSpPr>
        <p:spPr/>
        <p:txBody>
          <a:bodyPr>
            <a:normAutofit fontScale="85000" lnSpcReduction="20000"/>
          </a:bodyPr>
          <a:lstStyle/>
          <a:p>
            <a:r>
              <a:rPr lang="en-CA" b="0" i="0" u="none" strike="noStrike" dirty="0" err="1">
                <a:effectLst/>
                <a:latin typeface="Menlo" panose="020B0609030804020204" pitchFamily="49" charset="0"/>
              </a:rPr>
              <a:t>gitlab-runner.exe</a:t>
            </a:r>
            <a:r>
              <a:rPr lang="en-CA" b="0" i="0" u="none" strike="noStrike" dirty="0">
                <a:effectLst/>
                <a:latin typeface="Menlo" panose="020B0609030804020204" pitchFamily="49" charset="0"/>
              </a:rPr>
              <a:t> register  (bind it with a </a:t>
            </a:r>
            <a:r>
              <a:rPr lang="en-CA" b="0" i="0" u="none" strike="noStrike" dirty="0" err="1">
                <a:effectLst/>
                <a:latin typeface="Menlo" panose="020B0609030804020204" pitchFamily="49" charset="0"/>
              </a:rPr>
              <a:t>gitlab</a:t>
            </a:r>
            <a:r>
              <a:rPr lang="en-CA" b="0" i="0" u="none" strike="noStrike" dirty="0">
                <a:effectLst/>
                <a:latin typeface="Menlo" panose="020B0609030804020204" pitchFamily="49" charset="0"/>
              </a:rPr>
              <a:t> instance!)</a:t>
            </a:r>
          </a:p>
          <a:p>
            <a:pPr lvl="1"/>
            <a:r>
              <a:rPr lang="en-CA" dirty="0">
                <a:latin typeface="Menlo" panose="020B0609030804020204" pitchFamily="49" charset="0"/>
                <a:hlinkClick r:id="rId2">
                  <a:extLst>
                    <a:ext uri="{A12FA001-AC4F-418D-AE19-62706E023703}">
                      <ahyp:hlinkClr xmlns:ahyp="http://schemas.microsoft.com/office/drawing/2018/hyperlinkcolor" val="tx"/>
                    </a:ext>
                  </a:extLst>
                </a:hlinkClick>
              </a:rPr>
              <a:t>Type: https://gitlab.com</a:t>
            </a:r>
            <a:endParaRPr lang="en-CA" dirty="0">
              <a:latin typeface="Menlo" panose="020B0609030804020204" pitchFamily="49" charset="0"/>
            </a:endParaRPr>
          </a:p>
          <a:p>
            <a:pPr lvl="1"/>
            <a:r>
              <a:rPr lang="en-CA" dirty="0">
                <a:latin typeface="Menlo" panose="020B0609030804020204" pitchFamily="49" charset="0"/>
              </a:rPr>
              <a:t>Token: Login to GitLab -&gt; Go to Project </a:t>
            </a:r>
            <a:r>
              <a:rPr lang="en-CA" dirty="0">
                <a:latin typeface="Menlo" panose="020B0609030804020204" pitchFamily="49" charset="0"/>
                <a:sym typeface="Wingdings" pitchFamily="2" charset="2"/>
              </a:rPr>
              <a:t> Click on the setting from the left  CI/CD  Expand the “Runner” and copy the </a:t>
            </a:r>
            <a:r>
              <a:rPr lang="en-CA" dirty="0" err="1">
                <a:latin typeface="Menlo" panose="020B0609030804020204" pitchFamily="49" charset="0"/>
                <a:sym typeface="Wingdings" pitchFamily="2" charset="2"/>
              </a:rPr>
              <a:t>tocken</a:t>
            </a:r>
            <a:r>
              <a:rPr lang="en-CA" dirty="0">
                <a:latin typeface="Menlo" panose="020B0609030804020204" pitchFamily="49" charset="0"/>
                <a:sym typeface="Wingdings" pitchFamily="2" charset="2"/>
              </a:rPr>
              <a:t> from there!</a:t>
            </a:r>
          </a:p>
          <a:p>
            <a:pPr lvl="1"/>
            <a:r>
              <a:rPr lang="en-CA" dirty="0">
                <a:latin typeface="Menlo" panose="020B0609030804020204" pitchFamily="49" charset="0"/>
                <a:sym typeface="Wingdings" pitchFamily="2" charset="2"/>
              </a:rPr>
              <a:t>Description: my-runner</a:t>
            </a:r>
          </a:p>
          <a:p>
            <a:pPr lvl="1"/>
            <a:r>
              <a:rPr lang="en-CA" dirty="0">
                <a:latin typeface="Menlo" panose="020B0609030804020204" pitchFamily="49" charset="0"/>
                <a:sym typeface="Wingdings" pitchFamily="2" charset="2"/>
              </a:rPr>
              <a:t>Tags: </a:t>
            </a:r>
            <a:r>
              <a:rPr lang="en-CA" dirty="0" err="1">
                <a:latin typeface="Menlo" panose="020B0609030804020204" pitchFamily="49" charset="0"/>
                <a:sym typeface="Wingdings" pitchFamily="2" charset="2"/>
              </a:rPr>
              <a:t>ssh</a:t>
            </a:r>
            <a:r>
              <a:rPr lang="en-CA" dirty="0">
                <a:latin typeface="Menlo" panose="020B0609030804020204" pitchFamily="49" charset="0"/>
                <a:sym typeface="Wingdings" pitchFamily="2" charset="2"/>
              </a:rPr>
              <a:t>, ci</a:t>
            </a:r>
          </a:p>
          <a:p>
            <a:pPr lvl="1"/>
            <a:r>
              <a:rPr lang="en-CA" dirty="0">
                <a:latin typeface="Menlo" panose="020B0609030804020204" pitchFamily="49" charset="0"/>
                <a:sym typeface="Wingdings" pitchFamily="2" charset="2"/>
              </a:rPr>
              <a:t>Executor: shell</a:t>
            </a:r>
          </a:p>
          <a:p>
            <a:r>
              <a:rPr lang="en-CA" b="0" i="0" u="none" strike="noStrike" dirty="0" err="1">
                <a:effectLst/>
                <a:latin typeface="-apple-system"/>
              </a:rPr>
              <a:t>gitlab-runner.exe</a:t>
            </a:r>
            <a:r>
              <a:rPr lang="en-CA" b="0" i="0" u="none" strike="noStrike" dirty="0">
                <a:effectLst/>
                <a:latin typeface="-apple-system"/>
              </a:rPr>
              <a:t> start</a:t>
            </a:r>
          </a:p>
          <a:p>
            <a:r>
              <a:rPr lang="en-CA" dirty="0" err="1">
                <a:effectLst/>
                <a:latin typeface="Menlo" panose="020B0609030804020204" pitchFamily="49" charset="0"/>
              </a:rPr>
              <a:t>gitlab-runner.exe</a:t>
            </a:r>
            <a:r>
              <a:rPr lang="en-CA" dirty="0">
                <a:effectLst/>
                <a:latin typeface="Menlo" panose="020B0609030804020204" pitchFamily="49" charset="0"/>
              </a:rPr>
              <a:t> verify</a:t>
            </a:r>
            <a:endParaRPr lang="en-CA" dirty="0">
              <a:latin typeface="Menlo" panose="020B0609030804020204" pitchFamily="49" charset="0"/>
              <a:sym typeface="Wingdings" pitchFamily="2" charset="2"/>
            </a:endParaRPr>
          </a:p>
          <a:p>
            <a:r>
              <a:rPr lang="en-CA" dirty="0">
                <a:latin typeface="Menlo" panose="020B0609030804020204" pitchFamily="49" charset="0"/>
              </a:rPr>
              <a:t>Login to GitLab -&gt; Go to Project </a:t>
            </a:r>
            <a:r>
              <a:rPr lang="en-CA" dirty="0">
                <a:latin typeface="Menlo" panose="020B0609030804020204" pitchFamily="49" charset="0"/>
                <a:sym typeface="Wingdings" pitchFamily="2" charset="2"/>
              </a:rPr>
              <a:t> Click on the setting from the left  CI/CD  Expand the “Runner” and check if “my-runner” is there!</a:t>
            </a:r>
          </a:p>
          <a:p>
            <a:endParaRPr lang="en-US" dirty="0"/>
          </a:p>
        </p:txBody>
      </p:sp>
    </p:spTree>
    <p:extLst>
      <p:ext uri="{BB962C8B-B14F-4D97-AF65-F5344CB8AC3E}">
        <p14:creationId xmlns:p14="http://schemas.microsoft.com/office/powerpoint/2010/main" val="13567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EF7B-167C-254F-BAD7-9949AAC31FD7}"/>
              </a:ext>
            </a:extLst>
          </p:cNvPr>
          <p:cNvSpPr>
            <a:spLocks noGrp="1"/>
          </p:cNvSpPr>
          <p:nvPr>
            <p:ph type="title"/>
          </p:nvPr>
        </p:nvSpPr>
        <p:spPr/>
        <p:txBody>
          <a:bodyPr/>
          <a:lstStyle/>
          <a:p>
            <a:r>
              <a:rPr lang="en-US" dirty="0"/>
              <a:t>GitLab CI/CD</a:t>
            </a:r>
          </a:p>
        </p:txBody>
      </p:sp>
      <p:sp>
        <p:nvSpPr>
          <p:cNvPr id="3" name="Content Placeholder 2">
            <a:extLst>
              <a:ext uri="{FF2B5EF4-FFF2-40B4-BE49-F238E27FC236}">
                <a16:creationId xmlns:a16="http://schemas.microsoft.com/office/drawing/2014/main" id="{A27C40FB-AFE0-7246-8B83-D7CA6ACBD233}"/>
              </a:ext>
            </a:extLst>
          </p:cNvPr>
          <p:cNvSpPr>
            <a:spLocks noGrp="1"/>
          </p:cNvSpPr>
          <p:nvPr>
            <p:ph idx="1"/>
          </p:nvPr>
        </p:nvSpPr>
        <p:spPr/>
        <p:txBody>
          <a:bodyPr>
            <a:normAutofit fontScale="85000" lnSpcReduction="20000"/>
          </a:bodyPr>
          <a:lstStyle/>
          <a:p>
            <a:r>
              <a:rPr lang="en-US" dirty="0"/>
              <a:t>GitLab CI is an open source service included with GitLab</a:t>
            </a:r>
          </a:p>
          <a:p>
            <a:r>
              <a:rPr lang="en-US" dirty="0"/>
              <a:t>Add .</a:t>
            </a:r>
            <a:r>
              <a:rPr lang="en-US" dirty="0" err="1"/>
              <a:t>gitlab-ci.yml</a:t>
            </a:r>
            <a:r>
              <a:rPr lang="en-US" dirty="0"/>
              <a:t> in the root folder your project or repository</a:t>
            </a:r>
          </a:p>
          <a:p>
            <a:pPr lvl="1"/>
            <a:r>
              <a:rPr lang="en-US" dirty="0"/>
              <a:t>.</a:t>
            </a:r>
            <a:r>
              <a:rPr lang="en-US" dirty="0" err="1"/>
              <a:t>gitlab-ci.yml</a:t>
            </a:r>
            <a:r>
              <a:rPr lang="en-US" dirty="0"/>
              <a:t> is used to configure the pipeline. Type the following lines and save:</a:t>
            </a:r>
          </a:p>
          <a:p>
            <a:pPr marL="914400" lvl="2" indent="0">
              <a:buNone/>
            </a:pPr>
            <a:r>
              <a:rPr lang="en-CA" b="1" dirty="0">
                <a:effectLst/>
                <a:latin typeface="Menlo" panose="020B0609030804020204" pitchFamily="49" charset="0"/>
              </a:rPr>
              <a:t>demo_job_1</a:t>
            </a:r>
            <a:r>
              <a:rPr lang="en-CA" b="0" dirty="0">
                <a:effectLst/>
                <a:latin typeface="Menlo" panose="020B0609030804020204" pitchFamily="49" charset="0"/>
              </a:rPr>
              <a:t>:</a:t>
            </a:r>
          </a:p>
          <a:p>
            <a:pPr marL="914400" lvl="2" indent="0">
              <a:buNone/>
            </a:pPr>
            <a:r>
              <a:rPr lang="en-CA" b="1" dirty="0">
                <a:effectLst/>
                <a:latin typeface="Menlo" panose="020B0609030804020204" pitchFamily="49" charset="0"/>
              </a:rPr>
              <a:t>  tags</a:t>
            </a:r>
            <a:r>
              <a:rPr lang="en-CA" b="0" dirty="0">
                <a:effectLst/>
                <a:latin typeface="Menlo" panose="020B0609030804020204" pitchFamily="49" charset="0"/>
              </a:rPr>
              <a:t>: </a:t>
            </a:r>
          </a:p>
          <a:p>
            <a:pPr marL="914400" lvl="2" indent="0">
              <a:buNone/>
            </a:pPr>
            <a:r>
              <a:rPr lang="en-CA" b="0" dirty="0">
                <a:effectLst/>
                <a:latin typeface="Menlo" panose="020B0609030804020204" pitchFamily="49" charset="0"/>
              </a:rPr>
              <a:t>    - ci </a:t>
            </a:r>
          </a:p>
          <a:p>
            <a:pPr marL="914400" lvl="2" indent="0">
              <a:buNone/>
            </a:pPr>
            <a:r>
              <a:rPr lang="en-CA" b="1" dirty="0">
                <a:effectLst/>
                <a:latin typeface="Menlo" panose="020B0609030804020204" pitchFamily="49" charset="0"/>
              </a:rPr>
              <a:t>  script</a:t>
            </a:r>
            <a:r>
              <a:rPr lang="en-CA" b="0" dirty="0">
                <a:effectLst/>
                <a:latin typeface="Menlo" panose="020B0609030804020204" pitchFamily="49" charset="0"/>
              </a:rPr>
              <a:t>:</a:t>
            </a:r>
          </a:p>
          <a:p>
            <a:pPr marL="914400" lvl="2" indent="0">
              <a:buNone/>
            </a:pPr>
            <a:r>
              <a:rPr lang="en-CA" b="0" dirty="0">
                <a:effectLst/>
                <a:latin typeface="Menlo" panose="020B0609030804020204" pitchFamily="49" charset="0"/>
              </a:rPr>
              <a:t>    - echo Hello World </a:t>
            </a:r>
          </a:p>
          <a:p>
            <a:r>
              <a:rPr lang="en-CA" b="0" dirty="0">
                <a:effectLst/>
                <a:latin typeface="Menlo" panose="020B0609030804020204" pitchFamily="49" charset="0"/>
              </a:rPr>
              <a:t>Google </a:t>
            </a:r>
            <a:r>
              <a:rPr lang="en-CA" b="0" dirty="0" err="1">
                <a:effectLst/>
                <a:latin typeface="Menlo" panose="020B0609030804020204" pitchFamily="49" charset="0"/>
              </a:rPr>
              <a:t>Yaml</a:t>
            </a:r>
            <a:r>
              <a:rPr lang="en-CA" b="0" dirty="0">
                <a:effectLst/>
                <a:latin typeface="Menlo" panose="020B0609030804020204" pitchFamily="49" charset="0"/>
              </a:rPr>
              <a:t> file validator (</a:t>
            </a:r>
            <a:r>
              <a:rPr lang="en-CA" b="0" dirty="0">
                <a:effectLst/>
                <a:latin typeface="Menlo" panose="020B0609030804020204" pitchFamily="49" charset="0"/>
                <a:hlinkClick r:id="rId2"/>
              </a:rPr>
              <a:t>http://www.yamllint.com/)</a:t>
            </a:r>
            <a:r>
              <a:rPr lang="en-CA" b="0" dirty="0">
                <a:effectLst/>
                <a:latin typeface="Menlo" panose="020B0609030804020204" pitchFamily="49" charset="0"/>
              </a:rPr>
              <a:t> and validate your </a:t>
            </a:r>
            <a:r>
              <a:rPr lang="en-CA" b="0" dirty="0" err="1">
                <a:effectLst/>
                <a:latin typeface="Menlo" panose="020B0609030804020204" pitchFamily="49" charset="0"/>
              </a:rPr>
              <a:t>Yaml</a:t>
            </a:r>
            <a:endParaRPr lang="en-CA" b="0" dirty="0">
              <a:effectLst/>
              <a:latin typeface="Menlo" panose="020B0609030804020204" pitchFamily="49" charset="0"/>
            </a:endParaRPr>
          </a:p>
          <a:p>
            <a:r>
              <a:rPr lang="en-CA" dirty="0">
                <a:latin typeface="Menlo" panose="020B0609030804020204" pitchFamily="49" charset="0"/>
              </a:rPr>
              <a:t>Commit and Push to GitLab Repo</a:t>
            </a:r>
          </a:p>
          <a:p>
            <a:pPr lvl="1"/>
            <a:r>
              <a:rPr lang="en-CA" dirty="0">
                <a:latin typeface="Menlo" panose="020B0609030804020204" pitchFamily="49" charset="0"/>
              </a:rPr>
              <a:t>g</a:t>
            </a:r>
            <a:r>
              <a:rPr lang="en-CA" b="0" dirty="0">
                <a:effectLst/>
                <a:latin typeface="Menlo" panose="020B0609030804020204" pitchFamily="49" charset="0"/>
              </a:rPr>
              <a:t>it add .</a:t>
            </a:r>
          </a:p>
          <a:p>
            <a:pPr lvl="1"/>
            <a:r>
              <a:rPr lang="en-CA" dirty="0">
                <a:latin typeface="Menlo" panose="020B0609030804020204" pitchFamily="49" charset="0"/>
              </a:rPr>
              <a:t>git commit –m “</a:t>
            </a:r>
            <a:r>
              <a:rPr lang="en-US" dirty="0"/>
              <a:t>.</a:t>
            </a:r>
            <a:r>
              <a:rPr lang="en-US" dirty="0" err="1"/>
              <a:t>gitlab-ci.yml</a:t>
            </a:r>
            <a:r>
              <a:rPr lang="en-US" dirty="0"/>
              <a:t> “</a:t>
            </a:r>
          </a:p>
          <a:p>
            <a:pPr lvl="1"/>
            <a:r>
              <a:rPr lang="en-CA" dirty="0">
                <a:latin typeface="Menlo" panose="020B0609030804020204" pitchFamily="49" charset="0"/>
              </a:rPr>
              <a:t>g</a:t>
            </a:r>
            <a:r>
              <a:rPr lang="en-CA" b="0" dirty="0">
                <a:effectLst/>
                <a:latin typeface="Menlo" panose="020B0609030804020204" pitchFamily="49" charset="0"/>
              </a:rPr>
              <a:t>it push –u </a:t>
            </a:r>
            <a:r>
              <a:rPr lang="en-CA" b="0" dirty="0">
                <a:effectLst/>
                <a:latin typeface="Menlo" panose="020B0609030804020204" pitchFamily="49" charset="0"/>
                <a:hlinkClick r:id="rId3"/>
              </a:rPr>
              <a:t>“https://gitlab.com/game3121/test.git</a:t>
            </a:r>
            <a:r>
              <a:rPr lang="en-CA" b="0" dirty="0">
                <a:effectLst/>
                <a:latin typeface="Menlo" panose="020B0609030804020204" pitchFamily="49" charset="0"/>
              </a:rPr>
              <a:t>” master</a:t>
            </a:r>
            <a:r>
              <a:rPr lang="en-US" b="0" dirty="0">
                <a:effectLst/>
                <a:latin typeface="Menlo" panose="020B0609030804020204" pitchFamily="49" charset="0"/>
              </a:rPr>
              <a:t> </a:t>
            </a:r>
            <a:endParaRPr lang="en-CA" b="0" dirty="0">
              <a:effectLst/>
              <a:latin typeface="Menlo" panose="020B0609030804020204" pitchFamily="49" charset="0"/>
            </a:endParaRPr>
          </a:p>
          <a:p>
            <a:pPr lvl="1"/>
            <a:endParaRPr lang="en-CA" b="0" dirty="0">
              <a:effectLst/>
              <a:latin typeface="Menlo" panose="020B0609030804020204" pitchFamily="49" charset="0"/>
            </a:endParaRPr>
          </a:p>
          <a:p>
            <a:pPr marL="914400" lvl="2" indent="0">
              <a:buNone/>
            </a:pPr>
            <a:endParaRPr lang="en-US" dirty="0"/>
          </a:p>
        </p:txBody>
      </p:sp>
    </p:spTree>
    <p:extLst>
      <p:ext uri="{BB962C8B-B14F-4D97-AF65-F5344CB8AC3E}">
        <p14:creationId xmlns:p14="http://schemas.microsoft.com/office/powerpoint/2010/main" val="83486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EB02-D828-1B4F-B617-EE9D6666B51E}"/>
              </a:ext>
            </a:extLst>
          </p:cNvPr>
          <p:cNvSpPr>
            <a:spLocks noGrp="1"/>
          </p:cNvSpPr>
          <p:nvPr>
            <p:ph type="title"/>
          </p:nvPr>
        </p:nvSpPr>
        <p:spPr/>
        <p:txBody>
          <a:bodyPr/>
          <a:lstStyle/>
          <a:p>
            <a:r>
              <a:rPr lang="en-US" dirty="0"/>
              <a:t>GitLab CI/CD</a:t>
            </a:r>
          </a:p>
        </p:txBody>
      </p:sp>
      <p:sp>
        <p:nvSpPr>
          <p:cNvPr id="3" name="Content Placeholder 2">
            <a:extLst>
              <a:ext uri="{FF2B5EF4-FFF2-40B4-BE49-F238E27FC236}">
                <a16:creationId xmlns:a16="http://schemas.microsoft.com/office/drawing/2014/main" id="{59CABFA5-6292-6A4E-8C9F-A4A58EFF7620}"/>
              </a:ext>
            </a:extLst>
          </p:cNvPr>
          <p:cNvSpPr>
            <a:spLocks noGrp="1"/>
          </p:cNvSpPr>
          <p:nvPr>
            <p:ph idx="1"/>
          </p:nvPr>
        </p:nvSpPr>
        <p:spPr/>
        <p:txBody>
          <a:bodyPr/>
          <a:lstStyle/>
          <a:p>
            <a:r>
              <a:rPr lang="en-US" dirty="0"/>
              <a:t>Make sure that </a:t>
            </a:r>
            <a:r>
              <a:rPr lang="en-US" dirty="0" err="1"/>
              <a:t>gitlab</a:t>
            </a:r>
            <a:r>
              <a:rPr lang="en-US" dirty="0"/>
              <a:t> runner has been started (you can check in your project/settings/CI/CD/Runner)</a:t>
            </a:r>
          </a:p>
          <a:p>
            <a:pPr lvl="1"/>
            <a:r>
              <a:rPr lang="en-US" dirty="0"/>
              <a:t>Gitlab-</a:t>
            </a:r>
            <a:r>
              <a:rPr lang="en-US" dirty="0" err="1"/>
              <a:t>runner.exe</a:t>
            </a:r>
            <a:r>
              <a:rPr lang="en-US" dirty="0"/>
              <a:t> start</a:t>
            </a:r>
          </a:p>
          <a:p>
            <a:r>
              <a:rPr lang="en-US" dirty="0"/>
              <a:t>Make any change in the project </a:t>
            </a:r>
            <a:r>
              <a:rPr lang="en-US" dirty="0">
                <a:sym typeface="Wingdings" pitchFamily="2" charset="2"/>
              </a:rPr>
              <a:t> Commit  Push</a:t>
            </a:r>
          </a:p>
          <a:p>
            <a:r>
              <a:rPr lang="en-US" dirty="0">
                <a:sym typeface="Wingdings" pitchFamily="2" charset="2"/>
              </a:rPr>
              <a:t>Every change we do, it automatically run this job (demo job!)</a:t>
            </a:r>
          </a:p>
          <a:p>
            <a:endParaRPr lang="en-US" dirty="0"/>
          </a:p>
        </p:txBody>
      </p:sp>
    </p:spTree>
    <p:extLst>
      <p:ext uri="{BB962C8B-B14F-4D97-AF65-F5344CB8AC3E}">
        <p14:creationId xmlns:p14="http://schemas.microsoft.com/office/powerpoint/2010/main" val="370273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70F4-41D3-C84D-A9F9-4E606EA64035}"/>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F1766804-042A-B64E-BCD0-C320B6F794C9}"/>
              </a:ext>
            </a:extLst>
          </p:cNvPr>
          <p:cNvSpPr>
            <a:spLocks noGrp="1"/>
          </p:cNvSpPr>
          <p:nvPr>
            <p:ph idx="1"/>
          </p:nvPr>
        </p:nvSpPr>
        <p:spPr/>
        <p:txBody>
          <a:bodyPr/>
          <a:lstStyle/>
          <a:p>
            <a:r>
              <a:rPr lang="en-US" dirty="0"/>
              <a:t>Git</a:t>
            </a:r>
          </a:p>
          <a:p>
            <a:pPr lvl="1"/>
            <a:r>
              <a:rPr lang="en-US" dirty="0"/>
              <a:t>Version Control System to locally track changes in your project/folder and push/pull changes from remote repositories like GitHub, </a:t>
            </a:r>
            <a:r>
              <a:rPr lang="en-US" dirty="0" err="1"/>
              <a:t>BitBucket</a:t>
            </a:r>
            <a:r>
              <a:rPr lang="en-US" dirty="0"/>
              <a:t>, GitLab</a:t>
            </a:r>
          </a:p>
          <a:p>
            <a:r>
              <a:rPr lang="en-US" dirty="0"/>
              <a:t>GitHub, </a:t>
            </a:r>
            <a:r>
              <a:rPr lang="en-US" dirty="0" err="1"/>
              <a:t>BitBucket</a:t>
            </a:r>
            <a:r>
              <a:rPr lang="en-US" dirty="0"/>
              <a:t>, GitLab</a:t>
            </a:r>
          </a:p>
          <a:p>
            <a:pPr lvl="1"/>
            <a:r>
              <a:rPr lang="en-US" dirty="0"/>
              <a:t>Services that allow to host your project on a remote repo &amp; have additional features to help in SDLC and CI/CD</a:t>
            </a:r>
          </a:p>
          <a:p>
            <a:pPr lvl="2"/>
            <a:r>
              <a:rPr lang="en-US" dirty="0"/>
              <a:t>Managing</a:t>
            </a:r>
          </a:p>
          <a:p>
            <a:pPr lvl="2"/>
            <a:r>
              <a:rPr lang="en-US" dirty="0"/>
              <a:t>Sharing</a:t>
            </a:r>
          </a:p>
          <a:p>
            <a:pPr lvl="2"/>
            <a:r>
              <a:rPr lang="en-US" dirty="0"/>
              <a:t>Wiki</a:t>
            </a:r>
          </a:p>
          <a:p>
            <a:pPr lvl="2"/>
            <a:r>
              <a:rPr lang="en-US" dirty="0"/>
              <a:t>Bug Tracking</a:t>
            </a:r>
          </a:p>
          <a:p>
            <a:pPr lvl="2"/>
            <a:r>
              <a:rPr lang="en-US" dirty="0"/>
              <a:t>CI&amp;CD</a:t>
            </a:r>
          </a:p>
          <a:p>
            <a:endParaRPr lang="en-US" dirty="0"/>
          </a:p>
        </p:txBody>
      </p:sp>
    </p:spTree>
    <p:extLst>
      <p:ext uri="{BB962C8B-B14F-4D97-AF65-F5344CB8AC3E}">
        <p14:creationId xmlns:p14="http://schemas.microsoft.com/office/powerpoint/2010/main" val="266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5719-3CE1-8446-AB81-4037BECA37A3}"/>
              </a:ext>
            </a:extLst>
          </p:cNvPr>
          <p:cNvSpPr>
            <a:spLocks noGrp="1"/>
          </p:cNvSpPr>
          <p:nvPr>
            <p:ph type="title"/>
          </p:nvPr>
        </p:nvSpPr>
        <p:spPr/>
        <p:txBody>
          <a:bodyPr/>
          <a:lstStyle/>
          <a:p>
            <a:r>
              <a:rPr lang="en-US" dirty="0"/>
              <a:t>GitLab </a:t>
            </a:r>
          </a:p>
        </p:txBody>
      </p:sp>
      <p:sp>
        <p:nvSpPr>
          <p:cNvPr id="3" name="Content Placeholder 2">
            <a:extLst>
              <a:ext uri="{FF2B5EF4-FFF2-40B4-BE49-F238E27FC236}">
                <a16:creationId xmlns:a16="http://schemas.microsoft.com/office/drawing/2014/main" id="{D31D9DBE-1159-3B43-82F3-F9F130FA7F1C}"/>
              </a:ext>
            </a:extLst>
          </p:cNvPr>
          <p:cNvSpPr>
            <a:spLocks noGrp="1"/>
          </p:cNvSpPr>
          <p:nvPr>
            <p:ph idx="1"/>
          </p:nvPr>
        </p:nvSpPr>
        <p:spPr/>
        <p:txBody>
          <a:bodyPr/>
          <a:lstStyle/>
          <a:p>
            <a:r>
              <a:rPr lang="en-US" dirty="0">
                <a:hlinkClick r:id="rId2"/>
              </a:rPr>
              <a:t>https://gitlab.com</a:t>
            </a:r>
            <a:endParaRPr lang="en-US" dirty="0"/>
          </a:p>
          <a:p>
            <a:r>
              <a:rPr lang="en-US" dirty="0"/>
              <a:t>Register – Create an Account</a:t>
            </a:r>
          </a:p>
          <a:p>
            <a:r>
              <a:rPr lang="en-US" dirty="0"/>
              <a:t>Create a project</a:t>
            </a:r>
          </a:p>
          <a:p>
            <a:pPr lvl="1"/>
            <a:r>
              <a:rPr lang="en-US" dirty="0"/>
              <a:t>Group name</a:t>
            </a:r>
          </a:p>
          <a:p>
            <a:pPr lvl="1"/>
            <a:r>
              <a:rPr lang="en-US" dirty="0"/>
              <a:t>Project Name</a:t>
            </a:r>
          </a:p>
          <a:p>
            <a:pPr lvl="1"/>
            <a:r>
              <a:rPr lang="en-US" dirty="0"/>
              <a:t>For example: https://</a:t>
            </a:r>
            <a:r>
              <a:rPr lang="en-US" dirty="0" err="1"/>
              <a:t>gitlab.com</a:t>
            </a:r>
            <a:r>
              <a:rPr lang="en-US" dirty="0"/>
              <a:t>/game3121/test/</a:t>
            </a:r>
          </a:p>
          <a:p>
            <a:endParaRPr lang="en-US" dirty="0"/>
          </a:p>
        </p:txBody>
      </p:sp>
    </p:spTree>
    <p:extLst>
      <p:ext uri="{BB962C8B-B14F-4D97-AF65-F5344CB8AC3E}">
        <p14:creationId xmlns:p14="http://schemas.microsoft.com/office/powerpoint/2010/main" val="11121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F939-211C-BF4E-9B8F-EFF99AF5C8F5}"/>
              </a:ext>
            </a:extLst>
          </p:cNvPr>
          <p:cNvSpPr>
            <a:spLocks noGrp="1"/>
          </p:cNvSpPr>
          <p:nvPr>
            <p:ph type="title"/>
          </p:nvPr>
        </p:nvSpPr>
        <p:spPr/>
        <p:txBody>
          <a:bodyPr/>
          <a:lstStyle/>
          <a:p>
            <a:r>
              <a:rPr lang="en-US" dirty="0"/>
              <a:t>Install Git</a:t>
            </a:r>
          </a:p>
        </p:txBody>
      </p:sp>
      <p:sp>
        <p:nvSpPr>
          <p:cNvPr id="3" name="Content Placeholder 2">
            <a:extLst>
              <a:ext uri="{FF2B5EF4-FFF2-40B4-BE49-F238E27FC236}">
                <a16:creationId xmlns:a16="http://schemas.microsoft.com/office/drawing/2014/main" id="{504164D2-FE16-904E-85BA-4A8058FF26D2}"/>
              </a:ext>
            </a:extLst>
          </p:cNvPr>
          <p:cNvSpPr>
            <a:spLocks noGrp="1"/>
          </p:cNvSpPr>
          <p:nvPr>
            <p:ph idx="1"/>
          </p:nvPr>
        </p:nvSpPr>
        <p:spPr/>
        <p:txBody>
          <a:bodyPr/>
          <a:lstStyle/>
          <a:p>
            <a:r>
              <a:rPr lang="en-US" dirty="0">
                <a:hlinkClick r:id="rId2"/>
              </a:rPr>
              <a:t>https://git-scm.com/</a:t>
            </a:r>
            <a:endParaRPr lang="en-US" dirty="0"/>
          </a:p>
          <a:p>
            <a:r>
              <a:rPr lang="en-US" dirty="0"/>
              <a:t>Set your user name and email address so Git doesn’t ask you every time what your username is!</a:t>
            </a:r>
          </a:p>
          <a:p>
            <a:pPr lvl="1"/>
            <a:r>
              <a:rPr lang="en-US" dirty="0"/>
              <a:t>git config --global </a:t>
            </a:r>
            <a:r>
              <a:rPr lang="en-US" dirty="0" err="1"/>
              <a:t>user.name</a:t>
            </a:r>
            <a:r>
              <a:rPr lang="en-US" dirty="0"/>
              <a:t> ”</a:t>
            </a:r>
            <a:r>
              <a:rPr lang="en-US" dirty="0" err="1"/>
              <a:t>hsalamat</a:t>
            </a:r>
            <a:r>
              <a:rPr lang="en-US" dirty="0"/>
              <a:t>”</a:t>
            </a:r>
          </a:p>
          <a:p>
            <a:pPr lvl="2"/>
            <a:r>
              <a:rPr lang="en-US" dirty="0"/>
              <a:t>Verify it: git config --global </a:t>
            </a:r>
            <a:r>
              <a:rPr lang="en-US" dirty="0" err="1"/>
              <a:t>user.name</a:t>
            </a:r>
            <a:r>
              <a:rPr lang="en-US" dirty="0"/>
              <a:t> </a:t>
            </a:r>
          </a:p>
          <a:p>
            <a:pPr lvl="1"/>
            <a:r>
              <a:rPr lang="en-US" dirty="0"/>
              <a:t>git config --global </a:t>
            </a:r>
            <a:r>
              <a:rPr lang="en-US" dirty="0" err="1"/>
              <a:t>user.email</a:t>
            </a:r>
            <a:r>
              <a:rPr lang="en-US" dirty="0"/>
              <a:t> ”2hooman.salamat@gmail.com”</a:t>
            </a:r>
          </a:p>
          <a:p>
            <a:pPr lvl="2"/>
            <a:r>
              <a:rPr lang="en-US" dirty="0"/>
              <a:t>Verify it: git config --global </a:t>
            </a:r>
            <a:r>
              <a:rPr lang="en-US" dirty="0" err="1"/>
              <a:t>user.name</a:t>
            </a:r>
            <a:r>
              <a:rPr lang="en-US" dirty="0"/>
              <a:t> </a:t>
            </a:r>
          </a:p>
          <a:p>
            <a:pPr lvl="1"/>
            <a:r>
              <a:rPr lang="en-US" dirty="0"/>
              <a:t>git config --global --list</a:t>
            </a:r>
          </a:p>
          <a:p>
            <a:pPr lvl="1"/>
            <a:endParaRPr lang="en-US" dirty="0"/>
          </a:p>
        </p:txBody>
      </p:sp>
    </p:spTree>
    <p:extLst>
      <p:ext uri="{BB962C8B-B14F-4D97-AF65-F5344CB8AC3E}">
        <p14:creationId xmlns:p14="http://schemas.microsoft.com/office/powerpoint/2010/main" val="350766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7E07-A4B5-224C-ACE2-59808496EAE7}"/>
              </a:ext>
            </a:extLst>
          </p:cNvPr>
          <p:cNvSpPr>
            <a:spLocks noGrp="1"/>
          </p:cNvSpPr>
          <p:nvPr>
            <p:ph type="title"/>
          </p:nvPr>
        </p:nvSpPr>
        <p:spPr/>
        <p:txBody>
          <a:bodyPr/>
          <a:lstStyle/>
          <a:p>
            <a:r>
              <a:rPr lang="en-US" dirty="0"/>
              <a:t>Create a project folder</a:t>
            </a:r>
          </a:p>
        </p:txBody>
      </p:sp>
      <p:sp>
        <p:nvSpPr>
          <p:cNvPr id="3" name="Content Placeholder 2">
            <a:extLst>
              <a:ext uri="{FF2B5EF4-FFF2-40B4-BE49-F238E27FC236}">
                <a16:creationId xmlns:a16="http://schemas.microsoft.com/office/drawing/2014/main" id="{75669DEB-E4AA-934A-9757-F0D0902415F0}"/>
              </a:ext>
            </a:extLst>
          </p:cNvPr>
          <p:cNvSpPr>
            <a:spLocks noGrp="1"/>
          </p:cNvSpPr>
          <p:nvPr>
            <p:ph idx="1"/>
          </p:nvPr>
        </p:nvSpPr>
        <p:spPr/>
        <p:txBody>
          <a:bodyPr>
            <a:normAutofit fontScale="92500" lnSpcReduction="10000"/>
          </a:bodyPr>
          <a:lstStyle/>
          <a:p>
            <a:r>
              <a:rPr lang="en-US" dirty="0"/>
              <a:t>Create a test folder and CD to the location</a:t>
            </a:r>
          </a:p>
          <a:p>
            <a:r>
              <a:rPr lang="en-US" dirty="0"/>
              <a:t>In the command line: git </a:t>
            </a:r>
            <a:r>
              <a:rPr lang="en-US" dirty="0" err="1"/>
              <a:t>init</a:t>
            </a:r>
            <a:endParaRPr lang="en-US" dirty="0"/>
          </a:p>
          <a:p>
            <a:r>
              <a:rPr lang="en-US" dirty="0"/>
              <a:t>In the command line: git status</a:t>
            </a:r>
          </a:p>
          <a:p>
            <a:r>
              <a:rPr lang="en-US" dirty="0"/>
              <a:t>Add a test file to the test folder</a:t>
            </a:r>
          </a:p>
          <a:p>
            <a:r>
              <a:rPr lang="en-US" dirty="0"/>
              <a:t>In the command line: git add .</a:t>
            </a:r>
          </a:p>
          <a:p>
            <a:r>
              <a:rPr lang="en-US" dirty="0"/>
              <a:t>In the command line: git status</a:t>
            </a:r>
          </a:p>
          <a:p>
            <a:r>
              <a:rPr lang="en-US" dirty="0"/>
              <a:t>In the command line: git commit –m “my first commit”</a:t>
            </a:r>
          </a:p>
          <a:p>
            <a:r>
              <a:rPr lang="en-US" dirty="0"/>
              <a:t>Git push –u “https://</a:t>
            </a:r>
            <a:r>
              <a:rPr lang="en-US" dirty="0" err="1"/>
              <a:t>gitlab.com</a:t>
            </a:r>
            <a:r>
              <a:rPr lang="en-US" dirty="0"/>
              <a:t>/game3121/</a:t>
            </a:r>
            <a:r>
              <a:rPr lang="en-US" dirty="0" err="1"/>
              <a:t>test.git</a:t>
            </a:r>
            <a:r>
              <a:rPr lang="en-US" dirty="0"/>
              <a:t>” master</a:t>
            </a:r>
          </a:p>
          <a:p>
            <a:pPr lvl="1"/>
            <a:r>
              <a:rPr lang="en-US" dirty="0"/>
              <a:t>You will be asked to enter your GitLab user id and password</a:t>
            </a:r>
          </a:p>
          <a:p>
            <a:pPr lvl="1"/>
            <a:r>
              <a:rPr lang="en-US" dirty="0"/>
              <a:t>Verify if the files are there</a:t>
            </a:r>
          </a:p>
          <a:p>
            <a:endParaRPr lang="en-US" dirty="0"/>
          </a:p>
          <a:p>
            <a:endParaRPr lang="en-US" dirty="0"/>
          </a:p>
          <a:p>
            <a:endParaRPr lang="en-US" dirty="0"/>
          </a:p>
        </p:txBody>
      </p:sp>
    </p:spTree>
    <p:extLst>
      <p:ext uri="{BB962C8B-B14F-4D97-AF65-F5344CB8AC3E}">
        <p14:creationId xmlns:p14="http://schemas.microsoft.com/office/powerpoint/2010/main" val="213026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92F2-F2A4-B24F-BEC1-42BE9334BAA9}"/>
              </a:ext>
            </a:extLst>
          </p:cNvPr>
          <p:cNvSpPr>
            <a:spLocks noGrp="1"/>
          </p:cNvSpPr>
          <p:nvPr>
            <p:ph type="title"/>
          </p:nvPr>
        </p:nvSpPr>
        <p:spPr/>
        <p:txBody>
          <a:bodyPr/>
          <a:lstStyle/>
          <a:p>
            <a:r>
              <a:rPr lang="en-US" dirty="0"/>
              <a:t>How to Fork a project</a:t>
            </a:r>
          </a:p>
        </p:txBody>
      </p:sp>
      <p:sp>
        <p:nvSpPr>
          <p:cNvPr id="3" name="Content Placeholder 2">
            <a:extLst>
              <a:ext uri="{FF2B5EF4-FFF2-40B4-BE49-F238E27FC236}">
                <a16:creationId xmlns:a16="http://schemas.microsoft.com/office/drawing/2014/main" id="{FF28DADB-7950-784B-8316-635F87E9FE26}"/>
              </a:ext>
            </a:extLst>
          </p:cNvPr>
          <p:cNvSpPr>
            <a:spLocks noGrp="1"/>
          </p:cNvSpPr>
          <p:nvPr>
            <p:ph idx="1"/>
          </p:nvPr>
        </p:nvSpPr>
        <p:spPr/>
        <p:txBody>
          <a:bodyPr>
            <a:normAutofit lnSpcReduction="10000"/>
          </a:bodyPr>
          <a:lstStyle/>
          <a:p>
            <a:r>
              <a:rPr lang="en-US" dirty="0"/>
              <a:t>A fork is a copy of project</a:t>
            </a:r>
          </a:p>
          <a:p>
            <a:r>
              <a:rPr lang="en-US" dirty="0"/>
              <a:t>Forking a repo/project allows you to make changes without affecting the original project</a:t>
            </a:r>
          </a:p>
          <a:p>
            <a:pPr lvl="1"/>
            <a:r>
              <a:rPr lang="en-US" dirty="0"/>
              <a:t>Login to </a:t>
            </a:r>
            <a:r>
              <a:rPr lang="en-US" dirty="0" err="1"/>
              <a:t>GiLab</a:t>
            </a:r>
            <a:endParaRPr lang="en-US" dirty="0"/>
          </a:p>
          <a:p>
            <a:pPr lvl="1"/>
            <a:r>
              <a:rPr lang="en-US" dirty="0"/>
              <a:t>Click on Fork button</a:t>
            </a:r>
          </a:p>
          <a:p>
            <a:pPr lvl="1"/>
            <a:r>
              <a:rPr lang="en-US" dirty="0"/>
              <a:t>Select a namespace </a:t>
            </a:r>
          </a:p>
          <a:p>
            <a:pPr lvl="2"/>
            <a:r>
              <a:rPr lang="en-US" dirty="0"/>
              <a:t>You can select an existing group or create a new group (namespace)</a:t>
            </a:r>
          </a:p>
          <a:p>
            <a:pPr lvl="1"/>
            <a:r>
              <a:rPr lang="en-US" dirty="0"/>
              <a:t>Click on “Merge Request” icon on the left</a:t>
            </a:r>
          </a:p>
          <a:p>
            <a:pPr lvl="1"/>
            <a:r>
              <a:rPr lang="en-US" dirty="0"/>
              <a:t>Click on “Merge Request” button</a:t>
            </a:r>
          </a:p>
          <a:p>
            <a:pPr lvl="1"/>
            <a:r>
              <a:rPr lang="en-US" dirty="0"/>
              <a:t>Select a branch in each repo</a:t>
            </a:r>
          </a:p>
          <a:p>
            <a:pPr lvl="1"/>
            <a:r>
              <a:rPr lang="en-US" dirty="0"/>
              <a:t>Assign to a person</a:t>
            </a:r>
          </a:p>
          <a:p>
            <a:pPr lvl="1"/>
            <a:endParaRPr lang="en-US" dirty="0"/>
          </a:p>
        </p:txBody>
      </p:sp>
    </p:spTree>
    <p:extLst>
      <p:ext uri="{BB962C8B-B14F-4D97-AF65-F5344CB8AC3E}">
        <p14:creationId xmlns:p14="http://schemas.microsoft.com/office/powerpoint/2010/main" val="241198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54BD-D6AC-1444-8F84-015C95418E0C}"/>
              </a:ext>
            </a:extLst>
          </p:cNvPr>
          <p:cNvSpPr>
            <a:spLocks noGrp="1"/>
          </p:cNvSpPr>
          <p:nvPr>
            <p:ph type="title"/>
          </p:nvPr>
        </p:nvSpPr>
        <p:spPr/>
        <p:txBody>
          <a:bodyPr/>
          <a:lstStyle/>
          <a:p>
            <a:r>
              <a:rPr lang="en-US" dirty="0"/>
              <a:t>How to set up a SSH Key</a:t>
            </a:r>
          </a:p>
        </p:txBody>
      </p:sp>
      <p:sp>
        <p:nvSpPr>
          <p:cNvPr id="3" name="Content Placeholder 2">
            <a:extLst>
              <a:ext uri="{FF2B5EF4-FFF2-40B4-BE49-F238E27FC236}">
                <a16:creationId xmlns:a16="http://schemas.microsoft.com/office/drawing/2014/main" id="{0E7A69FD-1D3D-9C45-A645-B74384A5F2C2}"/>
              </a:ext>
            </a:extLst>
          </p:cNvPr>
          <p:cNvSpPr>
            <a:spLocks noGrp="1"/>
          </p:cNvSpPr>
          <p:nvPr>
            <p:ph idx="1"/>
          </p:nvPr>
        </p:nvSpPr>
        <p:spPr/>
        <p:txBody>
          <a:bodyPr>
            <a:normAutofit fontScale="92500"/>
          </a:bodyPr>
          <a:lstStyle/>
          <a:p>
            <a:r>
              <a:rPr lang="en-US" dirty="0"/>
              <a:t>SSH – Secured Shell</a:t>
            </a:r>
          </a:p>
          <a:p>
            <a:r>
              <a:rPr lang="en-US" dirty="0"/>
              <a:t>Used for authentication</a:t>
            </a:r>
          </a:p>
          <a:p>
            <a:r>
              <a:rPr lang="en-US" dirty="0"/>
              <a:t>Connect to </a:t>
            </a:r>
            <a:r>
              <a:rPr lang="en-US" dirty="0" err="1"/>
              <a:t>GiLab</a:t>
            </a:r>
            <a:r>
              <a:rPr lang="en-US" dirty="0"/>
              <a:t> server without using user name and password each time</a:t>
            </a:r>
          </a:p>
          <a:p>
            <a:r>
              <a:rPr lang="en-US" dirty="0"/>
              <a:t>On Windows use putty or git bash!</a:t>
            </a:r>
          </a:p>
          <a:p>
            <a:r>
              <a:rPr lang="en-US" dirty="0"/>
              <a:t>Once you are in git bash, you can do the following (which works on Mac)</a:t>
            </a:r>
          </a:p>
          <a:p>
            <a:r>
              <a:rPr lang="en-US" dirty="0"/>
              <a:t>On-Mac Run in the command-line: </a:t>
            </a:r>
            <a:r>
              <a:rPr lang="en-US" dirty="0" err="1"/>
              <a:t>ssh</a:t>
            </a:r>
            <a:r>
              <a:rPr lang="en-US" dirty="0"/>
              <a:t>-keygen</a:t>
            </a:r>
          </a:p>
          <a:p>
            <a:pPr lvl="1"/>
            <a:r>
              <a:rPr lang="en-US" dirty="0"/>
              <a:t>When asked for filename, just enter</a:t>
            </a:r>
          </a:p>
          <a:p>
            <a:pPr lvl="1"/>
            <a:r>
              <a:rPr lang="en-US" dirty="0"/>
              <a:t>Type “y” for replace</a:t>
            </a:r>
          </a:p>
          <a:p>
            <a:pPr lvl="1"/>
            <a:r>
              <a:rPr lang="en-US" dirty="0"/>
              <a:t>Enter for phrase name</a:t>
            </a:r>
          </a:p>
          <a:p>
            <a:pPr lvl="1"/>
            <a:r>
              <a:rPr lang="en-US" dirty="0"/>
              <a:t>Pay attention to where the file (</a:t>
            </a:r>
            <a:r>
              <a:rPr lang="en-US" dirty="0" err="1"/>
              <a:t>idrsa</a:t>
            </a:r>
            <a:r>
              <a:rPr lang="en-US" dirty="0"/>
              <a:t> and </a:t>
            </a:r>
            <a:r>
              <a:rPr lang="en-US" dirty="0" err="1"/>
              <a:t>idrsa.pub</a:t>
            </a:r>
            <a:r>
              <a:rPr lang="en-US" dirty="0"/>
              <a:t>) has been saved!</a:t>
            </a:r>
          </a:p>
        </p:txBody>
      </p:sp>
    </p:spTree>
    <p:extLst>
      <p:ext uri="{BB962C8B-B14F-4D97-AF65-F5344CB8AC3E}">
        <p14:creationId xmlns:p14="http://schemas.microsoft.com/office/powerpoint/2010/main" val="191905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B86B-B8A7-D44E-9898-94DD7E96F7C4}"/>
              </a:ext>
            </a:extLst>
          </p:cNvPr>
          <p:cNvSpPr>
            <a:spLocks noGrp="1"/>
          </p:cNvSpPr>
          <p:nvPr>
            <p:ph type="title"/>
          </p:nvPr>
        </p:nvSpPr>
        <p:spPr/>
        <p:txBody>
          <a:bodyPr/>
          <a:lstStyle/>
          <a:p>
            <a:r>
              <a:rPr lang="en-US" dirty="0"/>
              <a:t>How to add a </a:t>
            </a:r>
            <a:r>
              <a:rPr lang="en-US" dirty="0" err="1"/>
              <a:t>ssh</a:t>
            </a:r>
            <a:r>
              <a:rPr lang="en-US" dirty="0"/>
              <a:t> key to the GitLab</a:t>
            </a:r>
          </a:p>
        </p:txBody>
      </p:sp>
      <p:sp>
        <p:nvSpPr>
          <p:cNvPr id="3" name="Content Placeholder 2">
            <a:extLst>
              <a:ext uri="{FF2B5EF4-FFF2-40B4-BE49-F238E27FC236}">
                <a16:creationId xmlns:a16="http://schemas.microsoft.com/office/drawing/2014/main" id="{EFD011F6-9541-3E4E-A7CB-F971F5142948}"/>
              </a:ext>
            </a:extLst>
          </p:cNvPr>
          <p:cNvSpPr>
            <a:spLocks noGrp="1"/>
          </p:cNvSpPr>
          <p:nvPr>
            <p:ph idx="1"/>
          </p:nvPr>
        </p:nvSpPr>
        <p:spPr/>
        <p:txBody>
          <a:bodyPr/>
          <a:lstStyle/>
          <a:p>
            <a:r>
              <a:rPr lang="en-US" dirty="0"/>
              <a:t>Go to GitLab </a:t>
            </a:r>
            <a:r>
              <a:rPr lang="en-US" dirty="0">
                <a:sym typeface="Wingdings" pitchFamily="2" charset="2"/>
              </a:rPr>
              <a:t> Account (top right corner)  Preference  SSH-Keys (from the left side – looks like a “key” icon)</a:t>
            </a:r>
          </a:p>
          <a:p>
            <a:r>
              <a:rPr lang="en-US" dirty="0">
                <a:sym typeface="Wingdings" pitchFamily="2" charset="2"/>
              </a:rPr>
              <a:t>Copy the “contents” of </a:t>
            </a:r>
            <a:r>
              <a:rPr lang="en-US" dirty="0" err="1">
                <a:sym typeface="Wingdings" pitchFamily="2" charset="2"/>
              </a:rPr>
              <a:t>id_rsa.pub</a:t>
            </a:r>
            <a:r>
              <a:rPr lang="en-US" dirty="0">
                <a:sym typeface="Wingdings" pitchFamily="2" charset="2"/>
              </a:rPr>
              <a:t> to the “key” </a:t>
            </a:r>
          </a:p>
          <a:p>
            <a:r>
              <a:rPr lang="en-US" dirty="0">
                <a:sym typeface="Wingdings" pitchFamily="2" charset="2"/>
              </a:rPr>
              <a:t>Click ”create key”</a:t>
            </a:r>
          </a:p>
          <a:p>
            <a:r>
              <a:rPr lang="en-US" dirty="0">
                <a:sym typeface="Wingdings" pitchFamily="2" charset="2"/>
              </a:rPr>
              <a:t>Verify </a:t>
            </a:r>
            <a:r>
              <a:rPr lang="en-US" dirty="0" err="1">
                <a:sym typeface="Wingdings" pitchFamily="2" charset="2"/>
              </a:rPr>
              <a:t>ssh</a:t>
            </a:r>
            <a:r>
              <a:rPr lang="en-US" dirty="0">
                <a:sym typeface="Wingdings" pitchFamily="2" charset="2"/>
              </a:rPr>
              <a:t> key is added</a:t>
            </a:r>
            <a:endParaRPr lang="en-US" dirty="0"/>
          </a:p>
          <a:p>
            <a:endParaRPr lang="en-US" dirty="0"/>
          </a:p>
        </p:txBody>
      </p:sp>
    </p:spTree>
    <p:extLst>
      <p:ext uri="{BB962C8B-B14F-4D97-AF65-F5344CB8AC3E}">
        <p14:creationId xmlns:p14="http://schemas.microsoft.com/office/powerpoint/2010/main" val="332129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8203-3155-894B-BB88-5045B437A863}"/>
              </a:ext>
            </a:extLst>
          </p:cNvPr>
          <p:cNvSpPr>
            <a:spLocks noGrp="1"/>
          </p:cNvSpPr>
          <p:nvPr>
            <p:ph type="title"/>
          </p:nvPr>
        </p:nvSpPr>
        <p:spPr/>
        <p:txBody>
          <a:bodyPr/>
          <a:lstStyle/>
          <a:p>
            <a:r>
              <a:rPr lang="en-US" dirty="0"/>
              <a:t>GitLab Runner</a:t>
            </a:r>
          </a:p>
        </p:txBody>
      </p:sp>
      <p:sp>
        <p:nvSpPr>
          <p:cNvPr id="3" name="Content Placeholder 2">
            <a:extLst>
              <a:ext uri="{FF2B5EF4-FFF2-40B4-BE49-F238E27FC236}">
                <a16:creationId xmlns:a16="http://schemas.microsoft.com/office/drawing/2014/main" id="{177D6378-057A-3D46-9980-FFC802859C7E}"/>
              </a:ext>
            </a:extLst>
          </p:cNvPr>
          <p:cNvSpPr>
            <a:spLocks noGrp="1"/>
          </p:cNvSpPr>
          <p:nvPr>
            <p:ph idx="1"/>
          </p:nvPr>
        </p:nvSpPr>
        <p:spPr/>
        <p:txBody>
          <a:bodyPr/>
          <a:lstStyle/>
          <a:p>
            <a:r>
              <a:rPr lang="en-US" dirty="0"/>
              <a:t>Used in GitLab CI</a:t>
            </a:r>
          </a:p>
          <a:p>
            <a:r>
              <a:rPr lang="en-US" dirty="0"/>
              <a:t>Open Source Continuous Integration Service with GitLab</a:t>
            </a:r>
          </a:p>
          <a:p>
            <a:r>
              <a:rPr lang="en-US" dirty="0"/>
              <a:t>Used to run jobs &amp; send results back to GitLab</a:t>
            </a:r>
          </a:p>
          <a:p>
            <a:r>
              <a:rPr lang="en-US" dirty="0"/>
              <a:t>Install GitLab runner</a:t>
            </a:r>
          </a:p>
          <a:p>
            <a:pPr lvl="1"/>
            <a:r>
              <a:rPr lang="en-US" dirty="0"/>
              <a:t>https://</a:t>
            </a:r>
            <a:r>
              <a:rPr lang="en-US" dirty="0" err="1"/>
              <a:t>docs.gitlab.com</a:t>
            </a:r>
            <a:r>
              <a:rPr lang="en-US" dirty="0"/>
              <a:t>/runner/install/</a:t>
            </a:r>
          </a:p>
          <a:p>
            <a:r>
              <a:rPr lang="en-US" dirty="0"/>
              <a:t>Register GitLab Runner</a:t>
            </a:r>
          </a:p>
          <a:p>
            <a:r>
              <a:rPr lang="en-US" dirty="0"/>
              <a:t>Start GitLab Runner</a:t>
            </a:r>
          </a:p>
        </p:txBody>
      </p:sp>
    </p:spTree>
    <p:extLst>
      <p:ext uri="{BB962C8B-B14F-4D97-AF65-F5344CB8AC3E}">
        <p14:creationId xmlns:p14="http://schemas.microsoft.com/office/powerpoint/2010/main" val="165982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1219</Words>
  <Application>Microsoft Macintosh PowerPoint</Application>
  <PresentationFormat>Widescreen</PresentationFormat>
  <Paragraphs>137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Menlo</vt:lpstr>
      <vt:lpstr>Office Theme</vt:lpstr>
      <vt:lpstr>GitLab</vt:lpstr>
      <vt:lpstr>Git</vt:lpstr>
      <vt:lpstr>GitLab </vt:lpstr>
      <vt:lpstr>Install Git</vt:lpstr>
      <vt:lpstr>Create a project folder</vt:lpstr>
      <vt:lpstr>How to Fork a project</vt:lpstr>
      <vt:lpstr>How to set up a SSH Key</vt:lpstr>
      <vt:lpstr>How to add a ssh key to the GitLab</vt:lpstr>
      <vt:lpstr>GitLab Runner</vt:lpstr>
      <vt:lpstr>Install GitLab Runner On Mac</vt:lpstr>
      <vt:lpstr>Install GitLab Runner On Windows</vt:lpstr>
      <vt:lpstr>Register the runner</vt:lpstr>
      <vt:lpstr>GitLab CI/CD</vt:lpstr>
      <vt:lpstr>GitLab CI/CD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dc:title>
  <dc:creator>Hooman Salamat</dc:creator>
  <cp:lastModifiedBy>Hooman Salamat</cp:lastModifiedBy>
  <cp:revision>42</cp:revision>
  <dcterms:created xsi:type="dcterms:W3CDTF">2022-09-10T12:28:27Z</dcterms:created>
  <dcterms:modified xsi:type="dcterms:W3CDTF">2022-09-10T21:58:43Z</dcterms:modified>
</cp:coreProperties>
</file>