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84" r:id="rId16"/>
    <p:sldId id="270" r:id="rId17"/>
    <p:sldId id="271" r:id="rId18"/>
    <p:sldId id="272" r:id="rId19"/>
    <p:sldId id="273" r:id="rId20"/>
    <p:sldId id="280" r:id="rId21"/>
    <p:sldId id="274" r:id="rId22"/>
    <p:sldId id="275" r:id="rId23"/>
    <p:sldId id="276" r:id="rId24"/>
    <p:sldId id="277" r:id="rId25"/>
    <p:sldId id="281" r:id="rId26"/>
    <p:sldId id="278" r:id="rId27"/>
    <p:sldId id="279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D1146-858C-4F44-8B0F-87E402ED2DFE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7FD849B6-A0CA-4920-989F-0A0777806A84}">
      <dgm:prSet phldrT="[Text]" custT="1"/>
      <dgm:spPr/>
      <dgm:t>
        <a:bodyPr/>
        <a:lstStyle/>
        <a:p>
          <a:pPr algn="ctr"/>
          <a:r>
            <a:rPr lang="en-US" sz="2000" b="1" dirty="0" smtClean="0"/>
            <a:t>Data Wrangling</a:t>
          </a:r>
        </a:p>
        <a:p>
          <a:pPr algn="l"/>
          <a:r>
            <a:rPr lang="en-US" sz="2000" b="0" dirty="0" smtClean="0"/>
            <a:t>- Filled missing entries </a:t>
          </a:r>
        </a:p>
        <a:p>
          <a:pPr algn="l"/>
          <a:r>
            <a:rPr lang="en-US" sz="2000" b="0" dirty="0" smtClean="0"/>
            <a:t>- Removed irrelevant columns</a:t>
          </a:r>
        </a:p>
      </dgm:t>
    </dgm:pt>
    <dgm:pt modelId="{E6415A9B-B149-4317-8B62-DCC158E0704C}" type="parTrans" cxnId="{9CFAF4BB-2992-4CAB-95D2-32605B80DF37}">
      <dgm:prSet/>
      <dgm:spPr/>
      <dgm:t>
        <a:bodyPr/>
        <a:lstStyle/>
        <a:p>
          <a:endParaRPr lang="en-US"/>
        </a:p>
      </dgm:t>
    </dgm:pt>
    <dgm:pt modelId="{07A1E36B-0FC0-46E5-930B-22D59582B50B}" type="sibTrans" cxnId="{9CFAF4BB-2992-4CAB-95D2-32605B80DF37}">
      <dgm:prSet/>
      <dgm:spPr/>
      <dgm:t>
        <a:bodyPr/>
        <a:lstStyle/>
        <a:p>
          <a:endParaRPr lang="en-US" dirty="0"/>
        </a:p>
      </dgm:t>
    </dgm:pt>
    <dgm:pt modelId="{D7F76359-4E63-43B3-9254-32573A8CFFDB}">
      <dgm:prSet phldrT="[Text]" custT="1"/>
      <dgm:spPr/>
      <dgm:t>
        <a:bodyPr/>
        <a:lstStyle/>
        <a:p>
          <a:pPr algn="ctr"/>
          <a:r>
            <a:rPr lang="en-US" sz="2000" b="1" dirty="0" smtClean="0"/>
            <a:t>Exploratory Analysis </a:t>
          </a:r>
        </a:p>
        <a:p>
          <a:pPr algn="l"/>
          <a:r>
            <a:rPr lang="en-US" sz="2000" b="0" dirty="0" smtClean="0"/>
            <a:t>- Explored crash features of Injury and No Injury crashes</a:t>
          </a:r>
        </a:p>
        <a:p>
          <a:pPr algn="l"/>
          <a:r>
            <a:rPr lang="en-US" sz="2000" b="0" dirty="0" smtClean="0"/>
            <a:t>- Explored the crashes on Chicago map</a:t>
          </a:r>
          <a:endParaRPr lang="en-US" sz="2000" b="0" dirty="0"/>
        </a:p>
      </dgm:t>
    </dgm:pt>
    <dgm:pt modelId="{BBCCBDCE-389B-45E8-B0FE-CCDB6838C934}" type="parTrans" cxnId="{413F799F-1C22-4CBD-BF17-587DDCF8D990}">
      <dgm:prSet/>
      <dgm:spPr/>
      <dgm:t>
        <a:bodyPr/>
        <a:lstStyle/>
        <a:p>
          <a:endParaRPr lang="en-US"/>
        </a:p>
      </dgm:t>
    </dgm:pt>
    <dgm:pt modelId="{266AF9AF-F83B-4E39-BE59-E6DC3DA6DB86}" type="sibTrans" cxnId="{413F799F-1C22-4CBD-BF17-587DDCF8D990}">
      <dgm:prSet/>
      <dgm:spPr/>
      <dgm:t>
        <a:bodyPr/>
        <a:lstStyle/>
        <a:p>
          <a:endParaRPr lang="en-US" dirty="0"/>
        </a:p>
      </dgm:t>
    </dgm:pt>
    <dgm:pt modelId="{E0863D82-8128-4EF5-893D-2CBF1392063E}">
      <dgm:prSet phldrT="[Text]" custT="1"/>
      <dgm:spPr/>
      <dgm:t>
        <a:bodyPr/>
        <a:lstStyle/>
        <a:p>
          <a:pPr algn="ctr"/>
          <a:r>
            <a:rPr lang="en-US" sz="2000" b="1" dirty="0" smtClean="0"/>
            <a:t>Model Building</a:t>
          </a:r>
        </a:p>
        <a:p>
          <a:pPr algn="l"/>
          <a:r>
            <a:rPr lang="en-US" sz="2000" dirty="0" smtClean="0"/>
            <a:t>- Train predictive model for crash severity   </a:t>
          </a:r>
          <a:endParaRPr lang="en-US" sz="2000" dirty="0"/>
        </a:p>
      </dgm:t>
    </dgm:pt>
    <dgm:pt modelId="{A356B133-1319-445A-8525-BE5C73A4BE55}" type="parTrans" cxnId="{9C565AE0-B128-4DB0-B450-6499CACCAF17}">
      <dgm:prSet/>
      <dgm:spPr/>
      <dgm:t>
        <a:bodyPr/>
        <a:lstStyle/>
        <a:p>
          <a:endParaRPr lang="en-US"/>
        </a:p>
      </dgm:t>
    </dgm:pt>
    <dgm:pt modelId="{DFBEC5AB-5850-435E-AD58-6A97AD4106B3}" type="sibTrans" cxnId="{9C565AE0-B128-4DB0-B450-6499CACCAF17}">
      <dgm:prSet/>
      <dgm:spPr/>
      <dgm:t>
        <a:bodyPr/>
        <a:lstStyle/>
        <a:p>
          <a:endParaRPr lang="en-US"/>
        </a:p>
      </dgm:t>
    </dgm:pt>
    <dgm:pt modelId="{34E1E5BD-AA34-4195-8105-A3E988CEE909}" type="pres">
      <dgm:prSet presAssocID="{D6AD1146-858C-4F44-8B0F-87E402ED2DFE}" presName="Name0" presStyleCnt="0">
        <dgm:presLayoutVars>
          <dgm:dir/>
          <dgm:resizeHandles val="exact"/>
        </dgm:presLayoutVars>
      </dgm:prSet>
      <dgm:spPr/>
    </dgm:pt>
    <dgm:pt modelId="{633A64EF-3F6B-46E8-81DB-0ABA4D547F48}" type="pres">
      <dgm:prSet presAssocID="{7FD849B6-A0CA-4920-989F-0A0777806A84}" presName="node" presStyleLbl="node1" presStyleIdx="0" presStyleCnt="3" custScaleX="106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EF61A-5197-4ADB-BB6B-01A5AFBDDBF5}" type="pres">
      <dgm:prSet presAssocID="{07A1E36B-0FC0-46E5-930B-22D59582B50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57F1FCF-285E-470A-95B6-D0D56A1E0C54}" type="pres">
      <dgm:prSet presAssocID="{07A1E36B-0FC0-46E5-930B-22D59582B50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20D3F7F-4484-4D3D-9AC0-73D14D424A91}" type="pres">
      <dgm:prSet presAssocID="{D7F76359-4E63-43B3-9254-32573A8CFFDB}" presName="node" presStyleLbl="node1" presStyleIdx="1" presStyleCnt="3" custScaleX="136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B1A1BB-ADAA-4682-A960-0D06D787FA5D}" type="pres">
      <dgm:prSet presAssocID="{266AF9AF-F83B-4E39-BE59-E6DC3DA6DB8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5CC4A7B-7362-4962-B420-43BDBDF35F10}" type="pres">
      <dgm:prSet presAssocID="{266AF9AF-F83B-4E39-BE59-E6DC3DA6DB8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EB9A5F6-F10C-4851-9A8D-1D922F62276B}" type="pres">
      <dgm:prSet presAssocID="{E0863D82-8128-4EF5-893D-2CBF1392063E}" presName="node" presStyleLbl="node1" presStyleIdx="2" presStyleCnt="3" custLinFactNeighborX="-5962" custLinFactNeighborY="-5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565AE0-B128-4DB0-B450-6499CACCAF17}" srcId="{D6AD1146-858C-4F44-8B0F-87E402ED2DFE}" destId="{E0863D82-8128-4EF5-893D-2CBF1392063E}" srcOrd="2" destOrd="0" parTransId="{A356B133-1319-445A-8525-BE5C73A4BE55}" sibTransId="{DFBEC5AB-5850-435E-AD58-6A97AD4106B3}"/>
    <dgm:cxn modelId="{0D785843-960E-4004-A944-749D801E558C}" type="presOf" srcId="{266AF9AF-F83B-4E39-BE59-E6DC3DA6DB86}" destId="{87B1A1BB-ADAA-4682-A960-0D06D787FA5D}" srcOrd="0" destOrd="0" presId="urn:microsoft.com/office/officeart/2005/8/layout/process1"/>
    <dgm:cxn modelId="{907F1C41-A25B-4F87-B606-F934BDB537F0}" type="presOf" srcId="{E0863D82-8128-4EF5-893D-2CBF1392063E}" destId="{1EB9A5F6-F10C-4851-9A8D-1D922F62276B}" srcOrd="0" destOrd="0" presId="urn:microsoft.com/office/officeart/2005/8/layout/process1"/>
    <dgm:cxn modelId="{9CFAF4BB-2992-4CAB-95D2-32605B80DF37}" srcId="{D6AD1146-858C-4F44-8B0F-87E402ED2DFE}" destId="{7FD849B6-A0CA-4920-989F-0A0777806A84}" srcOrd="0" destOrd="0" parTransId="{E6415A9B-B149-4317-8B62-DCC158E0704C}" sibTransId="{07A1E36B-0FC0-46E5-930B-22D59582B50B}"/>
    <dgm:cxn modelId="{B7775A6D-DDD7-452A-A182-50ED5D0EAF8A}" type="presOf" srcId="{07A1E36B-0FC0-46E5-930B-22D59582B50B}" destId="{FADEF61A-5197-4ADB-BB6B-01A5AFBDDBF5}" srcOrd="0" destOrd="0" presId="urn:microsoft.com/office/officeart/2005/8/layout/process1"/>
    <dgm:cxn modelId="{FF82C385-45A1-486B-948D-17583FDC316A}" type="presOf" srcId="{07A1E36B-0FC0-46E5-930B-22D59582B50B}" destId="{D57F1FCF-285E-470A-95B6-D0D56A1E0C54}" srcOrd="1" destOrd="0" presId="urn:microsoft.com/office/officeart/2005/8/layout/process1"/>
    <dgm:cxn modelId="{286B8A46-8618-45E9-8534-C000CEAF34AB}" type="presOf" srcId="{266AF9AF-F83B-4E39-BE59-E6DC3DA6DB86}" destId="{15CC4A7B-7362-4962-B420-43BDBDF35F10}" srcOrd="1" destOrd="0" presId="urn:microsoft.com/office/officeart/2005/8/layout/process1"/>
    <dgm:cxn modelId="{0232F62A-2754-4ABA-88A3-39DBFCF95D8C}" type="presOf" srcId="{D7F76359-4E63-43B3-9254-32573A8CFFDB}" destId="{D20D3F7F-4484-4D3D-9AC0-73D14D424A91}" srcOrd="0" destOrd="0" presId="urn:microsoft.com/office/officeart/2005/8/layout/process1"/>
    <dgm:cxn modelId="{413F799F-1C22-4CBD-BF17-587DDCF8D990}" srcId="{D6AD1146-858C-4F44-8B0F-87E402ED2DFE}" destId="{D7F76359-4E63-43B3-9254-32573A8CFFDB}" srcOrd="1" destOrd="0" parTransId="{BBCCBDCE-389B-45E8-B0FE-CCDB6838C934}" sibTransId="{266AF9AF-F83B-4E39-BE59-E6DC3DA6DB86}"/>
    <dgm:cxn modelId="{69DFE76B-4588-4470-A2C3-6BF4C83B1B5D}" type="presOf" srcId="{D6AD1146-858C-4F44-8B0F-87E402ED2DFE}" destId="{34E1E5BD-AA34-4195-8105-A3E988CEE909}" srcOrd="0" destOrd="0" presId="urn:microsoft.com/office/officeart/2005/8/layout/process1"/>
    <dgm:cxn modelId="{B73E97B7-F353-44A2-A47E-6351E4DB8F62}" type="presOf" srcId="{7FD849B6-A0CA-4920-989F-0A0777806A84}" destId="{633A64EF-3F6B-46E8-81DB-0ABA4D547F48}" srcOrd="0" destOrd="0" presId="urn:microsoft.com/office/officeart/2005/8/layout/process1"/>
    <dgm:cxn modelId="{0E46C251-1BB1-4088-9386-485EC5B2D972}" type="presParOf" srcId="{34E1E5BD-AA34-4195-8105-A3E988CEE909}" destId="{633A64EF-3F6B-46E8-81DB-0ABA4D547F48}" srcOrd="0" destOrd="0" presId="urn:microsoft.com/office/officeart/2005/8/layout/process1"/>
    <dgm:cxn modelId="{33BAE5BD-67BB-4B4D-925F-23D3B2A51482}" type="presParOf" srcId="{34E1E5BD-AA34-4195-8105-A3E988CEE909}" destId="{FADEF61A-5197-4ADB-BB6B-01A5AFBDDBF5}" srcOrd="1" destOrd="0" presId="urn:microsoft.com/office/officeart/2005/8/layout/process1"/>
    <dgm:cxn modelId="{AFE37B17-FAF5-44F3-BCD2-AEC88A31704D}" type="presParOf" srcId="{FADEF61A-5197-4ADB-BB6B-01A5AFBDDBF5}" destId="{D57F1FCF-285E-470A-95B6-D0D56A1E0C54}" srcOrd="0" destOrd="0" presId="urn:microsoft.com/office/officeart/2005/8/layout/process1"/>
    <dgm:cxn modelId="{BC8119CD-0196-45B1-B8C2-D8176C24431A}" type="presParOf" srcId="{34E1E5BD-AA34-4195-8105-A3E988CEE909}" destId="{D20D3F7F-4484-4D3D-9AC0-73D14D424A91}" srcOrd="2" destOrd="0" presId="urn:microsoft.com/office/officeart/2005/8/layout/process1"/>
    <dgm:cxn modelId="{A0450279-8305-4F06-BDA5-3DFC9F9DA20F}" type="presParOf" srcId="{34E1E5BD-AA34-4195-8105-A3E988CEE909}" destId="{87B1A1BB-ADAA-4682-A960-0D06D787FA5D}" srcOrd="3" destOrd="0" presId="urn:microsoft.com/office/officeart/2005/8/layout/process1"/>
    <dgm:cxn modelId="{6C6F94A1-42CF-4B99-8203-E37E7EA1BA67}" type="presParOf" srcId="{87B1A1BB-ADAA-4682-A960-0D06D787FA5D}" destId="{15CC4A7B-7362-4962-B420-43BDBDF35F10}" srcOrd="0" destOrd="0" presId="urn:microsoft.com/office/officeart/2005/8/layout/process1"/>
    <dgm:cxn modelId="{38FAFD85-0D65-41D6-896D-68D4856BF06B}" type="presParOf" srcId="{34E1E5BD-AA34-4195-8105-A3E988CEE909}" destId="{1EB9A5F6-F10C-4851-9A8D-1D922F62276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A64EF-3F6B-46E8-81DB-0ABA4D547F48}">
      <dsp:nvSpPr>
        <dsp:cNvPr id="0" name=""/>
        <dsp:cNvSpPr/>
      </dsp:nvSpPr>
      <dsp:spPr>
        <a:xfrm>
          <a:off x="5974" y="1595475"/>
          <a:ext cx="2307282" cy="2227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Data Wrangling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- Filled missing entries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- Removed irrelevant columns</a:t>
          </a:r>
        </a:p>
      </dsp:txBody>
      <dsp:txXfrm>
        <a:off x="71222" y="1660723"/>
        <a:ext cx="2176786" cy="2097220"/>
      </dsp:txXfrm>
    </dsp:sp>
    <dsp:sp modelId="{FADEF61A-5197-4ADB-BB6B-01A5AFBDDBF5}">
      <dsp:nvSpPr>
        <dsp:cNvPr id="0" name=""/>
        <dsp:cNvSpPr/>
      </dsp:nvSpPr>
      <dsp:spPr>
        <a:xfrm>
          <a:off x="2529292" y="2441449"/>
          <a:ext cx="457995" cy="5357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529292" y="2548603"/>
        <a:ext cx="320597" cy="321460"/>
      </dsp:txXfrm>
    </dsp:sp>
    <dsp:sp modelId="{D20D3F7F-4484-4D3D-9AC0-73D14D424A91}">
      <dsp:nvSpPr>
        <dsp:cNvPr id="0" name=""/>
        <dsp:cNvSpPr/>
      </dsp:nvSpPr>
      <dsp:spPr>
        <a:xfrm>
          <a:off x="3177399" y="1595475"/>
          <a:ext cx="2951867" cy="2227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Exploratory Analysis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- Explored crash features of Injury and No Injury crashes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- Explored the crashes on Chicago map</a:t>
          </a:r>
          <a:endParaRPr lang="en-US" sz="2000" b="0" kern="1200" dirty="0"/>
        </a:p>
      </dsp:txBody>
      <dsp:txXfrm>
        <a:off x="3242647" y="1660723"/>
        <a:ext cx="2821371" cy="2097220"/>
      </dsp:txXfrm>
    </dsp:sp>
    <dsp:sp modelId="{87B1A1BB-ADAA-4682-A960-0D06D787FA5D}">
      <dsp:nvSpPr>
        <dsp:cNvPr id="0" name=""/>
        <dsp:cNvSpPr/>
      </dsp:nvSpPr>
      <dsp:spPr>
        <a:xfrm rot="21586860">
          <a:off x="6332421" y="2434208"/>
          <a:ext cx="430693" cy="5357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6332421" y="2541609"/>
        <a:ext cx="301485" cy="321460"/>
      </dsp:txXfrm>
    </dsp:sp>
    <dsp:sp modelId="{1EB9A5F6-F10C-4851-9A8D-1D922F62276B}">
      <dsp:nvSpPr>
        <dsp:cNvPr id="0" name=""/>
        <dsp:cNvSpPr/>
      </dsp:nvSpPr>
      <dsp:spPr>
        <a:xfrm>
          <a:off x="6941889" y="1582598"/>
          <a:ext cx="2160356" cy="2227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Model Building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 Train predictive model for crash severity   </a:t>
          </a:r>
          <a:endParaRPr lang="en-US" sz="2000" kern="1200" dirty="0"/>
        </a:p>
      </dsp:txBody>
      <dsp:txXfrm>
        <a:off x="7005164" y="1645873"/>
        <a:ext cx="2033806" cy="2101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C9855-3B7A-44DB-A2D8-5DBFC3888BC5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27F41-3F3D-420D-8B94-95897D4FB9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9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27F41-3F3D-420D-8B94-95897D4FB9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51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12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13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08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26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41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37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89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548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76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00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CAF9-61E2-4099-AFD3-D40767BBCA2E}" type="datetimeFigureOut">
              <a:rPr lang="fr-FR" smtClean="0"/>
              <a:t>08/01/2020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403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Predicting</a:t>
            </a:r>
            <a:r>
              <a:rPr lang="fr-FR" b="1" dirty="0" smtClean="0"/>
              <a:t> Crash </a:t>
            </a:r>
            <a:r>
              <a:rPr lang="en-US" b="1" dirty="0" smtClean="0"/>
              <a:t>Severity</a:t>
            </a:r>
            <a:r>
              <a:rPr lang="fr-FR" b="1" dirty="0" smtClean="0"/>
              <a:t> of Chicago Streets</a:t>
            </a:r>
            <a:endParaRPr lang="fr-F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0003"/>
            <a:ext cx="9144000" cy="1655762"/>
          </a:xfrm>
        </p:spPr>
        <p:txBody>
          <a:bodyPr/>
          <a:lstStyle/>
          <a:p>
            <a:r>
              <a:rPr lang="fr-FR" dirty="0" smtClean="0"/>
              <a:t>Hawraa Salami</a:t>
            </a:r>
          </a:p>
          <a:p>
            <a:r>
              <a:rPr lang="fr-FR" dirty="0" smtClean="0"/>
              <a:t>SPRINGBOARD </a:t>
            </a:r>
            <a:r>
              <a:rPr lang="en-US" dirty="0" smtClean="0"/>
              <a:t>Capstone</a:t>
            </a:r>
            <a:r>
              <a:rPr lang="fr-FR" dirty="0" smtClean="0"/>
              <a:t> Project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58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Control Device for Each Crash Type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5" y="1332140"/>
            <a:ext cx="9144000" cy="5256922"/>
          </a:xfrm>
        </p:spPr>
      </p:pic>
      <p:sp>
        <p:nvSpPr>
          <p:cNvPr id="5" name="Rectangle 4"/>
          <p:cNvSpPr/>
          <p:nvPr/>
        </p:nvSpPr>
        <p:spPr>
          <a:xfrm>
            <a:off x="1901372" y="5631543"/>
            <a:ext cx="1393372" cy="2177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1372" y="5914359"/>
            <a:ext cx="1393372" cy="2177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Lighting Conditions for Each Crash Type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74" y="2184780"/>
            <a:ext cx="9882852" cy="3633028"/>
          </a:xfrm>
        </p:spPr>
      </p:pic>
      <p:sp>
        <p:nvSpPr>
          <p:cNvPr id="5" name="Rectangle 4"/>
          <p:cNvSpPr/>
          <p:nvPr/>
        </p:nvSpPr>
        <p:spPr>
          <a:xfrm>
            <a:off x="1422399" y="4557485"/>
            <a:ext cx="1799771" cy="24674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Speed Limit Distribution for Each Crash Type</a:t>
            </a:r>
            <a:endParaRPr lang="en-US" b="1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35" y="1690688"/>
            <a:ext cx="10326965" cy="4572000"/>
          </a:xfrm>
        </p:spPr>
      </p:pic>
    </p:spTree>
    <p:extLst>
      <p:ext uri="{BB962C8B-B14F-4D97-AF65-F5344CB8AC3E}">
        <p14:creationId xmlns:p14="http://schemas.microsoft.com/office/powerpoint/2010/main" val="24595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Weather Condition for Each Crash Type</a:t>
            </a:r>
            <a:endParaRPr lang="en-US" b="1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46653"/>
            <a:ext cx="9144000" cy="5256922"/>
          </a:xfrm>
        </p:spPr>
      </p:pic>
    </p:spTree>
    <p:extLst>
      <p:ext uri="{BB962C8B-B14F-4D97-AF65-F5344CB8AC3E}">
        <p14:creationId xmlns:p14="http://schemas.microsoft.com/office/powerpoint/2010/main" val="42939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98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Number of Injury Crashes per Hour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62"/>
          <a:stretch/>
        </p:blipFill>
        <p:spPr>
          <a:xfrm>
            <a:off x="1952367" y="1715402"/>
            <a:ext cx="7850388" cy="38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98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Number of No Injury Crashes per Hour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1" b="122"/>
          <a:stretch/>
        </p:blipFill>
        <p:spPr>
          <a:xfrm>
            <a:off x="1975813" y="1780668"/>
            <a:ext cx="7850388" cy="384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Association Measure between </a:t>
            </a:r>
            <a:br>
              <a:rPr lang="en-US" b="1" dirty="0" smtClean="0"/>
            </a:br>
            <a:r>
              <a:rPr lang="en-US" b="1" dirty="0" smtClean="0"/>
              <a:t>Crash Features and Crash Type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29427"/>
              </p:ext>
            </p:extLst>
          </p:nvPr>
        </p:nvGraphicFramePr>
        <p:xfrm>
          <a:off x="1778001" y="1856634"/>
          <a:ext cx="892386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2827866"/>
              </a:tblGrid>
              <a:tr h="32776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Crash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Cramer’s V Coefficient</a:t>
                      </a:r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0.354896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Primary</a:t>
                      </a:r>
                      <a:r>
                        <a:rPr lang="en-US" b="1" baseline="0" dirty="0" smtClean="0"/>
                        <a:t> Cause (Driving Behavior)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0.305708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Trafficway</a:t>
                      </a:r>
                      <a:r>
                        <a:rPr lang="en-US" b="1" dirty="0" smtClean="0"/>
                        <a:t> 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0.166856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Crash Hour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1" dirty="0" smtClean="0">
                          <a:effectLst/>
                        </a:rPr>
                        <a:t>  0.140647</a:t>
                      </a:r>
                      <a:endParaRPr lang="en-GB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Lighting Conditions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1" dirty="0" smtClean="0">
                          <a:effectLst/>
                        </a:rPr>
                        <a:t>  0.132704</a:t>
                      </a:r>
                      <a:endParaRPr lang="en-GB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Posted Speed Limit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0.127492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Control</a:t>
                      </a:r>
                      <a:r>
                        <a:rPr lang="en-US" b="1" baseline="0" dirty="0" smtClean="0"/>
                        <a:t> Device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0.121500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Road</a:t>
                      </a:r>
                      <a:r>
                        <a:rPr lang="en-US" b="1" baseline="0" dirty="0" smtClean="0"/>
                        <a:t> Surface 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0.064132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Weather 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0.057022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Road</a:t>
                      </a:r>
                      <a:r>
                        <a:rPr lang="en-US" b="1" baseline="0" dirty="0" smtClean="0"/>
                        <a:t> Alignment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0.056438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Crash</a:t>
                      </a:r>
                      <a:r>
                        <a:rPr lang="en-US" b="1" baseline="0" dirty="0" smtClean="0"/>
                        <a:t> Day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0.039466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Crash Month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0.022364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90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Kernel Density Estimation of Crashes’ Location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417" r="7946" b="7708"/>
          <a:stretch/>
        </p:blipFill>
        <p:spPr>
          <a:xfrm>
            <a:off x="7247464" y="1572157"/>
            <a:ext cx="3657600" cy="499110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0" t="771" r="7922" b="7939"/>
          <a:stretch/>
        </p:blipFill>
        <p:spPr>
          <a:xfrm>
            <a:off x="1371601" y="1584858"/>
            <a:ext cx="3657600" cy="5012269"/>
          </a:xfrm>
        </p:spPr>
      </p:pic>
    </p:spTree>
    <p:extLst>
      <p:ext uri="{BB962C8B-B14F-4D97-AF65-F5344CB8AC3E}">
        <p14:creationId xmlns:p14="http://schemas.microsoft.com/office/powerpoint/2010/main" val="210237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Crashes’ Distribution Across the Community Areas of Chicago </a:t>
            </a:r>
            <a:endParaRPr lang="en-US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0448"/>
            <a:ext cx="5181600" cy="416169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48317"/>
            <a:ext cx="5181600" cy="4105954"/>
          </a:xfrm>
        </p:spPr>
      </p:pic>
    </p:spTree>
    <p:extLst>
      <p:ext uri="{BB962C8B-B14F-4D97-AF65-F5344CB8AC3E}">
        <p14:creationId xmlns:p14="http://schemas.microsoft.com/office/powerpoint/2010/main" val="42193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Key Findings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features that have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strongest association with crash </a:t>
            </a:r>
            <a:r>
              <a:rPr lang="en-US" dirty="0" smtClean="0"/>
              <a:t>severity are: </a:t>
            </a:r>
            <a:r>
              <a:rPr lang="en-US" i="1" dirty="0" smtClean="0"/>
              <a:t>driving behavior </a:t>
            </a:r>
            <a:r>
              <a:rPr lang="en-US" dirty="0" smtClean="0"/>
              <a:t>and </a:t>
            </a:r>
            <a:r>
              <a:rPr lang="en-US" i="1" dirty="0" smtClean="0"/>
              <a:t>type of collision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 of such behaviors: </a:t>
            </a:r>
            <a:r>
              <a:rPr lang="en-GB" dirty="0" smtClean="0"/>
              <a:t>disregarding </a:t>
            </a:r>
            <a:r>
              <a:rPr lang="en-GB" dirty="0"/>
              <a:t>traffic </a:t>
            </a:r>
            <a:r>
              <a:rPr lang="en-GB" dirty="0" smtClean="0"/>
              <a:t>signal and stop sign, failing </a:t>
            </a:r>
            <a:r>
              <a:rPr lang="en-GB" dirty="0"/>
              <a:t>to reduce </a:t>
            </a:r>
            <a:r>
              <a:rPr lang="en-GB" dirty="0" smtClean="0"/>
              <a:t>speed, and not </a:t>
            </a:r>
            <a:r>
              <a:rPr lang="en-GB" dirty="0"/>
              <a:t>giving the </a:t>
            </a:r>
            <a:r>
              <a:rPr lang="en-GB" dirty="0" smtClean="0"/>
              <a:t>right-of-way.</a:t>
            </a:r>
            <a:r>
              <a:rPr lang="en-GB" dirty="0"/>
              <a:t> 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Example of collisions: </a:t>
            </a:r>
            <a:r>
              <a:rPr lang="en-GB" dirty="0" smtClean="0"/>
              <a:t>angle or turning collision, and </a:t>
            </a:r>
            <a:r>
              <a:rPr lang="en-GB" dirty="0" smtClean="0"/>
              <a:t>collisions with pedestrians.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2018 Chicago Crash Facts </a:t>
            </a:r>
            <a:endParaRPr lang="fr-FR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738027"/>
              </p:ext>
            </p:extLst>
          </p:nvPr>
        </p:nvGraphicFramePr>
        <p:xfrm>
          <a:off x="838200" y="2108959"/>
          <a:ext cx="10515600" cy="22054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70194"/>
                <a:gridCol w="2145406"/>
              </a:tblGrid>
              <a:tr h="551366">
                <a:tc>
                  <a:txBody>
                    <a:bodyPr/>
                    <a:lstStyle/>
                    <a:p>
                      <a:r>
                        <a:rPr lang="en-US" dirty="0" smtClean="0"/>
                        <a:t>Total Crashes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98,859</a:t>
                      </a:r>
                      <a:endParaRPr lang="en-US" dirty="0"/>
                    </a:p>
                  </a:txBody>
                  <a:tcPr/>
                </a:tc>
              </a:tr>
              <a:tr h="5513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 Injuries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24,400</a:t>
                      </a:r>
                      <a:endParaRPr lang="en-US" b="1" dirty="0"/>
                    </a:p>
                  </a:txBody>
                  <a:tcPr/>
                </a:tc>
              </a:tr>
              <a:tr h="5513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r>
                        <a:rPr lang="en-US" b="1" baseline="0" dirty="0" smtClean="0"/>
                        <a:t> Incapacitating </a:t>
                      </a:r>
                      <a:r>
                        <a:rPr lang="en-US" b="1" dirty="0" smtClean="0"/>
                        <a:t>Injuries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2,609</a:t>
                      </a:r>
                      <a:endParaRPr lang="en-US" b="1" dirty="0"/>
                    </a:p>
                  </a:txBody>
                  <a:tcPr/>
                </a:tc>
              </a:tr>
              <a:tr h="5513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 Deaths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132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38200" y="4548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What conditions lead to severe crashes?</a:t>
            </a:r>
          </a:p>
          <a:p>
            <a:endParaRPr lang="en-US" sz="2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Data-driven models aim to understand the severity of crashes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69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Key Findings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Crashes </a:t>
            </a:r>
            <a:r>
              <a:rPr lang="en-US" dirty="0" smtClean="0"/>
              <a:t>with Injury do not only happen at rush hours </a:t>
            </a:r>
            <a:r>
              <a:rPr lang="en-US" dirty="0" smtClean="0"/>
              <a:t>during weekdays</a:t>
            </a:r>
            <a:r>
              <a:rPr lang="en-US" dirty="0" smtClean="0"/>
              <a:t>, but also </a:t>
            </a:r>
            <a:r>
              <a:rPr lang="en-US" dirty="0" smtClean="0"/>
              <a:t>during early morning </a:t>
            </a:r>
            <a:r>
              <a:rPr lang="en-US" dirty="0" smtClean="0"/>
              <a:t>hours of the weekend.</a:t>
            </a:r>
          </a:p>
          <a:p>
            <a:endParaRPr lang="en-US" dirty="0"/>
          </a:p>
          <a:p>
            <a:r>
              <a:rPr lang="en-US" dirty="0" smtClean="0"/>
              <a:t>Injury Crashes are not only </a:t>
            </a:r>
            <a:r>
              <a:rPr lang="en-US" dirty="0" smtClean="0"/>
              <a:t>located </a:t>
            </a:r>
            <a:r>
              <a:rPr lang="en-US" dirty="0" smtClean="0"/>
              <a:t>in the central part of Chicago but also in the west side of the city.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6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the Predictive Model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In-Depth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67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Additional Preprocessing 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Additional Preprocessing Steps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Added one column “Area” to designate the Chicago area of the </a:t>
            </a:r>
            <a:r>
              <a:rPr lang="en-US" dirty="0" smtClean="0"/>
              <a:t>crash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Converted nominal categorical features into numerical entries: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Tried different encoding schemes (one hot, binary, leave-one-out)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4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Imbalances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Injury crashes: 78% ,    Injury crashes: 22%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address imbalances: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Metrics used: precision, recall and F1-score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Considered under-sampling of the majority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Steps of </a:t>
            </a:r>
            <a:r>
              <a:rPr lang="en-US" b="1" dirty="0"/>
              <a:t>M</a:t>
            </a:r>
            <a:r>
              <a:rPr lang="en-US" b="1" dirty="0" smtClean="0"/>
              <a:t>odel Building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the data into training and testing sets: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Performed 5-fold cross validation on the training set: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Tested the final chosen model on the testing set: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01801" y="2322091"/>
            <a:ext cx="3657600" cy="4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35599" y="2322715"/>
            <a:ext cx="787403" cy="4380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1065" y="2339982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80%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7198" y="2366099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en-US" b="1" dirty="0" smtClean="0">
                <a:solidFill>
                  <a:schemeClr val="bg1"/>
                </a:solidFill>
              </a:rPr>
              <a:t>0%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27199" y="3440965"/>
            <a:ext cx="3657600" cy="4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8400" y="3493296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5-fold cross validation 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3474" y="4048434"/>
            <a:ext cx="9839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 </a:t>
            </a:r>
            <a:r>
              <a:rPr lang="en-US" sz="2400" dirty="0" smtClean="0"/>
              <a:t>train </a:t>
            </a:r>
            <a:r>
              <a:rPr lang="en-US" sz="2400" dirty="0"/>
              <a:t>different </a:t>
            </a:r>
            <a:r>
              <a:rPr lang="en-US" sz="2400" dirty="0" smtClean="0"/>
              <a:t>combination of: </a:t>
            </a:r>
            <a:r>
              <a:rPr lang="en-US" sz="2400" dirty="0"/>
              <a:t>encoding </a:t>
            </a:r>
            <a:r>
              <a:rPr lang="en-US" sz="2400" dirty="0" smtClean="0"/>
              <a:t>scheme and training model</a:t>
            </a:r>
            <a:r>
              <a:rPr lang="en-US" sz="2400" dirty="0"/>
              <a:t>, </a:t>
            </a:r>
            <a:r>
              <a:rPr lang="en-US" sz="2400" dirty="0" smtClean="0"/>
              <a:t>with/out under-sampling</a:t>
            </a:r>
          </a:p>
          <a:p>
            <a:r>
              <a:rPr lang="en-US" sz="2400" dirty="0" smtClean="0"/>
              <a:t>- select the final model using F1-score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8365068" y="5417566"/>
            <a:ext cx="787403" cy="4380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Training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tried various models and compared their performance:</a:t>
            </a:r>
          </a:p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Linear SVM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Ada Boost</a:t>
            </a:r>
          </a:p>
          <a:p>
            <a:r>
              <a:rPr lang="en-US" dirty="0" smtClean="0"/>
              <a:t>Gradient Boosting</a:t>
            </a:r>
          </a:p>
          <a:p>
            <a:r>
              <a:rPr lang="en-US" dirty="0" smtClean="0"/>
              <a:t>Balanced Random Forest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13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Final Model and its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</a:t>
            </a:r>
            <a:r>
              <a:rPr lang="en-US" dirty="0" smtClean="0"/>
              <a:t>Model </a:t>
            </a:r>
            <a:r>
              <a:rPr lang="en-US" dirty="0" smtClean="0"/>
              <a:t>Selected (trained after under-sampling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Gradient </a:t>
            </a:r>
            <a:r>
              <a:rPr lang="en-US" b="1" dirty="0"/>
              <a:t>Boosting </a:t>
            </a:r>
            <a:r>
              <a:rPr lang="en-US" dirty="0" smtClean="0"/>
              <a:t>(parameters: </a:t>
            </a:r>
            <a:r>
              <a:rPr lang="en-US" i="1" dirty="0" err="1" smtClean="0"/>
              <a:t>n_estimators</a:t>
            </a:r>
            <a:r>
              <a:rPr lang="en-US" i="1" dirty="0" smtClean="0"/>
              <a:t>=600</a:t>
            </a:r>
            <a:r>
              <a:rPr lang="en-US" i="1" dirty="0"/>
              <a:t>, </a:t>
            </a:r>
            <a:r>
              <a:rPr lang="en-US" i="1" dirty="0" err="1"/>
              <a:t>max_depth</a:t>
            </a:r>
            <a:r>
              <a:rPr lang="en-US" i="1" dirty="0"/>
              <a:t>=4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+ </a:t>
            </a:r>
            <a:r>
              <a:rPr lang="en-US" b="1" dirty="0" smtClean="0"/>
              <a:t>Leave-one-out Encoding</a:t>
            </a:r>
          </a:p>
          <a:p>
            <a:r>
              <a:rPr lang="en-US" dirty="0" smtClean="0"/>
              <a:t>Performance on the testing set: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18826"/>
              </p:ext>
            </p:extLst>
          </p:nvPr>
        </p:nvGraphicFramePr>
        <p:xfrm>
          <a:off x="3623732" y="3996265"/>
          <a:ext cx="4182536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91268"/>
                <a:gridCol w="2091268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Accuracy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/>
                        <a:t>0.747</a:t>
                      </a:r>
                      <a:endParaRPr lang="en-US" sz="2400" b="1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Precision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/>
                        <a:t>0.697</a:t>
                      </a:r>
                      <a:endParaRPr lang="en-US" sz="2400" b="1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Recall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/>
                        <a:t>0.457</a:t>
                      </a:r>
                      <a:endParaRPr lang="en-US" sz="2400" b="1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F1-Score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/>
                        <a:t>0.552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6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Features’ Importance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089890"/>
              </p:ext>
            </p:extLst>
          </p:nvPr>
        </p:nvGraphicFramePr>
        <p:xfrm>
          <a:off x="2760134" y="1490133"/>
          <a:ext cx="717973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562"/>
                <a:gridCol w="227517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Crash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Importance</a:t>
                      </a:r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0.418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Primary</a:t>
                      </a:r>
                      <a:r>
                        <a:rPr lang="en-US" b="1" baseline="0" dirty="0" smtClean="0"/>
                        <a:t> Cause (Driving Behavior)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0.287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Trafficway</a:t>
                      </a:r>
                      <a:r>
                        <a:rPr lang="en-US" b="1" dirty="0" smtClean="0"/>
                        <a:t> 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0.071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Area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0.054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Crash Hour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1" dirty="0" smtClean="0"/>
                        <a:t> 0.042</a:t>
                      </a:r>
                      <a:endParaRPr lang="en-GB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Posted Speed Limit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1" dirty="0" smtClean="0">
                          <a:effectLst/>
                        </a:rPr>
                        <a:t> 0.041</a:t>
                      </a:r>
                      <a:endParaRPr lang="en-GB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3423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Lighting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0.033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Control</a:t>
                      </a:r>
                      <a:r>
                        <a:rPr lang="en-US" b="1" baseline="0" dirty="0" smtClean="0"/>
                        <a:t> Device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0.016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Crash Month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0.0086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Crash Day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0.0066</a:t>
                      </a:r>
                      <a:endParaRPr lang="en-US" b="1" dirty="0" smtClean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Road Alignment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0.0062</a:t>
                      </a:r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Weather </a:t>
                      </a:r>
                      <a:r>
                        <a:rPr lang="en-US" b="1" baseline="0" dirty="0" smtClean="0"/>
                        <a:t>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0.0059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Road</a:t>
                      </a:r>
                      <a:r>
                        <a:rPr lang="en-US" b="1" baseline="0" dirty="0" smtClean="0"/>
                        <a:t> Surface</a:t>
                      </a:r>
                      <a:r>
                        <a:rPr lang="en-US" b="1" dirty="0" smtClean="0"/>
                        <a:t> 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0.0058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6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Possible Future 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Additional  Work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Incorporate more features related to driver and vehicle’s information</a:t>
            </a:r>
          </a:p>
          <a:p>
            <a:r>
              <a:rPr lang="en-US" dirty="0" smtClean="0"/>
              <a:t>Consider stacking of the models</a:t>
            </a:r>
          </a:p>
          <a:p>
            <a:r>
              <a:rPr lang="en-US" dirty="0" smtClean="0"/>
              <a:t>Account for location in terms of zip code instead of the code area</a:t>
            </a:r>
          </a:p>
          <a:p>
            <a:r>
              <a:rPr lang="en-US" dirty="0" smtClean="0"/>
              <a:t>Perform </a:t>
            </a:r>
            <a:r>
              <a:rPr lang="en-GB" dirty="0"/>
              <a:t>s</a:t>
            </a:r>
            <a:r>
              <a:rPr lang="en-GB" dirty="0" smtClean="0"/>
              <a:t>treets </a:t>
            </a:r>
            <a:r>
              <a:rPr lang="en-GB" dirty="0"/>
              <a:t>s</a:t>
            </a:r>
            <a:r>
              <a:rPr lang="en-GB" dirty="0" smtClean="0"/>
              <a:t>egments </a:t>
            </a:r>
            <a:r>
              <a:rPr lang="en-GB" dirty="0"/>
              <a:t>analysis</a:t>
            </a:r>
            <a:endParaRPr lang="en-US" dirty="0" smtClean="0"/>
          </a:p>
          <a:p>
            <a:r>
              <a:rPr lang="en-US" dirty="0" smtClean="0"/>
              <a:t>Focus on crashes with injury and analyze the conditions of possible types of injuries (fatal, incapacitating and non-incapacitating)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38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Driving behavior</a:t>
            </a:r>
            <a:r>
              <a:rPr lang="en-US" dirty="0" smtClean="0"/>
              <a:t>: important feature in predicting severity of crashes especially at</a:t>
            </a:r>
            <a:r>
              <a:rPr lang="en-US" i="1" dirty="0"/>
              <a:t> </a:t>
            </a:r>
            <a:r>
              <a:rPr lang="en-US" i="1" dirty="0" smtClean="0"/>
              <a:t>intersections.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Efforts should be focused on: </a:t>
            </a:r>
          </a:p>
          <a:p>
            <a:r>
              <a:rPr lang="en-US" dirty="0" smtClean="0"/>
              <a:t>Pushing drivers to drive </a:t>
            </a:r>
            <a:r>
              <a:rPr lang="en-US" dirty="0" smtClean="0"/>
              <a:t>cautiously and carefully</a:t>
            </a:r>
          </a:p>
          <a:p>
            <a:r>
              <a:rPr lang="en-US" dirty="0" smtClean="0"/>
              <a:t>Keeping </a:t>
            </a:r>
            <a:r>
              <a:rPr lang="en-US" dirty="0" smtClean="0"/>
              <a:t>on educating drivers of defensive driving techniques</a:t>
            </a:r>
          </a:p>
          <a:p>
            <a:r>
              <a:rPr lang="en-US" dirty="0" smtClean="0"/>
              <a:t>Helping drivers </a:t>
            </a:r>
            <a:r>
              <a:rPr lang="en-US" dirty="0" smtClean="0"/>
              <a:t>staying alert while driving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2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How can the models help?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5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City of Chicago                   Car Manufacturer            Insurance Companies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95" y="2524259"/>
            <a:ext cx="2215167" cy="2215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25997" r="4546" b="11209"/>
          <a:stretch/>
        </p:blipFill>
        <p:spPr>
          <a:xfrm>
            <a:off x="4533369" y="2524258"/>
            <a:ext cx="2660561" cy="2215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7" t="21879" r="18951" b="19830"/>
          <a:stretch/>
        </p:blipFill>
        <p:spPr>
          <a:xfrm>
            <a:off x="8487176" y="2524258"/>
            <a:ext cx="2486603" cy="22128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2595" y="5055847"/>
            <a:ext cx="2473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 better traffic </a:t>
            </a:r>
          </a:p>
          <a:p>
            <a:pPr algn="ctr"/>
            <a:r>
              <a:rPr lang="en-US" sz="2000" dirty="0" smtClean="0"/>
              <a:t>control policies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2543" y="5055847"/>
            <a:ext cx="2695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Incorporate more safety</a:t>
            </a:r>
          </a:p>
          <a:p>
            <a:pPr algn="ctr"/>
            <a:r>
              <a:rPr lang="en-US" sz="2000" dirty="0" smtClean="0"/>
              <a:t>features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5290" y="5066578"/>
            <a:ext cx="2162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Perform better risk</a:t>
            </a:r>
          </a:p>
          <a:p>
            <a:pPr algn="ctr"/>
            <a:r>
              <a:rPr lang="en-US" sz="2000" dirty="0" smtClean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29325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00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Chicago Crashes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is available from Chicago online portal</a:t>
            </a:r>
            <a:r>
              <a:rPr lang="en-US" baseline="30000" dirty="0" smtClean="0"/>
              <a:t>*</a:t>
            </a:r>
            <a:r>
              <a:rPr lang="en-US" dirty="0" smtClean="0"/>
              <a:t>.</a:t>
            </a:r>
            <a:endParaRPr lang="en-GB" dirty="0"/>
          </a:p>
          <a:p>
            <a:r>
              <a:rPr lang="en-US" dirty="0" smtClean="0"/>
              <a:t>It contains information of Chicago crashes from 2015 to present.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2843" y="6311900"/>
            <a:ext cx="5646314" cy="365125"/>
          </a:xfrm>
        </p:spPr>
        <p:txBody>
          <a:bodyPr/>
          <a:lstStyle/>
          <a:p>
            <a:r>
              <a:rPr lang="fr-FR" dirty="0" smtClean="0"/>
              <a:t>* https://data.cityofchicago.org/Transportation/Traffic-Crashes-Crashes/85ca-t3if</a:t>
            </a:r>
            <a:endParaRPr lang="fr-F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12022"/>
              </p:ext>
            </p:extLst>
          </p:nvPr>
        </p:nvGraphicFramePr>
        <p:xfrm>
          <a:off x="1117599" y="3179695"/>
          <a:ext cx="9945352" cy="1939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197"/>
                <a:gridCol w="3455919"/>
                <a:gridCol w="3696236"/>
              </a:tblGrid>
              <a:tr h="476053">
                <a:tc>
                  <a:txBody>
                    <a:bodyPr/>
                    <a:lstStyle/>
                    <a:p>
                      <a:r>
                        <a:rPr lang="en-US" dirty="0" smtClean="0"/>
                        <a:t>Crash Location and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Crash Cause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17383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Crash hour,</a:t>
                      </a:r>
                      <a:r>
                        <a:rPr lang="en-US" baseline="0" dirty="0" smtClean="0"/>
                        <a:t> day, month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Crash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Weather</a:t>
                      </a:r>
                      <a:r>
                        <a:rPr lang="en-US" baseline="0" dirty="0" smtClean="0"/>
                        <a:t> &amp; Lighting Conditions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Road alignment, type and surface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Speed Limit and Control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Cause (driving behavior)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Type of Collision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Type of crash: Injury or</a:t>
                      </a:r>
                      <a:r>
                        <a:rPr lang="en-US" baseline="0" dirty="0" smtClean="0"/>
                        <a:t> No injury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7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Analysis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Goal: </a:t>
            </a:r>
            <a:r>
              <a:rPr lang="en-US" dirty="0" smtClean="0"/>
              <a:t>Build a model that predicts the type of crash (Injury or No Injury)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Steps:   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43885295"/>
              </p:ext>
            </p:extLst>
          </p:nvPr>
        </p:nvGraphicFramePr>
        <p:xfrm>
          <a:off x="1169114" y="2187860"/>
          <a:ext cx="915974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4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Analysis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Data Visualization &amp; Statistical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37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Collision Distribution for Each Crash Type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7" y="1558343"/>
            <a:ext cx="9491729" cy="4695893"/>
          </a:xfrm>
        </p:spPr>
      </p:pic>
      <p:sp>
        <p:nvSpPr>
          <p:cNvPr id="8" name="Rectangle 7"/>
          <p:cNvSpPr/>
          <p:nvPr/>
        </p:nvSpPr>
        <p:spPr>
          <a:xfrm>
            <a:off x="2336800" y="4673600"/>
            <a:ext cx="948948" cy="2032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36800" y="4934856"/>
            <a:ext cx="948948" cy="2032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5457371"/>
            <a:ext cx="542548" cy="22426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40000" y="5696147"/>
            <a:ext cx="745748" cy="21116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Trafficway</a:t>
            </a:r>
            <a:r>
              <a:rPr lang="en-US" b="1" dirty="0"/>
              <a:t> </a:t>
            </a:r>
            <a:r>
              <a:rPr lang="en-US" b="1" dirty="0" smtClean="0"/>
              <a:t>Distribution for Each Crash Type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7" y="1506829"/>
            <a:ext cx="9418320" cy="4889831"/>
          </a:xfrm>
        </p:spPr>
      </p:pic>
      <p:sp>
        <p:nvSpPr>
          <p:cNvPr id="5" name="Rectangle 4"/>
          <p:cNvSpPr/>
          <p:nvPr/>
        </p:nvSpPr>
        <p:spPr>
          <a:xfrm>
            <a:off x="1553029" y="5355771"/>
            <a:ext cx="1857827" cy="23222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7257" y="5832672"/>
            <a:ext cx="2133599" cy="26332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Driving Behavior for Each Crash Type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8048"/>
            <a:ext cx="9491472" cy="4767094"/>
          </a:xfrm>
        </p:spPr>
      </p:pic>
      <p:sp>
        <p:nvSpPr>
          <p:cNvPr id="5" name="Rectangle 4"/>
          <p:cNvSpPr/>
          <p:nvPr/>
        </p:nvSpPr>
        <p:spPr>
          <a:xfrm>
            <a:off x="3582955" y="6038771"/>
            <a:ext cx="1517079" cy="11732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2955" y="5678675"/>
            <a:ext cx="1517079" cy="11732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3726" y="5796004"/>
            <a:ext cx="1966308" cy="12138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5095876"/>
            <a:ext cx="1194784" cy="11910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808</Words>
  <Application>Microsoft Office PowerPoint</Application>
  <PresentationFormat>Widescreen</PresentationFormat>
  <Paragraphs>210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Predicting Crash Severity of Chicago Streets</vt:lpstr>
      <vt:lpstr>2018 Chicago Crash Facts </vt:lpstr>
      <vt:lpstr>How can the models help? </vt:lpstr>
      <vt:lpstr>Chicago Crashes Dataset</vt:lpstr>
      <vt:lpstr>Data Analysis Steps</vt:lpstr>
      <vt:lpstr>Exploratory Analysis</vt:lpstr>
      <vt:lpstr>Collision Distribution for Each Crash Type</vt:lpstr>
      <vt:lpstr>Trafficway Distribution for Each Crash Type</vt:lpstr>
      <vt:lpstr>Driving Behavior for Each Crash Type</vt:lpstr>
      <vt:lpstr>Control Device for Each Crash Type</vt:lpstr>
      <vt:lpstr>Lighting Conditions for Each Crash Type</vt:lpstr>
      <vt:lpstr>Speed Limit Distribution for Each Crash Type</vt:lpstr>
      <vt:lpstr>Weather Condition for Each Crash Type</vt:lpstr>
      <vt:lpstr>Number of Injury Crashes per Hour</vt:lpstr>
      <vt:lpstr>Number of No Injury Crashes per Hour</vt:lpstr>
      <vt:lpstr>Association Measure between  Crash Features and Crash Type</vt:lpstr>
      <vt:lpstr>Kernel Density Estimation of Crashes’ Location</vt:lpstr>
      <vt:lpstr>Crashes’ Distribution Across the Community Areas of Chicago </vt:lpstr>
      <vt:lpstr>Key Findings</vt:lpstr>
      <vt:lpstr>Key Findings</vt:lpstr>
      <vt:lpstr>Building the Predictive Model</vt:lpstr>
      <vt:lpstr>Additional Preprocessing </vt:lpstr>
      <vt:lpstr>Data Imbalances</vt:lpstr>
      <vt:lpstr>Steps of Model Building</vt:lpstr>
      <vt:lpstr>Training Models</vt:lpstr>
      <vt:lpstr>Final Model and its Performance</vt:lpstr>
      <vt:lpstr>Features’ Importance</vt:lpstr>
      <vt:lpstr>Possible Future Works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Hawraa Salami</dc:creator>
  <cp:lastModifiedBy>Hawraa Salami</cp:lastModifiedBy>
  <cp:revision>86</cp:revision>
  <dcterms:created xsi:type="dcterms:W3CDTF">2020-01-06T15:32:11Z</dcterms:created>
  <dcterms:modified xsi:type="dcterms:W3CDTF">2020-01-08T15:33:52Z</dcterms:modified>
</cp:coreProperties>
</file>