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89" r:id="rId15"/>
    <p:sldId id="273" r:id="rId16"/>
    <p:sldId id="274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1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2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7477-1FAE-4158-96B8-FC3157C4E8CF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715D-92CC-4D36-A4AD-9EAA81B2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5400" b="1" dirty="0"/>
              <a:t>Predicting Restaurants’ Violations of Allegheny County</a:t>
            </a:r>
            <a:endParaRPr lang="fr-F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9704"/>
            <a:ext cx="9144000" cy="1655762"/>
          </a:xfrm>
        </p:spPr>
        <p:txBody>
          <a:bodyPr/>
          <a:lstStyle/>
          <a:p>
            <a:r>
              <a:rPr lang="fr-FR" dirty="0" smtClean="0"/>
              <a:t>Hawraa Salami</a:t>
            </a:r>
          </a:p>
          <a:p>
            <a:r>
              <a:rPr lang="fr-FR" dirty="0" smtClean="0"/>
              <a:t>SPRINGBOARD </a:t>
            </a:r>
            <a:r>
              <a:rPr lang="en-US" dirty="0" smtClean="0"/>
              <a:t>Capstone</a:t>
            </a:r>
            <a:r>
              <a:rPr lang="fr-FR" dirty="0" smtClean="0"/>
              <a:t> Project </a:t>
            </a:r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0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Evolution of Average Number of Violations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9021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Violations vs Features of Food Facilities:</a:t>
            </a:r>
            <a:br>
              <a:rPr lang="en-US" dirty="0" smtClean="0"/>
            </a:br>
            <a:r>
              <a:rPr lang="en-US" dirty="0" smtClean="0"/>
              <a:t>‘Description’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" t="6879" r="6542" b="3439"/>
          <a:stretch/>
        </p:blipFill>
        <p:spPr>
          <a:xfrm>
            <a:off x="1414680" y="1688511"/>
            <a:ext cx="8961120" cy="4657329"/>
          </a:xfrm>
        </p:spPr>
      </p:pic>
      <p:sp>
        <p:nvSpPr>
          <p:cNvPr id="5" name="Rounded Rectangle 4"/>
          <p:cNvSpPr/>
          <p:nvPr/>
        </p:nvSpPr>
        <p:spPr>
          <a:xfrm>
            <a:off x="3740819" y="1957776"/>
            <a:ext cx="940158" cy="128789"/>
          </a:xfrm>
          <a:prstGeom prst="round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48520" y="2419270"/>
            <a:ext cx="1135487" cy="115692"/>
          </a:xfrm>
          <a:prstGeom prst="round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32611" y="2572624"/>
            <a:ext cx="1097280" cy="182880"/>
          </a:xfrm>
          <a:prstGeom prst="round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8230" y="1957775"/>
            <a:ext cx="940158" cy="128789"/>
          </a:xfrm>
          <a:prstGeom prst="roundRect">
            <a:avLst/>
          </a:prstGeom>
          <a:solidFill>
            <a:srgbClr val="0070C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933877" y="2214160"/>
            <a:ext cx="940158" cy="128789"/>
          </a:xfrm>
          <a:prstGeom prst="roundRect">
            <a:avLst/>
          </a:prstGeom>
          <a:solidFill>
            <a:srgbClr val="0070C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112811" y="1951335"/>
            <a:ext cx="1118959" cy="135229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372750" y="2713646"/>
            <a:ext cx="1118959" cy="137160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Violations vs Features of Food Facilities:</a:t>
            </a:r>
            <a:br>
              <a:rPr lang="en-US" dirty="0" smtClean="0"/>
            </a:br>
            <a:r>
              <a:rPr lang="en-US" dirty="0" smtClean="0"/>
              <a:t>‘Age’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" y="1825625"/>
            <a:ext cx="10443210" cy="4351338"/>
          </a:xfrm>
        </p:spPr>
      </p:pic>
    </p:spTree>
    <p:extLst>
      <p:ext uri="{BB962C8B-B14F-4D97-AF65-F5344CB8AC3E}">
        <p14:creationId xmlns:p14="http://schemas.microsoft.com/office/powerpoint/2010/main" val="18861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Violations vs Features of Food Facilities:</a:t>
            </a:r>
            <a:br>
              <a:rPr lang="en-US" dirty="0" smtClean="0"/>
            </a:br>
            <a:r>
              <a:rPr lang="en-US" dirty="0" smtClean="0"/>
              <a:t>‘Price Range’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" y="2260759"/>
            <a:ext cx="10443210" cy="3481069"/>
          </a:xfrm>
        </p:spPr>
      </p:pic>
    </p:spTree>
    <p:extLst>
      <p:ext uri="{BB962C8B-B14F-4D97-AF65-F5344CB8AC3E}">
        <p14:creationId xmlns:p14="http://schemas.microsoft.com/office/powerpoint/2010/main" val="36033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Violations vs Features of Food Facilities:</a:t>
            </a:r>
            <a:br>
              <a:rPr lang="en-US" dirty="0" smtClean="0"/>
            </a:br>
            <a:r>
              <a:rPr lang="en-US" dirty="0" smtClean="0"/>
              <a:t>‘Zip Codes’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11839" r="13669" b="11208"/>
          <a:stretch/>
        </p:blipFill>
        <p:spPr>
          <a:xfrm>
            <a:off x="8051657" y="2228246"/>
            <a:ext cx="3749040" cy="30652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9" t="10362" r="13260" b="10783"/>
          <a:stretch/>
        </p:blipFill>
        <p:spPr>
          <a:xfrm>
            <a:off x="487893" y="2202486"/>
            <a:ext cx="3749040" cy="3157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0" t="11384" r="12971" b="11404"/>
          <a:stretch/>
        </p:blipFill>
        <p:spPr>
          <a:xfrm>
            <a:off x="4302617" y="2254004"/>
            <a:ext cx="3749040" cy="29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Violations vs Features of Food Facilities:</a:t>
            </a:r>
            <a:br>
              <a:rPr lang="en-US" dirty="0" smtClean="0"/>
            </a:br>
            <a:r>
              <a:rPr lang="en-US" dirty="0" smtClean="0"/>
              <a:t>‘Cuisine’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t="7509" r="8039" b="3584"/>
          <a:stretch/>
        </p:blipFill>
        <p:spPr>
          <a:xfrm>
            <a:off x="1575578" y="1871004"/>
            <a:ext cx="9418320" cy="4619774"/>
          </a:xfrm>
        </p:spPr>
      </p:pic>
      <p:sp>
        <p:nvSpPr>
          <p:cNvPr id="7" name="Rounded Rectangle 6"/>
          <p:cNvSpPr/>
          <p:nvPr/>
        </p:nvSpPr>
        <p:spPr>
          <a:xfrm>
            <a:off x="3670481" y="2225061"/>
            <a:ext cx="940158" cy="363394"/>
          </a:xfrm>
          <a:prstGeom prst="round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30460" y="2321169"/>
            <a:ext cx="998805" cy="478301"/>
          </a:xfrm>
          <a:prstGeom prst="roundRect">
            <a:avLst/>
          </a:prstGeom>
          <a:solidFill>
            <a:srgbClr val="0070C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995093" y="2349304"/>
            <a:ext cx="998805" cy="872198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Violations vs Features of Food Facilities:</a:t>
            </a:r>
            <a:br>
              <a:rPr lang="en-US" dirty="0" smtClean="0"/>
            </a:br>
            <a:r>
              <a:rPr lang="en-US" dirty="0" smtClean="0"/>
              <a:t>‘Specialty Food’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t="7508" r="8463" b="2937"/>
          <a:stretch/>
        </p:blipFill>
        <p:spPr>
          <a:xfrm>
            <a:off x="1631846" y="1878934"/>
            <a:ext cx="9144000" cy="4523470"/>
          </a:xfrm>
        </p:spPr>
      </p:pic>
      <p:sp>
        <p:nvSpPr>
          <p:cNvPr id="7" name="Rounded Rectangle 6"/>
          <p:cNvSpPr/>
          <p:nvPr/>
        </p:nvSpPr>
        <p:spPr>
          <a:xfrm>
            <a:off x="3913219" y="2252594"/>
            <a:ext cx="940158" cy="363394"/>
          </a:xfrm>
          <a:prstGeom prst="roundRect">
            <a:avLst/>
          </a:prstGeom>
          <a:solidFill>
            <a:srgbClr val="00B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34421" y="2407342"/>
            <a:ext cx="731520" cy="274320"/>
          </a:xfrm>
          <a:prstGeom prst="roundRect">
            <a:avLst/>
          </a:prstGeom>
          <a:solidFill>
            <a:srgbClr val="0070C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74277" y="3460070"/>
            <a:ext cx="731520" cy="274320"/>
          </a:xfrm>
          <a:prstGeom prst="roundRect">
            <a:avLst/>
          </a:prstGeom>
          <a:solidFill>
            <a:srgbClr val="0070C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668035" y="2407342"/>
            <a:ext cx="998805" cy="872198"/>
          </a:xfrm>
          <a:prstGeom prst="round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Mutual Information </a:t>
            </a:r>
            <a:r>
              <a:rPr lang="en-GB" b="1" dirty="0" smtClean="0"/>
              <a:t>between</a:t>
            </a:r>
            <a:br>
              <a:rPr lang="en-GB" b="1" dirty="0" smtClean="0"/>
            </a:br>
            <a:r>
              <a:rPr lang="en-GB" b="1" dirty="0" smtClean="0"/>
              <a:t> some Features </a:t>
            </a:r>
            <a:r>
              <a:rPr lang="en-GB" b="1" dirty="0"/>
              <a:t>and </a:t>
            </a:r>
            <a:r>
              <a:rPr lang="en-GB" b="1" dirty="0" smtClean="0"/>
              <a:t>Number </a:t>
            </a:r>
            <a:r>
              <a:rPr lang="en-GB" b="1" dirty="0"/>
              <a:t>of Violations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1825623"/>
            <a:ext cx="5852160" cy="4621262"/>
          </a:xfrm>
        </p:spPr>
      </p:pic>
    </p:spTree>
    <p:extLst>
      <p:ext uri="{BB962C8B-B14F-4D97-AF65-F5344CB8AC3E}">
        <p14:creationId xmlns:p14="http://schemas.microsoft.com/office/powerpoint/2010/main" val="25873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Historical Performance of Past Inspections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We added </a:t>
            </a:r>
            <a:r>
              <a:rPr lang="en-GB" dirty="0"/>
              <a:t>columns that capture </a:t>
            </a:r>
            <a:r>
              <a:rPr lang="en-GB" dirty="0" smtClean="0"/>
              <a:t>past </a:t>
            </a:r>
            <a:r>
              <a:rPr lang="en-GB" dirty="0"/>
              <a:t>performance of each inspected </a:t>
            </a:r>
            <a:r>
              <a:rPr lang="en-GB" dirty="0" smtClean="0"/>
              <a:t>place: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Inspection number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Number </a:t>
            </a:r>
            <a:r>
              <a:rPr lang="en-GB" dirty="0"/>
              <a:t>of days between </a:t>
            </a:r>
            <a:r>
              <a:rPr lang="en-GB" dirty="0" smtClean="0"/>
              <a:t>inspections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Statistics </a:t>
            </a:r>
            <a:r>
              <a:rPr lang="en-GB" dirty="0"/>
              <a:t>of Past </a:t>
            </a:r>
            <a:r>
              <a:rPr lang="en-GB" dirty="0" smtClean="0"/>
              <a:t>performance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Correlation between Past Performance and Violations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11" y="1825624"/>
            <a:ext cx="5852160" cy="4554045"/>
          </a:xfrm>
        </p:spPr>
      </p:pic>
    </p:spTree>
    <p:extLst>
      <p:ext uri="{BB962C8B-B14F-4D97-AF65-F5344CB8AC3E}">
        <p14:creationId xmlns:p14="http://schemas.microsoft.com/office/powerpoint/2010/main" val="316260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Inspection of </a:t>
            </a:r>
            <a:r>
              <a:rPr lang="en-US" dirty="0" smtClean="0"/>
              <a:t>Food Facilities</a:t>
            </a:r>
            <a:r>
              <a:rPr lang="en-US" dirty="0" smtClean="0"/>
              <a:t> in Allegheny County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Food facilities should at least be inspected </a:t>
            </a:r>
            <a:r>
              <a:rPr lang="en-US" b="1" dirty="0" smtClean="0"/>
              <a:t>once a year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Due to </a:t>
            </a:r>
            <a:r>
              <a:rPr lang="en-US" i="1" dirty="0" smtClean="0"/>
              <a:t>shortage in staff, </a:t>
            </a:r>
            <a:r>
              <a:rPr lang="en-US" dirty="0" smtClean="0"/>
              <a:t>several restaurants have not been inspected </a:t>
            </a:r>
            <a:r>
              <a:rPr lang="en-US" b="1" dirty="0" smtClean="0"/>
              <a:t>since 2017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GB" dirty="0" smtClean="0"/>
              <a:t>Data-driven models can help the county in prioritizing its inspections.</a:t>
            </a:r>
            <a:endParaRPr lang="en-US" dirty="0"/>
          </a:p>
          <a:p>
            <a:endParaRPr lang="en-US" dirty="0" smtClean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05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32996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</a:t>
            </a:r>
            <a:r>
              <a:rPr lang="en-US" sz="4900" dirty="0" smtClean="0"/>
              <a:t>Analysis of Reviews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Sentiment Analysis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ocused on reviews mentioned before the inspection 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compute their sentiment </a:t>
            </a:r>
            <a:r>
              <a:rPr lang="en-GB" sz="2400" dirty="0" smtClean="0"/>
              <a:t>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find their rolling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add the total number of reviews and the average number of stars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590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32996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</a:t>
            </a:r>
            <a:r>
              <a:rPr lang="en-US" sz="4900" dirty="0" smtClean="0"/>
              <a:t>Analysis of Reviews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Topic Modeling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" t="8027" r="9250" b="6244"/>
          <a:stretch/>
        </p:blipFill>
        <p:spPr>
          <a:xfrm>
            <a:off x="6400798" y="1237956"/>
            <a:ext cx="4663440" cy="4679195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96056" y="2057399"/>
            <a:ext cx="5504741" cy="4104249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Extracted </a:t>
            </a:r>
            <a:r>
              <a:rPr lang="en-GB" sz="2400" dirty="0"/>
              <a:t>5 topics from the </a:t>
            </a:r>
            <a:r>
              <a:rPr lang="en-GB" sz="2400" dirty="0" smtClean="0"/>
              <a:t>reviews</a:t>
            </a:r>
            <a:r>
              <a:rPr lang="en-GB" sz="2400" dirty="0"/>
              <a:t> </a:t>
            </a:r>
            <a:r>
              <a:rPr lang="en-GB" sz="2400" dirty="0" smtClean="0"/>
              <a:t>: </a:t>
            </a:r>
          </a:p>
          <a:p>
            <a:endParaRPr lang="en-GB" sz="2400" dirty="0" smtClean="0"/>
          </a:p>
          <a:p>
            <a:r>
              <a:rPr lang="en-GB" sz="2400" dirty="0" smtClean="0"/>
              <a:t>Topic </a:t>
            </a:r>
            <a:r>
              <a:rPr lang="en-GB" sz="2400" dirty="0"/>
              <a:t>1: </a:t>
            </a:r>
            <a:r>
              <a:rPr lang="en-GB" sz="2400" i="1" dirty="0"/>
              <a:t>bar beer wing drink place good bartender great burger night</a:t>
            </a:r>
          </a:p>
          <a:p>
            <a:r>
              <a:rPr lang="en-GB" sz="2400" dirty="0"/>
              <a:t>Topic 2: </a:t>
            </a:r>
            <a:r>
              <a:rPr lang="en-GB" sz="2400" i="1" dirty="0"/>
              <a:t>pizza order delivery good crust place cheese wing sauce get</a:t>
            </a:r>
          </a:p>
          <a:p>
            <a:r>
              <a:rPr lang="en-GB" sz="2400" dirty="0"/>
              <a:t>Topic 3: </a:t>
            </a:r>
            <a:r>
              <a:rPr lang="en-GB" sz="2400" i="1" dirty="0"/>
              <a:t>food good order go get place service restaurant come time</a:t>
            </a:r>
          </a:p>
          <a:p>
            <a:r>
              <a:rPr lang="en-GB" sz="2400" dirty="0"/>
              <a:t>Topic 4: </a:t>
            </a:r>
            <a:r>
              <a:rPr lang="en-GB" sz="2400" i="1" dirty="0"/>
              <a:t>coffee store get place go shop good one like make</a:t>
            </a:r>
          </a:p>
          <a:p>
            <a:r>
              <a:rPr lang="en-GB" sz="2400" dirty="0"/>
              <a:t>Topic 5: </a:t>
            </a:r>
            <a:r>
              <a:rPr lang="en-GB" sz="2400" i="1" dirty="0" err="1"/>
              <a:t>chinese</a:t>
            </a:r>
            <a:r>
              <a:rPr lang="en-GB" sz="2400" i="1" dirty="0"/>
              <a:t> sushi food roll good chicken rice order place </a:t>
            </a:r>
            <a:r>
              <a:rPr lang="en-GB" sz="2400" i="1" dirty="0" err="1"/>
              <a:t>thai</a:t>
            </a:r>
            <a:endParaRPr lang="en-GB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7693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Predictive Models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In-Depth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8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Future Performances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possible approaches to explore: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b="1" dirty="0" smtClean="0"/>
              <a:t>Regression</a:t>
            </a:r>
            <a:r>
              <a:rPr lang="en-US" dirty="0" smtClean="0"/>
              <a:t>: </a:t>
            </a:r>
            <a:r>
              <a:rPr lang="en-GB" dirty="0" smtClean="0"/>
              <a:t>estimate </a:t>
            </a:r>
            <a:r>
              <a:rPr lang="en-GB" dirty="0"/>
              <a:t>the number </a:t>
            </a:r>
            <a:r>
              <a:rPr lang="en-GB" dirty="0" smtClean="0"/>
              <a:t>of future </a:t>
            </a:r>
            <a:r>
              <a:rPr lang="en-GB" dirty="0"/>
              <a:t>low, medium and </a:t>
            </a:r>
            <a:r>
              <a:rPr lang="en-GB" dirty="0" smtClean="0"/>
              <a:t>high violations</a:t>
            </a:r>
          </a:p>
          <a:p>
            <a:pPr marL="0" indent="0">
              <a:buNone/>
            </a:pPr>
            <a:r>
              <a:rPr lang="en-GB" dirty="0" smtClean="0"/>
              <a:t>2- </a:t>
            </a:r>
            <a:r>
              <a:rPr lang="en-GB" b="1" dirty="0" smtClean="0"/>
              <a:t>Classification</a:t>
            </a:r>
            <a:r>
              <a:rPr lang="en-GB" dirty="0" smtClean="0"/>
              <a:t>: classify a </a:t>
            </a:r>
            <a:r>
              <a:rPr lang="en-GB" dirty="0"/>
              <a:t>future inspection as a fail or </a:t>
            </a:r>
            <a:r>
              <a:rPr lang="en-GB" dirty="0" smtClean="0"/>
              <a:t>pass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steps:</a:t>
            </a:r>
          </a:p>
          <a:p>
            <a:pPr marL="0" indent="0">
              <a:buNone/>
            </a:pPr>
            <a:r>
              <a:rPr lang="en-US" dirty="0" smtClean="0"/>
              <a:t>1- Split the data into 80% for training and 20% for testing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GB" i="1" dirty="0"/>
              <a:t>T</a:t>
            </a:r>
            <a:r>
              <a:rPr lang="en-GB" i="1" dirty="0" smtClean="0"/>
              <a:t>est </a:t>
            </a:r>
            <a:r>
              <a:rPr lang="en-GB" i="1" dirty="0"/>
              <a:t>set corresponds to future inspections for the training set</a:t>
            </a:r>
            <a:r>
              <a:rPr lang="en-GB" i="1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2- Encode the nominal columns (tried one hot, label encoding)</a:t>
            </a:r>
          </a:p>
        </p:txBody>
      </p:sp>
    </p:spTree>
    <p:extLst>
      <p:ext uri="{BB962C8B-B14F-4D97-AF65-F5344CB8AC3E}">
        <p14:creationId xmlns:p14="http://schemas.microsoft.com/office/powerpoint/2010/main" val="12187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Like Nested 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10515600" cy="4351338"/>
          </a:xfrm>
        </p:spPr>
        <p:txBody>
          <a:bodyPr/>
          <a:lstStyle/>
          <a:p>
            <a:r>
              <a:rPr lang="en-US" dirty="0" smtClean="0"/>
              <a:t>Test (Validation) set: future inspections for the training (sub-training) set</a:t>
            </a:r>
          </a:p>
          <a:p>
            <a:r>
              <a:rPr lang="en-US" dirty="0" smtClean="0"/>
              <a:t>Split the data: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Perform like-nested cross-validation on the training set: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86648" y="3172102"/>
            <a:ext cx="54864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787884" y="3159847"/>
            <a:ext cx="1371600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42440" y="3202868"/>
            <a:ext cx="247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Training: 80%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3354" y="3181011"/>
            <a:ext cx="155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Testing: 20</a:t>
            </a:r>
            <a:r>
              <a:rPr lang="en-US" b="1" dirty="0" smtClean="0">
                <a:solidFill>
                  <a:schemeClr val="bg1"/>
                </a:solidFill>
              </a:rPr>
              <a:t>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71622" y="4200263"/>
            <a:ext cx="54864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1622" y="4119019"/>
            <a:ext cx="2194560" cy="585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</a:t>
            </a:r>
            <a:r>
              <a:rPr lang="en-US" sz="1600" b="1" dirty="0" smtClean="0">
                <a:solidFill>
                  <a:schemeClr val="bg1"/>
                </a:solidFill>
              </a:rPr>
              <a:t>Sub-Training: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</a:t>
            </a:r>
            <a:r>
              <a:rPr lang="en-US" sz="1600" b="1" dirty="0" smtClean="0">
                <a:solidFill>
                  <a:schemeClr val="bg1"/>
                </a:solidFill>
              </a:rPr>
              <a:t> 40%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5881" y="4119019"/>
            <a:ext cx="1097280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Validation</a:t>
            </a:r>
            <a:r>
              <a:rPr lang="en-US" sz="1600" b="1" dirty="0" smtClean="0">
                <a:solidFill>
                  <a:schemeClr val="bg1"/>
                </a:solidFill>
              </a:rPr>
              <a:t>: </a:t>
            </a:r>
            <a:r>
              <a:rPr lang="en-US" sz="1600" b="1" dirty="0">
                <a:solidFill>
                  <a:schemeClr val="bg1"/>
                </a:solidFill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</a:rPr>
              <a:t>0%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9474" y="4854935"/>
            <a:ext cx="54864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69474" y="4773691"/>
            <a:ext cx="3291840" cy="585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</a:t>
            </a:r>
            <a:r>
              <a:rPr lang="en-US" sz="1600" b="1" dirty="0" smtClean="0">
                <a:solidFill>
                  <a:schemeClr val="bg1"/>
                </a:solidFill>
              </a:rPr>
              <a:t>Sub-Training: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</a:t>
            </a:r>
            <a:r>
              <a:rPr lang="en-US" sz="1600" b="1" dirty="0" smtClean="0">
                <a:solidFill>
                  <a:schemeClr val="bg1"/>
                </a:solidFill>
              </a:rPr>
              <a:t> 60%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1315" y="4773691"/>
            <a:ext cx="1097280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Validation</a:t>
            </a:r>
            <a:r>
              <a:rPr lang="en-US" sz="1600" b="1" dirty="0" smtClean="0">
                <a:solidFill>
                  <a:schemeClr val="bg1"/>
                </a:solidFill>
              </a:rPr>
              <a:t>: </a:t>
            </a:r>
            <a:r>
              <a:rPr lang="en-US" sz="1600" b="1" dirty="0">
                <a:solidFill>
                  <a:schemeClr val="bg1"/>
                </a:solidFill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</a:rPr>
              <a:t>0%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80205" y="5574004"/>
            <a:ext cx="54864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93084" y="5492760"/>
            <a:ext cx="4389120" cy="5852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</a:t>
            </a:r>
            <a:r>
              <a:rPr lang="en-US" sz="1600" b="1" dirty="0" smtClean="0">
                <a:solidFill>
                  <a:schemeClr val="bg1"/>
                </a:solidFill>
              </a:rPr>
              <a:t>Sub-Training: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          </a:t>
            </a:r>
            <a:r>
              <a:rPr lang="en-US" sz="1600" b="1" dirty="0" smtClean="0">
                <a:solidFill>
                  <a:schemeClr val="bg1"/>
                </a:solidFill>
              </a:rPr>
              <a:t> 80%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9631" y="5492760"/>
            <a:ext cx="1097280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Validation</a:t>
            </a:r>
            <a:r>
              <a:rPr lang="en-US" sz="1600" b="1" dirty="0" smtClean="0">
                <a:solidFill>
                  <a:schemeClr val="bg1"/>
                </a:solidFill>
              </a:rPr>
              <a:t>: </a:t>
            </a:r>
            <a:r>
              <a:rPr lang="en-US" sz="1600" b="1" dirty="0">
                <a:solidFill>
                  <a:schemeClr val="bg1"/>
                </a:solidFill>
              </a:rPr>
              <a:t>2</a:t>
            </a:r>
            <a:r>
              <a:rPr lang="en-US" sz="1600" b="1" dirty="0" smtClean="0">
                <a:solidFill>
                  <a:schemeClr val="bg1"/>
                </a:solidFill>
              </a:rPr>
              <a:t>0%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6787884" y="4290806"/>
            <a:ext cx="475801" cy="1721864"/>
          </a:xfrm>
          <a:prstGeom prst="rightBrace">
            <a:avLst>
              <a:gd name="adj1" fmla="val 1018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92829" y="4290806"/>
            <a:ext cx="341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Train different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their average performances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Select best model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38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Regression Training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Tried training with and without feature selection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Feature selection: filter method using mutual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Tried different models: </a:t>
            </a:r>
            <a:r>
              <a:rPr lang="en-GB" dirty="0" smtClean="0"/>
              <a:t>linear </a:t>
            </a:r>
            <a:r>
              <a:rPr lang="en-GB" dirty="0"/>
              <a:t>support vector </a:t>
            </a:r>
            <a:r>
              <a:rPr lang="en-GB" dirty="0" err="1"/>
              <a:t>regressor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/>
              <a:t>tree based models: random forest, </a:t>
            </a:r>
            <a:r>
              <a:rPr lang="en-GB" dirty="0" err="1"/>
              <a:t>ada</a:t>
            </a:r>
            <a:r>
              <a:rPr lang="en-GB" dirty="0"/>
              <a:t> boost, and gradient boosting </a:t>
            </a:r>
            <a:r>
              <a:rPr lang="en-GB" dirty="0" err="1" smtClean="0"/>
              <a:t>regressors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Metric performance: mean-squared error</a:t>
            </a:r>
            <a:r>
              <a:rPr lang="en-US" dirty="0" smtClean="0"/>
              <a:t> (MSE)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Final Models selected for each type of violation:</a:t>
            </a:r>
          </a:p>
          <a:p>
            <a:pPr marL="0" indent="0">
              <a:buNone/>
            </a:pPr>
            <a:r>
              <a:rPr lang="en-GB" b="1" dirty="0" smtClean="0"/>
              <a:t>Low</a:t>
            </a:r>
            <a:r>
              <a:rPr lang="en-GB" dirty="0" smtClean="0"/>
              <a:t>: Label encoding + feature </a:t>
            </a:r>
            <a:r>
              <a:rPr lang="en-GB" dirty="0"/>
              <a:t>selection </a:t>
            </a:r>
            <a:r>
              <a:rPr lang="en-GB" dirty="0" smtClean="0"/>
              <a:t>+ gradient boosting</a:t>
            </a:r>
          </a:p>
          <a:p>
            <a:pPr marL="0" indent="0">
              <a:buNone/>
            </a:pPr>
            <a:r>
              <a:rPr lang="en-GB" dirty="0" smtClean="0"/>
              <a:t>          MSE</a:t>
            </a:r>
            <a:r>
              <a:rPr lang="en-GB" dirty="0"/>
              <a:t>: </a:t>
            </a:r>
            <a:r>
              <a:rPr lang="en-GB" dirty="0" smtClean="0"/>
              <a:t>5.83 - R2</a:t>
            </a:r>
            <a:r>
              <a:rPr lang="en-GB" dirty="0"/>
              <a:t>: </a:t>
            </a:r>
            <a:r>
              <a:rPr lang="en-GB" dirty="0" smtClean="0"/>
              <a:t>0.24</a:t>
            </a:r>
          </a:p>
          <a:p>
            <a:pPr marL="0" indent="0">
              <a:buNone/>
            </a:pPr>
            <a:r>
              <a:rPr lang="en-GB" b="1" dirty="0" smtClean="0"/>
              <a:t>Medium</a:t>
            </a:r>
            <a:r>
              <a:rPr lang="en-GB" dirty="0" smtClean="0"/>
              <a:t>: One hot encoding + feature selection + gradient boosting</a:t>
            </a:r>
          </a:p>
          <a:p>
            <a:pPr marL="0" indent="0">
              <a:buNone/>
            </a:pPr>
            <a:r>
              <a:rPr lang="en-GB" dirty="0" smtClean="0"/>
              <a:t>           MSE: 1.30 - R2: 0.16</a:t>
            </a:r>
          </a:p>
          <a:p>
            <a:pPr marL="0" indent="0">
              <a:buNone/>
            </a:pPr>
            <a:r>
              <a:rPr lang="en-GB" b="1" dirty="0" smtClean="0"/>
              <a:t>High</a:t>
            </a:r>
            <a:r>
              <a:rPr lang="en-GB" dirty="0" smtClean="0"/>
              <a:t>: One </a:t>
            </a:r>
            <a:r>
              <a:rPr lang="en-GB" dirty="0"/>
              <a:t>hot encoding </a:t>
            </a:r>
            <a:r>
              <a:rPr lang="en-GB" dirty="0" smtClean="0"/>
              <a:t>+ feature selection+ gradient boosting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MSE: 0.76 – R2: 0.13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i="1" dirty="0" smtClean="0"/>
              <a:t>The </a:t>
            </a:r>
            <a:r>
              <a:rPr lang="en-GB" i="1" dirty="0"/>
              <a:t>models do not fit well the </a:t>
            </a:r>
            <a:r>
              <a:rPr lang="en-GB" i="1" dirty="0" smtClean="0"/>
              <a:t>data; regression might be a </a:t>
            </a:r>
            <a:r>
              <a:rPr lang="en-GB" i="1" dirty="0"/>
              <a:t>difficult </a:t>
            </a:r>
            <a:r>
              <a:rPr lang="en-GB" i="1" dirty="0" smtClean="0"/>
              <a:t>task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655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inspection is classified: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1: Fail,  at least 1 high violation or more than 2 medium violations</a:t>
            </a:r>
          </a:p>
          <a:p>
            <a:pPr marL="0" indent="0">
              <a:buNone/>
            </a:pPr>
            <a:r>
              <a:rPr lang="en-US" dirty="0" smtClean="0"/>
              <a:t>   0: Pass</a:t>
            </a:r>
            <a:r>
              <a:rPr lang="en-US" dirty="0"/>
              <a:t>,</a:t>
            </a:r>
            <a:r>
              <a:rPr lang="en-US" dirty="0" smtClean="0"/>
              <a:t> otherwise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Trained different classification problems with or without feature selection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Performance Metric: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Final Model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Model: Label Encoding + Gradient Boosting (without feature selection)</a:t>
            </a:r>
          </a:p>
          <a:p>
            <a:r>
              <a:rPr lang="en-US" dirty="0" smtClean="0"/>
              <a:t>Performance: accuracy of </a:t>
            </a:r>
            <a:r>
              <a:rPr lang="en-GB" dirty="0" smtClean="0"/>
              <a:t>67.65%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Class</a:t>
            </a:r>
            <a:r>
              <a:rPr lang="en-GB" dirty="0"/>
              <a:t>: 1 (Fail</a:t>
            </a:r>
            <a:r>
              <a:rPr lang="en-GB" dirty="0" smtClean="0"/>
              <a:t>)                          Class</a:t>
            </a:r>
            <a:r>
              <a:rPr lang="en-GB" dirty="0"/>
              <a:t>: 0 (Pass)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Precision</a:t>
            </a:r>
            <a:r>
              <a:rPr lang="en-GB" dirty="0"/>
              <a:t>: 0.67 </a:t>
            </a:r>
            <a:r>
              <a:rPr lang="en-GB" dirty="0" smtClean="0"/>
              <a:t>                        Precision</a:t>
            </a:r>
            <a:r>
              <a:rPr lang="en-GB" dirty="0"/>
              <a:t>: 0.68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Recall </a:t>
            </a:r>
            <a:r>
              <a:rPr lang="en-GB" dirty="0"/>
              <a:t>0.74 </a:t>
            </a:r>
            <a:r>
              <a:rPr lang="en-GB" dirty="0" smtClean="0"/>
              <a:t>                               Recall</a:t>
            </a:r>
            <a:r>
              <a:rPr lang="en-GB" dirty="0"/>
              <a:t>: 0.60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1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73" y="2034823"/>
            <a:ext cx="6587820" cy="3931920"/>
          </a:xfrm>
        </p:spPr>
      </p:pic>
    </p:spTree>
    <p:extLst>
      <p:ext uri="{BB962C8B-B14F-4D97-AF65-F5344CB8AC3E}">
        <p14:creationId xmlns:p14="http://schemas.microsoft.com/office/powerpoint/2010/main" val="62741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features of food facilities can predict their future violations?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Our approach is to combine information from two datasets: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31" y="3383110"/>
            <a:ext cx="1051417" cy="128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59" y="4896803"/>
            <a:ext cx="1280160" cy="1280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8281" y="3644725"/>
            <a:ext cx="648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 of violations detected during inspection in Allegheny County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38281" y="5125792"/>
            <a:ext cx="648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Dataset of Yelp reviews for food facilities of Allegheny County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4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Possible 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Aggregate </a:t>
            </a:r>
            <a:r>
              <a:rPr lang="en-GB" dirty="0"/>
              <a:t>different types of classification models in addition to the gradient boosting </a:t>
            </a:r>
            <a:r>
              <a:rPr lang="en-GB" dirty="0" smtClean="0"/>
              <a:t>classifier</a:t>
            </a:r>
          </a:p>
          <a:p>
            <a:endParaRPr lang="en-GB" dirty="0" smtClean="0"/>
          </a:p>
          <a:p>
            <a:r>
              <a:rPr lang="en-US" dirty="0" smtClean="0"/>
              <a:t>Use </a:t>
            </a:r>
            <a:r>
              <a:rPr lang="en-GB" dirty="0" smtClean="0"/>
              <a:t>additional data from Allegheny website for restaurants' inspections with no violation</a:t>
            </a:r>
          </a:p>
          <a:p>
            <a:endParaRPr lang="en-GB" dirty="0" smtClean="0"/>
          </a:p>
          <a:p>
            <a:r>
              <a:rPr lang="en-GB" dirty="0"/>
              <a:t>E</a:t>
            </a:r>
            <a:r>
              <a:rPr lang="en-GB" dirty="0" smtClean="0"/>
              <a:t>xplore the reports of violation to extract more information related to the inspection.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</a:t>
            </a:r>
            <a:r>
              <a:rPr lang="en-GB" dirty="0" smtClean="0"/>
              <a:t>ollect </a:t>
            </a:r>
            <a:r>
              <a:rPr lang="en-GB" dirty="0"/>
              <a:t>more information related to the inspected </a:t>
            </a:r>
            <a:r>
              <a:rPr lang="en-GB" dirty="0" smtClean="0"/>
              <a:t>place: number </a:t>
            </a:r>
            <a:r>
              <a:rPr lang="en-GB" dirty="0"/>
              <a:t>of employees, their level of expertise, their culinary background, information about the manager, size of the </a:t>
            </a:r>
            <a:r>
              <a:rPr lang="en-GB" dirty="0" smtClean="0"/>
              <a:t>business, busy hours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Collect more attributes of restaurants (many of the attributes were missing from the data)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Encourage </a:t>
            </a:r>
            <a:r>
              <a:rPr lang="en-GB" dirty="0"/>
              <a:t>people to leave more reviews </a:t>
            </a:r>
            <a:r>
              <a:rPr lang="en-GB" dirty="0" smtClean="0"/>
              <a:t>related to </a:t>
            </a:r>
            <a:r>
              <a:rPr lang="en-GB" dirty="0"/>
              <a:t>the level of cleanness noticed in the restaurants (restrooms, utensils, quality of food served in terms of freshness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9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Can the Model Help?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Allegheny County</a:t>
            </a:r>
            <a:endParaRPr lang="en-US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32" y="3077329"/>
            <a:ext cx="1470888" cy="17908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09115" y="2697404"/>
            <a:ext cx="6418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</a:t>
            </a:r>
            <a:r>
              <a:rPr lang="en-GB" sz="2800" dirty="0" smtClean="0"/>
              <a:t>mprove </a:t>
            </a:r>
            <a:r>
              <a:rPr lang="en-GB" sz="2800" dirty="0"/>
              <a:t>the inspection </a:t>
            </a:r>
            <a:r>
              <a:rPr lang="en-GB" sz="2800" dirty="0" smtClean="0"/>
              <a:t>process: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identify </a:t>
            </a:r>
            <a:r>
              <a:rPr lang="en-GB" sz="2800" dirty="0"/>
              <a:t>which restaurants to target </a:t>
            </a:r>
            <a:r>
              <a:rPr lang="en-GB" sz="2800" dirty="0" smtClean="0"/>
              <a:t>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reduce </a:t>
            </a:r>
            <a:r>
              <a:rPr lang="en-GB" sz="2800" dirty="0"/>
              <a:t>the number of violations </a:t>
            </a:r>
            <a:r>
              <a:rPr lang="en-GB" sz="2800" dirty="0" smtClean="0"/>
              <a:t>missed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detect </a:t>
            </a:r>
            <a:r>
              <a:rPr lang="en-GB" sz="2800" dirty="0"/>
              <a:t>any risks </a:t>
            </a:r>
            <a:r>
              <a:rPr lang="en-GB" sz="2800" dirty="0" smtClean="0"/>
              <a:t>earlier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36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Datasets: Violation &amp; Yelp Reviews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Violation Data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Inspection </a:t>
            </a:r>
            <a:r>
              <a:rPr lang="en-US" sz="2400" b="1" i="1" dirty="0" smtClean="0"/>
              <a:t>Date</a:t>
            </a:r>
          </a:p>
          <a:p>
            <a:r>
              <a:rPr lang="en-US" sz="2400" dirty="0" smtClean="0"/>
              <a:t>Numbers of: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b="1" i="1" dirty="0" smtClean="0"/>
              <a:t>Low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Medium</a:t>
            </a:r>
            <a:r>
              <a:rPr lang="en-US" sz="2400" i="1" dirty="0" smtClean="0"/>
              <a:t>, </a:t>
            </a:r>
            <a:r>
              <a:rPr lang="en-US" sz="2400" b="1" i="1" dirty="0" smtClean="0"/>
              <a:t>High</a:t>
            </a:r>
            <a:r>
              <a:rPr lang="en-US" sz="2400" i="1" dirty="0" smtClean="0"/>
              <a:t> </a:t>
            </a:r>
            <a:r>
              <a:rPr lang="en-US" sz="2400" dirty="0" smtClean="0"/>
              <a:t>violations</a:t>
            </a:r>
          </a:p>
          <a:p>
            <a:r>
              <a:rPr lang="en-US" sz="2400" b="1" i="1" dirty="0" smtClean="0"/>
              <a:t>Description</a:t>
            </a:r>
            <a:r>
              <a:rPr lang="en-US" sz="2400" dirty="0" smtClean="0"/>
              <a:t> of the food facility</a:t>
            </a:r>
          </a:p>
          <a:p>
            <a:r>
              <a:rPr lang="en-US" sz="2400" b="1" i="1" dirty="0" smtClean="0"/>
              <a:t>Address</a:t>
            </a:r>
            <a:r>
              <a:rPr lang="en-US" sz="2400" dirty="0" smtClean="0"/>
              <a:t> of the facility</a:t>
            </a:r>
          </a:p>
          <a:p>
            <a:r>
              <a:rPr lang="en-US" sz="2400" b="1" i="1" dirty="0" smtClean="0"/>
              <a:t>ID</a:t>
            </a:r>
            <a:r>
              <a:rPr lang="en-US" sz="2400" dirty="0" smtClean="0"/>
              <a:t> of the facility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Yelp Data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2400" b="1" i="1" dirty="0" smtClean="0"/>
          </a:p>
          <a:p>
            <a:r>
              <a:rPr lang="en-US" sz="2400" b="1" i="1" dirty="0" smtClean="0"/>
              <a:t>Attributes</a:t>
            </a:r>
            <a:r>
              <a:rPr lang="en-US" sz="2400" dirty="0" smtClean="0"/>
              <a:t> of facilities (price range, ambience, alcohol, good for kids, … )</a:t>
            </a:r>
          </a:p>
          <a:p>
            <a:r>
              <a:rPr lang="en-US" sz="2400" b="1" i="1" dirty="0" smtClean="0"/>
              <a:t>Categories</a:t>
            </a:r>
            <a:r>
              <a:rPr lang="en-US" sz="2400" dirty="0" smtClean="0"/>
              <a:t> of facilities (cuisine, special food, description of the place)</a:t>
            </a:r>
          </a:p>
          <a:p>
            <a:r>
              <a:rPr lang="en-US" sz="2400" b="1" i="1" dirty="0" smtClean="0"/>
              <a:t>Text </a:t>
            </a:r>
            <a:r>
              <a:rPr lang="en-US" sz="2400" b="1" i="1" dirty="0"/>
              <a:t>r</a:t>
            </a:r>
            <a:r>
              <a:rPr lang="en-US" sz="2400" b="1" i="1" dirty="0" smtClean="0"/>
              <a:t>eviews</a:t>
            </a:r>
            <a:r>
              <a:rPr lang="en-US" sz="2400" dirty="0" smtClean="0"/>
              <a:t>, number of </a:t>
            </a:r>
            <a:r>
              <a:rPr lang="en-US" sz="2400" b="1" i="1" dirty="0" smtClean="0"/>
              <a:t>star</a:t>
            </a:r>
            <a:r>
              <a:rPr lang="en-US" sz="2400" dirty="0" smtClean="0"/>
              <a:t> given by customers</a:t>
            </a:r>
          </a:p>
          <a:p>
            <a:r>
              <a:rPr lang="en-US" sz="2400" b="1" i="1" dirty="0" smtClean="0"/>
              <a:t>Business ID </a:t>
            </a:r>
            <a:r>
              <a:rPr lang="en-US" sz="2400" dirty="0" smtClean="0"/>
              <a:t>of the facility</a:t>
            </a:r>
          </a:p>
        </p:txBody>
      </p:sp>
    </p:spTree>
    <p:extLst>
      <p:ext uri="{BB962C8B-B14F-4D97-AF65-F5344CB8AC3E}">
        <p14:creationId xmlns:p14="http://schemas.microsoft.com/office/powerpoint/2010/main" val="21777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Cleaning &amp; Finding the Common Facilities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Wrangling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066442"/>
              </p:ext>
            </p:extLst>
          </p:nvPr>
        </p:nvGraphicFramePr>
        <p:xfrm>
          <a:off x="838200" y="1838503"/>
          <a:ext cx="4429259" cy="219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259"/>
              </a:tblGrid>
              <a:tr h="44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 Violation Dataset</a:t>
                      </a:r>
                      <a:endParaRPr lang="en-US" dirty="0"/>
                    </a:p>
                  </a:txBody>
                  <a:tcPr/>
                </a:tc>
              </a:tr>
              <a:tr h="174920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Filled missing</a:t>
                      </a:r>
                      <a:r>
                        <a:rPr lang="en-US" baseline="0" dirty="0" smtClean="0"/>
                        <a:t> addresses using facilities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Fixed the IDs of the same</a:t>
                      </a:r>
                      <a:r>
                        <a:rPr lang="en-US" baseline="0" dirty="0" smtClean="0"/>
                        <a:t> restaurants that have multiple IDS (by relying on </a:t>
                      </a:r>
                      <a:r>
                        <a:rPr lang="en-US" baseline="0" dirty="0" smtClean="0"/>
                        <a:t>their </a:t>
                      </a:r>
                      <a:r>
                        <a:rPr lang="en-US" baseline="0" dirty="0" smtClean="0"/>
                        <a:t>name </a:t>
                      </a:r>
                      <a:r>
                        <a:rPr lang="en-US" baseline="0" dirty="0" smtClean="0"/>
                        <a:t>and </a:t>
                      </a:r>
                      <a:r>
                        <a:rPr lang="en-US" baseline="0" dirty="0" smtClean="0"/>
                        <a:t>address)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86745"/>
              </p:ext>
            </p:extLst>
          </p:nvPr>
        </p:nvGraphicFramePr>
        <p:xfrm>
          <a:off x="6453396" y="1825625"/>
          <a:ext cx="4429259" cy="219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259"/>
              </a:tblGrid>
              <a:tr h="4433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 Yelp Reviews</a:t>
                      </a:r>
                      <a:endParaRPr lang="en-US" dirty="0"/>
                    </a:p>
                  </a:txBody>
                  <a:tcPr/>
                </a:tc>
              </a:tr>
              <a:tr h="174920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Fixed the business IDs of the same</a:t>
                      </a:r>
                      <a:r>
                        <a:rPr lang="en-US" baseline="0" dirty="0" smtClean="0"/>
                        <a:t> restaurants that have multiple IDS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Extracted categories</a:t>
                      </a:r>
                      <a:r>
                        <a:rPr lang="en-US" baseline="0" dirty="0" smtClean="0"/>
                        <a:t> and attributes each as one column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Normalized Text Reviews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79696"/>
              </p:ext>
            </p:extLst>
          </p:nvPr>
        </p:nvGraphicFramePr>
        <p:xfrm>
          <a:off x="2884868" y="4543072"/>
          <a:ext cx="602731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7311"/>
              </a:tblGrid>
              <a:tr h="3226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r>
                        <a:rPr lang="en-US" baseline="0" dirty="0" smtClean="0"/>
                        <a:t> Mapping the IDs of the facilities</a:t>
                      </a:r>
                      <a:endParaRPr lang="en-US" dirty="0"/>
                    </a:p>
                  </a:txBody>
                  <a:tcPr/>
                </a:tc>
              </a:tr>
              <a:tr h="50474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Used the name and address of food facilities to find the mapping between the two datasets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4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Visualizations &amp; Statistical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Violations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606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1015</Words>
  <Application>Microsoft Office PowerPoint</Application>
  <PresentationFormat>Widescreen</PresentationFormat>
  <Paragraphs>161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Predicting Restaurants’ Violations of Allegheny County</vt:lpstr>
      <vt:lpstr>Inspection of Food Facilities in Allegheny County</vt:lpstr>
      <vt:lpstr>Our Approach</vt:lpstr>
      <vt:lpstr>How Can the Model Help?</vt:lpstr>
      <vt:lpstr>Datasets: Violation &amp; Yelp Reviews</vt:lpstr>
      <vt:lpstr>Data Wrangling</vt:lpstr>
      <vt:lpstr>Data Wrangling</vt:lpstr>
      <vt:lpstr>Exploratory Analysis</vt:lpstr>
      <vt:lpstr>Types of Violations</vt:lpstr>
      <vt:lpstr>Evolution of Average Number of Violations</vt:lpstr>
      <vt:lpstr>Violations vs Features of Food Facilities: ‘Description’</vt:lpstr>
      <vt:lpstr>Violations vs Features of Food Facilities: ‘Age’</vt:lpstr>
      <vt:lpstr>Violations vs Features of Food Facilities: ‘Price Range’</vt:lpstr>
      <vt:lpstr>Violations vs Features of Food Facilities: ‘Zip Codes’</vt:lpstr>
      <vt:lpstr>Violations vs Features of Food Facilities: ‘Cuisine’</vt:lpstr>
      <vt:lpstr>Violations vs Features of Food Facilities: ‘Specialty Food’</vt:lpstr>
      <vt:lpstr>Mutual Information between  some Features and Number of Violations</vt:lpstr>
      <vt:lpstr>Historical Performance of Past Inspections</vt:lpstr>
      <vt:lpstr>Correlation between Past Performance and Violations</vt:lpstr>
      <vt:lpstr>                                             Analysis of Reviews   1. Sentiment Analysis </vt:lpstr>
      <vt:lpstr>                                             Analysis of Reviews   2. Topic Modeling </vt:lpstr>
      <vt:lpstr>Building Predictive Models</vt:lpstr>
      <vt:lpstr>Predicting Future Performances</vt:lpstr>
      <vt:lpstr>Like Nested Cross-Validation</vt:lpstr>
      <vt:lpstr>Regression Training Models</vt:lpstr>
      <vt:lpstr>Final Regression Model</vt:lpstr>
      <vt:lpstr>Classification Approach</vt:lpstr>
      <vt:lpstr>Final Model Performance</vt:lpstr>
      <vt:lpstr>Feature Importance</vt:lpstr>
      <vt:lpstr>Possible Future Works</vt:lpstr>
      <vt:lpstr>Recommendation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Restaurants’ Violations of Allegheny County</dc:title>
  <dc:creator>Hawraa Salami</dc:creator>
  <cp:lastModifiedBy>Hawraa Salami</cp:lastModifiedBy>
  <cp:revision>61</cp:revision>
  <dcterms:created xsi:type="dcterms:W3CDTF">2020-05-02T04:57:08Z</dcterms:created>
  <dcterms:modified xsi:type="dcterms:W3CDTF">2020-05-04T06:56:48Z</dcterms:modified>
</cp:coreProperties>
</file>