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D506CB-62B7-4832-B3E2-DD041343AB48}"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62C8B-930F-4FFA-88A0-1944D4CF60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8858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506CB-62B7-4832-B3E2-DD041343AB48}"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62C8B-930F-4FFA-88A0-1944D4CF60B9}" type="slidenum">
              <a:rPr lang="en-US" smtClean="0"/>
              <a:t>‹#›</a:t>
            </a:fld>
            <a:endParaRPr lang="en-US"/>
          </a:p>
        </p:txBody>
      </p:sp>
    </p:spTree>
    <p:extLst>
      <p:ext uri="{BB962C8B-B14F-4D97-AF65-F5344CB8AC3E}">
        <p14:creationId xmlns:p14="http://schemas.microsoft.com/office/powerpoint/2010/main" val="31717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506CB-62B7-4832-B3E2-DD041343AB48}"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62C8B-930F-4FFA-88A0-1944D4CF60B9}" type="slidenum">
              <a:rPr lang="en-US" smtClean="0"/>
              <a:t>‹#›</a:t>
            </a:fld>
            <a:endParaRPr lang="en-US"/>
          </a:p>
        </p:txBody>
      </p:sp>
    </p:spTree>
    <p:extLst>
      <p:ext uri="{BB962C8B-B14F-4D97-AF65-F5344CB8AC3E}">
        <p14:creationId xmlns:p14="http://schemas.microsoft.com/office/powerpoint/2010/main" val="42746269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506CB-62B7-4832-B3E2-DD041343AB48}"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62C8B-930F-4FFA-88A0-1944D4CF60B9}" type="slidenum">
              <a:rPr lang="en-US" smtClean="0"/>
              <a:t>‹#›</a:t>
            </a:fld>
            <a:endParaRPr lang="en-US"/>
          </a:p>
        </p:txBody>
      </p:sp>
    </p:spTree>
    <p:extLst>
      <p:ext uri="{BB962C8B-B14F-4D97-AF65-F5344CB8AC3E}">
        <p14:creationId xmlns:p14="http://schemas.microsoft.com/office/powerpoint/2010/main" val="303184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506CB-62B7-4832-B3E2-DD041343AB48}"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62C8B-930F-4FFA-88A0-1944D4CF60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5595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D506CB-62B7-4832-B3E2-DD041343AB48}"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62C8B-930F-4FFA-88A0-1944D4CF60B9}" type="slidenum">
              <a:rPr lang="en-US" smtClean="0"/>
              <a:t>‹#›</a:t>
            </a:fld>
            <a:endParaRPr lang="en-US"/>
          </a:p>
        </p:txBody>
      </p:sp>
    </p:spTree>
    <p:extLst>
      <p:ext uri="{BB962C8B-B14F-4D97-AF65-F5344CB8AC3E}">
        <p14:creationId xmlns:p14="http://schemas.microsoft.com/office/powerpoint/2010/main" val="223891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D506CB-62B7-4832-B3E2-DD041343AB48}"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62C8B-930F-4FFA-88A0-1944D4CF60B9}" type="slidenum">
              <a:rPr lang="en-US" smtClean="0"/>
              <a:t>‹#›</a:t>
            </a:fld>
            <a:endParaRPr lang="en-US"/>
          </a:p>
        </p:txBody>
      </p:sp>
    </p:spTree>
    <p:extLst>
      <p:ext uri="{BB962C8B-B14F-4D97-AF65-F5344CB8AC3E}">
        <p14:creationId xmlns:p14="http://schemas.microsoft.com/office/powerpoint/2010/main" val="306812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D506CB-62B7-4832-B3E2-DD041343AB48}"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62C8B-930F-4FFA-88A0-1944D4CF60B9}" type="slidenum">
              <a:rPr lang="en-US" smtClean="0"/>
              <a:t>‹#›</a:t>
            </a:fld>
            <a:endParaRPr lang="en-US"/>
          </a:p>
        </p:txBody>
      </p:sp>
    </p:spTree>
    <p:extLst>
      <p:ext uri="{BB962C8B-B14F-4D97-AF65-F5344CB8AC3E}">
        <p14:creationId xmlns:p14="http://schemas.microsoft.com/office/powerpoint/2010/main" val="191795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D506CB-62B7-4832-B3E2-DD041343AB48}" type="datetimeFigureOut">
              <a:rPr lang="en-US" smtClean="0"/>
              <a:t>4/25/2018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9862C8B-930F-4FFA-88A0-1944D4CF60B9}" type="slidenum">
              <a:rPr lang="en-US" smtClean="0"/>
              <a:t>‹#›</a:t>
            </a:fld>
            <a:endParaRPr lang="en-US"/>
          </a:p>
        </p:txBody>
      </p:sp>
    </p:spTree>
    <p:extLst>
      <p:ext uri="{BB962C8B-B14F-4D97-AF65-F5344CB8AC3E}">
        <p14:creationId xmlns:p14="http://schemas.microsoft.com/office/powerpoint/2010/main" val="96340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D506CB-62B7-4832-B3E2-DD041343AB48}" type="datetimeFigureOut">
              <a:rPr lang="en-US" smtClean="0"/>
              <a:t>4/25/2018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862C8B-930F-4FFA-88A0-1944D4CF60B9}" type="slidenum">
              <a:rPr lang="en-US" smtClean="0"/>
              <a:t>‹#›</a:t>
            </a:fld>
            <a:endParaRPr lang="en-US"/>
          </a:p>
        </p:txBody>
      </p:sp>
    </p:spTree>
    <p:extLst>
      <p:ext uri="{BB962C8B-B14F-4D97-AF65-F5344CB8AC3E}">
        <p14:creationId xmlns:p14="http://schemas.microsoft.com/office/powerpoint/2010/main" val="30112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506CB-62B7-4832-B3E2-DD041343AB48}"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62C8B-930F-4FFA-88A0-1944D4CF60B9}" type="slidenum">
              <a:rPr lang="en-US" smtClean="0"/>
              <a:t>‹#›</a:t>
            </a:fld>
            <a:endParaRPr lang="en-US"/>
          </a:p>
        </p:txBody>
      </p:sp>
    </p:spTree>
    <p:extLst>
      <p:ext uri="{BB962C8B-B14F-4D97-AF65-F5344CB8AC3E}">
        <p14:creationId xmlns:p14="http://schemas.microsoft.com/office/powerpoint/2010/main" val="309080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D506CB-62B7-4832-B3E2-DD041343AB48}" type="datetimeFigureOut">
              <a:rPr lang="en-US" smtClean="0"/>
              <a:t>4/25/2018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862C8B-930F-4FFA-88A0-1944D4CF60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26373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mailto:samihars@iu.edu"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FBDCECDC-EEE3-4128-AA5E-82A8C0879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4260EDE0-989C-4E16-AF94-F652294D82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1">
            <a:extLst>
              <a:ext uri="{FF2B5EF4-FFF2-40B4-BE49-F238E27FC236}">
                <a16:creationId xmlns:a16="http://schemas.microsoft.com/office/drawing/2014/main" id="{1F3985C0-E548-44D2-B30E-F3E42DADE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0E9C93-BF9B-4A34-A659-7DD4AE1CC640}"/>
              </a:ext>
            </a:extLst>
          </p:cNvPr>
          <p:cNvSpPr>
            <a:spLocks noGrp="1"/>
          </p:cNvSpPr>
          <p:nvPr>
            <p:ph type="ctrTitle"/>
          </p:nvPr>
        </p:nvSpPr>
        <p:spPr>
          <a:xfrm>
            <a:off x="1097280" y="758952"/>
            <a:ext cx="10058400" cy="3892168"/>
          </a:xfrm>
        </p:spPr>
        <p:txBody>
          <a:bodyPr>
            <a:normAutofit/>
          </a:bodyPr>
          <a:lstStyle/>
          <a:p>
            <a:r>
              <a:rPr lang="en-US" dirty="0"/>
              <a:t>Predicting LCA outcomes for H1B applications</a:t>
            </a:r>
          </a:p>
        </p:txBody>
      </p:sp>
      <p:sp>
        <p:nvSpPr>
          <p:cNvPr id="3" name="Subtitle 2">
            <a:extLst>
              <a:ext uri="{FF2B5EF4-FFF2-40B4-BE49-F238E27FC236}">
                <a16:creationId xmlns:a16="http://schemas.microsoft.com/office/drawing/2014/main" id="{4233E617-C892-4E05-91D5-57EC573186FB}"/>
              </a:ext>
            </a:extLst>
          </p:cNvPr>
          <p:cNvSpPr>
            <a:spLocks noGrp="1"/>
          </p:cNvSpPr>
          <p:nvPr>
            <p:ph type="subTitle" idx="1"/>
          </p:nvPr>
        </p:nvSpPr>
        <p:spPr>
          <a:xfrm>
            <a:off x="1100051" y="5225240"/>
            <a:ext cx="10058400" cy="1143000"/>
          </a:xfrm>
        </p:spPr>
        <p:txBody>
          <a:bodyPr>
            <a:normAutofit/>
          </a:bodyPr>
          <a:lstStyle/>
          <a:p>
            <a:r>
              <a:rPr lang="en-US" sz="1500" dirty="0">
                <a:solidFill>
                  <a:srgbClr val="FFFFFF"/>
                </a:solidFill>
              </a:rPr>
              <a:t>By Salil M Harsulkar (samihars@iu.edu)s</a:t>
            </a:r>
          </a:p>
          <a:p>
            <a:r>
              <a:rPr lang="en-US" sz="1500" dirty="0">
                <a:solidFill>
                  <a:srgbClr val="FFFFFF"/>
                </a:solidFill>
              </a:rPr>
              <a:t>A project for Applied Machine learning (sp18 – 33910)</a:t>
            </a:r>
          </a:p>
          <a:p>
            <a:r>
              <a:rPr lang="en-US" sz="1500" dirty="0">
                <a:solidFill>
                  <a:srgbClr val="FFFFFF"/>
                </a:solidFill>
              </a:rPr>
              <a:t>Indiana university school of informatics</a:t>
            </a:r>
          </a:p>
        </p:txBody>
      </p:sp>
    </p:spTree>
    <p:extLst>
      <p:ext uri="{BB962C8B-B14F-4D97-AF65-F5344CB8AC3E}">
        <p14:creationId xmlns:p14="http://schemas.microsoft.com/office/powerpoint/2010/main" val="268770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3FE9996-7EAC-4679-B37D-C1045F42F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71">
            <a:extLst>
              <a:ext uri="{FF2B5EF4-FFF2-40B4-BE49-F238E27FC236}">
                <a16:creationId xmlns:a16="http://schemas.microsoft.com/office/drawing/2014/main" id="{761DF1FE-5CC8-43D2-A76C-93C76EEDE1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5" name="Straight Connector 73">
            <a:extLst>
              <a:ext uri="{FF2B5EF4-FFF2-40B4-BE49-F238E27FC236}">
                <a16:creationId xmlns:a16="http://schemas.microsoft.com/office/drawing/2014/main" id="{E161BEBD-A23C-409E-ABC7-73F9EDC02F2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75">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7" name="Rectangle 77">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79">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1F9760-19A7-4146-89F8-8F3A90B172F4}"/>
              </a:ext>
            </a:extLst>
          </p:cNvPr>
          <p:cNvSpPr>
            <a:spLocks noGrp="1"/>
          </p:cNvSpPr>
          <p:nvPr>
            <p:ph type="title"/>
          </p:nvPr>
        </p:nvSpPr>
        <p:spPr>
          <a:xfrm>
            <a:off x="488089" y="998521"/>
            <a:ext cx="3084844" cy="3260426"/>
          </a:xfrm>
        </p:spPr>
        <p:txBody>
          <a:bodyPr vert="horz" lIns="91440" tIns="45720" rIns="91440" bIns="45720" rtlCol="0" anchor="ctr">
            <a:normAutofit/>
          </a:bodyPr>
          <a:lstStyle/>
          <a:p>
            <a:r>
              <a:rPr lang="en-US" sz="4000" b="1" dirty="0">
                <a:solidFill>
                  <a:srgbClr val="FFFFFF"/>
                </a:solidFill>
              </a:rPr>
              <a:t>Project Introduction and EDA</a:t>
            </a:r>
          </a:p>
        </p:txBody>
      </p:sp>
      <p:sp>
        <p:nvSpPr>
          <p:cNvPr id="89" name="TextBox 2">
            <a:extLst>
              <a:ext uri="{FF2B5EF4-FFF2-40B4-BE49-F238E27FC236}">
                <a16:creationId xmlns:a16="http://schemas.microsoft.com/office/drawing/2014/main" id="{4AD39E0F-70D4-463A-9BB7-7D7D2A21134A}"/>
              </a:ext>
            </a:extLst>
          </p:cNvPr>
          <p:cNvSpPr txBox="1"/>
          <p:nvPr/>
        </p:nvSpPr>
        <p:spPr>
          <a:xfrm>
            <a:off x="4790177" y="320764"/>
            <a:ext cx="7181106" cy="4479110"/>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Project background and Data Introduction - </a:t>
            </a:r>
            <a:r>
              <a:rPr lang="en-US" dirty="0"/>
              <a:t>H1B is a non-immigrant work visa issues by USCIS to eligible foreign workers that poses specialized skills not easily available in US market. Labor Condition Application (LCA) is the prerequisite for applying for H1B which basically forces US employers to prove labor shortage in US market. </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Data Introduction - </a:t>
            </a:r>
            <a:r>
              <a:rPr lang="en-US" dirty="0"/>
              <a:t>The data is openly available on OFLC website. I am using the data for LCA applications filed between Sept 2016 -  Sept 2017 as training data and Oct 2017 - Dec 2017 as testing dataset. Both datasets have 51 predictor fields and 1 target field. The training and test data is highly biased towards one particular outcome so I converted the 4 class target field to a 2 class field to reduce the bias without any impact to the problem outcome.</a:t>
            </a:r>
          </a:p>
          <a:p>
            <a:pPr defTabSz="914400">
              <a:lnSpc>
                <a:spcPct val="90000"/>
              </a:lnSpc>
              <a:spcAft>
                <a:spcPts val="600"/>
              </a:spcAft>
              <a:buClr>
                <a:schemeClr val="accent1"/>
              </a:buClr>
              <a:buFont typeface="Calibri" panose="020F0502020204030204" pitchFamily="34" charset="0"/>
            </a:pPr>
            <a:endParaRPr lang="en-US" b="1"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EDA and Preprocessing pipeline –</a:t>
            </a:r>
          </a:p>
          <a:p>
            <a:pPr defTabSz="914400">
              <a:lnSpc>
                <a:spcPct val="90000"/>
              </a:lnSpc>
              <a:spcAft>
                <a:spcPts val="600"/>
              </a:spcAft>
              <a:buClr>
                <a:schemeClr val="accent1"/>
              </a:buClr>
              <a:buFont typeface="Calibri" panose="020F0502020204030204" pitchFamily="34" charset="0"/>
            </a:pPr>
            <a:r>
              <a:rPr lang="en-US" dirty="0"/>
              <a:t>EDA involved exploring data set and identifying patterns, outliers and redundancy in predictor variables. Detailed results available in the report.</a:t>
            </a:r>
          </a:p>
        </p:txBody>
      </p:sp>
      <p:grpSp>
        <p:nvGrpSpPr>
          <p:cNvPr id="71" name="Group 70">
            <a:extLst>
              <a:ext uri="{FF2B5EF4-FFF2-40B4-BE49-F238E27FC236}">
                <a16:creationId xmlns:a16="http://schemas.microsoft.com/office/drawing/2014/main" id="{D5208605-BFDB-4505-828F-DB0137DC3B4E}"/>
              </a:ext>
            </a:extLst>
          </p:cNvPr>
          <p:cNvGrpSpPr/>
          <p:nvPr/>
        </p:nvGrpSpPr>
        <p:grpSpPr>
          <a:xfrm>
            <a:off x="20951" y="5053654"/>
            <a:ext cx="12192000" cy="1801982"/>
            <a:chOff x="64494" y="793763"/>
            <a:chExt cx="12014623" cy="2456333"/>
          </a:xfrm>
          <a:solidFill>
            <a:srgbClr val="BD582C"/>
          </a:solidFill>
        </p:grpSpPr>
        <p:sp>
          <p:nvSpPr>
            <p:cNvPr id="73" name="Rectangle 72">
              <a:extLst>
                <a:ext uri="{FF2B5EF4-FFF2-40B4-BE49-F238E27FC236}">
                  <a16:creationId xmlns:a16="http://schemas.microsoft.com/office/drawing/2014/main" id="{F5BCD215-C3D3-486B-9288-AB169BA48AAB}"/>
                </a:ext>
              </a:extLst>
            </p:cNvPr>
            <p:cNvSpPr/>
            <p:nvPr/>
          </p:nvSpPr>
          <p:spPr>
            <a:xfrm>
              <a:off x="64494" y="824947"/>
              <a:ext cx="12009021" cy="2425149"/>
            </a:xfrm>
            <a:prstGeom prst="rect">
              <a:avLst/>
            </a:prstGeom>
            <a:grp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6E154826-2E96-4198-B062-9D408272E614}"/>
                </a:ext>
              </a:extLst>
            </p:cNvPr>
            <p:cNvSpPr/>
            <p:nvPr/>
          </p:nvSpPr>
          <p:spPr>
            <a:xfrm>
              <a:off x="588133" y="1461773"/>
              <a:ext cx="1222139" cy="141120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77" name="Arrow: Right 76">
              <a:extLst>
                <a:ext uri="{FF2B5EF4-FFF2-40B4-BE49-F238E27FC236}">
                  <a16:creationId xmlns:a16="http://schemas.microsoft.com/office/drawing/2014/main" id="{985EE163-3167-462A-96C3-BB2000EF1C81}"/>
                </a:ext>
              </a:extLst>
            </p:cNvPr>
            <p:cNvSpPr/>
            <p:nvPr/>
          </p:nvSpPr>
          <p:spPr>
            <a:xfrm>
              <a:off x="1810272" y="2016520"/>
              <a:ext cx="417693" cy="40876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6338141-9BE6-4E56-8102-BDFEB0352E5B}"/>
                </a:ext>
              </a:extLst>
            </p:cNvPr>
            <p:cNvSpPr/>
            <p:nvPr/>
          </p:nvSpPr>
          <p:spPr>
            <a:xfrm>
              <a:off x="2227965" y="1461773"/>
              <a:ext cx="1222139" cy="141120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Missing Values</a:t>
              </a:r>
            </a:p>
          </p:txBody>
        </p:sp>
        <p:sp>
          <p:nvSpPr>
            <p:cNvPr id="81" name="Arrow: Right 80">
              <a:extLst>
                <a:ext uri="{FF2B5EF4-FFF2-40B4-BE49-F238E27FC236}">
                  <a16:creationId xmlns:a16="http://schemas.microsoft.com/office/drawing/2014/main" id="{55C4B43B-22C2-4E65-A64E-5824F3CCE0F0}"/>
                </a:ext>
              </a:extLst>
            </p:cNvPr>
            <p:cNvSpPr/>
            <p:nvPr/>
          </p:nvSpPr>
          <p:spPr>
            <a:xfrm>
              <a:off x="3450102" y="2016520"/>
              <a:ext cx="417693" cy="40876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3F78281-B0B0-4495-BDE4-A3798E6DA7FA}"/>
                </a:ext>
              </a:extLst>
            </p:cNvPr>
            <p:cNvSpPr/>
            <p:nvPr/>
          </p:nvSpPr>
          <p:spPr>
            <a:xfrm>
              <a:off x="3896156" y="1461773"/>
              <a:ext cx="1222139" cy="141120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Filtering</a:t>
              </a:r>
            </a:p>
          </p:txBody>
        </p:sp>
        <p:sp>
          <p:nvSpPr>
            <p:cNvPr id="90" name="Arrow: Right 89">
              <a:extLst>
                <a:ext uri="{FF2B5EF4-FFF2-40B4-BE49-F238E27FC236}">
                  <a16:creationId xmlns:a16="http://schemas.microsoft.com/office/drawing/2014/main" id="{1409E65A-E462-4D30-BCF5-092A3AB5CDE0}"/>
                </a:ext>
              </a:extLst>
            </p:cNvPr>
            <p:cNvSpPr/>
            <p:nvPr/>
          </p:nvSpPr>
          <p:spPr>
            <a:xfrm>
              <a:off x="5118294" y="2016520"/>
              <a:ext cx="417693" cy="40876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C1101AE-E0F4-4762-8FB2-1B4950A563E9}"/>
                </a:ext>
              </a:extLst>
            </p:cNvPr>
            <p:cNvSpPr/>
            <p:nvPr/>
          </p:nvSpPr>
          <p:spPr>
            <a:xfrm>
              <a:off x="5538567" y="1461773"/>
              <a:ext cx="1222139" cy="141120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92" name="Arrow: Right 91">
              <a:extLst>
                <a:ext uri="{FF2B5EF4-FFF2-40B4-BE49-F238E27FC236}">
                  <a16:creationId xmlns:a16="http://schemas.microsoft.com/office/drawing/2014/main" id="{CFFE26B3-E17C-4229-8463-8C7207701564}"/>
                </a:ext>
              </a:extLst>
            </p:cNvPr>
            <p:cNvSpPr/>
            <p:nvPr/>
          </p:nvSpPr>
          <p:spPr>
            <a:xfrm>
              <a:off x="6760704" y="2016520"/>
              <a:ext cx="417693" cy="40876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8AA01F5-3452-43B6-B11C-FDFD4FA475B5}"/>
                </a:ext>
              </a:extLst>
            </p:cNvPr>
            <p:cNvSpPr/>
            <p:nvPr/>
          </p:nvSpPr>
          <p:spPr>
            <a:xfrm>
              <a:off x="7178398" y="1461773"/>
              <a:ext cx="1222139" cy="141120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Numerical Encoding</a:t>
              </a:r>
            </a:p>
          </p:txBody>
        </p:sp>
        <p:sp>
          <p:nvSpPr>
            <p:cNvPr id="94" name="Arrow: Right 93">
              <a:extLst>
                <a:ext uri="{FF2B5EF4-FFF2-40B4-BE49-F238E27FC236}">
                  <a16:creationId xmlns:a16="http://schemas.microsoft.com/office/drawing/2014/main" id="{1D37E774-21A1-4B4D-8442-71BB38F64D17}"/>
                </a:ext>
              </a:extLst>
            </p:cNvPr>
            <p:cNvSpPr/>
            <p:nvPr/>
          </p:nvSpPr>
          <p:spPr>
            <a:xfrm>
              <a:off x="8400536" y="2016520"/>
              <a:ext cx="417693" cy="40876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3C1B3441-D85A-4636-ABDA-42B4AAD6AE03}"/>
                </a:ext>
              </a:extLst>
            </p:cNvPr>
            <p:cNvSpPr/>
            <p:nvPr/>
          </p:nvSpPr>
          <p:spPr>
            <a:xfrm>
              <a:off x="8818229" y="1461773"/>
              <a:ext cx="1222139" cy="141120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Categorical Encoding</a:t>
              </a:r>
            </a:p>
          </p:txBody>
        </p:sp>
        <p:sp>
          <p:nvSpPr>
            <p:cNvPr id="96" name="Arrow: Right 95">
              <a:extLst>
                <a:ext uri="{FF2B5EF4-FFF2-40B4-BE49-F238E27FC236}">
                  <a16:creationId xmlns:a16="http://schemas.microsoft.com/office/drawing/2014/main" id="{57583377-E654-4E4A-916B-27E6818F98B7}"/>
                </a:ext>
              </a:extLst>
            </p:cNvPr>
            <p:cNvSpPr/>
            <p:nvPr/>
          </p:nvSpPr>
          <p:spPr>
            <a:xfrm>
              <a:off x="11555478" y="2016520"/>
              <a:ext cx="523639" cy="40876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Right 96">
              <a:extLst>
                <a:ext uri="{FF2B5EF4-FFF2-40B4-BE49-F238E27FC236}">
                  <a16:creationId xmlns:a16="http://schemas.microsoft.com/office/drawing/2014/main" id="{FF1ED696-D0A4-48D8-966F-0B8EDFF48DC4}"/>
                </a:ext>
              </a:extLst>
            </p:cNvPr>
            <p:cNvSpPr/>
            <p:nvPr/>
          </p:nvSpPr>
          <p:spPr>
            <a:xfrm>
              <a:off x="64494" y="1962994"/>
              <a:ext cx="523639" cy="40876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47579EF4-B12F-4815-8921-806536B77632}"/>
                </a:ext>
              </a:extLst>
            </p:cNvPr>
            <p:cNvSpPr txBox="1"/>
            <p:nvPr/>
          </p:nvSpPr>
          <p:spPr>
            <a:xfrm>
              <a:off x="504064" y="793763"/>
              <a:ext cx="2900057" cy="349598"/>
            </a:xfrm>
            <a:prstGeom prst="rect">
              <a:avLst/>
            </a:prstGeom>
            <a:grpFill/>
            <a:ln>
              <a:noFill/>
            </a:ln>
          </p:spPr>
          <p:txBody>
            <a:bodyPr wrap="none" rtlCol="0">
              <a:spAutoFit/>
            </a:bodyPr>
            <a:lstStyle/>
            <a:p>
              <a:r>
                <a:rPr lang="en-US" b="1" dirty="0">
                  <a:solidFill>
                    <a:schemeClr val="bg1"/>
                  </a:solidFill>
                </a:rPr>
                <a:t>Data Preprocessing Pipeline flow</a:t>
              </a:r>
            </a:p>
          </p:txBody>
        </p:sp>
        <p:sp>
          <p:nvSpPr>
            <p:cNvPr id="99" name="Arrow: Right 98">
              <a:extLst>
                <a:ext uri="{FF2B5EF4-FFF2-40B4-BE49-F238E27FC236}">
                  <a16:creationId xmlns:a16="http://schemas.microsoft.com/office/drawing/2014/main" id="{FDCF0056-6576-4C87-82D1-24D321FA2B8D}"/>
                </a:ext>
              </a:extLst>
            </p:cNvPr>
            <p:cNvSpPr/>
            <p:nvPr/>
          </p:nvSpPr>
          <p:spPr>
            <a:xfrm>
              <a:off x="10040367" y="2016520"/>
              <a:ext cx="417693" cy="40876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71BDD6-C166-4B39-88CC-7C89878E95B9}"/>
                </a:ext>
              </a:extLst>
            </p:cNvPr>
            <p:cNvSpPr/>
            <p:nvPr/>
          </p:nvSpPr>
          <p:spPr>
            <a:xfrm>
              <a:off x="10458060" y="1461773"/>
              <a:ext cx="1222139" cy="141120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Scaling</a:t>
              </a:r>
            </a:p>
          </p:txBody>
        </p:sp>
      </p:grpSp>
    </p:spTree>
    <p:extLst>
      <p:ext uri="{BB962C8B-B14F-4D97-AF65-F5344CB8AC3E}">
        <p14:creationId xmlns:p14="http://schemas.microsoft.com/office/powerpoint/2010/main" val="177543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7C2DC10F-CD76-43DC-9E0B-CB291F740C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id="{1C18170A-08B7-4230-A012-B24C20E393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3">
            <a:extLst>
              <a:ext uri="{FF2B5EF4-FFF2-40B4-BE49-F238E27FC236}">
                <a16:creationId xmlns:a16="http://schemas.microsoft.com/office/drawing/2014/main" id="{52188B95-E375-4977-9E9C-E28CE956F6E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F207E69B-0F6F-4D15-A988-616519F68B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38EB29-2928-49F2-8E4E-3C9ED5A1D6D2}"/>
              </a:ext>
            </a:extLst>
          </p:cNvPr>
          <p:cNvPicPr>
            <a:picLocks noChangeAspect="1"/>
          </p:cNvPicPr>
          <p:nvPr/>
        </p:nvPicPr>
        <p:blipFill>
          <a:blip r:embed="rId2"/>
          <a:stretch>
            <a:fillRect/>
          </a:stretch>
        </p:blipFill>
        <p:spPr>
          <a:xfrm>
            <a:off x="7706906" y="457686"/>
            <a:ext cx="4254096" cy="3201207"/>
          </a:xfrm>
          <a:prstGeom prst="rect">
            <a:avLst/>
          </a:prstGeom>
        </p:spPr>
      </p:pic>
      <p:sp>
        <p:nvSpPr>
          <p:cNvPr id="28" name="Rectangle 17">
            <a:extLst>
              <a:ext uri="{FF2B5EF4-FFF2-40B4-BE49-F238E27FC236}">
                <a16:creationId xmlns:a16="http://schemas.microsoft.com/office/drawing/2014/main" id="{24113C24-A97F-448E-BE2B-73E74A61D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9">
            <a:extLst>
              <a:ext uri="{FF2B5EF4-FFF2-40B4-BE49-F238E27FC236}">
                <a16:creationId xmlns:a16="http://schemas.microsoft.com/office/drawing/2014/main" id="{D0EA43E2-C9E1-4415-824D-FC15F7E61E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E048D883-DC2D-47F8-9727-F94693B82F34}"/>
              </a:ext>
            </a:extLst>
          </p:cNvPr>
          <p:cNvPicPr>
            <a:picLocks noChangeAspect="1"/>
          </p:cNvPicPr>
          <p:nvPr/>
        </p:nvPicPr>
        <p:blipFill>
          <a:blip r:embed="rId3"/>
          <a:stretch>
            <a:fillRect/>
          </a:stretch>
        </p:blipFill>
        <p:spPr>
          <a:xfrm>
            <a:off x="7657839" y="4195966"/>
            <a:ext cx="4482538" cy="1848377"/>
          </a:xfrm>
          <a:prstGeom prst="rect">
            <a:avLst/>
          </a:prstGeom>
        </p:spPr>
      </p:pic>
      <p:sp>
        <p:nvSpPr>
          <p:cNvPr id="2" name="Title 1">
            <a:extLst>
              <a:ext uri="{FF2B5EF4-FFF2-40B4-BE49-F238E27FC236}">
                <a16:creationId xmlns:a16="http://schemas.microsoft.com/office/drawing/2014/main" id="{C294195C-1B57-4EB5-AFB0-D446C2C08172}"/>
              </a:ext>
            </a:extLst>
          </p:cNvPr>
          <p:cNvSpPr>
            <a:spLocks noGrp="1"/>
          </p:cNvSpPr>
          <p:nvPr>
            <p:ph type="title"/>
          </p:nvPr>
        </p:nvSpPr>
        <p:spPr>
          <a:xfrm>
            <a:off x="159027" y="318053"/>
            <a:ext cx="7319174" cy="1384120"/>
          </a:xfrm>
        </p:spPr>
        <p:txBody>
          <a:bodyPr vert="horz" lIns="91440" tIns="45720" rIns="91440" bIns="45720" rtlCol="0" anchor="b">
            <a:normAutofit/>
          </a:bodyPr>
          <a:lstStyle/>
          <a:p>
            <a:r>
              <a:rPr lang="en-US" sz="4000" b="1" dirty="0">
                <a:solidFill>
                  <a:srgbClr val="FFFFFF"/>
                </a:solidFill>
              </a:rPr>
              <a:t>Select Model and Performance Metrics</a:t>
            </a:r>
          </a:p>
        </p:txBody>
      </p:sp>
      <p:sp>
        <p:nvSpPr>
          <p:cNvPr id="3" name="TextBox 2">
            <a:extLst>
              <a:ext uri="{FF2B5EF4-FFF2-40B4-BE49-F238E27FC236}">
                <a16:creationId xmlns:a16="http://schemas.microsoft.com/office/drawing/2014/main" id="{1555E7A0-CA59-429F-B2DA-FED9AE2930A2}"/>
              </a:ext>
            </a:extLst>
          </p:cNvPr>
          <p:cNvSpPr txBox="1"/>
          <p:nvPr/>
        </p:nvSpPr>
        <p:spPr>
          <a:xfrm>
            <a:off x="464945" y="1821695"/>
            <a:ext cx="6618017" cy="4897155"/>
          </a:xfrm>
          <a:prstGeom prst="rect">
            <a:avLst/>
          </a:prstGeom>
        </p:spPr>
        <p:txBody>
          <a:bodyPr vert="horz" lIns="0" tIns="45720" rIns="0" bIns="45720" rtlCol="0">
            <a:normAutofit fontScale="92500" lnSpcReduction="20000"/>
          </a:bodyPr>
          <a:lstStyle/>
          <a:p>
            <a:pPr defTabSz="914400">
              <a:lnSpc>
                <a:spcPct val="90000"/>
              </a:lnSpc>
              <a:spcAft>
                <a:spcPts val="600"/>
              </a:spcAft>
              <a:buClr>
                <a:schemeClr val="accent1"/>
              </a:buClr>
              <a:buFont typeface="Calibri" panose="020F0502020204030204" pitchFamily="34" charset="0"/>
            </a:pPr>
            <a:r>
              <a:rPr lang="en-US" b="1" dirty="0">
                <a:solidFill>
                  <a:srgbClr val="FFFFFF"/>
                </a:solidFill>
              </a:rPr>
              <a:t>Models Evaluated - </a:t>
            </a:r>
            <a:endParaRPr lang="en-US" dirty="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Supervised Binary Classification problem</a:t>
            </a:r>
          </a:p>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Evaluated 5 Classifier models – Logistic Regression, Gaussian Naïve Bayes, LDA, </a:t>
            </a:r>
          </a:p>
          <a:p>
            <a:pPr defTabSz="914400">
              <a:lnSpc>
                <a:spcPct val="90000"/>
              </a:lnSpc>
              <a:spcAft>
                <a:spcPts val="600"/>
              </a:spcAft>
              <a:buClr>
                <a:schemeClr val="accent1"/>
              </a:buClr>
              <a:buFont typeface="Calibri" panose="020F0502020204030204" pitchFamily="34" charset="0"/>
            </a:pPr>
            <a:r>
              <a:rPr lang="en-US" dirty="0">
                <a:solidFill>
                  <a:srgbClr val="FFFFFF"/>
                </a:solidFill>
              </a:rPr>
              <a:t>     Random Forest Classifier, CART</a:t>
            </a:r>
          </a:p>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Evaluated selected models using entire training data set by K-fold Cross validation.</a:t>
            </a:r>
          </a:p>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Statistical significance test performed</a:t>
            </a:r>
          </a:p>
          <a:p>
            <a:pPr marL="285750" indent="-285750" defTabSz="914400">
              <a:lnSpc>
                <a:spcPct val="90000"/>
              </a:lnSpc>
              <a:spcAft>
                <a:spcPts val="600"/>
              </a:spcAft>
              <a:buClr>
                <a:schemeClr val="accent1"/>
              </a:buClr>
              <a:buFont typeface="Calibri" panose="020F0502020204030204" pitchFamily="34" charset="0"/>
              <a:buChar char="•"/>
            </a:pPr>
            <a:r>
              <a:rPr lang="en-US" u="sng" dirty="0">
                <a:solidFill>
                  <a:srgbClr val="FFFFFF"/>
                </a:solidFill>
              </a:rPr>
              <a:t>Gaussian Naïve Bayes model selected</a:t>
            </a:r>
          </a:p>
          <a:p>
            <a:pPr defTabSz="914400">
              <a:lnSpc>
                <a:spcPct val="90000"/>
              </a:lnSpc>
              <a:spcAft>
                <a:spcPts val="600"/>
              </a:spcAft>
              <a:buClr>
                <a:schemeClr val="accent1"/>
              </a:buClr>
              <a:buFont typeface="Calibri" panose="020F0502020204030204" pitchFamily="34" charset="0"/>
            </a:pPr>
            <a:endParaRPr lang="en-US"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b="1" dirty="0">
                <a:solidFill>
                  <a:srgbClr val="FFFFFF"/>
                </a:solidFill>
              </a:rPr>
              <a:t>Performance Metrics –</a:t>
            </a:r>
          </a:p>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Training data highly biased towards Target class = ‘CERTIFIED’ so did not select Accuracy Score.</a:t>
            </a:r>
          </a:p>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Biased training dataset inherently induced model overfitting </a:t>
            </a:r>
          </a:p>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Success criteria = Good classification performance for Minority Class</a:t>
            </a:r>
          </a:p>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3 performance metrics chosen – </a:t>
            </a:r>
          </a:p>
          <a:p>
            <a:pPr marL="742950" lvl="1"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F1 score (Recall more important than Precision), </a:t>
            </a:r>
          </a:p>
          <a:p>
            <a:pPr marL="742950" lvl="1"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Confusion Matrix</a:t>
            </a:r>
          </a:p>
          <a:p>
            <a:pPr marL="742950" lvl="1"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rPr>
              <a:t>Classification Report</a:t>
            </a:r>
          </a:p>
        </p:txBody>
      </p:sp>
    </p:spTree>
    <p:extLst>
      <p:ext uri="{BB962C8B-B14F-4D97-AF65-F5344CB8AC3E}">
        <p14:creationId xmlns:p14="http://schemas.microsoft.com/office/powerpoint/2010/main" val="203467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D652486-EAF5-48A0-83DF-DDF015F84BEB}"/>
              </a:ext>
            </a:extLst>
          </p:cNvPr>
          <p:cNvPicPr>
            <a:picLocks noChangeAspect="1"/>
          </p:cNvPicPr>
          <p:nvPr/>
        </p:nvPicPr>
        <p:blipFill>
          <a:blip r:embed="rId2"/>
          <a:stretch>
            <a:fillRect/>
          </a:stretch>
        </p:blipFill>
        <p:spPr>
          <a:xfrm>
            <a:off x="1097280" y="1845734"/>
            <a:ext cx="3001754" cy="2263313"/>
          </a:xfrm>
          <a:prstGeom prst="rect">
            <a:avLst/>
          </a:prstGeom>
        </p:spPr>
      </p:pic>
      <p:sp>
        <p:nvSpPr>
          <p:cNvPr id="2" name="Title 1">
            <a:extLst>
              <a:ext uri="{FF2B5EF4-FFF2-40B4-BE49-F238E27FC236}">
                <a16:creationId xmlns:a16="http://schemas.microsoft.com/office/drawing/2014/main" id="{A7D67CE0-EA7A-4C51-92E4-8140CEFD06C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Feature importance and Model Validation</a:t>
            </a:r>
            <a:endParaRPr lang="en-US" dirty="0"/>
          </a:p>
        </p:txBody>
      </p:sp>
      <p:sp>
        <p:nvSpPr>
          <p:cNvPr id="3" name="TextBox 2">
            <a:extLst>
              <a:ext uri="{FF2B5EF4-FFF2-40B4-BE49-F238E27FC236}">
                <a16:creationId xmlns:a16="http://schemas.microsoft.com/office/drawing/2014/main" id="{D79B99FE-45AD-4158-A7F8-E45D566F3462}"/>
              </a:ext>
            </a:extLst>
          </p:cNvPr>
          <p:cNvSpPr txBox="1"/>
          <p:nvPr/>
        </p:nvSpPr>
        <p:spPr>
          <a:xfrm>
            <a:off x="4639733" y="1845734"/>
            <a:ext cx="6515947"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Feature Importance - </a:t>
            </a: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dirty="0"/>
              <a:t>High dimensional training space so feature selection algorithm implemented</a:t>
            </a:r>
          </a:p>
          <a:p>
            <a:pPr marL="285750" indent="-285750" defTabSz="914400">
              <a:lnSpc>
                <a:spcPct val="90000"/>
              </a:lnSpc>
              <a:spcAft>
                <a:spcPts val="600"/>
              </a:spcAft>
              <a:buClr>
                <a:schemeClr val="accent1"/>
              </a:buClr>
              <a:buFont typeface="Calibri" panose="020F0502020204030204" pitchFamily="34" charset="0"/>
              <a:buChar char="•"/>
            </a:pPr>
            <a:r>
              <a:rPr lang="en-US" dirty="0"/>
              <a:t>Logistic Regression with L1 regularization used as feature selector</a:t>
            </a:r>
          </a:p>
          <a:p>
            <a:pPr marL="285750" indent="-285750" defTabSz="914400">
              <a:lnSpc>
                <a:spcPct val="90000"/>
              </a:lnSpc>
              <a:spcAft>
                <a:spcPts val="600"/>
              </a:spcAft>
              <a:buClr>
                <a:schemeClr val="accent1"/>
              </a:buClr>
              <a:buFont typeface="Calibri" panose="020F0502020204030204" pitchFamily="34" charset="0"/>
              <a:buChar char="•"/>
            </a:pPr>
            <a:r>
              <a:rPr lang="en-US" dirty="0"/>
              <a:t>Feature space reduced from 27 to 21 features.</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Model Validation –</a:t>
            </a:r>
          </a:p>
          <a:p>
            <a:pPr marL="285750" indent="-285750" defTabSz="914400">
              <a:lnSpc>
                <a:spcPct val="90000"/>
              </a:lnSpc>
              <a:spcAft>
                <a:spcPts val="600"/>
              </a:spcAft>
              <a:buClr>
                <a:schemeClr val="accent1"/>
              </a:buClr>
              <a:buFont typeface="Calibri" panose="020F0502020204030204" pitchFamily="34" charset="0"/>
              <a:buChar char="•"/>
            </a:pPr>
            <a:r>
              <a:rPr lang="en-US" dirty="0"/>
              <a:t>Predicted Target class values for Test data using Pipeline containing Feature selector and classifier steps.</a:t>
            </a:r>
          </a:p>
          <a:p>
            <a:pPr marL="285750" indent="-285750" defTabSz="914400">
              <a:lnSpc>
                <a:spcPct val="90000"/>
              </a:lnSpc>
              <a:spcAft>
                <a:spcPts val="600"/>
              </a:spcAft>
              <a:buClr>
                <a:schemeClr val="accent1"/>
              </a:buClr>
              <a:buFont typeface="Calibri" panose="020F0502020204030204" pitchFamily="34" charset="0"/>
              <a:buChar char="•"/>
            </a:pPr>
            <a:r>
              <a:rPr lang="en-US" dirty="0"/>
              <a:t>F1 score – Class 0 = </a:t>
            </a:r>
            <a:r>
              <a:rPr lang="en-US" altLang="en-US" dirty="0"/>
              <a:t>0.93, Class 1 = 0.7</a:t>
            </a:r>
          </a:p>
          <a:p>
            <a:pPr marL="285750" indent="-285750" defTabSz="914400">
              <a:lnSpc>
                <a:spcPct val="90000"/>
              </a:lnSpc>
              <a:spcAft>
                <a:spcPts val="600"/>
              </a:spcAft>
              <a:buClr>
                <a:schemeClr val="accent1"/>
              </a:buClr>
              <a:buFont typeface="Calibri" panose="020F0502020204030204" pitchFamily="34" charset="0"/>
              <a:buChar char="•"/>
            </a:pPr>
            <a:r>
              <a:rPr lang="en-US" dirty="0"/>
              <a:t>Classification report </a:t>
            </a:r>
            <a:r>
              <a:rPr lang="en-US" dirty="0">
                <a:solidFill>
                  <a:schemeClr val="tx1">
                    <a:lumMod val="75000"/>
                    <a:lumOff val="25000"/>
                  </a:schemeClr>
                </a:solidFill>
              </a:rPr>
              <a:t>-</a:t>
            </a:r>
          </a:p>
        </p:txBody>
      </p:sp>
      <p:pic>
        <p:nvPicPr>
          <p:cNvPr id="5" name="Picture 4">
            <a:extLst>
              <a:ext uri="{FF2B5EF4-FFF2-40B4-BE49-F238E27FC236}">
                <a16:creationId xmlns:a16="http://schemas.microsoft.com/office/drawing/2014/main" id="{57D9F16A-8807-48A1-94C9-7C2399579FCD}"/>
              </a:ext>
            </a:extLst>
          </p:cNvPr>
          <p:cNvPicPr>
            <a:picLocks noChangeAspect="1"/>
          </p:cNvPicPr>
          <p:nvPr/>
        </p:nvPicPr>
        <p:blipFill>
          <a:blip r:embed="rId3"/>
          <a:stretch>
            <a:fillRect/>
          </a:stretch>
        </p:blipFill>
        <p:spPr>
          <a:xfrm>
            <a:off x="1036320" y="4216935"/>
            <a:ext cx="3082814" cy="2065284"/>
          </a:xfrm>
          <a:prstGeom prst="rect">
            <a:avLst/>
          </a:prstGeom>
        </p:spPr>
      </p:pic>
      <p:pic>
        <p:nvPicPr>
          <p:cNvPr id="8" name="Picture 7">
            <a:extLst>
              <a:ext uri="{FF2B5EF4-FFF2-40B4-BE49-F238E27FC236}">
                <a16:creationId xmlns:a16="http://schemas.microsoft.com/office/drawing/2014/main" id="{1DCA2525-DB92-447A-98E4-A67338DCE569}"/>
              </a:ext>
            </a:extLst>
          </p:cNvPr>
          <p:cNvPicPr>
            <a:picLocks noChangeAspect="1"/>
          </p:cNvPicPr>
          <p:nvPr/>
        </p:nvPicPr>
        <p:blipFill>
          <a:blip r:embed="rId4"/>
          <a:stretch>
            <a:fillRect/>
          </a:stretch>
        </p:blipFill>
        <p:spPr>
          <a:xfrm>
            <a:off x="7048601" y="4997056"/>
            <a:ext cx="4107079" cy="1190330"/>
          </a:xfrm>
          <a:prstGeom prst="rect">
            <a:avLst/>
          </a:prstGeom>
        </p:spPr>
      </p:pic>
    </p:spTree>
    <p:extLst>
      <p:ext uri="{BB962C8B-B14F-4D97-AF65-F5344CB8AC3E}">
        <p14:creationId xmlns:p14="http://schemas.microsoft.com/office/powerpoint/2010/main" val="35326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
            <a:extLst>
              <a:ext uri="{FF2B5EF4-FFF2-40B4-BE49-F238E27FC236}">
                <a16:creationId xmlns:a16="http://schemas.microsoft.com/office/drawing/2014/main" id="{761DF1FE-5CC8-43D2-A76C-93C76EEDE1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1">
            <a:extLst>
              <a:ext uri="{FF2B5EF4-FFF2-40B4-BE49-F238E27FC236}">
                <a16:creationId xmlns:a16="http://schemas.microsoft.com/office/drawing/2014/main" id="{E161BEBD-A23C-409E-ABC7-73F9EDC02F2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3">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7">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2ECB20-A193-4814-90B8-5EC1F8BE9E1D}"/>
              </a:ext>
            </a:extLst>
          </p:cNvPr>
          <p:cNvSpPr>
            <a:spLocks noGrp="1"/>
          </p:cNvSpPr>
          <p:nvPr>
            <p:ph type="title"/>
          </p:nvPr>
        </p:nvSpPr>
        <p:spPr>
          <a:xfrm>
            <a:off x="492370" y="605896"/>
            <a:ext cx="3084844" cy="5646208"/>
          </a:xfrm>
        </p:spPr>
        <p:txBody>
          <a:bodyPr vert="horz" lIns="91440" tIns="45720" rIns="91440" bIns="45720" rtlCol="0" anchor="ctr">
            <a:normAutofit/>
          </a:bodyPr>
          <a:lstStyle/>
          <a:p>
            <a:r>
              <a:rPr lang="en-US" sz="3600">
                <a:solidFill>
                  <a:srgbClr val="FFFFFF"/>
                </a:solidFill>
              </a:rPr>
              <a:t>Observations, Challenges and Conclusion</a:t>
            </a:r>
          </a:p>
        </p:txBody>
      </p:sp>
      <p:sp>
        <p:nvSpPr>
          <p:cNvPr id="3" name="TextBox 2">
            <a:extLst>
              <a:ext uri="{FF2B5EF4-FFF2-40B4-BE49-F238E27FC236}">
                <a16:creationId xmlns:a16="http://schemas.microsoft.com/office/drawing/2014/main" id="{750EB8F6-2B83-4B4A-B93F-602C269D0080}"/>
              </a:ext>
            </a:extLst>
          </p:cNvPr>
          <p:cNvSpPr txBox="1"/>
          <p:nvPr/>
        </p:nvSpPr>
        <p:spPr>
          <a:xfrm>
            <a:off x="4338735" y="29426"/>
            <a:ext cx="7498376" cy="6550278"/>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Observations - </a:t>
            </a:r>
            <a:r>
              <a:rPr lang="en-US" dirty="0">
                <a:solidFill>
                  <a:schemeClr val="tx1">
                    <a:lumMod val="75000"/>
                    <a:lumOff val="25000"/>
                  </a:schemeClr>
                </a:solidFill>
              </a:rPr>
              <a:t> </a:t>
            </a:r>
          </a:p>
          <a:p>
            <a:pPr marL="285750" indent="-285750" defTabSz="914400">
              <a:lnSpc>
                <a:spcPct val="90000"/>
              </a:lnSpc>
              <a:spcAft>
                <a:spcPts val="600"/>
              </a:spcAft>
              <a:buClr>
                <a:schemeClr val="accent1"/>
              </a:buClr>
              <a:buFont typeface="Arial" panose="020B0604020202020204" pitchFamily="34" charset="0"/>
              <a:buChar char="•"/>
            </a:pPr>
            <a:r>
              <a:rPr lang="en-US" dirty="0"/>
              <a:t>Our goal was to have a good recall for the minority class which was achieved. The Accuracy of the model is at a decent 88% for test dataset.</a:t>
            </a:r>
          </a:p>
          <a:p>
            <a:pPr marL="285750" indent="-285750" defTabSz="914400">
              <a:lnSpc>
                <a:spcPct val="90000"/>
              </a:lnSpc>
              <a:spcAft>
                <a:spcPts val="600"/>
              </a:spcAft>
              <a:buClr>
                <a:schemeClr val="accent1"/>
              </a:buClr>
              <a:buFont typeface="Arial" panose="020B0604020202020204" pitchFamily="34" charset="0"/>
              <a:buChar char="•"/>
            </a:pPr>
            <a:r>
              <a:rPr lang="en-US" dirty="0"/>
              <a:t>Confusion Matrix from the perspective of the minority class – True positives ~ 12k, False positives ~ 9.6k, True negatives ~ 68k, False negatives ~ 1k</a:t>
            </a:r>
          </a:p>
          <a:p>
            <a:pPr marL="285750" indent="-285750" defTabSz="914400">
              <a:lnSpc>
                <a:spcPct val="90000"/>
              </a:lnSpc>
              <a:spcAft>
                <a:spcPts val="600"/>
              </a:spcAft>
              <a:buClr>
                <a:schemeClr val="accent1"/>
              </a:buClr>
              <a:buFont typeface="Arial" panose="020B0604020202020204" pitchFamily="34" charset="0"/>
              <a:buChar char="•"/>
            </a:pPr>
            <a:r>
              <a:rPr lang="en-US" dirty="0"/>
              <a:t>Precision and Recall for majority class is pretty high and within acceptable performance threshold. For the minority class of 1, the recall is good but the precision is pretty low at 55%.</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Conclusion - </a:t>
            </a:r>
          </a:p>
          <a:p>
            <a:pPr defTabSz="914400">
              <a:lnSpc>
                <a:spcPct val="90000"/>
              </a:lnSpc>
              <a:spcAft>
                <a:spcPts val="600"/>
              </a:spcAft>
              <a:buClr>
                <a:schemeClr val="accent1"/>
              </a:buClr>
              <a:buFont typeface="Calibri" panose="020F0502020204030204" pitchFamily="34" charset="0"/>
            </a:pPr>
            <a:r>
              <a:rPr lang="en-US" dirty="0"/>
              <a:t>This has been an interesting project for applying all the machine learning knowledge that I learned over this course. Based on the recall, precision and f1-score values of the classifier on test dataset, it can be said that the selected classifier model is reliable and can successfully classify real life dataset with good precision and accuracy.</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Future Work –</a:t>
            </a:r>
          </a:p>
          <a:p>
            <a:pPr defTabSz="914400">
              <a:lnSpc>
                <a:spcPct val="90000"/>
              </a:lnSpc>
              <a:spcAft>
                <a:spcPts val="600"/>
              </a:spcAft>
              <a:buClr>
                <a:schemeClr val="accent1"/>
              </a:buClr>
              <a:buFont typeface="Calibri" panose="020F0502020204030204" pitchFamily="34" charset="0"/>
            </a:pPr>
            <a:r>
              <a:rPr lang="en-US" dirty="0"/>
              <a:t>This project can be enhanced further by evaluating the performance of more advanced classifiers like SVM, MLP and Random Forest ensemble. Further work should also be done on improving the precision score for the minority class which is currently at 55%. The model is underfit for Class 0 and training an ensemble classifier may help in improving the precision.</a:t>
            </a:r>
            <a:endParaRPr lang="en-US" dirty="0">
              <a:solidFill>
                <a:schemeClr val="tx1">
                  <a:lumMod val="75000"/>
                  <a:lumOff val="25000"/>
                </a:schemeClr>
              </a:solidFill>
            </a:endParaRPr>
          </a:p>
        </p:txBody>
      </p:sp>
    </p:spTree>
    <p:extLst>
      <p:ext uri="{BB962C8B-B14F-4D97-AF65-F5344CB8AC3E}">
        <p14:creationId xmlns:p14="http://schemas.microsoft.com/office/powerpoint/2010/main" val="244832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99730-B2D8-4573-8D23-A72664CF6F32}"/>
              </a:ext>
            </a:extLst>
          </p:cNvPr>
          <p:cNvSpPr txBox="1"/>
          <p:nvPr/>
        </p:nvSpPr>
        <p:spPr>
          <a:xfrm>
            <a:off x="3975652" y="2065468"/>
            <a:ext cx="5227983" cy="1631216"/>
          </a:xfrm>
          <a:prstGeom prst="rect">
            <a:avLst/>
          </a:prstGeom>
          <a:noFill/>
        </p:spPr>
        <p:txBody>
          <a:bodyPr wrap="square" rtlCol="0">
            <a:spAutoFit/>
          </a:bodyPr>
          <a:lstStyle/>
          <a:p>
            <a:r>
              <a:rPr lang="en-US" sz="6000" dirty="0"/>
              <a:t>Thank You!</a:t>
            </a:r>
          </a:p>
          <a:p>
            <a:r>
              <a:rPr lang="en-US" sz="2000" dirty="0"/>
              <a:t>Please feel free to contact me at </a:t>
            </a:r>
            <a:r>
              <a:rPr lang="en-US" sz="2000" dirty="0">
                <a:hlinkClick r:id="rId2"/>
              </a:rPr>
              <a:t>samihars@iu.edu</a:t>
            </a:r>
            <a:r>
              <a:rPr lang="en-US" sz="2000" dirty="0"/>
              <a:t> for questions/comments.</a:t>
            </a:r>
            <a:endParaRPr lang="en-US" sz="6000" dirty="0"/>
          </a:p>
        </p:txBody>
      </p:sp>
    </p:spTree>
    <p:extLst>
      <p:ext uri="{BB962C8B-B14F-4D97-AF65-F5344CB8AC3E}">
        <p14:creationId xmlns:p14="http://schemas.microsoft.com/office/powerpoint/2010/main" val="24615758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756</TotalTime>
  <Words>100</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Predicting LCA outcomes for H1B applications</vt:lpstr>
      <vt:lpstr>Project Introduction and EDA</vt:lpstr>
      <vt:lpstr>Select Model and Performance Metrics</vt:lpstr>
      <vt:lpstr>Feature importance and Model Validation</vt:lpstr>
      <vt:lpstr>Observations, Challenges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Harsulkar, Salil Milind</dc:creator>
  <cp:lastModifiedBy>Harsulkar, Salil Milind</cp:lastModifiedBy>
  <cp:revision>17</cp:revision>
  <dcterms:created xsi:type="dcterms:W3CDTF">2018-04-19T03:45:18Z</dcterms:created>
  <dcterms:modified xsi:type="dcterms:W3CDTF">2018-04-26T06:54:44Z</dcterms:modified>
</cp:coreProperties>
</file>