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23DC-D14A-4D5E-980A-735757F09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F7192-F10F-4138-BA69-B45E0D529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DE9041-EF00-4FA3-9AD6-7556C2CE6B07}"/>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B73F69B2-B829-4FB0-B2B8-DE77763AC3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65BA8-4C08-4268-9BA4-45B6FCAC2724}"/>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40610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6709-AC55-470A-804D-4BAA6A86AF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EC41C1-1E29-4FFA-9DE6-828D1AE49B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2DE2E-491E-4D99-B841-414DF62D5A6F}"/>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4090799C-56E1-4904-A87E-9E1B9C4D4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99BC7-D697-4236-8C0F-108D180B1E0A}"/>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49254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7D796-D96B-4288-8B4E-5A5E37830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5B25D-1A38-4979-8A5F-AC1CC4911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E92685-5056-451E-8C10-A67F8141D41F}"/>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7EE139A1-1E0A-4B31-9F51-EAAA7C3D9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D233D-241E-4BD8-9626-4F2B8D43FACF}"/>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31091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F5BF-BABB-4D90-8DFB-8FAA074D9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8263E7-D254-4CDF-A429-C132756CE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37004-D217-4D5A-965B-8F2B21DC2DA2}"/>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5DAEC296-1921-4A4E-9E1B-A29B4BC3F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47DE70-8A67-42A7-A89F-8D15BFC9DD18}"/>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89466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B849-FAD1-4033-870D-9E1FEEA94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BFEBBA-F8ED-4F59-A381-C9F1F925C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CDB0F-60B4-44BC-8749-3D3AC5FABD0D}"/>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204BE3CE-7E95-4497-9A15-6E5ED5E63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85C8E-189B-40B8-B707-8A287CC11C28}"/>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89529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3C8C-BCC5-40F7-9698-B020D60C77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1F455-5B27-454D-AF7B-AD0DD8D32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F444-7413-4B3B-A8CA-D5FAEB011D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C47205-F76E-4A69-8868-5B32294CEB12}"/>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6" name="Footer Placeholder 5">
            <a:extLst>
              <a:ext uri="{FF2B5EF4-FFF2-40B4-BE49-F238E27FC236}">
                <a16:creationId xmlns:a16="http://schemas.microsoft.com/office/drawing/2014/main" id="{9B85020F-869C-45C8-8F2C-80E5A2D88D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90B85-1081-49F9-A718-1062A12411A4}"/>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86770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C9F0-9FED-4164-86C0-66D8874081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9BA3EE-76D6-4A12-81A9-9CDC10137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271A7-9588-4CD7-BB0F-DD4D99EDF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DC5285-84FF-4B29-B80A-D00220421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11CB2C-9E5C-4A33-99C2-2DB1B7054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BE146A-F374-463D-A0EE-B6361E48B036}"/>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8" name="Footer Placeholder 7">
            <a:extLst>
              <a:ext uri="{FF2B5EF4-FFF2-40B4-BE49-F238E27FC236}">
                <a16:creationId xmlns:a16="http://schemas.microsoft.com/office/drawing/2014/main" id="{41486229-7642-4510-ABF3-AA2D1D341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3B9BD-65CE-4EBB-A5F4-396CEFC38338}"/>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424169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8DB6-1DF9-4BE5-97CC-692B8E388E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A56378-BE89-4FF2-8906-60B39997947A}"/>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4" name="Footer Placeholder 3">
            <a:extLst>
              <a:ext uri="{FF2B5EF4-FFF2-40B4-BE49-F238E27FC236}">
                <a16:creationId xmlns:a16="http://schemas.microsoft.com/office/drawing/2014/main" id="{F0AFA298-28F7-491D-8ACE-2FFC9F5B68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693A51-CDF0-41A5-8ABB-AB1D2E1FE607}"/>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6738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A9CDD-117D-4907-9688-A243FB8B4924}"/>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3" name="Footer Placeholder 2">
            <a:extLst>
              <a:ext uri="{FF2B5EF4-FFF2-40B4-BE49-F238E27FC236}">
                <a16:creationId xmlns:a16="http://schemas.microsoft.com/office/drawing/2014/main" id="{72046E58-8A61-477C-9B46-168467B536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6EA7BE-ADEB-4B36-8BC9-35FEC6E3CEED}"/>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0308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81A9-7B49-46F4-BD6F-1F63CAAE0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FA5084-4F3F-49CA-82D2-3399EDBC2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C73C13-7301-412D-9EA1-5FF8A6D63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97FB7-1E1C-4232-B716-6B1FC5DD91B3}"/>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6" name="Footer Placeholder 5">
            <a:extLst>
              <a:ext uri="{FF2B5EF4-FFF2-40B4-BE49-F238E27FC236}">
                <a16:creationId xmlns:a16="http://schemas.microsoft.com/office/drawing/2014/main" id="{768CA1C7-7A5E-4933-A70F-ECA4D11AD1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75C85D-C2D8-4643-9051-7407F4503A37}"/>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36348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6267-3141-4F6A-9AAC-C3BED9FD9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78F204-703D-4B8D-8836-34CBC9BE19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ADED80-3F45-4D66-A330-8AABE9AB1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B694F-E51B-4079-8B2B-E4AB86CB688E}"/>
              </a:ext>
            </a:extLst>
          </p:cNvPr>
          <p:cNvSpPr>
            <a:spLocks noGrp="1"/>
          </p:cNvSpPr>
          <p:nvPr>
            <p:ph type="dt" sz="half" idx="10"/>
          </p:nvPr>
        </p:nvSpPr>
        <p:spPr/>
        <p:txBody>
          <a:bodyPr/>
          <a:lstStyle/>
          <a:p>
            <a:fld id="{C4D174F8-0214-4A30-9ECC-B346F3EA9189}" type="datetimeFigureOut">
              <a:rPr lang="en-IN" smtClean="0"/>
              <a:t>12-01-2022</a:t>
            </a:fld>
            <a:endParaRPr lang="en-IN"/>
          </a:p>
        </p:txBody>
      </p:sp>
      <p:sp>
        <p:nvSpPr>
          <p:cNvPr id="6" name="Footer Placeholder 5">
            <a:extLst>
              <a:ext uri="{FF2B5EF4-FFF2-40B4-BE49-F238E27FC236}">
                <a16:creationId xmlns:a16="http://schemas.microsoft.com/office/drawing/2014/main" id="{B757B8A0-BC04-42EC-9E43-78FE183CE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6F433-7468-41F0-93CB-FF5F96606028}"/>
              </a:ext>
            </a:extLst>
          </p:cNvPr>
          <p:cNvSpPr>
            <a:spLocks noGrp="1"/>
          </p:cNvSpPr>
          <p:nvPr>
            <p:ph type="sldNum" sz="quarter" idx="12"/>
          </p:nvPr>
        </p:nvSpPr>
        <p:spPr/>
        <p:txBody>
          <a:bodyPr/>
          <a:lstStyle/>
          <a:p>
            <a:fld id="{17686D65-6754-4324-A711-01683FB4FAC1}" type="slidenum">
              <a:rPr lang="en-IN" smtClean="0"/>
              <a:t>‹#›</a:t>
            </a:fld>
            <a:endParaRPr lang="en-IN"/>
          </a:p>
        </p:txBody>
      </p:sp>
    </p:spTree>
    <p:extLst>
      <p:ext uri="{BB962C8B-B14F-4D97-AF65-F5344CB8AC3E}">
        <p14:creationId xmlns:p14="http://schemas.microsoft.com/office/powerpoint/2010/main" val="252002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3D10D-C02C-4E6C-9206-7502EFA62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08E37-CE3D-48EE-A092-1C175F9F9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BBAA43-85BC-4F0A-951E-E9AC0BBB3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174F8-0214-4A30-9ECC-B346F3EA9189}" type="datetimeFigureOut">
              <a:rPr lang="en-IN" smtClean="0"/>
              <a:t>12-01-2022</a:t>
            </a:fld>
            <a:endParaRPr lang="en-IN"/>
          </a:p>
        </p:txBody>
      </p:sp>
      <p:sp>
        <p:nvSpPr>
          <p:cNvPr id="5" name="Footer Placeholder 4">
            <a:extLst>
              <a:ext uri="{FF2B5EF4-FFF2-40B4-BE49-F238E27FC236}">
                <a16:creationId xmlns:a16="http://schemas.microsoft.com/office/drawing/2014/main" id="{148E5AA9-876D-44FA-A785-16AF79628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D7DB63-DB4D-49C2-8517-5A07FFC1E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86D65-6754-4324-A711-01683FB4FAC1}" type="slidenum">
              <a:rPr lang="en-IN" smtClean="0"/>
              <a:t>‹#›</a:t>
            </a:fld>
            <a:endParaRPr lang="en-IN"/>
          </a:p>
        </p:txBody>
      </p:sp>
    </p:spTree>
    <p:extLst>
      <p:ext uri="{BB962C8B-B14F-4D97-AF65-F5344CB8AC3E}">
        <p14:creationId xmlns:p14="http://schemas.microsoft.com/office/powerpoint/2010/main" val="154262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08DC-11EE-4B62-A6AC-5914F390FD4D}"/>
              </a:ext>
            </a:extLst>
          </p:cNvPr>
          <p:cNvSpPr>
            <a:spLocks noGrp="1"/>
          </p:cNvSpPr>
          <p:nvPr>
            <p:ph type="ctrTitle"/>
          </p:nvPr>
        </p:nvSpPr>
        <p:spPr/>
        <p:txBody>
          <a:bodyPr>
            <a:normAutofit fontScale="90000"/>
          </a:bodyPr>
          <a:lstStyle/>
          <a:p>
            <a:br>
              <a:rPr lang="en-IN" dirty="0"/>
            </a:br>
            <a:r>
              <a:rPr lang="en-IN" dirty="0"/>
              <a:t>BCSE0732 </a:t>
            </a:r>
            <a:br>
              <a:rPr lang="en-IN" dirty="0"/>
            </a:br>
            <a:r>
              <a:rPr lang="en-IN" dirty="0"/>
              <a:t>Experiment 1</a:t>
            </a:r>
          </a:p>
        </p:txBody>
      </p:sp>
      <p:sp>
        <p:nvSpPr>
          <p:cNvPr id="3" name="Subtitle 2">
            <a:extLst>
              <a:ext uri="{FF2B5EF4-FFF2-40B4-BE49-F238E27FC236}">
                <a16:creationId xmlns:a16="http://schemas.microsoft.com/office/drawing/2014/main" id="{BC1DB74F-9EDC-46E9-92FB-2CEB168657EC}"/>
              </a:ext>
            </a:extLst>
          </p:cNvPr>
          <p:cNvSpPr>
            <a:spLocks noGrp="1"/>
          </p:cNvSpPr>
          <p:nvPr>
            <p:ph type="subTitle" idx="1"/>
          </p:nvPr>
        </p:nvSpPr>
        <p:spPr/>
        <p:txBody>
          <a:bodyPr>
            <a:normAutofit/>
          </a:bodyPr>
          <a:lstStyle/>
          <a:p>
            <a:r>
              <a:rPr lang="en-IN" sz="3200" b="1" dirty="0"/>
              <a:t>DFS Algorithm</a:t>
            </a:r>
          </a:p>
        </p:txBody>
      </p:sp>
      <p:pic>
        <p:nvPicPr>
          <p:cNvPr id="4" name="Picture 3" descr="Related image">
            <a:extLst>
              <a:ext uri="{FF2B5EF4-FFF2-40B4-BE49-F238E27FC236}">
                <a16:creationId xmlns:a16="http://schemas.microsoft.com/office/drawing/2014/main" id="{ED2D8D8D-760D-4C03-85C2-BFF8547FB8C8}"/>
              </a:ext>
            </a:extLst>
          </p:cNvPr>
          <p:cNvPicPr/>
          <p:nvPr/>
        </p:nvPicPr>
        <p:blipFill>
          <a:blip r:embed="rId2"/>
          <a:srcRect l="3793" t="21970" r="3781" b="23464"/>
          <a:stretch>
            <a:fillRect/>
          </a:stretch>
        </p:blipFill>
        <p:spPr bwMode="auto">
          <a:xfrm>
            <a:off x="9469564" y="346464"/>
            <a:ext cx="2286016" cy="1143008"/>
          </a:xfrm>
          <a:prstGeom prst="rect">
            <a:avLst/>
          </a:prstGeom>
          <a:noFill/>
          <a:ln w="9525">
            <a:noFill/>
            <a:miter lim="800000"/>
            <a:headEnd/>
            <a:tailEnd/>
          </a:ln>
        </p:spPr>
      </p:pic>
    </p:spTree>
    <p:extLst>
      <p:ext uri="{BB962C8B-B14F-4D97-AF65-F5344CB8AC3E}">
        <p14:creationId xmlns:p14="http://schemas.microsoft.com/office/powerpoint/2010/main" val="130887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8D8B-1CBA-4DDF-A31E-8FA44019A400}"/>
              </a:ext>
            </a:extLst>
          </p:cNvPr>
          <p:cNvSpPr>
            <a:spLocks noGrp="1"/>
          </p:cNvSpPr>
          <p:nvPr>
            <p:ph type="title"/>
          </p:nvPr>
        </p:nvSpPr>
        <p:spPr/>
        <p:txBody>
          <a:bodyPr/>
          <a:lstStyle/>
          <a:p>
            <a:r>
              <a:rPr lang="en-IN" dirty="0"/>
              <a:t>DFS Algorithm</a:t>
            </a:r>
          </a:p>
        </p:txBody>
      </p:sp>
      <p:sp>
        <p:nvSpPr>
          <p:cNvPr id="3" name="Content Placeholder 2">
            <a:extLst>
              <a:ext uri="{FF2B5EF4-FFF2-40B4-BE49-F238E27FC236}">
                <a16:creationId xmlns:a16="http://schemas.microsoft.com/office/drawing/2014/main" id="{61C2D091-8CE6-4772-967E-820C6108A121}"/>
              </a:ext>
            </a:extLst>
          </p:cNvPr>
          <p:cNvSpPr>
            <a:spLocks noGrp="1"/>
          </p:cNvSpPr>
          <p:nvPr>
            <p:ph idx="1"/>
          </p:nvPr>
        </p:nvSpPr>
        <p:spPr/>
        <p:txBody>
          <a:bodyPr/>
          <a:lstStyle/>
          <a:p>
            <a:pPr>
              <a:buFont typeface="Wingdings" panose="05000000000000000000" pitchFamily="2" charset="2"/>
              <a:buChar char="Ø"/>
            </a:pPr>
            <a:r>
              <a:rPr lang="en-US" b="0" i="0" dirty="0">
                <a:solidFill>
                  <a:srgbClr val="333333"/>
                </a:solidFill>
                <a:effectLst/>
                <a:latin typeface="inter-regular"/>
              </a:rPr>
              <a:t>Depth first search (DFS) algorithm starts with the initial node of the graph G, and then goes to deeper and deeper until we find the goal node or the node which has no children. </a:t>
            </a:r>
          </a:p>
          <a:p>
            <a:pPr>
              <a:buFont typeface="Wingdings" panose="05000000000000000000" pitchFamily="2" charset="2"/>
              <a:buChar char="Ø"/>
            </a:pPr>
            <a:r>
              <a:rPr lang="en-US" b="0" i="0" dirty="0">
                <a:solidFill>
                  <a:srgbClr val="333333"/>
                </a:solidFill>
                <a:effectLst/>
                <a:latin typeface="inter-regular"/>
              </a:rPr>
              <a:t>The algorithm, then backtracks from the dead end towards the most recent node that is yet to be completely unexplored.</a:t>
            </a:r>
          </a:p>
          <a:p>
            <a:pPr>
              <a:buFont typeface="Wingdings" panose="05000000000000000000" pitchFamily="2" charset="2"/>
              <a:buChar char="Ø"/>
            </a:pPr>
            <a:r>
              <a:rPr lang="en-US" b="0" i="0" dirty="0">
                <a:solidFill>
                  <a:srgbClr val="333333"/>
                </a:solidFill>
                <a:effectLst/>
                <a:latin typeface="inter-regular"/>
              </a:rPr>
              <a:t>The data structure which is being used in DFS is </a:t>
            </a:r>
            <a:r>
              <a:rPr lang="en-US" b="1" i="0" dirty="0">
                <a:solidFill>
                  <a:srgbClr val="333333"/>
                </a:solidFill>
                <a:effectLst/>
                <a:latin typeface="inter-regular"/>
              </a:rPr>
              <a:t>stack</a:t>
            </a:r>
            <a:r>
              <a:rPr lang="en-US" b="0" i="0" dirty="0">
                <a:solidFill>
                  <a:srgbClr val="333333"/>
                </a:solidFill>
                <a:effectLst/>
                <a:latin typeface="inter-regular"/>
              </a:rPr>
              <a:t>.</a:t>
            </a:r>
            <a:endParaRPr lang="en-IN" dirty="0"/>
          </a:p>
        </p:txBody>
      </p:sp>
      <p:pic>
        <p:nvPicPr>
          <p:cNvPr id="4" name="Picture 3" descr="Related image">
            <a:extLst>
              <a:ext uri="{FF2B5EF4-FFF2-40B4-BE49-F238E27FC236}">
                <a16:creationId xmlns:a16="http://schemas.microsoft.com/office/drawing/2014/main" id="{E1FAE6E3-B8D5-48B1-A599-3B626A322904}"/>
              </a:ext>
            </a:extLst>
          </p:cNvPr>
          <p:cNvPicPr/>
          <p:nvPr/>
        </p:nvPicPr>
        <p:blipFill>
          <a:blip r:embed="rId2"/>
          <a:srcRect l="3793" t="21970" r="3781" b="23464"/>
          <a:stretch>
            <a:fillRect/>
          </a:stretch>
        </p:blipFill>
        <p:spPr bwMode="auto">
          <a:xfrm>
            <a:off x="9469564" y="346464"/>
            <a:ext cx="2286016" cy="1143008"/>
          </a:xfrm>
          <a:prstGeom prst="rect">
            <a:avLst/>
          </a:prstGeom>
          <a:noFill/>
          <a:ln w="9525">
            <a:noFill/>
            <a:miter lim="800000"/>
            <a:headEnd/>
            <a:tailEnd/>
          </a:ln>
        </p:spPr>
      </p:pic>
    </p:spTree>
    <p:extLst>
      <p:ext uri="{BB962C8B-B14F-4D97-AF65-F5344CB8AC3E}">
        <p14:creationId xmlns:p14="http://schemas.microsoft.com/office/powerpoint/2010/main" val="337963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B28F-5FAD-45F0-8C93-0EABB4137D2D}"/>
              </a:ext>
            </a:extLst>
          </p:cNvPr>
          <p:cNvSpPr>
            <a:spLocks noGrp="1"/>
          </p:cNvSpPr>
          <p:nvPr>
            <p:ph type="title"/>
          </p:nvPr>
        </p:nvSpPr>
        <p:spPr/>
        <p:txBody>
          <a:bodyPr/>
          <a:lstStyle/>
          <a:p>
            <a:r>
              <a:rPr lang="en-US" b="0" i="0" dirty="0">
                <a:solidFill>
                  <a:srgbClr val="610B38"/>
                </a:solidFill>
                <a:effectLst/>
                <a:latin typeface="erdana"/>
              </a:rPr>
              <a:t>Algorithm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4B1556F-AC97-4C64-9B7E-4BA26076B249}"/>
              </a:ext>
            </a:extLst>
          </p:cNvPr>
          <p:cNvSpPr>
            <a:spLocks noGrp="1"/>
          </p:cNvSpPr>
          <p:nvPr>
            <p:ph idx="1"/>
          </p:nvPr>
        </p:nvSpPr>
        <p:spPr>
          <a:xfrm>
            <a:off x="838199" y="1825625"/>
            <a:ext cx="8175171" cy="4351338"/>
          </a:xfrm>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inter-bold"/>
              </a:rPr>
              <a:t>Step 1:</a:t>
            </a:r>
            <a:r>
              <a:rPr lang="en-US" b="0" i="0" dirty="0">
                <a:solidFill>
                  <a:srgbClr val="000000"/>
                </a:solidFill>
                <a:effectLst/>
                <a:latin typeface="inter-regular"/>
              </a:rPr>
              <a:t> SET STATUS = 1 (ready state) for each node in G</a:t>
            </a:r>
          </a:p>
          <a:p>
            <a:pPr algn="just">
              <a:buFont typeface="Arial" panose="020B0604020202020204" pitchFamily="34" charset="0"/>
              <a:buChar char="•"/>
            </a:pPr>
            <a:r>
              <a:rPr lang="en-US" b="1" i="0" dirty="0">
                <a:solidFill>
                  <a:srgbClr val="000000"/>
                </a:solidFill>
                <a:effectLst/>
                <a:latin typeface="inter-bold"/>
              </a:rPr>
              <a:t>Step 2:</a:t>
            </a:r>
            <a:r>
              <a:rPr lang="en-US" b="0" i="0" dirty="0">
                <a:solidFill>
                  <a:srgbClr val="000000"/>
                </a:solidFill>
                <a:effectLst/>
                <a:latin typeface="inter-regular"/>
              </a:rPr>
              <a:t> Push the starting node A on the stack and set its STATUS = 2 (waiting state)</a:t>
            </a:r>
          </a:p>
          <a:p>
            <a:pPr algn="just">
              <a:buFont typeface="Arial" panose="020B0604020202020204" pitchFamily="34" charset="0"/>
              <a:buChar char="•"/>
            </a:pPr>
            <a:r>
              <a:rPr lang="en-US" b="1" i="0" dirty="0">
                <a:solidFill>
                  <a:srgbClr val="000000"/>
                </a:solidFill>
                <a:effectLst/>
                <a:latin typeface="inter-bold"/>
              </a:rPr>
              <a:t>Step 3:</a:t>
            </a:r>
            <a:r>
              <a:rPr lang="en-US" b="0" i="0" dirty="0">
                <a:solidFill>
                  <a:srgbClr val="000000"/>
                </a:solidFill>
                <a:effectLst/>
                <a:latin typeface="inter-regular"/>
              </a:rPr>
              <a:t> Repeat Steps 4 and 5 until STACK is empty</a:t>
            </a:r>
          </a:p>
          <a:p>
            <a:pPr algn="just">
              <a:buFont typeface="Arial" panose="020B0604020202020204" pitchFamily="34" charset="0"/>
              <a:buChar char="•"/>
            </a:pPr>
            <a:r>
              <a:rPr lang="en-US" b="1" i="0" dirty="0">
                <a:solidFill>
                  <a:srgbClr val="000000"/>
                </a:solidFill>
                <a:effectLst/>
                <a:latin typeface="inter-bold"/>
              </a:rPr>
              <a:t>Step 4:</a:t>
            </a:r>
            <a:r>
              <a:rPr lang="en-US" b="0" i="0" dirty="0">
                <a:solidFill>
                  <a:srgbClr val="000000"/>
                </a:solidFill>
                <a:effectLst/>
                <a:latin typeface="inter-regular"/>
              </a:rPr>
              <a:t> Pop the top node N. Process it and set its STATUS = 3 (processed state)</a:t>
            </a:r>
          </a:p>
          <a:p>
            <a:pPr algn="just">
              <a:buFont typeface="Arial" panose="020B0604020202020204" pitchFamily="34" charset="0"/>
              <a:buChar char="•"/>
            </a:pPr>
            <a:r>
              <a:rPr lang="en-US" b="1" i="0" dirty="0">
                <a:solidFill>
                  <a:srgbClr val="000000"/>
                </a:solidFill>
                <a:effectLst/>
                <a:latin typeface="inter-bold"/>
              </a:rPr>
              <a:t>Step 5:</a:t>
            </a:r>
            <a:r>
              <a:rPr lang="en-US" b="0" i="0" dirty="0">
                <a:solidFill>
                  <a:srgbClr val="000000"/>
                </a:solidFill>
                <a:effectLst/>
                <a:latin typeface="inter-regular"/>
              </a:rPr>
              <a:t> Push on the stack all the </a:t>
            </a:r>
            <a:r>
              <a:rPr lang="en-US" b="0" i="0" dirty="0" err="1">
                <a:solidFill>
                  <a:srgbClr val="000000"/>
                </a:solidFill>
                <a:effectLst/>
                <a:latin typeface="inter-regular"/>
              </a:rPr>
              <a:t>neighbours</a:t>
            </a:r>
            <a:r>
              <a:rPr lang="en-US" b="0" i="0" dirty="0">
                <a:solidFill>
                  <a:srgbClr val="000000"/>
                </a:solidFill>
                <a:effectLst/>
                <a:latin typeface="inter-regular"/>
              </a:rPr>
              <a:t> of N that are in the ready state (whose STATUS = 1)and set their</a:t>
            </a:r>
            <a:br>
              <a:rPr lang="en-US" b="0" i="0" dirty="0">
                <a:solidFill>
                  <a:srgbClr val="000000"/>
                </a:solidFill>
                <a:effectLst/>
                <a:latin typeface="inter-regular"/>
              </a:rPr>
            </a:br>
            <a:r>
              <a:rPr lang="en-US" b="0" i="0" dirty="0">
                <a:solidFill>
                  <a:srgbClr val="000000"/>
                </a:solidFill>
                <a:effectLst/>
                <a:latin typeface="inter-regular"/>
              </a:rPr>
              <a:t>STATUS=2 (waiting state)</a:t>
            </a:r>
            <a:br>
              <a:rPr lang="en-US" b="0" i="0" dirty="0">
                <a:solidFill>
                  <a:srgbClr val="000000"/>
                </a:solidFill>
                <a:effectLst/>
                <a:latin typeface="inter-regular"/>
              </a:rPr>
            </a:br>
            <a:r>
              <a:rPr lang="en-US" b="0" i="0" dirty="0">
                <a:solidFill>
                  <a:srgbClr val="000000"/>
                </a:solidFill>
                <a:effectLst/>
                <a:latin typeface="inter-regular"/>
              </a:rPr>
              <a:t>[END OF LOOP]</a:t>
            </a:r>
          </a:p>
          <a:p>
            <a:pPr algn="just">
              <a:buFont typeface="Arial" panose="020B0604020202020204" pitchFamily="34" charset="0"/>
              <a:buChar char="•"/>
            </a:pPr>
            <a:r>
              <a:rPr lang="en-US" b="1" i="0" dirty="0">
                <a:solidFill>
                  <a:srgbClr val="000000"/>
                </a:solidFill>
                <a:effectLst/>
                <a:latin typeface="inter-bold"/>
              </a:rPr>
              <a:t>Step 6:</a:t>
            </a:r>
            <a:r>
              <a:rPr lang="en-US" b="0" i="0" dirty="0">
                <a:solidFill>
                  <a:srgbClr val="000000"/>
                </a:solidFill>
                <a:effectLst/>
                <a:latin typeface="inter-regular"/>
              </a:rPr>
              <a:t> EXIT</a:t>
            </a:r>
          </a:p>
          <a:p>
            <a:pPr marL="0" indent="0">
              <a:buNone/>
            </a:pPr>
            <a:endParaRPr lang="en-IN" dirty="0"/>
          </a:p>
        </p:txBody>
      </p:sp>
      <p:pic>
        <p:nvPicPr>
          <p:cNvPr id="4" name="Picture 3" descr="Related image">
            <a:extLst>
              <a:ext uri="{FF2B5EF4-FFF2-40B4-BE49-F238E27FC236}">
                <a16:creationId xmlns:a16="http://schemas.microsoft.com/office/drawing/2014/main" id="{FAFADCE8-006D-42E1-B63E-8E3BD0A8EA22}"/>
              </a:ext>
            </a:extLst>
          </p:cNvPr>
          <p:cNvPicPr/>
          <p:nvPr/>
        </p:nvPicPr>
        <p:blipFill>
          <a:blip r:embed="rId2"/>
          <a:srcRect l="3793" t="21970" r="3781" b="23464"/>
          <a:stretch>
            <a:fillRect/>
          </a:stretch>
        </p:blipFill>
        <p:spPr bwMode="auto">
          <a:xfrm>
            <a:off x="9665508" y="230188"/>
            <a:ext cx="2286016" cy="1143008"/>
          </a:xfrm>
          <a:prstGeom prst="rect">
            <a:avLst/>
          </a:prstGeom>
          <a:noFill/>
          <a:ln w="9525">
            <a:noFill/>
            <a:miter lim="800000"/>
            <a:headEnd/>
            <a:tailEnd/>
          </a:ln>
        </p:spPr>
      </p:pic>
    </p:spTree>
    <p:extLst>
      <p:ext uri="{BB962C8B-B14F-4D97-AF65-F5344CB8AC3E}">
        <p14:creationId xmlns:p14="http://schemas.microsoft.com/office/powerpoint/2010/main" val="254938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09EF-3A35-44A6-AB78-E82ABDF5064E}"/>
              </a:ext>
            </a:extLst>
          </p:cNvPr>
          <p:cNvSpPr>
            <a:spLocks noGrp="1"/>
          </p:cNvSpPr>
          <p:nvPr>
            <p:ph type="title"/>
          </p:nvPr>
        </p:nvSpPr>
        <p:spPr/>
        <p:txBody>
          <a:bodyPr>
            <a:normAutofit fontScale="90000"/>
          </a:bodyPr>
          <a:lstStyle/>
          <a:p>
            <a:r>
              <a:rPr lang="en-IN" dirty="0"/>
              <a:t>Q.</a:t>
            </a:r>
            <a:br>
              <a:rPr lang="en-IN" dirty="0"/>
            </a:br>
            <a:r>
              <a:rPr lang="en-US" sz="2200" b="0" i="0" dirty="0">
                <a:solidFill>
                  <a:srgbClr val="333333"/>
                </a:solidFill>
                <a:effectLst/>
                <a:latin typeface="inter-regular"/>
              </a:rPr>
              <a:t>Consider the graph G along with its adjacency list, given in the figure below. Calculate the order to print all the nodes of the graph starting from node H, by using depth first search (DFS) algorithm.</a:t>
            </a:r>
            <a:endParaRPr lang="en-IN" sz="2200" dirty="0"/>
          </a:p>
        </p:txBody>
      </p:sp>
      <p:sp>
        <p:nvSpPr>
          <p:cNvPr id="3" name="Content Placeholder 2">
            <a:extLst>
              <a:ext uri="{FF2B5EF4-FFF2-40B4-BE49-F238E27FC236}">
                <a16:creationId xmlns:a16="http://schemas.microsoft.com/office/drawing/2014/main" id="{68383267-E748-4BBA-A3EA-41624175F572}"/>
              </a:ext>
            </a:extLst>
          </p:cNvPr>
          <p:cNvSpPr>
            <a:spLocks noGrp="1"/>
          </p:cNvSpPr>
          <p:nvPr>
            <p:ph idx="1"/>
          </p:nvPr>
        </p:nvSpPr>
        <p:spPr/>
        <p:txBody>
          <a:bodyPr/>
          <a:lstStyle/>
          <a:p>
            <a:pPr marL="0" indent="0">
              <a:buNone/>
            </a:pPr>
            <a:endParaRPr lang="en-IN" dirty="0"/>
          </a:p>
        </p:txBody>
      </p:sp>
      <p:pic>
        <p:nvPicPr>
          <p:cNvPr id="1032" name="Picture 8" descr="Depth First Search Algorithm">
            <a:extLst>
              <a:ext uri="{FF2B5EF4-FFF2-40B4-BE49-F238E27FC236}">
                <a16:creationId xmlns:a16="http://schemas.microsoft.com/office/drawing/2014/main" id="{424E0A17-B738-4F54-9D95-0A4336A25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44286"/>
            <a:ext cx="10386527" cy="41459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Related image">
            <a:extLst>
              <a:ext uri="{FF2B5EF4-FFF2-40B4-BE49-F238E27FC236}">
                <a16:creationId xmlns:a16="http://schemas.microsoft.com/office/drawing/2014/main" id="{3E9F7DB4-8867-49B7-BB74-80595D10FD16}"/>
              </a:ext>
            </a:extLst>
          </p:cNvPr>
          <p:cNvPicPr/>
          <p:nvPr/>
        </p:nvPicPr>
        <p:blipFill>
          <a:blip r:embed="rId3"/>
          <a:srcRect l="3793" t="21970" r="3781" b="23464"/>
          <a:stretch>
            <a:fillRect/>
          </a:stretch>
        </p:blipFill>
        <p:spPr bwMode="auto">
          <a:xfrm>
            <a:off x="10217019" y="159754"/>
            <a:ext cx="1874463" cy="894605"/>
          </a:xfrm>
          <a:prstGeom prst="rect">
            <a:avLst/>
          </a:prstGeom>
          <a:noFill/>
          <a:ln w="9525">
            <a:noFill/>
            <a:miter lim="800000"/>
            <a:headEnd/>
            <a:tailEnd/>
          </a:ln>
        </p:spPr>
      </p:pic>
    </p:spTree>
    <p:extLst>
      <p:ext uri="{BB962C8B-B14F-4D97-AF65-F5344CB8AC3E}">
        <p14:creationId xmlns:p14="http://schemas.microsoft.com/office/powerpoint/2010/main" val="52234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C27F-C04E-418F-A3E9-9DE131B7A32C}"/>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3EC741AC-C3B2-4CE3-8106-B1EA056C3E38}"/>
              </a:ext>
            </a:extLst>
          </p:cNvPr>
          <p:cNvSpPr>
            <a:spLocks noGrp="1"/>
          </p:cNvSpPr>
          <p:nvPr>
            <p:ph idx="1"/>
          </p:nvPr>
        </p:nvSpPr>
        <p:spPr/>
        <p:txBody>
          <a:bodyPr>
            <a:normAutofit fontScale="25000" lnSpcReduction="20000"/>
          </a:bodyPr>
          <a:lstStyle/>
          <a:p>
            <a:pPr marL="0" indent="0">
              <a:buNone/>
            </a:pPr>
            <a:r>
              <a:rPr lang="en-US" sz="9600" b="0" i="0" dirty="0">
                <a:solidFill>
                  <a:srgbClr val="333333"/>
                </a:solidFill>
                <a:effectLst/>
                <a:latin typeface="inter-regular"/>
              </a:rPr>
              <a:t>1.Push H onto the stack        </a:t>
            </a:r>
            <a:r>
              <a:rPr lang="en-IN" sz="9600" b="0" i="0" dirty="0">
                <a:solidFill>
                  <a:srgbClr val="000000"/>
                </a:solidFill>
                <a:effectLst/>
                <a:latin typeface="inter-regular"/>
              </a:rPr>
              <a:t>STACK : H</a:t>
            </a:r>
          </a:p>
          <a:p>
            <a:pPr marL="0" indent="0" algn="just">
              <a:buNone/>
            </a:pPr>
            <a:r>
              <a:rPr lang="en-US" sz="9600" b="0" i="0" dirty="0">
                <a:solidFill>
                  <a:srgbClr val="333333"/>
                </a:solidFill>
                <a:effectLst/>
                <a:latin typeface="inter-regular"/>
              </a:rPr>
              <a:t>2.POP the top element of the stack i.e. H, print it and push all the      </a:t>
            </a:r>
            <a:r>
              <a:rPr lang="en-US" sz="9600" b="0" i="0" dirty="0" err="1">
                <a:solidFill>
                  <a:srgbClr val="333333"/>
                </a:solidFill>
                <a:effectLst/>
                <a:latin typeface="inter-regular"/>
              </a:rPr>
              <a:t>neighbours</a:t>
            </a:r>
            <a:r>
              <a:rPr lang="en-US" sz="9600" b="0" i="0" dirty="0">
                <a:solidFill>
                  <a:srgbClr val="333333"/>
                </a:solidFill>
                <a:effectLst/>
                <a:latin typeface="inter-regular"/>
              </a:rPr>
              <a:t> of H onto the stack that are is ready state.</a:t>
            </a:r>
            <a:r>
              <a:rPr lang="en-IN" sz="9600" dirty="0">
                <a:solidFill>
                  <a:srgbClr val="000000"/>
                </a:solidFill>
                <a:latin typeface="inter-regular"/>
              </a:rPr>
              <a:t> </a:t>
            </a:r>
          </a:p>
          <a:p>
            <a:pPr marL="0" indent="0" algn="just">
              <a:buNone/>
            </a:pPr>
            <a:r>
              <a:rPr lang="en-IN" sz="9600" b="0" i="0" dirty="0">
                <a:solidFill>
                  <a:srgbClr val="000000"/>
                </a:solidFill>
                <a:effectLst/>
                <a:latin typeface="inter-regular"/>
              </a:rPr>
              <a:t>   Print H   STACK : A </a:t>
            </a:r>
          </a:p>
          <a:p>
            <a:pPr marL="0" indent="0" algn="just">
              <a:buNone/>
            </a:pPr>
            <a:r>
              <a:rPr lang="en-IN" sz="9600" dirty="0">
                <a:solidFill>
                  <a:srgbClr val="000000"/>
                </a:solidFill>
                <a:latin typeface="inter-regular"/>
              </a:rPr>
              <a:t>3.</a:t>
            </a:r>
            <a:r>
              <a:rPr lang="en-US" sz="9600" b="0" i="0" dirty="0">
                <a:solidFill>
                  <a:srgbClr val="333333"/>
                </a:solidFill>
                <a:effectLst/>
                <a:latin typeface="inter-regular"/>
              </a:rPr>
              <a:t> Pop the top element of the stack i.e. A, print it and push all the </a:t>
            </a:r>
            <a:r>
              <a:rPr lang="en-US" sz="9600" b="0" i="0" dirty="0" err="1">
                <a:solidFill>
                  <a:srgbClr val="333333"/>
                </a:solidFill>
                <a:effectLst/>
                <a:latin typeface="inter-regular"/>
              </a:rPr>
              <a:t>neighbours</a:t>
            </a:r>
            <a:r>
              <a:rPr lang="en-US" sz="9600" b="0" i="0" dirty="0">
                <a:solidFill>
                  <a:srgbClr val="333333"/>
                </a:solidFill>
                <a:effectLst/>
                <a:latin typeface="inter-regular"/>
              </a:rPr>
              <a:t> of A onto the stack that are in ready state.</a:t>
            </a:r>
            <a:endParaRPr lang="en-IN" sz="9600" dirty="0">
              <a:solidFill>
                <a:srgbClr val="000000"/>
              </a:solidFill>
              <a:latin typeface="inter-regular"/>
            </a:endParaRPr>
          </a:p>
          <a:p>
            <a:pPr marL="0" indent="0" algn="just">
              <a:buNone/>
            </a:pPr>
            <a:r>
              <a:rPr lang="en-US" sz="9600" b="0" i="0" dirty="0">
                <a:solidFill>
                  <a:srgbClr val="000000"/>
                </a:solidFill>
                <a:effectLst/>
                <a:latin typeface="inter-regular"/>
              </a:rPr>
              <a:t>   Print A   Stack : B, D</a:t>
            </a:r>
          </a:p>
          <a:p>
            <a:pPr marL="0" indent="0" algn="just">
              <a:buNone/>
            </a:pPr>
            <a:r>
              <a:rPr lang="en-US" sz="9600" b="0" i="0" dirty="0">
                <a:solidFill>
                  <a:srgbClr val="000000"/>
                </a:solidFill>
                <a:effectLst/>
                <a:latin typeface="inter-regular"/>
              </a:rPr>
              <a:t>4.</a:t>
            </a:r>
            <a:r>
              <a:rPr lang="en-US" sz="9600" b="0" i="0" dirty="0">
                <a:solidFill>
                  <a:srgbClr val="333333"/>
                </a:solidFill>
                <a:effectLst/>
                <a:latin typeface="inter-regular"/>
              </a:rPr>
              <a:t> Pop the top element of the stack i.e. D, print it and push all the </a:t>
            </a:r>
            <a:r>
              <a:rPr lang="en-US" sz="9600" b="0" i="0" dirty="0" err="1">
                <a:solidFill>
                  <a:srgbClr val="333333"/>
                </a:solidFill>
                <a:effectLst/>
                <a:latin typeface="inter-regular"/>
              </a:rPr>
              <a:t>neighbours</a:t>
            </a:r>
            <a:r>
              <a:rPr lang="en-US" sz="9600" b="0" i="0" dirty="0">
                <a:solidFill>
                  <a:srgbClr val="333333"/>
                </a:solidFill>
                <a:effectLst/>
                <a:latin typeface="inter-regular"/>
              </a:rPr>
              <a:t> of D onto the stack that are in ready state.</a:t>
            </a:r>
          </a:p>
          <a:p>
            <a:pPr marL="0" indent="0" algn="just">
              <a:buNone/>
            </a:pPr>
            <a:r>
              <a:rPr lang="en-IN" sz="9600" b="0" i="0" dirty="0">
                <a:solidFill>
                  <a:srgbClr val="000000"/>
                </a:solidFill>
                <a:effectLst/>
                <a:latin typeface="inter-regular"/>
              </a:rPr>
              <a:t> Print D   Stack : B, F</a:t>
            </a:r>
          </a:p>
          <a:p>
            <a:pPr marL="0" indent="0" algn="just">
              <a:buNone/>
            </a:pPr>
            <a:r>
              <a:rPr lang="en-IN" sz="9600" b="0" i="0" dirty="0">
                <a:solidFill>
                  <a:srgbClr val="000000"/>
                </a:solidFill>
                <a:effectLst/>
                <a:latin typeface="inter-regular"/>
              </a:rPr>
              <a:t>5.</a:t>
            </a:r>
            <a:r>
              <a:rPr lang="en-US" sz="9600" b="0" i="0" dirty="0">
                <a:solidFill>
                  <a:srgbClr val="333333"/>
                </a:solidFill>
                <a:effectLst/>
                <a:latin typeface="inter-regular"/>
              </a:rPr>
              <a:t> Pop the top element of the stack i.e. F, print it and push all the </a:t>
            </a:r>
            <a:r>
              <a:rPr lang="en-US" sz="9600" b="0" i="0" dirty="0" err="1">
                <a:solidFill>
                  <a:srgbClr val="333333"/>
                </a:solidFill>
                <a:effectLst/>
                <a:latin typeface="inter-regular"/>
              </a:rPr>
              <a:t>neighbours</a:t>
            </a:r>
            <a:r>
              <a:rPr lang="en-US" sz="9600" b="0" i="0" dirty="0">
                <a:solidFill>
                  <a:srgbClr val="333333"/>
                </a:solidFill>
                <a:effectLst/>
                <a:latin typeface="inter-regular"/>
              </a:rPr>
              <a:t> of F onto the stack that are in ready state.</a:t>
            </a:r>
          </a:p>
          <a:p>
            <a:pPr marL="0" indent="0" algn="just">
              <a:buNone/>
            </a:pPr>
            <a:r>
              <a:rPr lang="en-IN" sz="9600" b="0" i="0" dirty="0">
                <a:solidFill>
                  <a:srgbClr val="000000"/>
                </a:solidFill>
                <a:effectLst/>
                <a:latin typeface="inter-regular"/>
              </a:rPr>
              <a:t> Print F  Stack : B </a:t>
            </a:r>
          </a:p>
          <a:p>
            <a:pPr marL="0" indent="0" algn="just">
              <a:buNone/>
            </a:pPr>
            <a:endParaRPr lang="sv-SE" sz="4000" b="0" i="0" dirty="0">
              <a:solidFill>
                <a:srgbClr val="000000"/>
              </a:solidFill>
              <a:effectLst/>
              <a:latin typeface="inter-regular"/>
            </a:endParaRPr>
          </a:p>
          <a:p>
            <a:pPr marL="0" indent="0" algn="just">
              <a:buNone/>
            </a:pPr>
            <a:endParaRPr lang="en-IN" sz="4000" b="0" i="0" dirty="0">
              <a:solidFill>
                <a:srgbClr val="000000"/>
              </a:solidFill>
              <a:effectLst/>
              <a:latin typeface="inter-regular"/>
            </a:endParaRPr>
          </a:p>
          <a:p>
            <a:pPr marL="0" indent="0" algn="just">
              <a:buNone/>
            </a:pPr>
            <a:endParaRPr lang="en-IN" b="0" i="0" dirty="0">
              <a:solidFill>
                <a:srgbClr val="000000"/>
              </a:solidFill>
              <a:effectLst/>
              <a:latin typeface="inter-regular"/>
            </a:endParaRPr>
          </a:p>
          <a:p>
            <a:pPr marL="0" indent="0" algn="just">
              <a:buNone/>
            </a:pPr>
            <a:endParaRPr lang="en-IN"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lgn="just">
              <a:buNone/>
            </a:pPr>
            <a:endParaRPr lang="en-IN" b="0" i="0" dirty="0">
              <a:solidFill>
                <a:srgbClr val="000000"/>
              </a:solidFill>
              <a:effectLst/>
              <a:latin typeface="inter-regular"/>
            </a:endParaRPr>
          </a:p>
          <a:p>
            <a:pPr marL="0" indent="0">
              <a:buNone/>
            </a:pPr>
            <a:br>
              <a:rPr lang="en-US" dirty="0"/>
            </a:br>
            <a:endParaRPr lang="en-IN" dirty="0"/>
          </a:p>
        </p:txBody>
      </p:sp>
      <p:pic>
        <p:nvPicPr>
          <p:cNvPr id="4" name="Picture 3" descr="Related image">
            <a:extLst>
              <a:ext uri="{FF2B5EF4-FFF2-40B4-BE49-F238E27FC236}">
                <a16:creationId xmlns:a16="http://schemas.microsoft.com/office/drawing/2014/main" id="{25424420-9607-45F6-8543-F8396EB38331}"/>
              </a:ext>
            </a:extLst>
          </p:cNvPr>
          <p:cNvPicPr/>
          <p:nvPr/>
        </p:nvPicPr>
        <p:blipFill>
          <a:blip r:embed="rId2"/>
          <a:srcRect l="3793" t="21970" r="3781" b="23464"/>
          <a:stretch>
            <a:fillRect/>
          </a:stretch>
        </p:blipFill>
        <p:spPr bwMode="auto">
          <a:xfrm>
            <a:off x="9534879" y="365125"/>
            <a:ext cx="2286016" cy="1143008"/>
          </a:xfrm>
          <a:prstGeom prst="rect">
            <a:avLst/>
          </a:prstGeom>
          <a:noFill/>
          <a:ln w="9525">
            <a:noFill/>
            <a:miter lim="800000"/>
            <a:headEnd/>
            <a:tailEnd/>
          </a:ln>
        </p:spPr>
      </p:pic>
    </p:spTree>
    <p:extLst>
      <p:ext uri="{BB962C8B-B14F-4D97-AF65-F5344CB8AC3E}">
        <p14:creationId xmlns:p14="http://schemas.microsoft.com/office/powerpoint/2010/main" val="302222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10D2-A4AA-4D6D-AA39-B727E0ACFC3C}"/>
              </a:ext>
            </a:extLst>
          </p:cNvPr>
          <p:cNvSpPr>
            <a:spLocks noGrp="1"/>
          </p:cNvSpPr>
          <p:nvPr>
            <p:ph type="title"/>
          </p:nvPr>
        </p:nvSpPr>
        <p:spPr/>
        <p:txBody>
          <a:bodyPr/>
          <a:lstStyle/>
          <a:p>
            <a:r>
              <a:rPr lang="en-IN" dirty="0"/>
              <a:t>Solution Contd..</a:t>
            </a:r>
          </a:p>
        </p:txBody>
      </p:sp>
      <p:sp>
        <p:nvSpPr>
          <p:cNvPr id="3" name="Content Placeholder 2">
            <a:extLst>
              <a:ext uri="{FF2B5EF4-FFF2-40B4-BE49-F238E27FC236}">
                <a16:creationId xmlns:a16="http://schemas.microsoft.com/office/drawing/2014/main" id="{48CCC8F8-CF95-4361-8509-58FBCACA1835}"/>
              </a:ext>
            </a:extLst>
          </p:cNvPr>
          <p:cNvSpPr>
            <a:spLocks noGrp="1"/>
          </p:cNvSpPr>
          <p:nvPr>
            <p:ph idx="1"/>
          </p:nvPr>
        </p:nvSpPr>
        <p:spPr/>
        <p:txBody>
          <a:bodyPr>
            <a:normAutofit fontScale="77500" lnSpcReduction="20000"/>
          </a:bodyPr>
          <a:lstStyle/>
          <a:p>
            <a:pPr marL="0" indent="0" algn="just">
              <a:buNone/>
            </a:pPr>
            <a:r>
              <a:rPr lang="en-IN" sz="2800" dirty="0">
                <a:solidFill>
                  <a:srgbClr val="000000"/>
                </a:solidFill>
                <a:latin typeface="inter-regular"/>
              </a:rPr>
              <a:t>6.</a:t>
            </a:r>
            <a:r>
              <a:rPr lang="en-US" sz="2800" b="0" i="0" dirty="0">
                <a:solidFill>
                  <a:srgbClr val="333333"/>
                </a:solidFill>
                <a:effectLst/>
                <a:latin typeface="inter-regular"/>
              </a:rPr>
              <a:t> Pop the top of the stack i.e. B and push all the </a:t>
            </a:r>
            <a:r>
              <a:rPr lang="en-US" sz="2800" b="0" i="0" dirty="0" err="1">
                <a:solidFill>
                  <a:srgbClr val="333333"/>
                </a:solidFill>
                <a:effectLst/>
                <a:latin typeface="inter-regular"/>
              </a:rPr>
              <a:t>neighbours</a:t>
            </a:r>
            <a:endParaRPr lang="en-IN" sz="2800" dirty="0">
              <a:solidFill>
                <a:srgbClr val="000000"/>
              </a:solidFill>
              <a:latin typeface="inter-regular"/>
            </a:endParaRPr>
          </a:p>
          <a:p>
            <a:pPr marL="0" indent="0" algn="just">
              <a:buNone/>
            </a:pPr>
            <a:r>
              <a:rPr lang="en-IN" sz="2800" b="0" i="0" dirty="0">
                <a:solidFill>
                  <a:srgbClr val="000000"/>
                </a:solidFill>
                <a:effectLst/>
                <a:latin typeface="inter-regular"/>
              </a:rPr>
              <a:t>Print B   Stack : C</a:t>
            </a:r>
          </a:p>
          <a:p>
            <a:pPr marL="0" indent="0" algn="just">
              <a:buNone/>
            </a:pPr>
            <a:r>
              <a:rPr lang="en-IN" sz="2800" dirty="0">
                <a:solidFill>
                  <a:srgbClr val="000000"/>
                </a:solidFill>
                <a:latin typeface="inter-regular"/>
              </a:rPr>
              <a:t>7.</a:t>
            </a:r>
            <a:r>
              <a:rPr lang="en-US" sz="2800" b="0" i="0" dirty="0">
                <a:solidFill>
                  <a:srgbClr val="333333"/>
                </a:solidFill>
                <a:effectLst/>
                <a:latin typeface="inter-regular"/>
              </a:rPr>
              <a:t> Pop the top of the stack i.e. C and push all the </a:t>
            </a:r>
            <a:r>
              <a:rPr lang="en-US" sz="2800" b="0" i="0" dirty="0" err="1">
                <a:solidFill>
                  <a:srgbClr val="333333"/>
                </a:solidFill>
                <a:effectLst/>
                <a:latin typeface="inter-regular"/>
              </a:rPr>
              <a:t>neighbours</a:t>
            </a:r>
            <a:r>
              <a:rPr lang="en-US" sz="2800" b="0" i="0" dirty="0">
                <a:solidFill>
                  <a:srgbClr val="333333"/>
                </a:solidFill>
                <a:effectLst/>
                <a:latin typeface="inter-regular"/>
              </a:rPr>
              <a:t>.</a:t>
            </a:r>
            <a:endParaRPr lang="en-IN" sz="2800" dirty="0">
              <a:solidFill>
                <a:srgbClr val="000000"/>
              </a:solidFill>
              <a:latin typeface="inter-regular"/>
            </a:endParaRPr>
          </a:p>
          <a:p>
            <a:pPr marL="0" indent="0" algn="just">
              <a:buNone/>
            </a:pPr>
            <a:r>
              <a:rPr lang="sv-SE" sz="2800" b="0" i="0" dirty="0">
                <a:solidFill>
                  <a:srgbClr val="000000"/>
                </a:solidFill>
                <a:effectLst/>
                <a:latin typeface="inter-regular"/>
              </a:rPr>
              <a:t>Print C   Stack : E, G</a:t>
            </a:r>
          </a:p>
          <a:p>
            <a:pPr marL="0" indent="0" algn="just">
              <a:buNone/>
            </a:pPr>
            <a:r>
              <a:rPr lang="sv-SE" sz="2800" b="0" i="0" dirty="0">
                <a:solidFill>
                  <a:srgbClr val="000000"/>
                </a:solidFill>
                <a:effectLst/>
                <a:latin typeface="inter-regular"/>
              </a:rPr>
              <a:t>8.</a:t>
            </a:r>
            <a:r>
              <a:rPr lang="en-US" sz="2800" b="0" i="0" dirty="0">
                <a:solidFill>
                  <a:srgbClr val="333333"/>
                </a:solidFill>
                <a:effectLst/>
                <a:latin typeface="inter-regular"/>
              </a:rPr>
              <a:t> Pop the top of the stack i.e. G and push all its </a:t>
            </a:r>
            <a:r>
              <a:rPr lang="en-US" sz="2800" b="0" i="0" dirty="0" err="1">
                <a:solidFill>
                  <a:srgbClr val="333333"/>
                </a:solidFill>
                <a:effectLst/>
                <a:latin typeface="inter-regular"/>
              </a:rPr>
              <a:t>neighbours</a:t>
            </a:r>
            <a:r>
              <a:rPr lang="en-US" sz="2800" b="0" i="0" dirty="0">
                <a:solidFill>
                  <a:srgbClr val="333333"/>
                </a:solidFill>
                <a:effectLst/>
                <a:latin typeface="inter-regular"/>
              </a:rPr>
              <a:t>.</a:t>
            </a:r>
          </a:p>
          <a:p>
            <a:pPr marL="0" indent="0" algn="just">
              <a:buNone/>
            </a:pPr>
            <a:r>
              <a:rPr lang="en-IN" sz="2800" b="0" i="0" dirty="0">
                <a:solidFill>
                  <a:srgbClr val="000000"/>
                </a:solidFill>
                <a:effectLst/>
                <a:latin typeface="inter-regular"/>
              </a:rPr>
              <a:t>Print G  Stack : E</a:t>
            </a:r>
          </a:p>
          <a:p>
            <a:pPr marL="0" indent="0" algn="just">
              <a:buNone/>
            </a:pPr>
            <a:r>
              <a:rPr lang="en-IN" sz="2800" dirty="0">
                <a:solidFill>
                  <a:srgbClr val="000000"/>
                </a:solidFill>
                <a:latin typeface="inter-regular"/>
              </a:rPr>
              <a:t>9.</a:t>
            </a:r>
            <a:r>
              <a:rPr lang="en-US" sz="2800" b="0" i="0" dirty="0">
                <a:solidFill>
                  <a:srgbClr val="333333"/>
                </a:solidFill>
                <a:effectLst/>
                <a:latin typeface="inter-regular"/>
              </a:rPr>
              <a:t> Pop the top of the stack i.e. E and push all its </a:t>
            </a:r>
            <a:r>
              <a:rPr lang="en-US" sz="2800" b="0" i="0" dirty="0" err="1">
                <a:solidFill>
                  <a:srgbClr val="333333"/>
                </a:solidFill>
                <a:effectLst/>
                <a:latin typeface="inter-regular"/>
              </a:rPr>
              <a:t>neighbours</a:t>
            </a:r>
            <a:r>
              <a:rPr lang="en-US" sz="2800" b="0" i="0" dirty="0">
                <a:solidFill>
                  <a:srgbClr val="333333"/>
                </a:solidFill>
                <a:effectLst/>
                <a:latin typeface="inter-regular"/>
              </a:rPr>
              <a:t>.</a:t>
            </a:r>
            <a:endParaRPr lang="en-IN" sz="2800" dirty="0">
              <a:solidFill>
                <a:srgbClr val="000000"/>
              </a:solidFill>
              <a:latin typeface="inter-regular"/>
            </a:endParaRPr>
          </a:p>
          <a:p>
            <a:pPr marL="0" indent="0" algn="just">
              <a:buNone/>
            </a:pPr>
            <a:r>
              <a:rPr lang="en-IN" sz="2800" b="0" i="0" dirty="0">
                <a:solidFill>
                  <a:srgbClr val="000000"/>
                </a:solidFill>
                <a:effectLst/>
                <a:latin typeface="inter-regular"/>
              </a:rPr>
              <a:t>Print E    Stack :  </a:t>
            </a:r>
          </a:p>
          <a:p>
            <a:pPr marL="0" indent="0" algn="just">
              <a:buNone/>
            </a:pPr>
            <a:r>
              <a:rPr lang="en-US" sz="2800" b="0" i="0" dirty="0">
                <a:solidFill>
                  <a:srgbClr val="333333"/>
                </a:solidFill>
                <a:effectLst/>
                <a:latin typeface="inter-regular"/>
              </a:rPr>
              <a:t>Hence, the stack now becomes empty and all the nodes of the graph have been traversed.</a:t>
            </a:r>
          </a:p>
          <a:p>
            <a:pPr marL="0" indent="0" algn="just">
              <a:buNone/>
            </a:pPr>
            <a:endParaRPr lang="en-US" sz="2800" dirty="0">
              <a:solidFill>
                <a:srgbClr val="333333"/>
              </a:solidFill>
              <a:latin typeface="inter-regular"/>
            </a:endParaRPr>
          </a:p>
          <a:p>
            <a:pPr marL="0" indent="0" algn="just">
              <a:buNone/>
            </a:pPr>
            <a:r>
              <a:rPr lang="en-US" sz="2800" b="0" i="0" dirty="0">
                <a:solidFill>
                  <a:srgbClr val="333333"/>
                </a:solidFill>
                <a:effectLst/>
                <a:latin typeface="inter-regular"/>
              </a:rPr>
              <a:t>The printing sequence of the graph will be :</a:t>
            </a:r>
          </a:p>
          <a:p>
            <a:pPr marL="0" indent="0" algn="just">
              <a:buNone/>
            </a:pPr>
            <a:r>
              <a:rPr lang="pt-BR" sz="2800" b="0" i="0" dirty="0">
                <a:solidFill>
                  <a:srgbClr val="000000"/>
                </a:solidFill>
                <a:effectLst/>
                <a:latin typeface="inter-regular"/>
              </a:rPr>
              <a:t>H → A → D → F → B → C → G → E </a:t>
            </a:r>
            <a:endParaRPr lang="en-IN" sz="2800" b="0" i="0" dirty="0">
              <a:solidFill>
                <a:srgbClr val="000000"/>
              </a:solidFill>
              <a:effectLst/>
              <a:latin typeface="inter-regular"/>
            </a:endParaRPr>
          </a:p>
          <a:p>
            <a:pPr marL="0" indent="0">
              <a:buNone/>
            </a:pPr>
            <a:endParaRPr lang="en-IN" dirty="0"/>
          </a:p>
        </p:txBody>
      </p:sp>
      <p:pic>
        <p:nvPicPr>
          <p:cNvPr id="4" name="Picture 3" descr="Related image">
            <a:extLst>
              <a:ext uri="{FF2B5EF4-FFF2-40B4-BE49-F238E27FC236}">
                <a16:creationId xmlns:a16="http://schemas.microsoft.com/office/drawing/2014/main" id="{0FF67CC2-C9F5-475C-8E4C-15AAA93FCA19}"/>
              </a:ext>
            </a:extLst>
          </p:cNvPr>
          <p:cNvPicPr/>
          <p:nvPr/>
        </p:nvPicPr>
        <p:blipFill>
          <a:blip r:embed="rId2"/>
          <a:srcRect l="3793" t="21970" r="3781" b="23464"/>
          <a:stretch>
            <a:fillRect/>
          </a:stretch>
        </p:blipFill>
        <p:spPr bwMode="auto">
          <a:xfrm>
            <a:off x="9769151" y="327705"/>
            <a:ext cx="1958438" cy="1015903"/>
          </a:xfrm>
          <a:prstGeom prst="rect">
            <a:avLst/>
          </a:prstGeom>
          <a:noFill/>
          <a:ln w="9525">
            <a:noFill/>
            <a:miter lim="800000"/>
            <a:headEnd/>
            <a:tailEnd/>
          </a:ln>
        </p:spPr>
      </p:pic>
    </p:spTree>
    <p:extLst>
      <p:ext uri="{BB962C8B-B14F-4D97-AF65-F5344CB8AC3E}">
        <p14:creationId xmlns:p14="http://schemas.microsoft.com/office/powerpoint/2010/main" val="359184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5487-83C2-43B7-9003-20FB2F4216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3D3C16F-D029-4CDF-BA7B-62F7E9EBF565}"/>
              </a:ext>
            </a:extLst>
          </p:cNvPr>
          <p:cNvSpPr>
            <a:spLocks noGrp="1"/>
          </p:cNvSpPr>
          <p:nvPr>
            <p:ph idx="1"/>
          </p:nvPr>
        </p:nvSpPr>
        <p:spPr/>
        <p:txBody>
          <a:bodyPr>
            <a:normAutofit fontScale="85000" lnSpcReduction="20000"/>
          </a:bodyPr>
          <a:lstStyle/>
          <a:p>
            <a:pPr marL="0" indent="0">
              <a:buNone/>
            </a:pPr>
            <a:r>
              <a:rPr lang="en-IN" dirty="0"/>
              <a:t>void DFS(int </a:t>
            </a:r>
            <a:r>
              <a:rPr lang="en-IN" dirty="0" err="1"/>
              <a:t>i</a:t>
            </a:r>
            <a:r>
              <a:rPr lang="en-IN" dirty="0"/>
              <a:t>)</a:t>
            </a:r>
          </a:p>
          <a:p>
            <a:pPr marL="0" indent="0">
              <a:buNone/>
            </a:pPr>
            <a:r>
              <a:rPr lang="en-IN" dirty="0"/>
              <a:t>{</a:t>
            </a:r>
          </a:p>
          <a:p>
            <a:pPr marL="0" indent="0">
              <a:buNone/>
            </a:pPr>
            <a:r>
              <a:rPr lang="en-IN" dirty="0"/>
              <a:t>    </a:t>
            </a:r>
            <a:r>
              <a:rPr lang="en-IN" dirty="0" err="1"/>
              <a:t>printf</a:t>
            </a:r>
            <a:r>
              <a:rPr lang="en-IN" dirty="0"/>
              <a:t>("%d",</a:t>
            </a:r>
            <a:r>
              <a:rPr lang="en-IN" dirty="0" err="1"/>
              <a:t>i</a:t>
            </a:r>
            <a:r>
              <a:rPr lang="en-IN" dirty="0"/>
              <a:t>);</a:t>
            </a:r>
          </a:p>
          <a:p>
            <a:pPr marL="0" indent="0">
              <a:buNone/>
            </a:pPr>
            <a:r>
              <a:rPr lang="en-IN" dirty="0"/>
              <a:t>    visited[</a:t>
            </a:r>
            <a:r>
              <a:rPr lang="en-IN" dirty="0" err="1"/>
              <a:t>i</a:t>
            </a:r>
            <a:r>
              <a:rPr lang="en-IN" dirty="0"/>
              <a:t>]=1;</a:t>
            </a:r>
          </a:p>
          <a:p>
            <a:pPr marL="0" indent="0">
              <a:buNone/>
            </a:pPr>
            <a:r>
              <a:rPr lang="en-IN" dirty="0"/>
              <a:t>    for(int j=0;j&lt;8;j++)</a:t>
            </a:r>
          </a:p>
          <a:p>
            <a:pPr marL="0" indent="0">
              <a:buNone/>
            </a:pPr>
            <a:r>
              <a:rPr lang="en-IN" dirty="0"/>
              <a:t>    {</a:t>
            </a:r>
          </a:p>
          <a:p>
            <a:pPr marL="0" indent="0">
              <a:buNone/>
            </a:pPr>
            <a:r>
              <a:rPr lang="en-IN" dirty="0"/>
              <a:t>        if(A[</a:t>
            </a:r>
            <a:r>
              <a:rPr lang="en-IN" dirty="0" err="1"/>
              <a:t>i</a:t>
            </a:r>
            <a:r>
              <a:rPr lang="en-IN" dirty="0"/>
              <a:t>][j]=1 &amp;&amp; !visited[j])</a:t>
            </a:r>
          </a:p>
          <a:p>
            <a:pPr marL="0" indent="0">
              <a:buNone/>
            </a:pPr>
            <a:r>
              <a:rPr lang="en-IN" dirty="0"/>
              <a:t>         DFS(j);</a:t>
            </a:r>
          </a:p>
          <a:p>
            <a:pPr marL="0" indent="0">
              <a:buNone/>
            </a:pPr>
            <a:r>
              <a:rPr lang="en-IN" dirty="0"/>
              <a:t>    }</a:t>
            </a:r>
          </a:p>
          <a:p>
            <a:pPr marL="0" indent="0">
              <a:buNone/>
            </a:pPr>
            <a:r>
              <a:rPr lang="en-IN" dirty="0"/>
              <a:t>    </a:t>
            </a:r>
          </a:p>
          <a:p>
            <a:pPr marL="0" indent="0">
              <a:buNone/>
            </a:pPr>
            <a:r>
              <a:rPr lang="en-IN" dirty="0"/>
              <a:t>}</a:t>
            </a:r>
          </a:p>
        </p:txBody>
      </p:sp>
      <p:pic>
        <p:nvPicPr>
          <p:cNvPr id="4" name="Picture 3" descr="Related image">
            <a:extLst>
              <a:ext uri="{FF2B5EF4-FFF2-40B4-BE49-F238E27FC236}">
                <a16:creationId xmlns:a16="http://schemas.microsoft.com/office/drawing/2014/main" id="{291D7CA3-6515-4DC2-844A-D77F6289CC2D}"/>
              </a:ext>
            </a:extLst>
          </p:cNvPr>
          <p:cNvPicPr/>
          <p:nvPr/>
        </p:nvPicPr>
        <p:blipFill>
          <a:blip r:embed="rId2"/>
          <a:srcRect l="3793" t="21970" r="3781" b="23464"/>
          <a:stretch>
            <a:fillRect/>
          </a:stretch>
        </p:blipFill>
        <p:spPr bwMode="auto">
          <a:xfrm>
            <a:off x="9871787" y="230188"/>
            <a:ext cx="1949107" cy="1085428"/>
          </a:xfrm>
          <a:prstGeom prst="rect">
            <a:avLst/>
          </a:prstGeom>
          <a:noFill/>
          <a:ln w="9525">
            <a:noFill/>
            <a:miter lim="800000"/>
            <a:headEnd/>
            <a:tailEnd/>
          </a:ln>
        </p:spPr>
      </p:pic>
    </p:spTree>
    <p:extLst>
      <p:ext uri="{BB962C8B-B14F-4D97-AF65-F5344CB8AC3E}">
        <p14:creationId xmlns:p14="http://schemas.microsoft.com/office/powerpoint/2010/main" val="3106573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620</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erdana</vt:lpstr>
      <vt:lpstr>inter-bold</vt:lpstr>
      <vt:lpstr>inter-regular</vt:lpstr>
      <vt:lpstr>Wingdings</vt:lpstr>
      <vt:lpstr>Office Theme</vt:lpstr>
      <vt:lpstr> BCSE0732  Experiment 1</vt:lpstr>
      <vt:lpstr>DFS Algorithm</vt:lpstr>
      <vt:lpstr>Algorithm </vt:lpstr>
      <vt:lpstr>Q. Consider the graph G along with its adjacency list, given in the figure below. Calculate the order to print all the nodes of the graph starting from node H, by using depth first search (DFS) algorithm.</vt:lpstr>
      <vt:lpstr>Solution:-</vt:lpstr>
      <vt:lpstr>Solution Contd..</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1</dc:title>
  <dc:creator>ankur.chat31@gmail.com</dc:creator>
  <cp:lastModifiedBy>ankur.chat31@gmail.com</cp:lastModifiedBy>
  <cp:revision>2</cp:revision>
  <dcterms:created xsi:type="dcterms:W3CDTF">2022-01-12T06:50:53Z</dcterms:created>
  <dcterms:modified xsi:type="dcterms:W3CDTF">2022-01-12T08:29:10Z</dcterms:modified>
</cp:coreProperties>
</file>