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B Garamon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BGaramond-bold.fntdata"/><Relationship Id="rId16" Type="http://schemas.openxmlformats.org/officeDocument/2006/relationships/font" Target="fonts/EBGaramond-regular.fntdata"/><Relationship Id="rId5" Type="http://schemas.openxmlformats.org/officeDocument/2006/relationships/notesMaster" Target="notesMasters/notesMaster1.xml"/><Relationship Id="rId19" Type="http://schemas.openxmlformats.org/officeDocument/2006/relationships/font" Target="fonts/EBGaramond-boldItalic.fntdata"/><Relationship Id="rId6" Type="http://schemas.openxmlformats.org/officeDocument/2006/relationships/slide" Target="slides/slide1.xml"/><Relationship Id="rId18"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eaad9c9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eaad9c9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eaad9c9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eaad9c9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eaad9c9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eaad9c9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eaad9c9b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eaad9c9b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eaad9c9b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eaad9c9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eaad9c9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eaad9c9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eaad9c9b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eaad9c9b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eaad9c9b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eaad9c9b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eaad9c9b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eaad9c9b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analyticsindiamag.com/a-beginners-guide-to-neural-network-pruning/" TargetMode="External"/><Relationship Id="rId4" Type="http://schemas.openxmlformats.org/officeDocument/2006/relationships/hyperlink" Target="https://analyticsindiamag.com/back-propagation-is-it-the-achilles-heel-of-todays-ai/" TargetMode="External"/><Relationship Id="rId5" Type="http://schemas.openxmlformats.org/officeDocument/2006/relationships/hyperlink" Target="https://analyticsindiamag.com/how-to-fool-facial-recognition-syste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PROBABILISTIC NEURAL NETWORKS</a:t>
            </a:r>
            <a:endParaRPr/>
          </a:p>
          <a:p>
            <a:pPr indent="0" lvl="0" marL="0" rtl="0" algn="ctr">
              <a:spcBef>
                <a:spcPts val="0"/>
              </a:spcBef>
              <a:spcAft>
                <a:spcPts val="0"/>
              </a:spcAft>
              <a:buNone/>
            </a:pPr>
            <a:r>
              <a:rPr lang="en-GB"/>
              <a:t>(PNN)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DR SAYANTAN SINHA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0" y="0"/>
            <a:ext cx="9144000" cy="3986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800"/>
              </a:spcBef>
              <a:spcAft>
                <a:spcPts val="0"/>
              </a:spcAft>
              <a:buNone/>
            </a:pPr>
            <a:r>
              <a:rPr lang="en-GB" sz="1700">
                <a:solidFill>
                  <a:schemeClr val="dk1"/>
                </a:solidFill>
                <a:highlight>
                  <a:srgbClr val="FFFFFF"/>
                </a:highlight>
                <a:latin typeface="EB Garamond"/>
                <a:ea typeface="EB Garamond"/>
                <a:cs typeface="EB Garamond"/>
                <a:sym typeface="EB Garamond"/>
              </a:rPr>
              <a:t>Advantages and Disadvantages of Probabilistic Neural Networks</a:t>
            </a:r>
            <a:endParaRPr sz="1700">
              <a:solidFill>
                <a:schemeClr val="dk1"/>
              </a:solidFill>
              <a:highlight>
                <a:srgbClr val="FFFFFF"/>
              </a:highlight>
              <a:latin typeface="EB Garamond"/>
              <a:ea typeface="EB Garamond"/>
              <a:cs typeface="EB Garamond"/>
              <a:sym typeface="EB Garamond"/>
            </a:endParaRPr>
          </a:p>
          <a:p>
            <a:pPr indent="0" lvl="0" marL="0" rtl="0" algn="l">
              <a:lnSpc>
                <a:spcPct val="115000"/>
              </a:lnSpc>
              <a:spcBef>
                <a:spcPts val="400"/>
              </a:spcBef>
              <a:spcAft>
                <a:spcPts val="0"/>
              </a:spcAft>
              <a:buNone/>
            </a:pPr>
            <a:r>
              <a:rPr lang="en-GB" sz="1650">
                <a:solidFill>
                  <a:schemeClr val="dk1"/>
                </a:solidFill>
                <a:highlight>
                  <a:srgbClr val="FFFFFF"/>
                </a:highlight>
                <a:latin typeface="EB Garamond"/>
                <a:ea typeface="EB Garamond"/>
                <a:cs typeface="EB Garamond"/>
                <a:sym typeface="EB Garamond"/>
              </a:rPr>
              <a:t>There are various benefits and drawbacks and applications of employing a PNN rather than a multilayer perceptron. </a:t>
            </a:r>
            <a:endParaRPr sz="1650">
              <a:solidFill>
                <a:schemeClr val="dk1"/>
              </a:solidFill>
              <a:highlight>
                <a:srgbClr val="FFFFFF"/>
              </a:highlight>
              <a:latin typeface="EB Garamond"/>
              <a:ea typeface="EB Garamond"/>
              <a:cs typeface="EB Garamond"/>
              <a:sym typeface="EB Garamond"/>
            </a:endParaRPr>
          </a:p>
          <a:p>
            <a:pPr indent="0" lvl="0" marL="0" rtl="0" algn="l">
              <a:lnSpc>
                <a:spcPct val="120000"/>
              </a:lnSpc>
              <a:spcBef>
                <a:spcPts val="2600"/>
              </a:spcBef>
              <a:spcAft>
                <a:spcPts val="0"/>
              </a:spcAft>
              <a:buNone/>
            </a:pPr>
            <a:r>
              <a:rPr i="1" lang="en-GB" sz="900">
                <a:solidFill>
                  <a:schemeClr val="dk1"/>
                </a:solidFill>
                <a:highlight>
                  <a:srgbClr val="FFFFFF"/>
                </a:highlight>
                <a:latin typeface="EB Garamond"/>
                <a:ea typeface="EB Garamond"/>
                <a:cs typeface="EB Garamond"/>
                <a:sym typeface="EB Garamond"/>
              </a:rPr>
              <a:t>Advantages</a:t>
            </a:r>
            <a:endParaRPr i="1" sz="90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20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Multilayer perceptron networks are substantially slower than PNNs.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PNNs have the potential to outperform multilayer perceptron networks in terms of accuracy.</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Outliers aren’t as noticeable in PNN networks.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PNN networks predict target probability scores with high accuracy.</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PNNs are getting close to Bayes’s optimum classification.</a:t>
            </a:r>
            <a:endParaRPr sz="1650">
              <a:solidFill>
                <a:schemeClr val="dk1"/>
              </a:solidFill>
              <a:highlight>
                <a:srgbClr val="FFFFFF"/>
              </a:highlight>
              <a:latin typeface="EB Garamond"/>
              <a:ea typeface="EB Garamond"/>
              <a:cs typeface="EB Garamond"/>
              <a:sym typeface="EB Garamond"/>
            </a:endParaRPr>
          </a:p>
          <a:p>
            <a:pPr indent="0" lvl="0" marL="0" rtl="0" algn="l">
              <a:lnSpc>
                <a:spcPct val="120000"/>
              </a:lnSpc>
              <a:spcBef>
                <a:spcPts val="1000"/>
              </a:spcBef>
              <a:spcAft>
                <a:spcPts val="0"/>
              </a:spcAft>
              <a:buNone/>
            </a:pPr>
            <a:r>
              <a:rPr i="1" lang="en-GB" sz="900">
                <a:solidFill>
                  <a:schemeClr val="dk1"/>
                </a:solidFill>
                <a:highlight>
                  <a:srgbClr val="FFFFFF"/>
                </a:highlight>
                <a:latin typeface="EB Garamond"/>
                <a:ea typeface="EB Garamond"/>
                <a:cs typeface="EB Garamond"/>
                <a:sym typeface="EB Garamond"/>
              </a:rPr>
              <a:t>Disadvantages</a:t>
            </a:r>
            <a:endParaRPr i="1" sz="90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20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When it comes to classifying new cases, PNNs are slower than multilayer perceptron networks.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PNN requires extra memory to store the mod. </a:t>
            </a:r>
            <a:endParaRPr sz="1650">
              <a:solidFill>
                <a:schemeClr val="dk1"/>
              </a:solidFill>
              <a:highlight>
                <a:srgbClr val="FFFFFF"/>
              </a:highlight>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0"/>
            <a:ext cx="3000000" cy="39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50">
                <a:solidFill>
                  <a:schemeClr val="dk1"/>
                </a:solidFill>
                <a:highlight>
                  <a:srgbClr val="FFFFFF"/>
                </a:highlight>
                <a:latin typeface="EB Garamond"/>
                <a:ea typeface="EB Garamond"/>
                <a:cs typeface="EB Garamond"/>
                <a:sym typeface="EB Garamond"/>
              </a:rPr>
              <a:t>Probabilistic </a:t>
            </a:r>
            <a:r>
              <a:rPr lang="en-GB" sz="1650" u="sng">
                <a:solidFill>
                  <a:schemeClr val="dk1"/>
                </a:solidFill>
                <a:highlight>
                  <a:srgbClr val="FFFFFF"/>
                </a:highlight>
                <a:latin typeface="EB Garamond"/>
                <a:ea typeface="EB Garamond"/>
                <a:cs typeface="EB Garamond"/>
                <a:sym typeface="EB Garamond"/>
                <a:hlinkClick r:id="rId3">
                  <a:extLst>
                    <a:ext uri="{A12FA001-AC4F-418D-AE19-62706E023703}">
                      <ahyp:hlinkClr val="tx"/>
                    </a:ext>
                  </a:extLst>
                </a:hlinkClick>
              </a:rPr>
              <a:t>Neural Networks</a:t>
            </a:r>
            <a:r>
              <a:rPr lang="en-GB" sz="1650">
                <a:solidFill>
                  <a:schemeClr val="dk1"/>
                </a:solidFill>
                <a:highlight>
                  <a:srgbClr val="FFFFFF"/>
                </a:highlight>
                <a:latin typeface="EB Garamond"/>
                <a:ea typeface="EB Garamond"/>
                <a:cs typeface="EB Garamond"/>
                <a:sym typeface="EB Garamond"/>
              </a:rPr>
              <a:t> (PNNs) are a scalable alternative to classic </a:t>
            </a:r>
            <a:r>
              <a:rPr lang="en-GB" sz="1650" u="sng">
                <a:solidFill>
                  <a:schemeClr val="dk1"/>
                </a:solidFill>
                <a:highlight>
                  <a:srgbClr val="FFFFFF"/>
                </a:highlight>
                <a:latin typeface="EB Garamond"/>
                <a:ea typeface="EB Garamond"/>
                <a:cs typeface="EB Garamond"/>
                <a:sym typeface="EB Garamond"/>
                <a:hlinkClick r:id="rId4">
                  <a:extLst>
                    <a:ext uri="{A12FA001-AC4F-418D-AE19-62706E023703}">
                      <ahyp:hlinkClr val="tx"/>
                    </a:ext>
                  </a:extLst>
                </a:hlinkClick>
              </a:rPr>
              <a:t>back-propagation</a:t>
            </a:r>
            <a:r>
              <a:rPr lang="en-GB" sz="1650">
                <a:solidFill>
                  <a:schemeClr val="dk1"/>
                </a:solidFill>
                <a:highlight>
                  <a:srgbClr val="FFFFFF"/>
                </a:highlight>
                <a:latin typeface="EB Garamond"/>
                <a:ea typeface="EB Garamond"/>
                <a:cs typeface="EB Garamond"/>
                <a:sym typeface="EB Garamond"/>
              </a:rPr>
              <a:t> neural networks in classification and </a:t>
            </a:r>
            <a:r>
              <a:rPr lang="en-GB" sz="1650" u="sng">
                <a:solidFill>
                  <a:schemeClr val="dk1"/>
                </a:solidFill>
                <a:highlight>
                  <a:srgbClr val="FFFFFF"/>
                </a:highlight>
                <a:latin typeface="EB Garamond"/>
                <a:ea typeface="EB Garamond"/>
                <a:cs typeface="EB Garamond"/>
                <a:sym typeface="EB Garamond"/>
                <a:hlinkClick r:id="rId5">
                  <a:extLst>
                    <a:ext uri="{A12FA001-AC4F-418D-AE19-62706E023703}">
                      <ahyp:hlinkClr val="tx"/>
                    </a:ext>
                  </a:extLst>
                </a:hlinkClick>
              </a:rPr>
              <a:t>pattern recognition</a:t>
            </a:r>
            <a:r>
              <a:rPr lang="en-GB" sz="1650">
                <a:solidFill>
                  <a:schemeClr val="dk1"/>
                </a:solidFill>
                <a:highlight>
                  <a:srgbClr val="FFFFFF"/>
                </a:highlight>
                <a:latin typeface="EB Garamond"/>
                <a:ea typeface="EB Garamond"/>
                <a:cs typeface="EB Garamond"/>
                <a:sym typeface="EB Garamond"/>
              </a:rPr>
              <a:t> applications. They do not require the large forward and backward calculations that are required by standard neural networks. They can also work with different types of training data. These networks employ the concept of probability theory to minimize the mis-classifications when applied to a classification problem.</a:t>
            </a:r>
            <a:endParaRPr/>
          </a:p>
        </p:txBody>
      </p:sp>
      <p:sp>
        <p:nvSpPr>
          <p:cNvPr id="61" name="Google Shape;61;p14"/>
          <p:cNvSpPr txBox="1"/>
          <p:nvPr/>
        </p:nvSpPr>
        <p:spPr>
          <a:xfrm>
            <a:off x="3627625" y="693775"/>
            <a:ext cx="51576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50">
                <a:solidFill>
                  <a:schemeClr val="dk1"/>
                </a:solidFill>
                <a:highlight>
                  <a:srgbClr val="FFFFFF"/>
                </a:highlight>
                <a:latin typeface="EB Garamond"/>
                <a:ea typeface="EB Garamond"/>
                <a:cs typeface="EB Garamond"/>
                <a:sym typeface="EB Garamond"/>
              </a:rPr>
              <a:t>A probabilistic neural network (PNN) is a sort of feedforward neural network used to handle classification and pattern recognition problems. In the PNN technique, the parent probability distribution function (PDF) of each class is approximated using a Parzen window and a non-parametric function. The PDF of each class is then used to estimate the class probability of fresh input data, and Bayes’ rule is used to allocate the class with the highest posterior probability to new input data. With this method, the possibility of misclassification is lowered. This type of ANN was created using a Bayesian network and a statistical approach known as Kernel Fisher discriminant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0" y="0"/>
            <a:ext cx="3914700" cy="456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50">
                <a:solidFill>
                  <a:schemeClr val="dk1"/>
                </a:solidFill>
                <a:highlight>
                  <a:srgbClr val="FFFFFF"/>
                </a:highlight>
                <a:latin typeface="EB Garamond"/>
                <a:ea typeface="EB Garamond"/>
                <a:cs typeface="EB Garamond"/>
                <a:sym typeface="EB Garamond"/>
              </a:rPr>
              <a:t>PNNs have shown a lot of promise in solving difficult scientific and engineering challenges. The following are the major types of difficulties that researchers have attempted to address with PNN:</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260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Labeled stationary data pattern classification</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Data pattern classification in which the data has a time-varying probabilistic density function</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Applications for signal processing that work with waveforms as data patterns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Char char="●"/>
            </a:pPr>
            <a:r>
              <a:rPr lang="en-GB" sz="1650">
                <a:solidFill>
                  <a:schemeClr val="dk1"/>
                </a:solidFill>
                <a:highlight>
                  <a:srgbClr val="FFFFFF"/>
                </a:highlight>
                <a:latin typeface="EB Garamond"/>
                <a:ea typeface="EB Garamond"/>
                <a:cs typeface="EB Garamond"/>
                <a:sym typeface="EB Garamond"/>
              </a:rPr>
              <a:t>Unsupervised algorithms for unlabeled data sets, etc.</a:t>
            </a:r>
            <a:endParaRPr sz="1650">
              <a:solidFill>
                <a:schemeClr val="dk1"/>
              </a:solidFill>
              <a:highlight>
                <a:srgbClr val="FFFFFF"/>
              </a:highlight>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0" y="0"/>
            <a:ext cx="3000000" cy="3259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None/>
            </a:pPr>
            <a:r>
              <a:rPr i="1" lang="en-GB" sz="900">
                <a:solidFill>
                  <a:schemeClr val="dk1"/>
                </a:solidFill>
                <a:highlight>
                  <a:srgbClr val="FFFFFF"/>
                </a:highlight>
                <a:latin typeface="EB Garamond"/>
                <a:ea typeface="EB Garamond"/>
                <a:cs typeface="EB Garamond"/>
                <a:sym typeface="EB Garamond"/>
              </a:rPr>
              <a:t>Parzen Window</a:t>
            </a:r>
            <a:endParaRPr i="1" sz="900">
              <a:solidFill>
                <a:schemeClr val="dk1"/>
              </a:solidFill>
              <a:highlight>
                <a:srgbClr val="FFFFFF"/>
              </a:highlight>
              <a:latin typeface="EB Garamond"/>
              <a:ea typeface="EB Garamond"/>
              <a:cs typeface="EB Garamond"/>
              <a:sym typeface="EB Garamond"/>
            </a:endParaRPr>
          </a:p>
          <a:p>
            <a:pPr indent="0" lvl="0" marL="0" rtl="0" algn="l">
              <a:lnSpc>
                <a:spcPct val="115000"/>
              </a:lnSpc>
              <a:spcBef>
                <a:spcPts val="200"/>
              </a:spcBef>
              <a:spcAft>
                <a:spcPts val="2600"/>
              </a:spcAft>
              <a:buNone/>
            </a:pPr>
            <a:r>
              <a:rPr lang="en-GB" sz="1650">
                <a:solidFill>
                  <a:schemeClr val="dk1"/>
                </a:solidFill>
                <a:highlight>
                  <a:srgbClr val="FFFFFF"/>
                </a:highlight>
                <a:latin typeface="EB Garamond"/>
                <a:ea typeface="EB Garamond"/>
                <a:cs typeface="EB Garamond"/>
                <a:sym typeface="EB Garamond"/>
              </a:rPr>
              <a:t>The Parzen-window method (also known as the Parzen-Rosenblatt window method) is a popular non-parametric method for estimating a probability density function p(x) for a specific point p(x) from a sample p(x</a:t>
            </a:r>
            <a:r>
              <a:rPr lang="en-GB" sz="1250">
                <a:solidFill>
                  <a:schemeClr val="dk1"/>
                </a:solidFill>
                <a:highlight>
                  <a:srgbClr val="FFFFFF"/>
                </a:highlight>
                <a:latin typeface="EB Garamond"/>
                <a:ea typeface="EB Garamond"/>
                <a:cs typeface="EB Garamond"/>
                <a:sym typeface="EB Garamond"/>
              </a:rPr>
              <a:t>n</a:t>
            </a:r>
            <a:r>
              <a:rPr lang="en-GB" sz="1650">
                <a:solidFill>
                  <a:schemeClr val="dk1"/>
                </a:solidFill>
                <a:highlight>
                  <a:srgbClr val="FFFFFF"/>
                </a:highlight>
                <a:latin typeface="EB Garamond"/>
                <a:ea typeface="EB Garamond"/>
                <a:cs typeface="EB Garamond"/>
                <a:sym typeface="EB Garamond"/>
              </a:rPr>
              <a:t>) that does not require any prior knowledge or assumptions about the underlying distribution.</a:t>
            </a:r>
            <a:endParaRPr sz="1650">
              <a:solidFill>
                <a:schemeClr val="dk1"/>
              </a:solidFill>
              <a:highlight>
                <a:srgbClr val="FFFFFF"/>
              </a:highlight>
              <a:latin typeface="EB Garamond"/>
              <a:ea typeface="EB Garamond"/>
              <a:cs typeface="EB Garamond"/>
              <a:sym typeface="EB Garamond"/>
            </a:endParaRPr>
          </a:p>
        </p:txBody>
      </p:sp>
      <p:pic>
        <p:nvPicPr>
          <p:cNvPr id="72" name="Google Shape;72;p16"/>
          <p:cNvPicPr preferRelativeResize="0"/>
          <p:nvPr/>
        </p:nvPicPr>
        <p:blipFill>
          <a:blip r:embed="rId3">
            <a:alphaModFix/>
          </a:blip>
          <a:stretch>
            <a:fillRect/>
          </a:stretch>
        </p:blipFill>
        <p:spPr>
          <a:xfrm>
            <a:off x="6764800" y="463400"/>
            <a:ext cx="1885950" cy="914400"/>
          </a:xfrm>
          <a:prstGeom prst="rect">
            <a:avLst/>
          </a:prstGeom>
          <a:noFill/>
          <a:ln>
            <a:noFill/>
          </a:ln>
        </p:spPr>
      </p:pic>
      <p:sp>
        <p:nvSpPr>
          <p:cNvPr id="73" name="Google Shape;73;p16"/>
          <p:cNvSpPr txBox="1"/>
          <p:nvPr/>
        </p:nvSpPr>
        <p:spPr>
          <a:xfrm>
            <a:off x="3917200" y="615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2600"/>
              </a:spcAft>
              <a:buNone/>
            </a:pPr>
            <a:r>
              <a:rPr lang="en-GB" sz="1650">
                <a:highlight>
                  <a:srgbClr val="FFFFFF"/>
                </a:highlight>
                <a:latin typeface="EB Garamond"/>
                <a:ea typeface="EB Garamond"/>
                <a:cs typeface="EB Garamond"/>
                <a:sym typeface="EB Garamond"/>
              </a:rPr>
              <a:t>Let’s look at a simple one-dimensional scenario for a better understanding. The objective is to calculate the PDF p(x) at the given position x. This necessitates determining the number of samples Nh within the interval [x – h,x + h], then dividing by the total number of feature vectors M and the interval length 2h. We’ll get an estimate for the PDF at x using the specified approach.</a:t>
            </a:r>
            <a:endParaRPr sz="1650">
              <a:highlight>
                <a:srgbClr val="FFFFFF"/>
              </a:highlight>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152400"/>
            <a:ext cx="5381625" cy="449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0" y="0"/>
            <a:ext cx="9094200" cy="4683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800"/>
              </a:spcBef>
              <a:spcAft>
                <a:spcPts val="0"/>
              </a:spcAft>
              <a:buNone/>
            </a:pPr>
            <a:r>
              <a:rPr lang="en-GB" sz="1700">
                <a:solidFill>
                  <a:schemeClr val="dk1"/>
                </a:solidFill>
                <a:highlight>
                  <a:srgbClr val="FFFFFF"/>
                </a:highlight>
                <a:latin typeface="EB Garamond"/>
                <a:ea typeface="EB Garamond"/>
                <a:cs typeface="EB Garamond"/>
                <a:sym typeface="EB Garamond"/>
              </a:rPr>
              <a:t>Algorithm of Probabilistic Neural Network</a:t>
            </a:r>
            <a:endParaRPr sz="1700">
              <a:solidFill>
                <a:schemeClr val="dk1"/>
              </a:solidFill>
              <a:highlight>
                <a:srgbClr val="FFFFFF"/>
              </a:highlight>
              <a:latin typeface="EB Garamond"/>
              <a:ea typeface="EB Garamond"/>
              <a:cs typeface="EB Garamond"/>
              <a:sym typeface="EB Garamond"/>
            </a:endParaRPr>
          </a:p>
          <a:p>
            <a:pPr indent="0" lvl="0" marL="0" rtl="0" algn="l">
              <a:lnSpc>
                <a:spcPct val="115000"/>
              </a:lnSpc>
              <a:spcBef>
                <a:spcPts val="400"/>
              </a:spcBef>
              <a:spcAft>
                <a:spcPts val="0"/>
              </a:spcAft>
              <a:buNone/>
            </a:pPr>
            <a:r>
              <a:rPr lang="en-GB" sz="1650">
                <a:solidFill>
                  <a:schemeClr val="dk1"/>
                </a:solidFill>
                <a:highlight>
                  <a:srgbClr val="FFFFFF"/>
                </a:highlight>
                <a:latin typeface="EB Garamond"/>
                <a:ea typeface="EB Garamond"/>
                <a:cs typeface="EB Garamond"/>
                <a:sym typeface="EB Garamond"/>
              </a:rPr>
              <a:t>The training set’s exemplar feature vectors are provided to us. We know the class to which each one belongs. The PNN is configured as follows.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260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Input the file containing the exemplar vectors and class numbers.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Sort these into K sets, each of which contains one class of vectors.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Create a Gaussian function centered on each exemplar vector in set k, and then define the cumulative Gaussian output function for each k.</a:t>
            </a:r>
            <a:endParaRPr sz="1650">
              <a:solidFill>
                <a:schemeClr val="dk1"/>
              </a:solidFill>
              <a:highlight>
                <a:srgbClr val="FFFFFF"/>
              </a:highlight>
              <a:latin typeface="EB Garamond"/>
              <a:ea typeface="EB Garamond"/>
              <a:cs typeface="EB Garamond"/>
              <a:sym typeface="EB Garamond"/>
            </a:endParaRPr>
          </a:p>
          <a:p>
            <a:pPr indent="0" lvl="0" marL="0" rtl="0" algn="l">
              <a:lnSpc>
                <a:spcPct val="115000"/>
              </a:lnSpc>
              <a:spcBef>
                <a:spcPts val="0"/>
              </a:spcBef>
              <a:spcAft>
                <a:spcPts val="0"/>
              </a:spcAft>
              <a:buNone/>
            </a:pPr>
            <a:r>
              <a:rPr lang="en-GB" sz="1650">
                <a:solidFill>
                  <a:schemeClr val="dk1"/>
                </a:solidFill>
                <a:highlight>
                  <a:srgbClr val="FFFFFF"/>
                </a:highlight>
                <a:latin typeface="EB Garamond"/>
                <a:ea typeface="EB Garamond"/>
                <a:cs typeface="EB Garamond"/>
                <a:sym typeface="EB Garamond"/>
              </a:rPr>
              <a:t>After we’ve defined the PNN, we can feed vectors into it and classify them as follows.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260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Read the input vector and assign the Gaussian function according to their performance in each category.</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For each cluster of hidden nodes, compute all ‘Gaussian functional useful values’ at the hidden nodes.</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Feed all of the Gaussian functional values from the hidden node cluster to the cluster’s single output node.</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For each category output node, add all of the inputs and multiply by a constant.</a:t>
            </a:r>
            <a:endParaRPr sz="1650">
              <a:solidFill>
                <a:schemeClr val="dk1"/>
              </a:solidFill>
              <a:highlight>
                <a:srgbClr val="FFFFFF"/>
              </a:highlight>
              <a:latin typeface="EB Garamond"/>
              <a:ea typeface="EB Garamond"/>
              <a:cs typeface="EB Garamond"/>
              <a:sym typeface="EB Garamond"/>
            </a:endParaRPr>
          </a:p>
          <a:p>
            <a:pPr indent="-333375" lvl="0" marL="457200" rtl="0" algn="l">
              <a:lnSpc>
                <a:spcPct val="115000"/>
              </a:lnSpc>
              <a:spcBef>
                <a:spcPts val="0"/>
              </a:spcBef>
              <a:spcAft>
                <a:spcPts val="0"/>
              </a:spcAft>
              <a:buClr>
                <a:schemeClr val="dk1"/>
              </a:buClr>
              <a:buSzPts val="1650"/>
              <a:buFont typeface="EB Garamond"/>
              <a:buAutoNum type="arabicPeriod"/>
            </a:pPr>
            <a:r>
              <a:rPr lang="en-GB" sz="1650">
                <a:solidFill>
                  <a:schemeClr val="dk1"/>
                </a:solidFill>
                <a:highlight>
                  <a:srgbClr val="FFFFFF"/>
                </a:highlight>
                <a:latin typeface="EB Garamond"/>
                <a:ea typeface="EB Garamond"/>
                <a:cs typeface="EB Garamond"/>
                <a:sym typeface="EB Garamond"/>
              </a:rPr>
              <a:t>Determine the most valuable of all the useful values added together at the output nodes.</a:t>
            </a:r>
            <a:endParaRPr sz="1650">
              <a:solidFill>
                <a:schemeClr val="dk1"/>
              </a:solidFill>
              <a:highlight>
                <a:srgbClr val="FFFFFF"/>
              </a:highlight>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1282850" y="152400"/>
            <a:ext cx="6578294"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152400" y="152400"/>
            <a:ext cx="8562975" cy="2390775"/>
          </a:xfrm>
          <a:prstGeom prst="rect">
            <a:avLst/>
          </a:prstGeom>
          <a:noFill/>
          <a:ln>
            <a:noFill/>
          </a:ln>
        </p:spPr>
      </p:pic>
      <p:pic>
        <p:nvPicPr>
          <p:cNvPr id="94" name="Google Shape;94;p20"/>
          <p:cNvPicPr preferRelativeResize="0"/>
          <p:nvPr/>
        </p:nvPicPr>
        <p:blipFill>
          <a:blip r:embed="rId4">
            <a:alphaModFix/>
          </a:blip>
          <a:stretch>
            <a:fillRect/>
          </a:stretch>
        </p:blipFill>
        <p:spPr>
          <a:xfrm>
            <a:off x="152400" y="2695575"/>
            <a:ext cx="7846681" cy="229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52400"/>
            <a:ext cx="8572500"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