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 id="2147483682" r:id="rId5"/>
  </p:sldMasterIdLst>
  <p:notesMasterIdLst>
    <p:notesMasterId r:id="rId43"/>
  </p:notesMasterIdLst>
  <p:handoutMasterIdLst>
    <p:handoutMasterId r:id="rId44"/>
  </p:handoutMasterIdLst>
  <p:sldIdLst>
    <p:sldId id="327" r:id="rId6"/>
    <p:sldId id="330" r:id="rId7"/>
    <p:sldId id="331" r:id="rId8"/>
    <p:sldId id="332" r:id="rId9"/>
    <p:sldId id="26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29" r:id="rId4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8CB"/>
    <a:srgbClr val="0B49CB"/>
    <a:srgbClr val="F2F4F8"/>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07291E04-F149-46C8-93C7-6B8A5C661BA5}" v="62" dt="2023-05-08T15:17:46.357"/>
    <p1510:client id="{10340FDF-B15C-4CFF-B487-146F9B98A252}" v="28" dt="2021-08-10T21:47:37.589"/>
    <p1510:client id="{3BA0D230-C853-4667-83F9-D85E65BD4B24}" v="2" dt="2021-08-19T16:32:24.566"/>
    <p1510:client id="{4D165615-1FBD-42A9-BABE-52FBEC8DB131}" v="114" dt="2023-05-02T14:54:37.996"/>
    <p1510:client id="{5A0AAAB8-49A6-F942-A54D-C6F3E5FF3A63}" v="89" dt="2021-07-13T17:54:45.232"/>
    <p1510:client id="{5BDD74A0-8F7B-4C7E-978C-96C7FDFB234F}" v="3" dt="2023-05-08T16:03:30.864"/>
    <p1510:client id="{613BFE04-8602-4C3C-84FF-CD9824CD4F88}" v="1131" dt="2023-05-08T13:31:00.474"/>
    <p1510:client id="{76DF6DB8-F2E5-6C48-9ABE-786D868B0110}" v="955" dt="2021-07-13T17:56:41.616"/>
    <p1510:client id="{77299D94-7E59-4AF4-B6B9-2816DAF9FEED}" v="4959" dt="2023-05-09T17:27:36.880"/>
    <p1510:client id="{778C7750-67A9-4D8B-9EE6-6E3B749E6D3C}" v="55" dt="2023-05-08T15:01:01.325"/>
    <p1510:client id="{7CC83488-70BC-42F5-8E73-2F336D785428}" v="521" dt="2023-05-11T14:37:23.956"/>
    <p1510:client id="{7FB42E05-DEC9-4126-B474-47B35F363E13}" v="30" dt="2021-07-12T20:25:12.855"/>
    <p1510:client id="{82D0390A-222A-332D-F9F9-70D15093EB60}" v="22" dt="2021-07-13T17:51:30.429"/>
    <p1510:client id="{86B35720-4193-446F-B2D5-9AD9984A55EF}" v="513" dt="2021-08-19T14:59:06.521"/>
    <p1510:client id="{998F4E3E-1A76-4A6B-98B6-08752F3768B3}" v="4" dt="2021-08-10T21:41:11.021"/>
    <p1510:client id="{9F30A1D2-6717-426C-A658-3A50309723ED}" v="4" dt="2021-08-10T21:42:35.526"/>
    <p1510:client id="{B63C8988-E1D3-4A52-8229-FA8C5EBD2ECD}" v="357" dt="2021-08-19T14:01:44.876"/>
    <p1510:client id="{C083896D-BE66-E85C-897C-A6AD0DF65F8C}" v="2226" dt="2021-07-13T17:34:38.142"/>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1"/>
    <p:restoredTop sz="85174"/>
  </p:normalViewPr>
  <p:slideViewPr>
    <p:cSldViewPr snapToGrid="0" snapToObjects="1">
      <p:cViewPr varScale="1">
        <p:scale>
          <a:sx n="117" d="100"/>
          <a:sy n="117" d="100"/>
        </p:scale>
        <p:origin x="184" y="4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709A65-2546-4D00-8799-BBF08C3E2A54}"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47A5FE4B-F1DD-4A5B-8A74-1591FA494B46}">
      <dgm:prSet/>
      <dgm:spPr/>
      <dgm:t>
        <a:bodyPr/>
        <a:lstStyle/>
        <a:p>
          <a:r>
            <a:rPr lang="en-US" dirty="0"/>
            <a:t>Data collection, wrangling, and formatting, using</a:t>
          </a:r>
        </a:p>
      </dgm:t>
    </dgm:pt>
    <dgm:pt modelId="{42AA21BC-B01F-4147-BEB2-C44C4EE6D03D}" type="parTrans" cxnId="{8FCF349C-C680-421A-9C73-30ED1A2BEA32}">
      <dgm:prSet/>
      <dgm:spPr/>
      <dgm:t>
        <a:bodyPr/>
        <a:lstStyle/>
        <a:p>
          <a:endParaRPr lang="en-US"/>
        </a:p>
      </dgm:t>
    </dgm:pt>
    <dgm:pt modelId="{18D8F029-8EB1-4CED-8AA9-851F67328636}" type="sibTrans" cxnId="{8FCF349C-C680-421A-9C73-30ED1A2BEA32}">
      <dgm:prSet/>
      <dgm:spPr/>
      <dgm:t>
        <a:bodyPr/>
        <a:lstStyle/>
        <a:p>
          <a:endParaRPr lang="en-US"/>
        </a:p>
      </dgm:t>
    </dgm:pt>
    <dgm:pt modelId="{CA1931F2-8A5C-439E-A52F-8996C01F9B79}">
      <dgm:prSet/>
      <dgm:spPr/>
      <dgm:t>
        <a:bodyPr/>
        <a:lstStyle/>
        <a:p>
          <a:r>
            <a:rPr lang="en-US" dirty="0"/>
            <a:t>SpaceX API</a:t>
          </a:r>
        </a:p>
      </dgm:t>
    </dgm:pt>
    <dgm:pt modelId="{C431CAB5-1FC9-427C-ADA6-B8869E174FAA}" type="parTrans" cxnId="{61FFCEA1-0355-4D68-8C12-671F1A6BD4E7}">
      <dgm:prSet/>
      <dgm:spPr/>
      <dgm:t>
        <a:bodyPr/>
        <a:lstStyle/>
        <a:p>
          <a:endParaRPr lang="en-US"/>
        </a:p>
      </dgm:t>
    </dgm:pt>
    <dgm:pt modelId="{D57BB3C3-DC7A-462E-8F50-4A6BF378D492}" type="sibTrans" cxnId="{61FFCEA1-0355-4D68-8C12-671F1A6BD4E7}">
      <dgm:prSet/>
      <dgm:spPr/>
      <dgm:t>
        <a:bodyPr/>
        <a:lstStyle/>
        <a:p>
          <a:endParaRPr lang="en-US"/>
        </a:p>
      </dgm:t>
    </dgm:pt>
    <dgm:pt modelId="{15D8758F-ECC0-4090-BA67-F5E118A718BC}">
      <dgm:prSet/>
      <dgm:spPr/>
      <dgm:t>
        <a:bodyPr/>
        <a:lstStyle/>
        <a:p>
          <a:r>
            <a:rPr lang="en-US" dirty="0"/>
            <a:t>Web scraping</a:t>
          </a:r>
        </a:p>
      </dgm:t>
    </dgm:pt>
    <dgm:pt modelId="{9A5B2AFE-A0E1-463E-A909-0C2044814DDA}" type="parTrans" cxnId="{FE4F8EAA-2A8B-4767-82EB-668EC5DB1D23}">
      <dgm:prSet/>
      <dgm:spPr/>
      <dgm:t>
        <a:bodyPr/>
        <a:lstStyle/>
        <a:p>
          <a:endParaRPr lang="en-US"/>
        </a:p>
      </dgm:t>
    </dgm:pt>
    <dgm:pt modelId="{042126CE-CEB3-4AF0-AB69-3C2905F7A9F3}" type="sibTrans" cxnId="{FE4F8EAA-2A8B-4767-82EB-668EC5DB1D23}">
      <dgm:prSet/>
      <dgm:spPr/>
      <dgm:t>
        <a:bodyPr/>
        <a:lstStyle/>
        <a:p>
          <a:endParaRPr lang="en-US"/>
        </a:p>
      </dgm:t>
    </dgm:pt>
    <dgm:pt modelId="{EB41B7B8-1015-4BBF-8386-70600B35FEA9}">
      <dgm:prSet/>
      <dgm:spPr/>
      <dgm:t>
        <a:bodyPr/>
        <a:lstStyle/>
        <a:p>
          <a:r>
            <a:rPr lang="en-US" dirty="0"/>
            <a:t>Exploratory data analysis (EDA), using</a:t>
          </a:r>
        </a:p>
      </dgm:t>
    </dgm:pt>
    <dgm:pt modelId="{2FBC27CE-CC16-4EB0-A97D-6EE649F5FEE9}" type="parTrans" cxnId="{6D25E22C-26A7-475B-91E3-08D6D682B3CD}">
      <dgm:prSet/>
      <dgm:spPr/>
      <dgm:t>
        <a:bodyPr/>
        <a:lstStyle/>
        <a:p>
          <a:endParaRPr lang="en-US"/>
        </a:p>
      </dgm:t>
    </dgm:pt>
    <dgm:pt modelId="{9C44F327-A635-4EFB-908A-B5F8DFD7524B}" type="sibTrans" cxnId="{6D25E22C-26A7-475B-91E3-08D6D682B3CD}">
      <dgm:prSet/>
      <dgm:spPr/>
      <dgm:t>
        <a:bodyPr/>
        <a:lstStyle/>
        <a:p>
          <a:endParaRPr lang="en-US"/>
        </a:p>
      </dgm:t>
    </dgm:pt>
    <dgm:pt modelId="{909C81BD-1019-4A59-B37E-95D40DC33AC5}">
      <dgm:prSet/>
      <dgm:spPr/>
      <dgm:t>
        <a:bodyPr/>
        <a:lstStyle/>
        <a:p>
          <a:r>
            <a:rPr lang="en-US" dirty="0"/>
            <a:t>Pandas and </a:t>
          </a:r>
          <a:r>
            <a:rPr lang="en-US" dirty="0" err="1"/>
            <a:t>Numpy</a:t>
          </a:r>
          <a:endParaRPr lang="en-US" dirty="0"/>
        </a:p>
      </dgm:t>
    </dgm:pt>
    <dgm:pt modelId="{661BEFB7-5BB3-4A8D-8CC4-640308EA9631}" type="parTrans" cxnId="{80B68BB3-3031-4F00-931C-33F647C6F519}">
      <dgm:prSet/>
      <dgm:spPr/>
      <dgm:t>
        <a:bodyPr/>
        <a:lstStyle/>
        <a:p>
          <a:endParaRPr lang="en-US"/>
        </a:p>
      </dgm:t>
    </dgm:pt>
    <dgm:pt modelId="{6DF8D4C4-46C7-41C6-8D7F-7A943B6FAD51}" type="sibTrans" cxnId="{80B68BB3-3031-4F00-931C-33F647C6F519}">
      <dgm:prSet/>
      <dgm:spPr/>
      <dgm:t>
        <a:bodyPr/>
        <a:lstStyle/>
        <a:p>
          <a:endParaRPr lang="en-US"/>
        </a:p>
      </dgm:t>
    </dgm:pt>
    <dgm:pt modelId="{21FE6CE2-06A7-46E8-80E2-93844A80D8F2}">
      <dgm:prSet/>
      <dgm:spPr/>
      <dgm:t>
        <a:bodyPr/>
        <a:lstStyle/>
        <a:p>
          <a:r>
            <a:rPr lang="en-US" dirty="0"/>
            <a:t>SQL</a:t>
          </a:r>
        </a:p>
      </dgm:t>
    </dgm:pt>
    <dgm:pt modelId="{67127B49-272F-4214-A71C-11B34F559F87}" type="parTrans" cxnId="{BBBDE6B4-4366-4BD6-A2B0-7DB2A56CED48}">
      <dgm:prSet/>
      <dgm:spPr/>
      <dgm:t>
        <a:bodyPr/>
        <a:lstStyle/>
        <a:p>
          <a:endParaRPr lang="en-US"/>
        </a:p>
      </dgm:t>
    </dgm:pt>
    <dgm:pt modelId="{9BDB1809-86C5-4647-9FEA-7E9299943313}" type="sibTrans" cxnId="{BBBDE6B4-4366-4BD6-A2B0-7DB2A56CED48}">
      <dgm:prSet/>
      <dgm:spPr/>
      <dgm:t>
        <a:bodyPr/>
        <a:lstStyle/>
        <a:p>
          <a:endParaRPr lang="en-US"/>
        </a:p>
      </dgm:t>
    </dgm:pt>
    <dgm:pt modelId="{1764B3DE-7E1B-4ED1-B0DE-BA2F458B71E5}">
      <dgm:prSet/>
      <dgm:spPr/>
      <dgm:t>
        <a:bodyPr/>
        <a:lstStyle/>
        <a:p>
          <a:r>
            <a:rPr lang="en-US" dirty="0"/>
            <a:t>Data visualization, using: </a:t>
          </a:r>
        </a:p>
      </dgm:t>
    </dgm:pt>
    <dgm:pt modelId="{CF2383BE-5F97-4344-9239-D887D0FA3D8F}" type="parTrans" cxnId="{69D43F7E-C790-4283-AAEF-D9B69586D69E}">
      <dgm:prSet/>
      <dgm:spPr/>
      <dgm:t>
        <a:bodyPr/>
        <a:lstStyle/>
        <a:p>
          <a:endParaRPr lang="en-US"/>
        </a:p>
      </dgm:t>
    </dgm:pt>
    <dgm:pt modelId="{79AC9C75-553A-46E7-868B-62BF02A5F864}" type="sibTrans" cxnId="{69D43F7E-C790-4283-AAEF-D9B69586D69E}">
      <dgm:prSet/>
      <dgm:spPr/>
      <dgm:t>
        <a:bodyPr/>
        <a:lstStyle/>
        <a:p>
          <a:endParaRPr lang="en-US"/>
        </a:p>
      </dgm:t>
    </dgm:pt>
    <dgm:pt modelId="{29BE5E5C-E7DD-4815-A0A7-EABD8CEE7235}">
      <dgm:prSet/>
      <dgm:spPr/>
      <dgm:t>
        <a:bodyPr/>
        <a:lstStyle/>
        <a:p>
          <a:r>
            <a:rPr lang="en-US" dirty="0"/>
            <a:t>Matplotlib and Seaborn</a:t>
          </a:r>
        </a:p>
      </dgm:t>
    </dgm:pt>
    <dgm:pt modelId="{9B86601C-9EAB-47B9-B68C-658A1D7F5D70}" type="parTrans" cxnId="{A7D798DA-2869-4F95-9D64-D74D884EBB2D}">
      <dgm:prSet/>
      <dgm:spPr/>
      <dgm:t>
        <a:bodyPr/>
        <a:lstStyle/>
        <a:p>
          <a:endParaRPr lang="en-US"/>
        </a:p>
      </dgm:t>
    </dgm:pt>
    <dgm:pt modelId="{EBBB0377-1293-405D-857B-D08E05C433C8}" type="sibTrans" cxnId="{A7D798DA-2869-4F95-9D64-D74D884EBB2D}">
      <dgm:prSet/>
      <dgm:spPr/>
      <dgm:t>
        <a:bodyPr/>
        <a:lstStyle/>
        <a:p>
          <a:endParaRPr lang="en-US"/>
        </a:p>
      </dgm:t>
    </dgm:pt>
    <dgm:pt modelId="{824C957D-731C-414B-BCB1-56362B09E1CC}">
      <dgm:prSet/>
      <dgm:spPr/>
      <dgm:t>
        <a:bodyPr/>
        <a:lstStyle/>
        <a:p>
          <a:r>
            <a:rPr lang="en-US" dirty="0"/>
            <a:t>Folium</a:t>
          </a:r>
        </a:p>
      </dgm:t>
    </dgm:pt>
    <dgm:pt modelId="{A2C07A25-1B47-42F7-A618-A51C9AB1516E}" type="parTrans" cxnId="{F39F970B-C9FE-4378-8736-A4B9963FBDD6}">
      <dgm:prSet/>
      <dgm:spPr/>
      <dgm:t>
        <a:bodyPr/>
        <a:lstStyle/>
        <a:p>
          <a:endParaRPr lang="en-US"/>
        </a:p>
      </dgm:t>
    </dgm:pt>
    <dgm:pt modelId="{EFC673DD-F7F0-470A-877B-C868D6C6BB6C}" type="sibTrans" cxnId="{F39F970B-C9FE-4378-8736-A4B9963FBDD6}">
      <dgm:prSet/>
      <dgm:spPr/>
      <dgm:t>
        <a:bodyPr/>
        <a:lstStyle/>
        <a:p>
          <a:endParaRPr lang="en-US"/>
        </a:p>
      </dgm:t>
    </dgm:pt>
    <dgm:pt modelId="{6BE7D607-7790-4253-9417-92D0C7611B02}">
      <dgm:prSet/>
      <dgm:spPr/>
      <dgm:t>
        <a:bodyPr/>
        <a:lstStyle/>
        <a:p>
          <a:r>
            <a:rPr lang="en-US" dirty="0"/>
            <a:t>Dash</a:t>
          </a:r>
        </a:p>
      </dgm:t>
    </dgm:pt>
    <dgm:pt modelId="{4AE3768F-B1D5-4F7A-99E8-69CD10617B06}" type="parTrans" cxnId="{68C53AB0-9FF5-413A-8592-1BA81C53F72F}">
      <dgm:prSet/>
      <dgm:spPr/>
      <dgm:t>
        <a:bodyPr/>
        <a:lstStyle/>
        <a:p>
          <a:endParaRPr lang="en-US"/>
        </a:p>
      </dgm:t>
    </dgm:pt>
    <dgm:pt modelId="{B6216999-A7BE-4EB3-9131-D493E42A57AF}" type="sibTrans" cxnId="{68C53AB0-9FF5-413A-8592-1BA81C53F72F}">
      <dgm:prSet/>
      <dgm:spPr/>
      <dgm:t>
        <a:bodyPr/>
        <a:lstStyle/>
        <a:p>
          <a:endParaRPr lang="en-US"/>
        </a:p>
      </dgm:t>
    </dgm:pt>
    <dgm:pt modelId="{C6A61E7A-1587-4A3D-A5C4-AD42C8852323}">
      <dgm:prSet/>
      <dgm:spPr/>
      <dgm:t>
        <a:bodyPr/>
        <a:lstStyle/>
        <a:p>
          <a:r>
            <a:rPr lang="en-US" dirty="0"/>
            <a:t>Machine learning prediction , using</a:t>
          </a:r>
        </a:p>
      </dgm:t>
    </dgm:pt>
    <dgm:pt modelId="{2048E995-7139-40BA-9817-2AC11A2880BE}" type="parTrans" cxnId="{5456746B-5A82-4517-9CF4-AE5E79362D59}">
      <dgm:prSet/>
      <dgm:spPr/>
      <dgm:t>
        <a:bodyPr/>
        <a:lstStyle/>
        <a:p>
          <a:endParaRPr lang="en-US"/>
        </a:p>
      </dgm:t>
    </dgm:pt>
    <dgm:pt modelId="{ED5D6216-A449-47B1-A667-D2553DE45101}" type="sibTrans" cxnId="{5456746B-5A82-4517-9CF4-AE5E79362D59}">
      <dgm:prSet/>
      <dgm:spPr/>
      <dgm:t>
        <a:bodyPr/>
        <a:lstStyle/>
        <a:p>
          <a:endParaRPr lang="en-US"/>
        </a:p>
      </dgm:t>
    </dgm:pt>
    <dgm:pt modelId="{4259A67E-1944-4863-AE6E-345F70F0DA5F}">
      <dgm:prSet phldr="0"/>
      <dgm:spPr/>
      <dgm:t>
        <a:bodyPr/>
        <a:lstStyle/>
        <a:p>
          <a:pPr rtl="0"/>
          <a:r>
            <a:rPr lang="en-US" dirty="0">
              <a:latin typeface="Calibri Light" panose="020F0302020204030204"/>
            </a:rPr>
            <a:t>Logistic regression</a:t>
          </a:r>
        </a:p>
      </dgm:t>
    </dgm:pt>
    <dgm:pt modelId="{3ED13F74-CDEA-4A88-A2C6-9E9E29A337C3}" type="parTrans" cxnId="{F135D384-A271-404B-BD44-DF732EFDCFEE}">
      <dgm:prSet/>
      <dgm:spPr/>
    </dgm:pt>
    <dgm:pt modelId="{44C90AB6-504B-4496-A089-81E53BABACA3}" type="sibTrans" cxnId="{F135D384-A271-404B-BD44-DF732EFDCFEE}">
      <dgm:prSet/>
      <dgm:spPr/>
    </dgm:pt>
    <dgm:pt modelId="{EBEA38BE-4113-4965-94FC-369D9EBF1B74}">
      <dgm:prSet phldr="0"/>
      <dgm:spPr/>
      <dgm:t>
        <a:bodyPr/>
        <a:lstStyle/>
        <a:p>
          <a:pPr rtl="0"/>
          <a:r>
            <a:rPr lang="en-US" dirty="0">
              <a:latin typeface="Calibri Light" panose="020F0302020204030204"/>
            </a:rPr>
            <a:t>Support vector machine(SVM)</a:t>
          </a:r>
        </a:p>
      </dgm:t>
    </dgm:pt>
    <dgm:pt modelId="{61D1A933-3236-4616-8180-C6F931A3E198}" type="parTrans" cxnId="{16A7942B-EA67-4677-9513-5E20F8C84880}">
      <dgm:prSet/>
      <dgm:spPr/>
    </dgm:pt>
    <dgm:pt modelId="{9B90FF0B-CA79-4EDD-A9A1-49B21A31CCA2}" type="sibTrans" cxnId="{16A7942B-EA67-4677-9513-5E20F8C84880}">
      <dgm:prSet/>
      <dgm:spPr/>
    </dgm:pt>
    <dgm:pt modelId="{C7E7A3E2-90B6-4072-9E5B-A134EE469A33}">
      <dgm:prSet phldr="0"/>
      <dgm:spPr/>
      <dgm:t>
        <a:bodyPr/>
        <a:lstStyle/>
        <a:p>
          <a:pPr rtl="0"/>
          <a:r>
            <a:rPr lang="en-US" dirty="0">
              <a:latin typeface="Calibri Light" panose="020F0302020204030204"/>
            </a:rPr>
            <a:t>Decision tree</a:t>
          </a:r>
          <a:endParaRPr lang="en-US" dirty="0"/>
        </a:p>
      </dgm:t>
    </dgm:pt>
    <dgm:pt modelId="{7B46C4D8-A1B0-40D3-87A4-83061D1439A5}" type="parTrans" cxnId="{33AC6A67-6897-404A-96AC-3C480C90A1DA}">
      <dgm:prSet/>
      <dgm:spPr/>
    </dgm:pt>
    <dgm:pt modelId="{ED62D648-37FE-410B-A8CC-33170EA4B08E}" type="sibTrans" cxnId="{33AC6A67-6897-404A-96AC-3C480C90A1DA}">
      <dgm:prSet/>
      <dgm:spPr/>
    </dgm:pt>
    <dgm:pt modelId="{D031E8B7-427F-4DB8-A184-6A2FC7558FC7}">
      <dgm:prSet phldr="0"/>
      <dgm:spPr/>
      <dgm:t>
        <a:bodyPr/>
        <a:lstStyle/>
        <a:p>
          <a:pPr rtl="0"/>
          <a:r>
            <a:rPr lang="en-US" dirty="0">
              <a:latin typeface="Calibri Light" panose="020F0302020204030204"/>
            </a:rPr>
            <a:t>K-nearest neighbors(KNN)</a:t>
          </a:r>
        </a:p>
      </dgm:t>
    </dgm:pt>
    <dgm:pt modelId="{2D534DDA-0A4D-4F31-AC77-F6D3748DB26C}" type="parTrans" cxnId="{1A2A2EAA-A8BF-4274-A301-89BB13C4966D}">
      <dgm:prSet/>
      <dgm:spPr/>
    </dgm:pt>
    <dgm:pt modelId="{EAA61B79-4459-4F83-BEF8-26B94FD39F33}" type="sibTrans" cxnId="{1A2A2EAA-A8BF-4274-A301-89BB13C4966D}">
      <dgm:prSet/>
      <dgm:spPr/>
    </dgm:pt>
    <dgm:pt modelId="{3B9B6040-E1A0-45B3-BDF7-4D3156C2F1CA}" type="pres">
      <dgm:prSet presAssocID="{83709A65-2546-4D00-8799-BBF08C3E2A54}" presName="linear" presStyleCnt="0">
        <dgm:presLayoutVars>
          <dgm:dir/>
          <dgm:animLvl val="lvl"/>
          <dgm:resizeHandles val="exact"/>
        </dgm:presLayoutVars>
      </dgm:prSet>
      <dgm:spPr/>
    </dgm:pt>
    <dgm:pt modelId="{4DB13306-A616-4F94-AED0-0E8C94059F55}" type="pres">
      <dgm:prSet presAssocID="{47A5FE4B-F1DD-4A5B-8A74-1591FA494B46}" presName="parentLin" presStyleCnt="0"/>
      <dgm:spPr/>
    </dgm:pt>
    <dgm:pt modelId="{C9376AFA-AB18-4BB5-87B2-7DBB2BED5FF5}" type="pres">
      <dgm:prSet presAssocID="{47A5FE4B-F1DD-4A5B-8A74-1591FA494B46}" presName="parentLeftMargin" presStyleLbl="node1" presStyleIdx="0" presStyleCnt="4"/>
      <dgm:spPr/>
    </dgm:pt>
    <dgm:pt modelId="{83D3885B-6EFB-43DF-9F79-8E6F889FD881}" type="pres">
      <dgm:prSet presAssocID="{47A5FE4B-F1DD-4A5B-8A74-1591FA494B46}" presName="parentText" presStyleLbl="node1" presStyleIdx="0" presStyleCnt="4">
        <dgm:presLayoutVars>
          <dgm:chMax val="0"/>
          <dgm:bulletEnabled val="1"/>
        </dgm:presLayoutVars>
      </dgm:prSet>
      <dgm:spPr/>
    </dgm:pt>
    <dgm:pt modelId="{81C67711-A050-4B00-B5F6-235ECC7292B5}" type="pres">
      <dgm:prSet presAssocID="{47A5FE4B-F1DD-4A5B-8A74-1591FA494B46}" presName="negativeSpace" presStyleCnt="0"/>
      <dgm:spPr/>
    </dgm:pt>
    <dgm:pt modelId="{CC3E2F90-5677-4D2D-8D7C-050A2D5F187D}" type="pres">
      <dgm:prSet presAssocID="{47A5FE4B-F1DD-4A5B-8A74-1591FA494B46}" presName="childText" presStyleLbl="conFgAcc1" presStyleIdx="0" presStyleCnt="4">
        <dgm:presLayoutVars>
          <dgm:bulletEnabled val="1"/>
        </dgm:presLayoutVars>
      </dgm:prSet>
      <dgm:spPr/>
    </dgm:pt>
    <dgm:pt modelId="{B02C36FB-3A06-44CD-898A-6D599FF87460}" type="pres">
      <dgm:prSet presAssocID="{18D8F029-8EB1-4CED-8AA9-851F67328636}" presName="spaceBetweenRectangles" presStyleCnt="0"/>
      <dgm:spPr/>
    </dgm:pt>
    <dgm:pt modelId="{979A6D46-8B43-41CE-838F-0F2179AAD7E9}" type="pres">
      <dgm:prSet presAssocID="{EB41B7B8-1015-4BBF-8386-70600B35FEA9}" presName="parentLin" presStyleCnt="0"/>
      <dgm:spPr/>
    </dgm:pt>
    <dgm:pt modelId="{05C47F2D-D383-4172-AE6E-7D62142AD63D}" type="pres">
      <dgm:prSet presAssocID="{EB41B7B8-1015-4BBF-8386-70600B35FEA9}" presName="parentLeftMargin" presStyleLbl="node1" presStyleIdx="0" presStyleCnt="4"/>
      <dgm:spPr/>
    </dgm:pt>
    <dgm:pt modelId="{4F5A220D-BAD7-4FC2-8D6C-BCADC4C8FC0A}" type="pres">
      <dgm:prSet presAssocID="{EB41B7B8-1015-4BBF-8386-70600B35FEA9}" presName="parentText" presStyleLbl="node1" presStyleIdx="1" presStyleCnt="4">
        <dgm:presLayoutVars>
          <dgm:chMax val="0"/>
          <dgm:bulletEnabled val="1"/>
        </dgm:presLayoutVars>
      </dgm:prSet>
      <dgm:spPr/>
    </dgm:pt>
    <dgm:pt modelId="{EA93577C-4D55-447A-9FA1-ECF1785AC506}" type="pres">
      <dgm:prSet presAssocID="{EB41B7B8-1015-4BBF-8386-70600B35FEA9}" presName="negativeSpace" presStyleCnt="0"/>
      <dgm:spPr/>
    </dgm:pt>
    <dgm:pt modelId="{A04996CA-CFB1-45F7-ADAF-271BEE38440F}" type="pres">
      <dgm:prSet presAssocID="{EB41B7B8-1015-4BBF-8386-70600B35FEA9}" presName="childText" presStyleLbl="conFgAcc1" presStyleIdx="1" presStyleCnt="4">
        <dgm:presLayoutVars>
          <dgm:bulletEnabled val="1"/>
        </dgm:presLayoutVars>
      </dgm:prSet>
      <dgm:spPr/>
    </dgm:pt>
    <dgm:pt modelId="{078FD3F9-3A35-43F5-934E-02C3EA8C603A}" type="pres">
      <dgm:prSet presAssocID="{9C44F327-A635-4EFB-908A-B5F8DFD7524B}" presName="spaceBetweenRectangles" presStyleCnt="0"/>
      <dgm:spPr/>
    </dgm:pt>
    <dgm:pt modelId="{0578535C-5221-4352-B37D-54D276542460}" type="pres">
      <dgm:prSet presAssocID="{1764B3DE-7E1B-4ED1-B0DE-BA2F458B71E5}" presName="parentLin" presStyleCnt="0"/>
      <dgm:spPr/>
    </dgm:pt>
    <dgm:pt modelId="{B64B2675-DE04-48CC-8113-451AB4BD10EF}" type="pres">
      <dgm:prSet presAssocID="{1764B3DE-7E1B-4ED1-B0DE-BA2F458B71E5}" presName="parentLeftMargin" presStyleLbl="node1" presStyleIdx="1" presStyleCnt="4"/>
      <dgm:spPr/>
    </dgm:pt>
    <dgm:pt modelId="{8416C496-6E31-4433-8944-0F03C3667BA5}" type="pres">
      <dgm:prSet presAssocID="{1764B3DE-7E1B-4ED1-B0DE-BA2F458B71E5}" presName="parentText" presStyleLbl="node1" presStyleIdx="2" presStyleCnt="4">
        <dgm:presLayoutVars>
          <dgm:chMax val="0"/>
          <dgm:bulletEnabled val="1"/>
        </dgm:presLayoutVars>
      </dgm:prSet>
      <dgm:spPr/>
    </dgm:pt>
    <dgm:pt modelId="{3C1FF3A0-D4AB-456D-BC7E-00A17B38D182}" type="pres">
      <dgm:prSet presAssocID="{1764B3DE-7E1B-4ED1-B0DE-BA2F458B71E5}" presName="negativeSpace" presStyleCnt="0"/>
      <dgm:spPr/>
    </dgm:pt>
    <dgm:pt modelId="{2E0D739A-4FE4-4755-872F-4A186D8DD9CB}" type="pres">
      <dgm:prSet presAssocID="{1764B3DE-7E1B-4ED1-B0DE-BA2F458B71E5}" presName="childText" presStyleLbl="conFgAcc1" presStyleIdx="2" presStyleCnt="4">
        <dgm:presLayoutVars>
          <dgm:bulletEnabled val="1"/>
        </dgm:presLayoutVars>
      </dgm:prSet>
      <dgm:spPr/>
    </dgm:pt>
    <dgm:pt modelId="{A14791DD-1DCE-413A-AA5F-36218F1A3C7F}" type="pres">
      <dgm:prSet presAssocID="{79AC9C75-553A-46E7-868B-62BF02A5F864}" presName="spaceBetweenRectangles" presStyleCnt="0"/>
      <dgm:spPr/>
    </dgm:pt>
    <dgm:pt modelId="{16D46E19-A180-4EA9-B4AA-4151E31172F7}" type="pres">
      <dgm:prSet presAssocID="{C6A61E7A-1587-4A3D-A5C4-AD42C8852323}" presName="parentLin" presStyleCnt="0"/>
      <dgm:spPr/>
    </dgm:pt>
    <dgm:pt modelId="{620E7307-D0BB-4720-BB99-BB0020D470F4}" type="pres">
      <dgm:prSet presAssocID="{C6A61E7A-1587-4A3D-A5C4-AD42C8852323}" presName="parentLeftMargin" presStyleLbl="node1" presStyleIdx="2" presStyleCnt="4"/>
      <dgm:spPr/>
    </dgm:pt>
    <dgm:pt modelId="{57103D62-A93B-465B-8C29-D9629679F787}" type="pres">
      <dgm:prSet presAssocID="{C6A61E7A-1587-4A3D-A5C4-AD42C8852323}" presName="parentText" presStyleLbl="node1" presStyleIdx="3" presStyleCnt="4">
        <dgm:presLayoutVars>
          <dgm:chMax val="0"/>
          <dgm:bulletEnabled val="1"/>
        </dgm:presLayoutVars>
      </dgm:prSet>
      <dgm:spPr/>
    </dgm:pt>
    <dgm:pt modelId="{87C6CA62-C309-4DFB-BFA4-F01DA5829DFD}" type="pres">
      <dgm:prSet presAssocID="{C6A61E7A-1587-4A3D-A5C4-AD42C8852323}" presName="negativeSpace" presStyleCnt="0"/>
      <dgm:spPr/>
    </dgm:pt>
    <dgm:pt modelId="{5205ED42-B6E1-48EE-A7D4-AC7D098ED8F4}" type="pres">
      <dgm:prSet presAssocID="{C6A61E7A-1587-4A3D-A5C4-AD42C8852323}" presName="childText" presStyleLbl="conFgAcc1" presStyleIdx="3" presStyleCnt="4">
        <dgm:presLayoutVars>
          <dgm:bulletEnabled val="1"/>
        </dgm:presLayoutVars>
      </dgm:prSet>
      <dgm:spPr/>
    </dgm:pt>
  </dgm:ptLst>
  <dgm:cxnLst>
    <dgm:cxn modelId="{4164570A-8E05-4389-A3CA-F6B262E75226}" type="presOf" srcId="{21FE6CE2-06A7-46E8-80E2-93844A80D8F2}" destId="{A04996CA-CFB1-45F7-ADAF-271BEE38440F}" srcOrd="0" destOrd="1" presId="urn:microsoft.com/office/officeart/2005/8/layout/list1"/>
    <dgm:cxn modelId="{F39F970B-C9FE-4378-8736-A4B9963FBDD6}" srcId="{1764B3DE-7E1B-4ED1-B0DE-BA2F458B71E5}" destId="{824C957D-731C-414B-BCB1-56362B09E1CC}" srcOrd="1" destOrd="0" parTransId="{A2C07A25-1B47-42F7-A618-A51C9AB1516E}" sibTransId="{EFC673DD-F7F0-470A-877B-C868D6C6BB6C}"/>
    <dgm:cxn modelId="{16A7942B-EA67-4677-9513-5E20F8C84880}" srcId="{C6A61E7A-1587-4A3D-A5C4-AD42C8852323}" destId="{EBEA38BE-4113-4965-94FC-369D9EBF1B74}" srcOrd="1" destOrd="0" parTransId="{61D1A933-3236-4616-8180-C6F931A3E198}" sibTransId="{9B90FF0B-CA79-4EDD-A9A1-49B21A31CCA2}"/>
    <dgm:cxn modelId="{6D25E22C-26A7-475B-91E3-08D6D682B3CD}" srcId="{83709A65-2546-4D00-8799-BBF08C3E2A54}" destId="{EB41B7B8-1015-4BBF-8386-70600B35FEA9}" srcOrd="1" destOrd="0" parTransId="{2FBC27CE-CC16-4EB0-A97D-6EE649F5FEE9}" sibTransId="{9C44F327-A635-4EFB-908A-B5F8DFD7524B}"/>
    <dgm:cxn modelId="{6A29FD2E-1665-4ED1-9417-52060C23EB73}" type="presOf" srcId="{EBEA38BE-4113-4965-94FC-369D9EBF1B74}" destId="{5205ED42-B6E1-48EE-A7D4-AC7D098ED8F4}" srcOrd="0" destOrd="1" presId="urn:microsoft.com/office/officeart/2005/8/layout/list1"/>
    <dgm:cxn modelId="{EB0CF75E-85AA-401A-902A-3736BCC68B0D}" type="presOf" srcId="{15D8758F-ECC0-4090-BA67-F5E118A718BC}" destId="{CC3E2F90-5677-4D2D-8D7C-050A2D5F187D}" srcOrd="0" destOrd="1" presId="urn:microsoft.com/office/officeart/2005/8/layout/list1"/>
    <dgm:cxn modelId="{C3EB3960-665C-4ACA-B166-65B039B6E155}" type="presOf" srcId="{6BE7D607-7790-4253-9417-92D0C7611B02}" destId="{2E0D739A-4FE4-4755-872F-4A186D8DD9CB}" srcOrd="0" destOrd="2" presId="urn:microsoft.com/office/officeart/2005/8/layout/list1"/>
    <dgm:cxn modelId="{2B38FB60-CE87-485C-9D28-CBE3B810FBEB}" type="presOf" srcId="{D031E8B7-427F-4DB8-A184-6A2FC7558FC7}" destId="{5205ED42-B6E1-48EE-A7D4-AC7D098ED8F4}" srcOrd="0" destOrd="3" presId="urn:microsoft.com/office/officeart/2005/8/layout/list1"/>
    <dgm:cxn modelId="{7294D163-1685-4575-943D-9B337D5C13B7}" type="presOf" srcId="{29BE5E5C-E7DD-4815-A0A7-EABD8CEE7235}" destId="{2E0D739A-4FE4-4755-872F-4A186D8DD9CB}" srcOrd="0" destOrd="0" presId="urn:microsoft.com/office/officeart/2005/8/layout/list1"/>
    <dgm:cxn modelId="{19B2C264-E8C1-43D3-8078-1CEE9BB5FFD6}" type="presOf" srcId="{EB41B7B8-1015-4BBF-8386-70600B35FEA9}" destId="{05C47F2D-D383-4172-AE6E-7D62142AD63D}" srcOrd="0" destOrd="0" presId="urn:microsoft.com/office/officeart/2005/8/layout/list1"/>
    <dgm:cxn modelId="{33AC6A67-6897-404A-96AC-3C480C90A1DA}" srcId="{C6A61E7A-1587-4A3D-A5C4-AD42C8852323}" destId="{C7E7A3E2-90B6-4072-9E5B-A134EE469A33}" srcOrd="2" destOrd="0" parTransId="{7B46C4D8-A1B0-40D3-87A4-83061D1439A5}" sibTransId="{ED62D648-37FE-410B-A8CC-33170EA4B08E}"/>
    <dgm:cxn modelId="{BED56748-29A4-47AC-BFB3-186370BB4793}" type="presOf" srcId="{C6A61E7A-1587-4A3D-A5C4-AD42C8852323}" destId="{620E7307-D0BB-4720-BB99-BB0020D470F4}" srcOrd="0" destOrd="0" presId="urn:microsoft.com/office/officeart/2005/8/layout/list1"/>
    <dgm:cxn modelId="{5456746B-5A82-4517-9CF4-AE5E79362D59}" srcId="{83709A65-2546-4D00-8799-BBF08C3E2A54}" destId="{C6A61E7A-1587-4A3D-A5C4-AD42C8852323}" srcOrd="3" destOrd="0" parTransId="{2048E995-7139-40BA-9817-2AC11A2880BE}" sibTransId="{ED5D6216-A449-47B1-A667-D2553DE45101}"/>
    <dgm:cxn modelId="{FCB8D952-DCEF-4886-845A-108679D8ADED}" type="presOf" srcId="{1764B3DE-7E1B-4ED1-B0DE-BA2F458B71E5}" destId="{B64B2675-DE04-48CC-8113-451AB4BD10EF}" srcOrd="0" destOrd="0" presId="urn:microsoft.com/office/officeart/2005/8/layout/list1"/>
    <dgm:cxn modelId="{E348DE74-F537-4D07-94FE-17BC2205836A}" type="presOf" srcId="{CA1931F2-8A5C-439E-A52F-8996C01F9B79}" destId="{CC3E2F90-5677-4D2D-8D7C-050A2D5F187D}" srcOrd="0" destOrd="0" presId="urn:microsoft.com/office/officeart/2005/8/layout/list1"/>
    <dgm:cxn modelId="{69D43F7E-C790-4283-AAEF-D9B69586D69E}" srcId="{83709A65-2546-4D00-8799-BBF08C3E2A54}" destId="{1764B3DE-7E1B-4ED1-B0DE-BA2F458B71E5}" srcOrd="2" destOrd="0" parTransId="{CF2383BE-5F97-4344-9239-D887D0FA3D8F}" sibTransId="{79AC9C75-553A-46E7-868B-62BF02A5F864}"/>
    <dgm:cxn modelId="{EB87FD82-9977-4D57-BC0F-64C0E2EEFDF1}" type="presOf" srcId="{47A5FE4B-F1DD-4A5B-8A74-1591FA494B46}" destId="{C9376AFA-AB18-4BB5-87B2-7DBB2BED5FF5}" srcOrd="0" destOrd="0" presId="urn:microsoft.com/office/officeart/2005/8/layout/list1"/>
    <dgm:cxn modelId="{F135D384-A271-404B-BD44-DF732EFDCFEE}" srcId="{C6A61E7A-1587-4A3D-A5C4-AD42C8852323}" destId="{4259A67E-1944-4863-AE6E-345F70F0DA5F}" srcOrd="0" destOrd="0" parTransId="{3ED13F74-CDEA-4A88-A2C6-9E9E29A337C3}" sibTransId="{44C90AB6-504B-4496-A089-81E53BABACA3}"/>
    <dgm:cxn modelId="{28921688-CC66-4EEA-8321-DD2935794BA5}" type="presOf" srcId="{C7E7A3E2-90B6-4072-9E5B-A134EE469A33}" destId="{5205ED42-B6E1-48EE-A7D4-AC7D098ED8F4}" srcOrd="0" destOrd="2" presId="urn:microsoft.com/office/officeart/2005/8/layout/list1"/>
    <dgm:cxn modelId="{805FF28D-6B7D-4D3E-9230-06045EC5D542}" type="presOf" srcId="{1764B3DE-7E1B-4ED1-B0DE-BA2F458B71E5}" destId="{8416C496-6E31-4433-8944-0F03C3667BA5}" srcOrd="1" destOrd="0" presId="urn:microsoft.com/office/officeart/2005/8/layout/list1"/>
    <dgm:cxn modelId="{8FCF349C-C680-421A-9C73-30ED1A2BEA32}" srcId="{83709A65-2546-4D00-8799-BBF08C3E2A54}" destId="{47A5FE4B-F1DD-4A5B-8A74-1591FA494B46}" srcOrd="0" destOrd="0" parTransId="{42AA21BC-B01F-4147-BEB2-C44C4EE6D03D}" sibTransId="{18D8F029-8EB1-4CED-8AA9-851F67328636}"/>
    <dgm:cxn modelId="{0F36E79C-6C6A-4369-9F50-3B23E32FA8DF}" type="presOf" srcId="{C6A61E7A-1587-4A3D-A5C4-AD42C8852323}" destId="{57103D62-A93B-465B-8C29-D9629679F787}" srcOrd="1" destOrd="0" presId="urn:microsoft.com/office/officeart/2005/8/layout/list1"/>
    <dgm:cxn modelId="{8D0C4A9E-2C3B-4A7E-8EBF-8BAF727376A2}" type="presOf" srcId="{EB41B7B8-1015-4BBF-8386-70600B35FEA9}" destId="{4F5A220D-BAD7-4FC2-8D6C-BCADC4C8FC0A}" srcOrd="1" destOrd="0" presId="urn:microsoft.com/office/officeart/2005/8/layout/list1"/>
    <dgm:cxn modelId="{61FFCEA1-0355-4D68-8C12-671F1A6BD4E7}" srcId="{47A5FE4B-F1DD-4A5B-8A74-1591FA494B46}" destId="{CA1931F2-8A5C-439E-A52F-8996C01F9B79}" srcOrd="0" destOrd="0" parTransId="{C431CAB5-1FC9-427C-ADA6-B8869E174FAA}" sibTransId="{D57BB3C3-DC7A-462E-8F50-4A6BF378D492}"/>
    <dgm:cxn modelId="{B6AF05A2-2C72-4359-B422-4AB454D35AD2}" type="presOf" srcId="{4259A67E-1944-4863-AE6E-345F70F0DA5F}" destId="{5205ED42-B6E1-48EE-A7D4-AC7D098ED8F4}" srcOrd="0" destOrd="0" presId="urn:microsoft.com/office/officeart/2005/8/layout/list1"/>
    <dgm:cxn modelId="{1A2A2EAA-A8BF-4274-A301-89BB13C4966D}" srcId="{C6A61E7A-1587-4A3D-A5C4-AD42C8852323}" destId="{D031E8B7-427F-4DB8-A184-6A2FC7558FC7}" srcOrd="3" destOrd="0" parTransId="{2D534DDA-0A4D-4F31-AC77-F6D3748DB26C}" sibTransId="{EAA61B79-4459-4F83-BEF8-26B94FD39F33}"/>
    <dgm:cxn modelId="{FE4F8EAA-2A8B-4767-82EB-668EC5DB1D23}" srcId="{47A5FE4B-F1DD-4A5B-8A74-1591FA494B46}" destId="{15D8758F-ECC0-4090-BA67-F5E118A718BC}" srcOrd="1" destOrd="0" parTransId="{9A5B2AFE-A0E1-463E-A909-0C2044814DDA}" sibTransId="{042126CE-CEB3-4AF0-AB69-3C2905F7A9F3}"/>
    <dgm:cxn modelId="{68C53AB0-9FF5-413A-8592-1BA81C53F72F}" srcId="{1764B3DE-7E1B-4ED1-B0DE-BA2F458B71E5}" destId="{6BE7D607-7790-4253-9417-92D0C7611B02}" srcOrd="2" destOrd="0" parTransId="{4AE3768F-B1D5-4F7A-99E8-69CD10617B06}" sibTransId="{B6216999-A7BE-4EB3-9131-D493E42A57AF}"/>
    <dgm:cxn modelId="{80B68BB3-3031-4F00-931C-33F647C6F519}" srcId="{EB41B7B8-1015-4BBF-8386-70600B35FEA9}" destId="{909C81BD-1019-4A59-B37E-95D40DC33AC5}" srcOrd="0" destOrd="0" parTransId="{661BEFB7-5BB3-4A8D-8CC4-640308EA9631}" sibTransId="{6DF8D4C4-46C7-41C6-8D7F-7A943B6FAD51}"/>
    <dgm:cxn modelId="{BBBDE6B4-4366-4BD6-A2B0-7DB2A56CED48}" srcId="{EB41B7B8-1015-4BBF-8386-70600B35FEA9}" destId="{21FE6CE2-06A7-46E8-80E2-93844A80D8F2}" srcOrd="1" destOrd="0" parTransId="{67127B49-272F-4214-A71C-11B34F559F87}" sibTransId="{9BDB1809-86C5-4647-9FEA-7E9299943313}"/>
    <dgm:cxn modelId="{73DF12D7-32ED-4177-A791-3F4698B0B03F}" type="presOf" srcId="{83709A65-2546-4D00-8799-BBF08C3E2A54}" destId="{3B9B6040-E1A0-45B3-BDF7-4D3156C2F1CA}" srcOrd="0" destOrd="0" presId="urn:microsoft.com/office/officeart/2005/8/layout/list1"/>
    <dgm:cxn modelId="{A7D798DA-2869-4F95-9D64-D74D884EBB2D}" srcId="{1764B3DE-7E1B-4ED1-B0DE-BA2F458B71E5}" destId="{29BE5E5C-E7DD-4815-A0A7-EABD8CEE7235}" srcOrd="0" destOrd="0" parTransId="{9B86601C-9EAB-47B9-B68C-658A1D7F5D70}" sibTransId="{EBBB0377-1293-405D-857B-D08E05C433C8}"/>
    <dgm:cxn modelId="{3E420DDD-B1C4-4EA3-8FB5-4D82E2BE0F3E}" type="presOf" srcId="{824C957D-731C-414B-BCB1-56362B09E1CC}" destId="{2E0D739A-4FE4-4755-872F-4A186D8DD9CB}" srcOrd="0" destOrd="1" presId="urn:microsoft.com/office/officeart/2005/8/layout/list1"/>
    <dgm:cxn modelId="{0C1B97E5-599A-4DCB-888C-F582FE00AD31}" type="presOf" srcId="{47A5FE4B-F1DD-4A5B-8A74-1591FA494B46}" destId="{83D3885B-6EFB-43DF-9F79-8E6F889FD881}" srcOrd="1" destOrd="0" presId="urn:microsoft.com/office/officeart/2005/8/layout/list1"/>
    <dgm:cxn modelId="{71DD8EE9-96CA-4A3E-A5A1-48770E606C3C}" type="presOf" srcId="{909C81BD-1019-4A59-B37E-95D40DC33AC5}" destId="{A04996CA-CFB1-45F7-ADAF-271BEE38440F}" srcOrd="0" destOrd="0" presId="urn:microsoft.com/office/officeart/2005/8/layout/list1"/>
    <dgm:cxn modelId="{A2FCA002-9ADD-470D-AE5F-2BD8EC7E9A69}" type="presParOf" srcId="{3B9B6040-E1A0-45B3-BDF7-4D3156C2F1CA}" destId="{4DB13306-A616-4F94-AED0-0E8C94059F55}" srcOrd="0" destOrd="0" presId="urn:microsoft.com/office/officeart/2005/8/layout/list1"/>
    <dgm:cxn modelId="{6C158814-E23C-46B4-8FF8-9F8B1265075C}" type="presParOf" srcId="{4DB13306-A616-4F94-AED0-0E8C94059F55}" destId="{C9376AFA-AB18-4BB5-87B2-7DBB2BED5FF5}" srcOrd="0" destOrd="0" presId="urn:microsoft.com/office/officeart/2005/8/layout/list1"/>
    <dgm:cxn modelId="{BE3E46DC-1B47-4E13-8CA8-6B6BAC57B997}" type="presParOf" srcId="{4DB13306-A616-4F94-AED0-0E8C94059F55}" destId="{83D3885B-6EFB-43DF-9F79-8E6F889FD881}" srcOrd="1" destOrd="0" presId="urn:microsoft.com/office/officeart/2005/8/layout/list1"/>
    <dgm:cxn modelId="{267D07AA-ED46-4D13-AA67-5397C3154D31}" type="presParOf" srcId="{3B9B6040-E1A0-45B3-BDF7-4D3156C2F1CA}" destId="{81C67711-A050-4B00-B5F6-235ECC7292B5}" srcOrd="1" destOrd="0" presId="urn:microsoft.com/office/officeart/2005/8/layout/list1"/>
    <dgm:cxn modelId="{6B137C75-2230-45FA-A80E-C538826C5242}" type="presParOf" srcId="{3B9B6040-E1A0-45B3-BDF7-4D3156C2F1CA}" destId="{CC3E2F90-5677-4D2D-8D7C-050A2D5F187D}" srcOrd="2" destOrd="0" presId="urn:microsoft.com/office/officeart/2005/8/layout/list1"/>
    <dgm:cxn modelId="{930CFDE1-7702-4C25-9EC7-735395606338}" type="presParOf" srcId="{3B9B6040-E1A0-45B3-BDF7-4D3156C2F1CA}" destId="{B02C36FB-3A06-44CD-898A-6D599FF87460}" srcOrd="3" destOrd="0" presId="urn:microsoft.com/office/officeart/2005/8/layout/list1"/>
    <dgm:cxn modelId="{9E8EDC43-2B11-4653-902C-ACD3A6C7D9F0}" type="presParOf" srcId="{3B9B6040-E1A0-45B3-BDF7-4D3156C2F1CA}" destId="{979A6D46-8B43-41CE-838F-0F2179AAD7E9}" srcOrd="4" destOrd="0" presId="urn:microsoft.com/office/officeart/2005/8/layout/list1"/>
    <dgm:cxn modelId="{88469190-3D48-4E9A-B64A-9FE857827220}" type="presParOf" srcId="{979A6D46-8B43-41CE-838F-0F2179AAD7E9}" destId="{05C47F2D-D383-4172-AE6E-7D62142AD63D}" srcOrd="0" destOrd="0" presId="urn:microsoft.com/office/officeart/2005/8/layout/list1"/>
    <dgm:cxn modelId="{997C9BE2-DB2C-403F-93EB-0F44BC4DAB10}" type="presParOf" srcId="{979A6D46-8B43-41CE-838F-0F2179AAD7E9}" destId="{4F5A220D-BAD7-4FC2-8D6C-BCADC4C8FC0A}" srcOrd="1" destOrd="0" presId="urn:microsoft.com/office/officeart/2005/8/layout/list1"/>
    <dgm:cxn modelId="{37348855-00A5-429C-952A-15F3374F11F6}" type="presParOf" srcId="{3B9B6040-E1A0-45B3-BDF7-4D3156C2F1CA}" destId="{EA93577C-4D55-447A-9FA1-ECF1785AC506}" srcOrd="5" destOrd="0" presId="urn:microsoft.com/office/officeart/2005/8/layout/list1"/>
    <dgm:cxn modelId="{29F08FC1-4EF0-4012-BFFD-2ABE1D7744D5}" type="presParOf" srcId="{3B9B6040-E1A0-45B3-BDF7-4D3156C2F1CA}" destId="{A04996CA-CFB1-45F7-ADAF-271BEE38440F}" srcOrd="6" destOrd="0" presId="urn:microsoft.com/office/officeart/2005/8/layout/list1"/>
    <dgm:cxn modelId="{FF312AC8-7C37-4AAF-9E4C-3058753FB0BA}" type="presParOf" srcId="{3B9B6040-E1A0-45B3-BDF7-4D3156C2F1CA}" destId="{078FD3F9-3A35-43F5-934E-02C3EA8C603A}" srcOrd="7" destOrd="0" presId="urn:microsoft.com/office/officeart/2005/8/layout/list1"/>
    <dgm:cxn modelId="{DEACA668-3306-4ADC-96EE-F5968F5C030E}" type="presParOf" srcId="{3B9B6040-E1A0-45B3-BDF7-4D3156C2F1CA}" destId="{0578535C-5221-4352-B37D-54D276542460}" srcOrd="8" destOrd="0" presId="urn:microsoft.com/office/officeart/2005/8/layout/list1"/>
    <dgm:cxn modelId="{C7599A13-2EFA-435D-93E2-5ACBEE90B2E8}" type="presParOf" srcId="{0578535C-5221-4352-B37D-54D276542460}" destId="{B64B2675-DE04-48CC-8113-451AB4BD10EF}" srcOrd="0" destOrd="0" presId="urn:microsoft.com/office/officeart/2005/8/layout/list1"/>
    <dgm:cxn modelId="{F58534CE-6CE5-4436-B178-EA351DB8A34F}" type="presParOf" srcId="{0578535C-5221-4352-B37D-54D276542460}" destId="{8416C496-6E31-4433-8944-0F03C3667BA5}" srcOrd="1" destOrd="0" presId="urn:microsoft.com/office/officeart/2005/8/layout/list1"/>
    <dgm:cxn modelId="{4098E211-3308-4B67-8DF0-78092AA68931}" type="presParOf" srcId="{3B9B6040-E1A0-45B3-BDF7-4D3156C2F1CA}" destId="{3C1FF3A0-D4AB-456D-BC7E-00A17B38D182}" srcOrd="9" destOrd="0" presId="urn:microsoft.com/office/officeart/2005/8/layout/list1"/>
    <dgm:cxn modelId="{4D155085-C55F-417A-862F-6E92BFD0227C}" type="presParOf" srcId="{3B9B6040-E1A0-45B3-BDF7-4D3156C2F1CA}" destId="{2E0D739A-4FE4-4755-872F-4A186D8DD9CB}" srcOrd="10" destOrd="0" presId="urn:microsoft.com/office/officeart/2005/8/layout/list1"/>
    <dgm:cxn modelId="{047A9F22-3BD8-40B2-9CFC-0481ABE45EF1}" type="presParOf" srcId="{3B9B6040-E1A0-45B3-BDF7-4D3156C2F1CA}" destId="{A14791DD-1DCE-413A-AA5F-36218F1A3C7F}" srcOrd="11" destOrd="0" presId="urn:microsoft.com/office/officeart/2005/8/layout/list1"/>
    <dgm:cxn modelId="{CCDA99E7-A0EE-46F1-9BF6-637DBB4D27BA}" type="presParOf" srcId="{3B9B6040-E1A0-45B3-BDF7-4D3156C2F1CA}" destId="{16D46E19-A180-4EA9-B4AA-4151E31172F7}" srcOrd="12" destOrd="0" presId="urn:microsoft.com/office/officeart/2005/8/layout/list1"/>
    <dgm:cxn modelId="{E40483FB-6C24-4B19-A54A-D5F058EAC428}" type="presParOf" srcId="{16D46E19-A180-4EA9-B4AA-4151E31172F7}" destId="{620E7307-D0BB-4720-BB99-BB0020D470F4}" srcOrd="0" destOrd="0" presId="urn:microsoft.com/office/officeart/2005/8/layout/list1"/>
    <dgm:cxn modelId="{ADA50C84-489F-403C-BE73-D1726E37C9D7}" type="presParOf" srcId="{16D46E19-A180-4EA9-B4AA-4151E31172F7}" destId="{57103D62-A93B-465B-8C29-D9629679F787}" srcOrd="1" destOrd="0" presId="urn:microsoft.com/office/officeart/2005/8/layout/list1"/>
    <dgm:cxn modelId="{43357F7A-0BB4-4621-8AB7-8DAE58E5F210}" type="presParOf" srcId="{3B9B6040-E1A0-45B3-BDF7-4D3156C2F1CA}" destId="{87C6CA62-C309-4DFB-BFA4-F01DA5829DFD}" srcOrd="13" destOrd="0" presId="urn:microsoft.com/office/officeart/2005/8/layout/list1"/>
    <dgm:cxn modelId="{D348207D-0042-4784-9917-3A5144A3FE21}" type="presParOf" srcId="{3B9B6040-E1A0-45B3-BDF7-4D3156C2F1CA}" destId="{5205ED42-B6E1-48EE-A7D4-AC7D098ED8F4}"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E2F90-5677-4D2D-8D7C-050A2D5F187D}">
      <dsp:nvSpPr>
        <dsp:cNvPr id="0" name=""/>
        <dsp:cNvSpPr/>
      </dsp:nvSpPr>
      <dsp:spPr>
        <a:xfrm>
          <a:off x="0" y="209798"/>
          <a:ext cx="9225767" cy="699300"/>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6022" tIns="249936" rIns="71602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SpaceX API</a:t>
          </a:r>
        </a:p>
        <a:p>
          <a:pPr marL="114300" lvl="1" indent="-114300" algn="l" defTabSz="533400">
            <a:lnSpc>
              <a:spcPct val="90000"/>
            </a:lnSpc>
            <a:spcBef>
              <a:spcPct val="0"/>
            </a:spcBef>
            <a:spcAft>
              <a:spcPct val="15000"/>
            </a:spcAft>
            <a:buChar char="•"/>
          </a:pPr>
          <a:r>
            <a:rPr lang="en-US" sz="1200" kern="1200" dirty="0"/>
            <a:t>Web scraping</a:t>
          </a:r>
        </a:p>
      </dsp:txBody>
      <dsp:txXfrm>
        <a:off x="0" y="209798"/>
        <a:ext cx="9225767" cy="699300"/>
      </dsp:txXfrm>
    </dsp:sp>
    <dsp:sp modelId="{83D3885B-6EFB-43DF-9F79-8E6F889FD881}">
      <dsp:nvSpPr>
        <dsp:cNvPr id="0" name=""/>
        <dsp:cNvSpPr/>
      </dsp:nvSpPr>
      <dsp:spPr>
        <a:xfrm>
          <a:off x="461288" y="32678"/>
          <a:ext cx="6458036" cy="354240"/>
        </a:xfrm>
        <a:prstGeom prst="round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44098" tIns="0" rIns="244098" bIns="0" numCol="1" spcCol="1270" anchor="ctr" anchorCtr="0">
          <a:noAutofit/>
        </a:bodyPr>
        <a:lstStyle/>
        <a:p>
          <a:pPr marL="0" lvl="0" indent="0" algn="l" defTabSz="533400">
            <a:lnSpc>
              <a:spcPct val="90000"/>
            </a:lnSpc>
            <a:spcBef>
              <a:spcPct val="0"/>
            </a:spcBef>
            <a:spcAft>
              <a:spcPct val="35000"/>
            </a:spcAft>
            <a:buNone/>
          </a:pPr>
          <a:r>
            <a:rPr lang="en-US" sz="1200" kern="1200" dirty="0"/>
            <a:t>Data collection, wrangling, and formatting, using</a:t>
          </a:r>
        </a:p>
      </dsp:txBody>
      <dsp:txXfrm>
        <a:off x="478581" y="49971"/>
        <a:ext cx="6423450" cy="319654"/>
      </dsp:txXfrm>
    </dsp:sp>
    <dsp:sp modelId="{A04996CA-CFB1-45F7-ADAF-271BEE38440F}">
      <dsp:nvSpPr>
        <dsp:cNvPr id="0" name=""/>
        <dsp:cNvSpPr/>
      </dsp:nvSpPr>
      <dsp:spPr>
        <a:xfrm>
          <a:off x="0" y="1151019"/>
          <a:ext cx="9225767" cy="699300"/>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6022" tIns="249936" rIns="71602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Pandas and </a:t>
          </a:r>
          <a:r>
            <a:rPr lang="en-US" sz="1200" kern="1200" dirty="0" err="1"/>
            <a:t>Numpy</a:t>
          </a:r>
          <a:endParaRPr lang="en-US" sz="1200" kern="1200" dirty="0"/>
        </a:p>
        <a:p>
          <a:pPr marL="114300" lvl="1" indent="-114300" algn="l" defTabSz="533400">
            <a:lnSpc>
              <a:spcPct val="90000"/>
            </a:lnSpc>
            <a:spcBef>
              <a:spcPct val="0"/>
            </a:spcBef>
            <a:spcAft>
              <a:spcPct val="15000"/>
            </a:spcAft>
            <a:buChar char="•"/>
          </a:pPr>
          <a:r>
            <a:rPr lang="en-US" sz="1200" kern="1200" dirty="0"/>
            <a:t>SQL</a:t>
          </a:r>
        </a:p>
      </dsp:txBody>
      <dsp:txXfrm>
        <a:off x="0" y="1151019"/>
        <a:ext cx="9225767" cy="699300"/>
      </dsp:txXfrm>
    </dsp:sp>
    <dsp:sp modelId="{4F5A220D-BAD7-4FC2-8D6C-BCADC4C8FC0A}">
      <dsp:nvSpPr>
        <dsp:cNvPr id="0" name=""/>
        <dsp:cNvSpPr/>
      </dsp:nvSpPr>
      <dsp:spPr>
        <a:xfrm>
          <a:off x="461288" y="973899"/>
          <a:ext cx="6458036" cy="354240"/>
        </a:xfrm>
        <a:prstGeom prst="round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44098" tIns="0" rIns="244098" bIns="0" numCol="1" spcCol="1270" anchor="ctr" anchorCtr="0">
          <a:noAutofit/>
        </a:bodyPr>
        <a:lstStyle/>
        <a:p>
          <a:pPr marL="0" lvl="0" indent="0" algn="l" defTabSz="533400">
            <a:lnSpc>
              <a:spcPct val="90000"/>
            </a:lnSpc>
            <a:spcBef>
              <a:spcPct val="0"/>
            </a:spcBef>
            <a:spcAft>
              <a:spcPct val="35000"/>
            </a:spcAft>
            <a:buNone/>
          </a:pPr>
          <a:r>
            <a:rPr lang="en-US" sz="1200" kern="1200" dirty="0"/>
            <a:t>Exploratory data analysis (EDA), using</a:t>
          </a:r>
        </a:p>
      </dsp:txBody>
      <dsp:txXfrm>
        <a:off x="478581" y="991192"/>
        <a:ext cx="6423450" cy="319654"/>
      </dsp:txXfrm>
    </dsp:sp>
    <dsp:sp modelId="{2E0D739A-4FE4-4755-872F-4A186D8DD9CB}">
      <dsp:nvSpPr>
        <dsp:cNvPr id="0" name=""/>
        <dsp:cNvSpPr/>
      </dsp:nvSpPr>
      <dsp:spPr>
        <a:xfrm>
          <a:off x="0" y="2092239"/>
          <a:ext cx="9225767" cy="888300"/>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6022" tIns="249936" rIns="71602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Matplotlib and Seaborn</a:t>
          </a:r>
        </a:p>
        <a:p>
          <a:pPr marL="114300" lvl="1" indent="-114300" algn="l" defTabSz="533400">
            <a:lnSpc>
              <a:spcPct val="90000"/>
            </a:lnSpc>
            <a:spcBef>
              <a:spcPct val="0"/>
            </a:spcBef>
            <a:spcAft>
              <a:spcPct val="15000"/>
            </a:spcAft>
            <a:buChar char="•"/>
          </a:pPr>
          <a:r>
            <a:rPr lang="en-US" sz="1200" kern="1200" dirty="0"/>
            <a:t>Folium</a:t>
          </a:r>
        </a:p>
        <a:p>
          <a:pPr marL="114300" lvl="1" indent="-114300" algn="l" defTabSz="533400">
            <a:lnSpc>
              <a:spcPct val="90000"/>
            </a:lnSpc>
            <a:spcBef>
              <a:spcPct val="0"/>
            </a:spcBef>
            <a:spcAft>
              <a:spcPct val="15000"/>
            </a:spcAft>
            <a:buChar char="•"/>
          </a:pPr>
          <a:r>
            <a:rPr lang="en-US" sz="1200" kern="1200" dirty="0"/>
            <a:t>Dash</a:t>
          </a:r>
        </a:p>
      </dsp:txBody>
      <dsp:txXfrm>
        <a:off x="0" y="2092239"/>
        <a:ext cx="9225767" cy="888300"/>
      </dsp:txXfrm>
    </dsp:sp>
    <dsp:sp modelId="{8416C496-6E31-4433-8944-0F03C3667BA5}">
      <dsp:nvSpPr>
        <dsp:cNvPr id="0" name=""/>
        <dsp:cNvSpPr/>
      </dsp:nvSpPr>
      <dsp:spPr>
        <a:xfrm>
          <a:off x="461288" y="1915119"/>
          <a:ext cx="6458036" cy="354240"/>
        </a:xfrm>
        <a:prstGeom prst="round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44098" tIns="0" rIns="244098" bIns="0" numCol="1" spcCol="1270" anchor="ctr" anchorCtr="0">
          <a:noAutofit/>
        </a:bodyPr>
        <a:lstStyle/>
        <a:p>
          <a:pPr marL="0" lvl="0" indent="0" algn="l" defTabSz="533400">
            <a:lnSpc>
              <a:spcPct val="90000"/>
            </a:lnSpc>
            <a:spcBef>
              <a:spcPct val="0"/>
            </a:spcBef>
            <a:spcAft>
              <a:spcPct val="35000"/>
            </a:spcAft>
            <a:buNone/>
          </a:pPr>
          <a:r>
            <a:rPr lang="en-US" sz="1200" kern="1200" dirty="0"/>
            <a:t>Data visualization, using: </a:t>
          </a:r>
        </a:p>
      </dsp:txBody>
      <dsp:txXfrm>
        <a:off x="478581" y="1932412"/>
        <a:ext cx="6423450" cy="319654"/>
      </dsp:txXfrm>
    </dsp:sp>
    <dsp:sp modelId="{5205ED42-B6E1-48EE-A7D4-AC7D098ED8F4}">
      <dsp:nvSpPr>
        <dsp:cNvPr id="0" name=""/>
        <dsp:cNvSpPr/>
      </dsp:nvSpPr>
      <dsp:spPr>
        <a:xfrm>
          <a:off x="0" y="3222459"/>
          <a:ext cx="9225767" cy="1096200"/>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6022" tIns="249936" rIns="716022"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a:latin typeface="Calibri Light" panose="020F0302020204030204"/>
            </a:rPr>
            <a:t>Logistic regression</a:t>
          </a:r>
        </a:p>
        <a:p>
          <a:pPr marL="114300" lvl="1" indent="-114300" algn="l" defTabSz="533400" rtl="0">
            <a:lnSpc>
              <a:spcPct val="90000"/>
            </a:lnSpc>
            <a:spcBef>
              <a:spcPct val="0"/>
            </a:spcBef>
            <a:spcAft>
              <a:spcPct val="15000"/>
            </a:spcAft>
            <a:buChar char="•"/>
          </a:pPr>
          <a:r>
            <a:rPr lang="en-US" sz="1200" kern="1200" dirty="0">
              <a:latin typeface="Calibri Light" panose="020F0302020204030204"/>
            </a:rPr>
            <a:t>Support vector machine(SVM)</a:t>
          </a:r>
        </a:p>
        <a:p>
          <a:pPr marL="114300" lvl="1" indent="-114300" algn="l" defTabSz="533400" rtl="0">
            <a:lnSpc>
              <a:spcPct val="90000"/>
            </a:lnSpc>
            <a:spcBef>
              <a:spcPct val="0"/>
            </a:spcBef>
            <a:spcAft>
              <a:spcPct val="15000"/>
            </a:spcAft>
            <a:buChar char="•"/>
          </a:pPr>
          <a:r>
            <a:rPr lang="en-US" sz="1200" kern="1200" dirty="0">
              <a:latin typeface="Calibri Light" panose="020F0302020204030204"/>
            </a:rPr>
            <a:t>Decision tree</a:t>
          </a:r>
          <a:endParaRPr lang="en-US" sz="1200" kern="1200" dirty="0"/>
        </a:p>
        <a:p>
          <a:pPr marL="114300" lvl="1" indent="-114300" algn="l" defTabSz="533400" rtl="0">
            <a:lnSpc>
              <a:spcPct val="90000"/>
            </a:lnSpc>
            <a:spcBef>
              <a:spcPct val="0"/>
            </a:spcBef>
            <a:spcAft>
              <a:spcPct val="15000"/>
            </a:spcAft>
            <a:buChar char="•"/>
          </a:pPr>
          <a:r>
            <a:rPr lang="en-US" sz="1200" kern="1200" dirty="0">
              <a:latin typeface="Calibri Light" panose="020F0302020204030204"/>
            </a:rPr>
            <a:t>K-nearest neighbors(KNN)</a:t>
          </a:r>
        </a:p>
      </dsp:txBody>
      <dsp:txXfrm>
        <a:off x="0" y="3222459"/>
        <a:ext cx="9225767" cy="1096200"/>
      </dsp:txXfrm>
    </dsp:sp>
    <dsp:sp modelId="{57103D62-A93B-465B-8C29-D9629679F787}">
      <dsp:nvSpPr>
        <dsp:cNvPr id="0" name=""/>
        <dsp:cNvSpPr/>
      </dsp:nvSpPr>
      <dsp:spPr>
        <a:xfrm>
          <a:off x="461288" y="3045339"/>
          <a:ext cx="6458036" cy="354240"/>
        </a:xfrm>
        <a:prstGeom prst="round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44098" tIns="0" rIns="244098" bIns="0" numCol="1" spcCol="1270" anchor="ctr" anchorCtr="0">
          <a:noAutofit/>
        </a:bodyPr>
        <a:lstStyle/>
        <a:p>
          <a:pPr marL="0" lvl="0" indent="0" algn="l" defTabSz="533400">
            <a:lnSpc>
              <a:spcPct val="90000"/>
            </a:lnSpc>
            <a:spcBef>
              <a:spcPct val="0"/>
            </a:spcBef>
            <a:spcAft>
              <a:spcPct val="35000"/>
            </a:spcAft>
            <a:buNone/>
          </a:pPr>
          <a:r>
            <a:rPr lang="en-US" sz="1200" kern="1200" dirty="0"/>
            <a:t>Machine learning prediction , using</a:t>
          </a:r>
        </a:p>
      </dsp:txBody>
      <dsp:txXfrm>
        <a:off x="478581" y="3062632"/>
        <a:ext cx="6423450"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5/11/2023</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5/11/2023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226275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5/11/2023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77676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2526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09280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365354"/>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2126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779160742"/>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5/11/2023</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5/11/2023</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5/11/2023</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5/11/2023</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39726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5/11/2023</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5/11/2023</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5/11/2023</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5/11/2023</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5/11/2023</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5/11/2023</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619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0158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7503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1244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5/11/2023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46513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6584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9786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5/11/2023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462003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i.spacexdata.com/v4/rocke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ndex.php?title=List_of_Falcon_9_and_Heavy_launches&amp;oldid=102768692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www.tomoyan.net/_detail/python/numpy_logo.svg?id=python:numpy_scipy_matplotlib" TargetMode="Externa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36AF9D-A911-994B-90EA-013D4CDA5604}"/>
              </a:ext>
            </a:extLst>
          </p:cNvPr>
          <p:cNvSpPr txBox="1"/>
          <p:nvPr/>
        </p:nvSpPr>
        <p:spPr>
          <a:xfrm>
            <a:off x="888546" y="4568734"/>
            <a:ext cx="2514600" cy="646331"/>
          </a:xfrm>
          <a:prstGeom prst="rect">
            <a:avLst/>
          </a:prstGeom>
          <a:noFill/>
        </p:spPr>
        <p:txBody>
          <a:bodyPr wrap="square" lIns="91440" tIns="45720" rIns="91440" bIns="45720" rtlCol="0" anchor="t">
            <a:spAutoFit/>
          </a:bodyPr>
          <a:lstStyle/>
          <a:p>
            <a:r>
              <a:rPr lang="en-US" dirty="0">
                <a:solidFill>
                  <a:schemeClr val="bg2"/>
                </a:solidFill>
                <a:latin typeface="Abadi"/>
                <a:ea typeface="SF Pro" pitchFamily="2" charset="0"/>
                <a:cs typeface="SF Pro" pitchFamily="2" charset="0"/>
              </a:rPr>
              <a:t>Haifa  Al-Nasi</a:t>
            </a:r>
          </a:p>
          <a:p>
            <a:r>
              <a:rPr lang="en-US" dirty="0">
                <a:solidFill>
                  <a:schemeClr val="bg2"/>
                </a:solidFill>
                <a:latin typeface="Abadi"/>
                <a:ea typeface="SF Pro" pitchFamily="2" charset="0"/>
                <a:cs typeface="SF Pro" pitchFamily="2" charset="0"/>
              </a:rPr>
              <a:t>02-5-2023</a:t>
            </a:r>
            <a:endParaRPr lang="en-US" dirty="0">
              <a:solidFill>
                <a:schemeClr val="bg2"/>
              </a:solidFill>
              <a:latin typeface="Abadi" panose="020B0604020104020204" pitchFamily="34" charset="0"/>
              <a:ea typeface="SF Pro" pitchFamily="2" charset="0"/>
              <a:cs typeface="SF Pro" pitchFamily="2" charset="0"/>
            </a:endParaRPr>
          </a:p>
        </p:txBody>
      </p:sp>
      <p:pic>
        <p:nvPicPr>
          <p:cNvPr id="2"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3"/>
          <a:stretch>
            <a:fillRect/>
          </a:stretch>
        </p:blipFill>
        <p:spPr>
          <a:xfrm>
            <a:off x="889820" y="676828"/>
            <a:ext cx="2104103" cy="629183"/>
          </a:xfrm>
          <a:prstGeom prst="rect">
            <a:avLst/>
          </a:prstGeom>
        </p:spPr>
      </p:pic>
    </p:spTree>
    <p:extLst>
      <p:ext uri="{BB962C8B-B14F-4D97-AF65-F5344CB8AC3E}">
        <p14:creationId xmlns:p14="http://schemas.microsoft.com/office/powerpoint/2010/main" val="127761162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DF6-3EE0-0571-7D1B-94A839C014E4}"/>
              </a:ext>
            </a:extLst>
          </p:cNvPr>
          <p:cNvSpPr>
            <a:spLocks noGrp="1"/>
          </p:cNvSpPr>
          <p:nvPr>
            <p:ph type="title"/>
          </p:nvPr>
        </p:nvSpPr>
        <p:spPr>
          <a:xfrm>
            <a:off x="322965" y="565876"/>
            <a:ext cx="4318630" cy="5562393"/>
          </a:xfrm>
        </p:spPr>
        <p:txBody>
          <a:bodyPr lIns="91440" tIns="45720" rIns="91440" bIns="45720" anchor="t">
            <a:normAutofit/>
          </a:bodyPr>
          <a:lstStyle/>
          <a:p>
            <a:r>
              <a:rPr lang="en-GB" sz="3600" dirty="0">
                <a:solidFill>
                  <a:srgbClr val="000000"/>
                </a:solidFill>
                <a:ea typeface="Calibri Light"/>
                <a:cs typeface="Calibri Light"/>
              </a:rPr>
              <a:t>METHODOLOGY</a:t>
            </a:r>
            <a:br>
              <a:rPr lang="en-GB" sz="3600" dirty="0">
                <a:solidFill>
                  <a:srgbClr val="000000"/>
                </a:solidFill>
                <a:ea typeface="Calibri Light"/>
                <a:cs typeface="Calibri Light"/>
              </a:rPr>
            </a:br>
            <a:br>
              <a:rPr lang="en-GB" sz="3600" dirty="0">
                <a:ea typeface="Calibri Light"/>
                <a:cs typeface="Calibri Light"/>
              </a:rPr>
            </a:br>
            <a:r>
              <a:rPr lang="en-GB" sz="3600" dirty="0">
                <a:solidFill>
                  <a:srgbClr val="000000"/>
                </a:solidFill>
                <a:ea typeface="Calibri Light"/>
                <a:cs typeface="Calibri Light"/>
              </a:rPr>
              <a:t>3 Data Visualization</a:t>
            </a:r>
          </a:p>
        </p:txBody>
      </p:sp>
      <p:sp>
        <p:nvSpPr>
          <p:cNvPr id="3" name="Content Placeholder 2">
            <a:extLst>
              <a:ext uri="{FF2B5EF4-FFF2-40B4-BE49-F238E27FC236}">
                <a16:creationId xmlns:a16="http://schemas.microsoft.com/office/drawing/2014/main" id="{DB02303D-F01D-ACC4-AE51-5B524EB4597D}"/>
              </a:ext>
            </a:extLst>
          </p:cNvPr>
          <p:cNvSpPr>
            <a:spLocks noGrp="1"/>
          </p:cNvSpPr>
          <p:nvPr>
            <p:ph idx="1"/>
          </p:nvPr>
        </p:nvSpPr>
        <p:spPr>
          <a:xfrm>
            <a:off x="4654732" y="850052"/>
            <a:ext cx="6390623" cy="5326911"/>
          </a:xfrm>
        </p:spPr>
        <p:txBody>
          <a:bodyPr lIns="91440" tIns="45720" rIns="91440" bIns="45720" anchor="t">
            <a:normAutofit/>
          </a:bodyPr>
          <a:lstStyle/>
          <a:p>
            <a:r>
              <a:rPr lang="en-GB" sz="2400" dirty="0">
                <a:ea typeface="Calibri"/>
                <a:cs typeface="Calibri"/>
              </a:rPr>
              <a:t>Matplotlib and Seaborn</a:t>
            </a:r>
          </a:p>
          <a:p>
            <a:pPr lvl="1"/>
            <a:r>
              <a:rPr lang="en-GB" sz="2000" dirty="0">
                <a:ea typeface="Calibri"/>
                <a:cs typeface="Calibri"/>
              </a:rPr>
              <a:t>Functions from the Matplotlib and Seaborn libraries are used to visualize the data through scatterplots, bar charts, and line charts.</a:t>
            </a:r>
          </a:p>
          <a:p>
            <a:pPr lvl="1"/>
            <a:r>
              <a:rPr lang="en-GB" sz="2000" dirty="0">
                <a:ea typeface="Calibri"/>
                <a:cs typeface="Calibri"/>
              </a:rPr>
              <a:t>The plots and charts are used to understand more about the relationships between several features, such as:</a:t>
            </a:r>
          </a:p>
          <a:p>
            <a:pPr lvl="2"/>
            <a:r>
              <a:rPr lang="en-GB" sz="1600" dirty="0">
                <a:ea typeface="Calibri"/>
                <a:cs typeface="Calibri"/>
              </a:rPr>
              <a:t>The relationships between flight number and launch site</a:t>
            </a:r>
          </a:p>
          <a:p>
            <a:pPr lvl="2"/>
            <a:r>
              <a:rPr lang="en-GB" sz="1600" dirty="0">
                <a:ea typeface="Calibri"/>
                <a:cs typeface="Calibri"/>
              </a:rPr>
              <a:t>The relationship between payload mass and launch site</a:t>
            </a:r>
          </a:p>
          <a:p>
            <a:pPr lvl="2"/>
            <a:r>
              <a:rPr lang="en-GB" sz="1600" dirty="0">
                <a:ea typeface="Calibri"/>
                <a:cs typeface="Calibri"/>
              </a:rPr>
              <a:t>The relationship between success rate and orbit type</a:t>
            </a:r>
          </a:p>
          <a:p>
            <a:pPr lvl="1"/>
            <a:r>
              <a:rPr lang="en-GB" sz="2000" dirty="0">
                <a:ea typeface="Calibri"/>
                <a:cs typeface="Calibri"/>
              </a:rPr>
              <a:t>Folium</a:t>
            </a:r>
          </a:p>
          <a:p>
            <a:pPr lvl="2"/>
            <a:r>
              <a:rPr lang="en-GB" sz="1600" dirty="0">
                <a:ea typeface="Calibri"/>
                <a:cs typeface="Calibri"/>
              </a:rPr>
              <a:t>Functions from the Folium libraries are used to visualize the data through interactive maps.</a:t>
            </a:r>
          </a:p>
          <a:p>
            <a:pPr lvl="3"/>
            <a:r>
              <a:rPr lang="en-GB" sz="1400" dirty="0">
                <a:ea typeface="Calibri"/>
                <a:cs typeface="Calibri"/>
              </a:rPr>
              <a:t>The Folium library is used to :</a:t>
            </a:r>
          </a:p>
          <a:p>
            <a:pPr lvl="4"/>
            <a:r>
              <a:rPr lang="en-GB" sz="1400" dirty="0">
                <a:ea typeface="Calibri"/>
                <a:cs typeface="Calibri"/>
              </a:rPr>
              <a:t>Mark All launch sites on a map </a:t>
            </a:r>
          </a:p>
          <a:p>
            <a:pPr lvl="4"/>
            <a:r>
              <a:rPr lang="en-GB" sz="1400" dirty="0">
                <a:ea typeface="Calibri"/>
                <a:cs typeface="Calibri"/>
              </a:rPr>
              <a:t>Mark the </a:t>
            </a:r>
            <a:r>
              <a:rPr lang="en-GB" sz="1400" dirty="0" err="1">
                <a:ea typeface="Calibri"/>
                <a:cs typeface="Calibri"/>
              </a:rPr>
              <a:t>successeded</a:t>
            </a:r>
            <a:r>
              <a:rPr lang="en-GB" sz="1400" dirty="0">
                <a:ea typeface="Calibri"/>
                <a:cs typeface="Calibri"/>
              </a:rPr>
              <a:t> launches and failed launches for each site on the map </a:t>
            </a:r>
          </a:p>
          <a:p>
            <a:pPr lvl="4"/>
            <a:r>
              <a:rPr lang="en-GB" sz="1400" dirty="0">
                <a:ea typeface="Calibri"/>
                <a:cs typeface="Calibri"/>
              </a:rPr>
              <a:t>Mark the distance between a launch site to its proximities such as the nearest city, railway, or highway</a:t>
            </a:r>
          </a:p>
        </p:txBody>
      </p:sp>
      <p:sp>
        <p:nvSpPr>
          <p:cNvPr id="5" name="Oval 4">
            <a:extLst>
              <a:ext uri="{FF2B5EF4-FFF2-40B4-BE49-F238E27FC236}">
                <a16:creationId xmlns:a16="http://schemas.microsoft.com/office/drawing/2014/main" id="{56A59357-8B7A-44EE-9D94-882E832EEB91}"/>
              </a:ext>
            </a:extLst>
          </p:cNvPr>
          <p:cNvSpPr/>
          <p:nvPr/>
        </p:nvSpPr>
        <p:spPr>
          <a:xfrm>
            <a:off x="323112" y="1952671"/>
            <a:ext cx="71886" cy="862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6911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DF6-3EE0-0571-7D1B-94A839C014E4}"/>
              </a:ext>
            </a:extLst>
          </p:cNvPr>
          <p:cNvSpPr>
            <a:spLocks noGrp="1"/>
          </p:cNvSpPr>
          <p:nvPr>
            <p:ph type="title"/>
          </p:nvPr>
        </p:nvSpPr>
        <p:spPr>
          <a:xfrm>
            <a:off x="322965" y="479611"/>
            <a:ext cx="4131724" cy="5562393"/>
          </a:xfrm>
        </p:spPr>
        <p:txBody>
          <a:bodyPr lIns="91440" tIns="45720" rIns="91440" bIns="45720" anchor="t">
            <a:normAutofit/>
          </a:bodyPr>
          <a:lstStyle/>
          <a:p>
            <a:r>
              <a:rPr lang="en-GB" sz="3600" dirty="0">
                <a:solidFill>
                  <a:srgbClr val="000000"/>
                </a:solidFill>
                <a:ea typeface="Calibri Light"/>
                <a:cs typeface="Calibri Light"/>
              </a:rPr>
              <a:t>METHODOLOGY</a:t>
            </a:r>
            <a:br>
              <a:rPr lang="en-GB" sz="3600" dirty="0">
                <a:solidFill>
                  <a:srgbClr val="000000"/>
                </a:solidFill>
                <a:ea typeface="Calibri Light"/>
                <a:cs typeface="Calibri Light"/>
              </a:rPr>
            </a:br>
            <a:br>
              <a:rPr lang="en-GB" sz="3600" dirty="0">
                <a:ea typeface="Calibri Light"/>
                <a:cs typeface="Calibri Light"/>
              </a:rPr>
            </a:br>
            <a:r>
              <a:rPr lang="en-GB" sz="3600" dirty="0">
                <a:solidFill>
                  <a:srgbClr val="000000"/>
                </a:solidFill>
                <a:ea typeface="Calibri Light"/>
                <a:cs typeface="Calibri Light"/>
              </a:rPr>
              <a:t>3 Data Visualization</a:t>
            </a:r>
          </a:p>
        </p:txBody>
      </p:sp>
      <p:sp>
        <p:nvSpPr>
          <p:cNvPr id="3" name="Content Placeholder 2">
            <a:extLst>
              <a:ext uri="{FF2B5EF4-FFF2-40B4-BE49-F238E27FC236}">
                <a16:creationId xmlns:a16="http://schemas.microsoft.com/office/drawing/2014/main" id="{DB02303D-F01D-ACC4-AE51-5B524EB4597D}"/>
              </a:ext>
            </a:extLst>
          </p:cNvPr>
          <p:cNvSpPr>
            <a:spLocks noGrp="1"/>
          </p:cNvSpPr>
          <p:nvPr>
            <p:ph idx="1"/>
          </p:nvPr>
        </p:nvSpPr>
        <p:spPr>
          <a:xfrm>
            <a:off x="4654732" y="850052"/>
            <a:ext cx="6390623" cy="5326911"/>
          </a:xfrm>
        </p:spPr>
        <p:txBody>
          <a:bodyPr lIns="91440" tIns="45720" rIns="91440" bIns="45720" anchor="t">
            <a:normAutofit/>
          </a:bodyPr>
          <a:lstStyle/>
          <a:p>
            <a:r>
              <a:rPr lang="en-GB" sz="2400" dirty="0">
                <a:ea typeface="Calibri"/>
                <a:cs typeface="Calibri"/>
              </a:rPr>
              <a:t>Dash</a:t>
            </a:r>
          </a:p>
          <a:p>
            <a:pPr lvl="1"/>
            <a:r>
              <a:rPr lang="en-GB" sz="2000" dirty="0">
                <a:ea typeface="Calibri"/>
                <a:cs typeface="Calibri"/>
              </a:rPr>
              <a:t>Functions from Dash are used to generate an interactive site where we can toggle the input  using a dropdown menu and a range slider .</a:t>
            </a:r>
          </a:p>
          <a:p>
            <a:pPr lvl="1"/>
            <a:r>
              <a:rPr lang="en-GB" sz="2000" dirty="0">
                <a:ea typeface="Calibri"/>
                <a:cs typeface="Calibri"/>
              </a:rPr>
              <a:t>Using a pie chart and a scatterplot, the interactive site shows:</a:t>
            </a:r>
          </a:p>
          <a:p>
            <a:pPr lvl="2"/>
            <a:r>
              <a:rPr lang="en-GB" sz="1600" dirty="0">
                <a:ea typeface="Calibri"/>
                <a:cs typeface="Calibri"/>
              </a:rPr>
              <a:t>The total success launches from each launch site .</a:t>
            </a:r>
          </a:p>
          <a:p>
            <a:pPr lvl="2"/>
            <a:r>
              <a:rPr lang="en-GB" sz="1600" dirty="0">
                <a:ea typeface="Calibri"/>
                <a:cs typeface="Calibri"/>
              </a:rPr>
              <a:t>The correlation between payload mass and mission outcome (success or failure) for each launch site.</a:t>
            </a:r>
          </a:p>
        </p:txBody>
      </p:sp>
      <p:sp>
        <p:nvSpPr>
          <p:cNvPr id="5" name="Oval 4">
            <a:extLst>
              <a:ext uri="{FF2B5EF4-FFF2-40B4-BE49-F238E27FC236}">
                <a16:creationId xmlns:a16="http://schemas.microsoft.com/office/drawing/2014/main" id="{56A59357-8B7A-44EE-9D94-882E832EEB91}"/>
              </a:ext>
            </a:extLst>
          </p:cNvPr>
          <p:cNvSpPr/>
          <p:nvPr/>
        </p:nvSpPr>
        <p:spPr>
          <a:xfrm>
            <a:off x="265603" y="1852029"/>
            <a:ext cx="115018" cy="1150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844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EC69-4B2E-C085-66F9-6969B8BBF2A9}"/>
              </a:ext>
            </a:extLst>
          </p:cNvPr>
          <p:cNvSpPr>
            <a:spLocks noGrp="1"/>
          </p:cNvSpPr>
          <p:nvPr>
            <p:ph type="title"/>
          </p:nvPr>
        </p:nvSpPr>
        <p:spPr>
          <a:xfrm>
            <a:off x="1156851" y="637762"/>
            <a:ext cx="9888496" cy="900131"/>
          </a:xfrm>
        </p:spPr>
        <p:txBody>
          <a:bodyPr lIns="91440" tIns="45720" rIns="91440" bIns="45720" anchor="t">
            <a:normAutofit fontScale="90000"/>
          </a:bodyPr>
          <a:lstStyle/>
          <a:p>
            <a:r>
              <a:rPr lang="en-GB" sz="4000" b="1" dirty="0">
                <a:solidFill>
                  <a:srgbClr val="000000"/>
                </a:solidFill>
                <a:ea typeface="Calibri Light"/>
                <a:cs typeface="Calibri Light"/>
              </a:rPr>
              <a:t>METHODOLOGY</a:t>
            </a:r>
            <a:br>
              <a:rPr lang="en-GB" sz="4000" dirty="0">
                <a:solidFill>
                  <a:srgbClr val="000000"/>
                </a:solidFill>
                <a:ea typeface="Calibri Light"/>
                <a:cs typeface="Calibri Light"/>
              </a:rPr>
            </a:br>
            <a:r>
              <a:rPr lang="en-GB" sz="3100" i="1" dirty="0">
                <a:solidFill>
                  <a:srgbClr val="000000"/>
                </a:solidFill>
                <a:ea typeface="Calibri Light"/>
                <a:cs typeface="Calibri Light"/>
              </a:rPr>
              <a:t>4 Machine Learning Prediction</a:t>
            </a:r>
            <a:endParaRPr lang="en-GB" sz="4000" i="1" dirty="0" err="1">
              <a:solidFill>
                <a:srgbClr val="000000"/>
              </a:solidFill>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910E0F34-3AAB-2EE8-3772-0B22F9850057}"/>
              </a:ext>
            </a:extLst>
          </p:cNvPr>
          <p:cNvSpPr>
            <a:spLocks noGrp="1"/>
          </p:cNvSpPr>
          <p:nvPr>
            <p:ph idx="1"/>
          </p:nvPr>
        </p:nvSpPr>
        <p:spPr>
          <a:xfrm>
            <a:off x="1155548" y="2217343"/>
            <a:ext cx="9880893" cy="3959619"/>
          </a:xfrm>
        </p:spPr>
        <p:txBody>
          <a:bodyPr lIns="91440" tIns="45720" rIns="91440" bIns="45720" anchor="t">
            <a:normAutofit fontScale="92500"/>
          </a:bodyPr>
          <a:lstStyle/>
          <a:p>
            <a:r>
              <a:rPr lang="en-GB" sz="2400" dirty="0">
                <a:ea typeface="Calibri"/>
                <a:cs typeface="Calibri"/>
              </a:rPr>
              <a:t>Functions from Scikit-learn library are used to create our machine learning models.</a:t>
            </a:r>
          </a:p>
          <a:p>
            <a:r>
              <a:rPr lang="en-GB" sz="2400" dirty="0">
                <a:ea typeface="Calibri"/>
                <a:cs typeface="Calibri"/>
              </a:rPr>
              <a:t>The machine learning prediction phase includes the following steps:</a:t>
            </a:r>
          </a:p>
          <a:p>
            <a:pPr lvl="1"/>
            <a:r>
              <a:rPr lang="en-GB" sz="2000" dirty="0">
                <a:ea typeface="Calibri"/>
                <a:cs typeface="Calibri"/>
              </a:rPr>
              <a:t>Standardizing the data</a:t>
            </a:r>
          </a:p>
          <a:p>
            <a:pPr lvl="1"/>
            <a:r>
              <a:rPr lang="en-GB" sz="2000" dirty="0">
                <a:ea typeface="Calibri"/>
                <a:cs typeface="Calibri"/>
              </a:rPr>
              <a:t>Splitting the data into training and test data</a:t>
            </a:r>
          </a:p>
          <a:p>
            <a:pPr lvl="1"/>
            <a:r>
              <a:rPr lang="en-GB" sz="2000" dirty="0">
                <a:ea typeface="Calibri"/>
                <a:cs typeface="Calibri"/>
              </a:rPr>
              <a:t>Creating machine learning models, which include:</a:t>
            </a:r>
          </a:p>
          <a:p>
            <a:pPr lvl="2"/>
            <a:r>
              <a:rPr lang="en-GB" sz="1600" dirty="0">
                <a:ea typeface="Calibri"/>
                <a:cs typeface="Calibri"/>
              </a:rPr>
              <a:t>Logistic regression</a:t>
            </a:r>
          </a:p>
          <a:p>
            <a:pPr lvl="2"/>
            <a:r>
              <a:rPr lang="en-GB" sz="1600" dirty="0">
                <a:ea typeface="Calibri"/>
                <a:cs typeface="Calibri"/>
              </a:rPr>
              <a:t>Support vector machine (SVM)</a:t>
            </a:r>
          </a:p>
          <a:p>
            <a:pPr lvl="2"/>
            <a:r>
              <a:rPr lang="en-GB" sz="1600" dirty="0">
                <a:ea typeface="Calibri"/>
                <a:cs typeface="Calibri"/>
              </a:rPr>
              <a:t>Decision tree</a:t>
            </a:r>
          </a:p>
          <a:p>
            <a:pPr lvl="2"/>
            <a:r>
              <a:rPr lang="en-GB" sz="1600" dirty="0">
                <a:ea typeface="Calibri"/>
                <a:cs typeface="Calibri"/>
              </a:rPr>
              <a:t>K nearest neighbours (KNN)</a:t>
            </a:r>
          </a:p>
          <a:p>
            <a:pPr lvl="1"/>
            <a:r>
              <a:rPr lang="en-GB" sz="2000" dirty="0">
                <a:ea typeface="Calibri"/>
                <a:cs typeface="Calibri"/>
              </a:rPr>
              <a:t>Fit the models on the training set </a:t>
            </a:r>
          </a:p>
          <a:p>
            <a:pPr lvl="1"/>
            <a:r>
              <a:rPr lang="en-GB" sz="2000" dirty="0">
                <a:ea typeface="Calibri"/>
                <a:cs typeface="Calibri"/>
              </a:rPr>
              <a:t>Find the best combination of hyperparameters for each model</a:t>
            </a:r>
          </a:p>
          <a:p>
            <a:pPr lvl="1"/>
            <a:r>
              <a:rPr lang="en-GB" sz="2000" dirty="0">
                <a:ea typeface="Calibri"/>
                <a:cs typeface="Calibri"/>
              </a:rPr>
              <a:t>Evaluate the models based on their accuracy scores and confusion matrix</a:t>
            </a:r>
          </a:p>
          <a:p>
            <a:pPr lvl="2"/>
            <a:endParaRPr lang="en-GB" sz="1600" dirty="0">
              <a:ea typeface="Calibri"/>
              <a:cs typeface="Calibri"/>
            </a:endParaRPr>
          </a:p>
        </p:txBody>
      </p:sp>
      <p:sp>
        <p:nvSpPr>
          <p:cNvPr id="5" name="Oval 4">
            <a:extLst>
              <a:ext uri="{FF2B5EF4-FFF2-40B4-BE49-F238E27FC236}">
                <a16:creationId xmlns:a16="http://schemas.microsoft.com/office/drawing/2014/main" id="{9F4F192B-024A-62D8-9EB7-8A77031C46E8}"/>
              </a:ext>
            </a:extLst>
          </p:cNvPr>
          <p:cNvSpPr/>
          <p:nvPr/>
        </p:nvSpPr>
        <p:spPr>
          <a:xfrm>
            <a:off x="1099490" y="1320068"/>
            <a:ext cx="115018" cy="1150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091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DF6-3EE0-0571-7D1B-94A839C014E4}"/>
              </a:ext>
            </a:extLst>
          </p:cNvPr>
          <p:cNvSpPr>
            <a:spLocks noGrp="1"/>
          </p:cNvSpPr>
          <p:nvPr>
            <p:ph type="title"/>
          </p:nvPr>
        </p:nvSpPr>
        <p:spPr>
          <a:xfrm>
            <a:off x="322965" y="465234"/>
            <a:ext cx="3412857" cy="5562393"/>
          </a:xfrm>
        </p:spPr>
        <p:txBody>
          <a:bodyPr lIns="91440" tIns="45720" rIns="91440" bIns="45720" anchor="t">
            <a:normAutofit/>
          </a:bodyPr>
          <a:lstStyle/>
          <a:p>
            <a:r>
              <a:rPr lang="en-GB" sz="3600" dirty="0">
                <a:solidFill>
                  <a:srgbClr val="000000"/>
                </a:solidFill>
                <a:ea typeface="Calibri Light"/>
                <a:cs typeface="Calibri Light"/>
              </a:rPr>
              <a:t>RESUTLS</a:t>
            </a:r>
          </a:p>
        </p:txBody>
      </p:sp>
      <p:sp>
        <p:nvSpPr>
          <p:cNvPr id="3" name="Content Placeholder 2">
            <a:extLst>
              <a:ext uri="{FF2B5EF4-FFF2-40B4-BE49-F238E27FC236}">
                <a16:creationId xmlns:a16="http://schemas.microsoft.com/office/drawing/2014/main" id="{DB02303D-F01D-ACC4-AE51-5B524EB4597D}"/>
              </a:ext>
            </a:extLst>
          </p:cNvPr>
          <p:cNvSpPr>
            <a:spLocks noGrp="1"/>
          </p:cNvSpPr>
          <p:nvPr>
            <p:ph idx="1"/>
          </p:nvPr>
        </p:nvSpPr>
        <p:spPr>
          <a:xfrm>
            <a:off x="4654732" y="850052"/>
            <a:ext cx="6390623" cy="5326911"/>
          </a:xfrm>
        </p:spPr>
        <p:txBody>
          <a:bodyPr lIns="91440" tIns="45720" rIns="91440" bIns="45720" anchor="t">
            <a:normAutofit/>
          </a:bodyPr>
          <a:lstStyle/>
          <a:p>
            <a:r>
              <a:rPr lang="en-GB" sz="2400" dirty="0">
                <a:ea typeface="Calibri"/>
                <a:cs typeface="Calibri"/>
              </a:rPr>
              <a:t>The results are split into 5 sections:</a:t>
            </a:r>
          </a:p>
          <a:p>
            <a:pPr lvl="1"/>
            <a:r>
              <a:rPr lang="en-GB" sz="2000" dirty="0">
                <a:ea typeface="Calibri"/>
                <a:cs typeface="Calibri"/>
              </a:rPr>
              <a:t>SQL(EDA with SQL)</a:t>
            </a:r>
          </a:p>
          <a:p>
            <a:pPr lvl="1"/>
            <a:r>
              <a:rPr lang="en-GB" sz="2000" dirty="0">
                <a:ea typeface="Calibri"/>
                <a:cs typeface="Calibri"/>
              </a:rPr>
              <a:t>Matplotlib and seaborn(EDA with Visualization)</a:t>
            </a:r>
          </a:p>
          <a:p>
            <a:pPr lvl="1"/>
            <a:r>
              <a:rPr lang="en-GB" sz="2000" dirty="0">
                <a:ea typeface="Calibri"/>
                <a:cs typeface="Calibri"/>
              </a:rPr>
              <a:t>Folium</a:t>
            </a:r>
          </a:p>
          <a:p>
            <a:pPr lvl="1"/>
            <a:r>
              <a:rPr lang="en-GB" sz="2000" dirty="0">
                <a:ea typeface="Calibri"/>
                <a:cs typeface="Calibri"/>
              </a:rPr>
              <a:t>Dash</a:t>
            </a:r>
          </a:p>
          <a:p>
            <a:pPr lvl="1"/>
            <a:r>
              <a:rPr lang="en-GB" sz="2000" dirty="0">
                <a:ea typeface="Calibri"/>
                <a:cs typeface="Calibri"/>
              </a:rPr>
              <a:t>Predictive Analysis</a:t>
            </a:r>
          </a:p>
          <a:p>
            <a:r>
              <a:rPr lang="en-GB" sz="2400" dirty="0">
                <a:ea typeface="Calibri"/>
                <a:cs typeface="Calibri"/>
              </a:rPr>
              <a:t>In all of the graphs that follow, class 0 represents a failed launch outcome while class 1 represents a successful launch outcome.</a:t>
            </a:r>
          </a:p>
          <a:p>
            <a:pPr marL="457200" lvl="1" indent="0">
              <a:buNone/>
            </a:pPr>
            <a:endParaRPr lang="en-GB" sz="2000" dirty="0">
              <a:ea typeface="Calibri"/>
              <a:cs typeface="Calibri"/>
            </a:endParaRPr>
          </a:p>
        </p:txBody>
      </p:sp>
    </p:spTree>
    <p:extLst>
      <p:ext uri="{BB962C8B-B14F-4D97-AF65-F5344CB8AC3E}">
        <p14:creationId xmlns:p14="http://schemas.microsoft.com/office/powerpoint/2010/main" val="3255249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EC69-4B2E-C085-66F9-6969B8BBF2A9}"/>
              </a:ext>
            </a:extLst>
          </p:cNvPr>
          <p:cNvSpPr>
            <a:spLocks noGrp="1"/>
          </p:cNvSpPr>
          <p:nvPr>
            <p:ph type="title"/>
          </p:nvPr>
        </p:nvSpPr>
        <p:spPr>
          <a:xfrm>
            <a:off x="1156851" y="637762"/>
            <a:ext cx="9888496" cy="900131"/>
          </a:xfrm>
        </p:spPr>
        <p:txBody>
          <a:bodyPr lIns="91440" tIns="45720" rIns="91440" bIns="45720" anchor="t">
            <a:normAutofit fontScale="90000"/>
          </a:bodyPr>
          <a:lstStyle/>
          <a:p>
            <a:r>
              <a:rPr lang="en-GB" sz="4000" b="1" dirty="0">
                <a:solidFill>
                  <a:srgbClr val="000000"/>
                </a:solidFill>
                <a:ea typeface="Calibri Light"/>
                <a:cs typeface="Calibri Light"/>
              </a:rPr>
              <a:t>RESULTS</a:t>
            </a:r>
            <a:br>
              <a:rPr lang="en-GB" sz="4000" dirty="0">
                <a:solidFill>
                  <a:srgbClr val="000000"/>
                </a:solidFill>
                <a:ea typeface="Calibri Light"/>
                <a:cs typeface="Calibri Light"/>
              </a:rPr>
            </a:br>
            <a:r>
              <a:rPr lang="en-GB" sz="3100" i="1" dirty="0">
                <a:solidFill>
                  <a:srgbClr val="000000"/>
                </a:solidFill>
                <a:ea typeface="Calibri Light"/>
                <a:cs typeface="Calibri Light"/>
              </a:rPr>
              <a:t>1 SQL (EDA with SQL)</a:t>
            </a:r>
            <a:endParaRPr lang="en-GB" sz="4000" i="1" dirty="0">
              <a:solidFill>
                <a:srgbClr val="000000"/>
              </a:solidFill>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910E0F34-3AAB-2EE8-3772-0B22F9850057}"/>
              </a:ext>
            </a:extLst>
          </p:cNvPr>
          <p:cNvSpPr>
            <a:spLocks noGrp="1"/>
          </p:cNvSpPr>
          <p:nvPr>
            <p:ph idx="1"/>
          </p:nvPr>
        </p:nvSpPr>
        <p:spPr>
          <a:xfrm>
            <a:off x="1155548" y="2217343"/>
            <a:ext cx="9880893" cy="3959619"/>
          </a:xfrm>
        </p:spPr>
        <p:txBody>
          <a:bodyPr lIns="91440" tIns="45720" rIns="91440" bIns="45720" anchor="t">
            <a:normAutofit/>
          </a:bodyPr>
          <a:lstStyle/>
          <a:p>
            <a:r>
              <a:rPr lang="en-GB" sz="2400" dirty="0">
                <a:ea typeface="Calibri"/>
                <a:cs typeface="Calibri"/>
              </a:rPr>
              <a:t>The names of the unique launch sites in the space mission:</a:t>
            </a:r>
          </a:p>
          <a:p>
            <a:endParaRPr lang="en-GB" sz="2400" dirty="0">
              <a:ea typeface="Calibri"/>
              <a:cs typeface="Calibri"/>
            </a:endParaRPr>
          </a:p>
          <a:p>
            <a:endParaRPr lang="en-GB" sz="2400" dirty="0">
              <a:ea typeface="Calibri"/>
              <a:cs typeface="Calibri"/>
            </a:endParaRPr>
          </a:p>
          <a:p>
            <a:pPr lvl="2"/>
            <a:endParaRPr lang="en-GB" sz="1600" dirty="0">
              <a:ea typeface="Calibri"/>
              <a:cs typeface="Calibri"/>
            </a:endParaRPr>
          </a:p>
          <a:p>
            <a:pPr lvl="2"/>
            <a:endParaRPr lang="en-GB" sz="1600" dirty="0">
              <a:ea typeface="Calibri"/>
              <a:cs typeface="Calibri"/>
            </a:endParaRPr>
          </a:p>
          <a:p>
            <a:pPr lvl="2"/>
            <a:endParaRPr lang="en-GB" sz="1600" dirty="0">
              <a:ea typeface="Calibri"/>
              <a:cs typeface="Calibri"/>
            </a:endParaRPr>
          </a:p>
          <a:p>
            <a:pPr lvl="2"/>
            <a:endParaRPr lang="en-GB" sz="1600" dirty="0">
              <a:ea typeface="Calibri"/>
              <a:cs typeface="Calibri"/>
            </a:endParaRPr>
          </a:p>
          <a:p>
            <a:r>
              <a:rPr lang="en-GB" sz="2400" dirty="0">
                <a:ea typeface="Calibri"/>
                <a:cs typeface="Calibri"/>
              </a:rPr>
              <a:t>5 </a:t>
            </a:r>
            <a:r>
              <a:rPr lang="en-GB" sz="2400" dirty="0" err="1">
                <a:ea typeface="Calibri"/>
                <a:cs typeface="Calibri"/>
              </a:rPr>
              <a:t>records</a:t>
            </a:r>
            <a:r>
              <a:rPr lang="en-GB" sz="2400" dirty="0">
                <a:ea typeface="Calibri"/>
                <a:cs typeface="Calibri"/>
              </a:rPr>
              <a:t> where launch sites begin with 'CCA'</a:t>
            </a:r>
          </a:p>
          <a:p>
            <a:endParaRPr lang="en-GB" sz="2400" dirty="0">
              <a:ea typeface="Calibri"/>
              <a:cs typeface="Calibri"/>
            </a:endParaRPr>
          </a:p>
        </p:txBody>
      </p:sp>
      <p:sp>
        <p:nvSpPr>
          <p:cNvPr id="5" name="Oval 4">
            <a:extLst>
              <a:ext uri="{FF2B5EF4-FFF2-40B4-BE49-F238E27FC236}">
                <a16:creationId xmlns:a16="http://schemas.microsoft.com/office/drawing/2014/main" id="{9F4F192B-024A-62D8-9EB7-8A77031C46E8}"/>
              </a:ext>
            </a:extLst>
          </p:cNvPr>
          <p:cNvSpPr/>
          <p:nvPr/>
        </p:nvSpPr>
        <p:spPr>
          <a:xfrm>
            <a:off x="1099490" y="1320068"/>
            <a:ext cx="115018" cy="1150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5" descr="Graphical user interface, text, application&#10;&#10;Description automatically generated">
            <a:extLst>
              <a:ext uri="{FF2B5EF4-FFF2-40B4-BE49-F238E27FC236}">
                <a16:creationId xmlns:a16="http://schemas.microsoft.com/office/drawing/2014/main" id="{56208BC4-8D16-5069-34E5-F3E31A8F7506}"/>
              </a:ext>
            </a:extLst>
          </p:cNvPr>
          <p:cNvPicPr>
            <a:picLocks noChangeAspect="1"/>
          </p:cNvPicPr>
          <p:nvPr/>
        </p:nvPicPr>
        <p:blipFill>
          <a:blip r:embed="rId2"/>
          <a:stretch>
            <a:fillRect/>
          </a:stretch>
        </p:blipFill>
        <p:spPr>
          <a:xfrm>
            <a:off x="1387954" y="2734663"/>
            <a:ext cx="2457450" cy="1704975"/>
          </a:xfrm>
          <a:prstGeom prst="rect">
            <a:avLst/>
          </a:prstGeom>
        </p:spPr>
      </p:pic>
      <p:pic>
        <p:nvPicPr>
          <p:cNvPr id="6" name="Picture 6">
            <a:extLst>
              <a:ext uri="{FF2B5EF4-FFF2-40B4-BE49-F238E27FC236}">
                <a16:creationId xmlns:a16="http://schemas.microsoft.com/office/drawing/2014/main" id="{5D691DBF-013A-633F-F460-034E8C069A69}"/>
              </a:ext>
            </a:extLst>
          </p:cNvPr>
          <p:cNvPicPr>
            <a:picLocks noChangeAspect="1"/>
          </p:cNvPicPr>
          <p:nvPr/>
        </p:nvPicPr>
        <p:blipFill>
          <a:blip r:embed="rId3"/>
          <a:stretch>
            <a:fillRect/>
          </a:stretch>
        </p:blipFill>
        <p:spPr>
          <a:xfrm>
            <a:off x="1388853" y="5229568"/>
            <a:ext cx="4324709" cy="1488448"/>
          </a:xfrm>
          <a:prstGeom prst="rect">
            <a:avLst/>
          </a:prstGeom>
        </p:spPr>
      </p:pic>
    </p:spTree>
    <p:extLst>
      <p:ext uri="{BB962C8B-B14F-4D97-AF65-F5344CB8AC3E}">
        <p14:creationId xmlns:p14="http://schemas.microsoft.com/office/powerpoint/2010/main" val="324960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EC69-4B2E-C085-66F9-6969B8BBF2A9}"/>
              </a:ext>
            </a:extLst>
          </p:cNvPr>
          <p:cNvSpPr>
            <a:spLocks noGrp="1"/>
          </p:cNvSpPr>
          <p:nvPr>
            <p:ph type="title"/>
          </p:nvPr>
        </p:nvSpPr>
        <p:spPr>
          <a:xfrm>
            <a:off x="1156851" y="637762"/>
            <a:ext cx="9888496" cy="900131"/>
          </a:xfrm>
        </p:spPr>
        <p:txBody>
          <a:bodyPr lIns="91440" tIns="45720" rIns="91440" bIns="45720" anchor="t">
            <a:normAutofit fontScale="90000"/>
          </a:bodyPr>
          <a:lstStyle/>
          <a:p>
            <a:r>
              <a:rPr lang="en-GB" sz="4000" b="1" dirty="0">
                <a:solidFill>
                  <a:srgbClr val="000000"/>
                </a:solidFill>
                <a:ea typeface="Calibri Light"/>
                <a:cs typeface="Calibri Light"/>
              </a:rPr>
              <a:t>RESULTS</a:t>
            </a:r>
            <a:br>
              <a:rPr lang="en-GB" sz="4000" dirty="0">
                <a:solidFill>
                  <a:srgbClr val="000000"/>
                </a:solidFill>
                <a:ea typeface="Calibri Light"/>
                <a:cs typeface="Calibri Light"/>
              </a:rPr>
            </a:br>
            <a:r>
              <a:rPr lang="en-GB" sz="3100" i="1" dirty="0">
                <a:solidFill>
                  <a:srgbClr val="000000"/>
                </a:solidFill>
                <a:ea typeface="Calibri Light"/>
                <a:cs typeface="Calibri Light"/>
              </a:rPr>
              <a:t>1 SQL (EDA with SQL)</a:t>
            </a:r>
            <a:endParaRPr lang="en-GB" sz="4000" i="1" dirty="0">
              <a:solidFill>
                <a:srgbClr val="000000"/>
              </a:solidFill>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910E0F34-3AAB-2EE8-3772-0B22F9850057}"/>
              </a:ext>
            </a:extLst>
          </p:cNvPr>
          <p:cNvSpPr>
            <a:spLocks noGrp="1"/>
          </p:cNvSpPr>
          <p:nvPr>
            <p:ph idx="1"/>
          </p:nvPr>
        </p:nvSpPr>
        <p:spPr>
          <a:xfrm>
            <a:off x="1155548" y="2217343"/>
            <a:ext cx="9880893" cy="3959619"/>
          </a:xfrm>
        </p:spPr>
        <p:txBody>
          <a:bodyPr lIns="91440" tIns="45720" rIns="91440" bIns="45720" anchor="t">
            <a:normAutofit/>
          </a:bodyPr>
          <a:lstStyle/>
          <a:p>
            <a:r>
              <a:rPr lang="en-GB" sz="2400" dirty="0">
                <a:ea typeface="Calibri"/>
                <a:cs typeface="Calibri"/>
              </a:rPr>
              <a:t>The total payload mass carried by boosters launched by NASA(CRS)</a:t>
            </a:r>
          </a:p>
          <a:p>
            <a:endParaRPr lang="en-GB" sz="2400" dirty="0">
              <a:ea typeface="Calibri"/>
              <a:cs typeface="Calibri"/>
            </a:endParaRPr>
          </a:p>
          <a:p>
            <a:endParaRPr lang="en-GB" sz="2400" dirty="0">
              <a:ea typeface="Calibri"/>
              <a:cs typeface="Calibri"/>
            </a:endParaRPr>
          </a:p>
          <a:p>
            <a:endParaRPr lang="en-GB" sz="2400" dirty="0">
              <a:ea typeface="Calibri"/>
              <a:cs typeface="Calibri"/>
            </a:endParaRPr>
          </a:p>
          <a:p>
            <a:r>
              <a:rPr lang="en-GB" sz="2400" dirty="0">
                <a:ea typeface="Calibri"/>
                <a:cs typeface="Calibri"/>
              </a:rPr>
              <a:t>The average payload mass carried by booster version F9 v1.1</a:t>
            </a:r>
          </a:p>
          <a:p>
            <a:endParaRPr lang="en-GB" sz="2400" dirty="0">
              <a:ea typeface="Calibri"/>
              <a:cs typeface="Calibri"/>
            </a:endParaRPr>
          </a:p>
          <a:p>
            <a:endParaRPr lang="en-GB" sz="2400" dirty="0">
              <a:ea typeface="Calibri"/>
              <a:cs typeface="Calibri"/>
            </a:endParaRPr>
          </a:p>
          <a:p>
            <a:r>
              <a:rPr lang="en-GB" sz="2400" dirty="0">
                <a:ea typeface="Calibri"/>
                <a:cs typeface="Calibri"/>
              </a:rPr>
              <a:t>The date when first successful landing outcome in ground pad was </a:t>
            </a:r>
            <a:r>
              <a:rPr lang="en-GB" sz="2400" dirty="0" err="1">
                <a:ea typeface="Calibri"/>
                <a:cs typeface="Calibri"/>
              </a:rPr>
              <a:t>achived</a:t>
            </a:r>
          </a:p>
          <a:p>
            <a:endParaRPr lang="en-GB" sz="2400" dirty="0">
              <a:ea typeface="Calibri"/>
              <a:cs typeface="Calibri"/>
            </a:endParaRPr>
          </a:p>
        </p:txBody>
      </p:sp>
      <p:sp>
        <p:nvSpPr>
          <p:cNvPr id="5" name="Oval 4">
            <a:extLst>
              <a:ext uri="{FF2B5EF4-FFF2-40B4-BE49-F238E27FC236}">
                <a16:creationId xmlns:a16="http://schemas.microsoft.com/office/drawing/2014/main" id="{9F4F192B-024A-62D8-9EB7-8A77031C46E8}"/>
              </a:ext>
            </a:extLst>
          </p:cNvPr>
          <p:cNvSpPr/>
          <p:nvPr/>
        </p:nvSpPr>
        <p:spPr>
          <a:xfrm>
            <a:off x="1099490" y="1320068"/>
            <a:ext cx="115018" cy="1150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8" descr="Graphical user interface, text&#10;&#10;Description automatically generated">
            <a:extLst>
              <a:ext uri="{FF2B5EF4-FFF2-40B4-BE49-F238E27FC236}">
                <a16:creationId xmlns:a16="http://schemas.microsoft.com/office/drawing/2014/main" id="{A8FEAE71-2D5E-6DDB-01DA-25C62F38B57F}"/>
              </a:ext>
            </a:extLst>
          </p:cNvPr>
          <p:cNvPicPr>
            <a:picLocks noChangeAspect="1"/>
          </p:cNvPicPr>
          <p:nvPr/>
        </p:nvPicPr>
        <p:blipFill>
          <a:blip r:embed="rId2"/>
          <a:stretch>
            <a:fillRect/>
          </a:stretch>
        </p:blipFill>
        <p:spPr>
          <a:xfrm>
            <a:off x="2518734" y="2845998"/>
            <a:ext cx="4293438" cy="964720"/>
          </a:xfrm>
          <a:prstGeom prst="rect">
            <a:avLst/>
          </a:prstGeom>
        </p:spPr>
      </p:pic>
      <p:pic>
        <p:nvPicPr>
          <p:cNvPr id="9" name="Picture 10" descr="Text&#10;&#10;Description automatically generated">
            <a:extLst>
              <a:ext uri="{FF2B5EF4-FFF2-40B4-BE49-F238E27FC236}">
                <a16:creationId xmlns:a16="http://schemas.microsoft.com/office/drawing/2014/main" id="{78E8A392-52B1-8A0B-5420-15133A8ED4E7}"/>
              </a:ext>
            </a:extLst>
          </p:cNvPr>
          <p:cNvPicPr>
            <a:picLocks noChangeAspect="1"/>
          </p:cNvPicPr>
          <p:nvPr/>
        </p:nvPicPr>
        <p:blipFill>
          <a:blip r:embed="rId3"/>
          <a:stretch>
            <a:fillRect/>
          </a:stretch>
        </p:blipFill>
        <p:spPr>
          <a:xfrm>
            <a:off x="2309004" y="4438411"/>
            <a:ext cx="5000445" cy="899783"/>
          </a:xfrm>
          <a:prstGeom prst="rect">
            <a:avLst/>
          </a:prstGeom>
        </p:spPr>
      </p:pic>
      <p:pic>
        <p:nvPicPr>
          <p:cNvPr id="11" name="Picture 12" descr="Graphical user interface, text&#10;&#10;Description automatically generated">
            <a:extLst>
              <a:ext uri="{FF2B5EF4-FFF2-40B4-BE49-F238E27FC236}">
                <a16:creationId xmlns:a16="http://schemas.microsoft.com/office/drawing/2014/main" id="{FFF57FE0-A392-24FD-4DE1-774015A5EBF6}"/>
              </a:ext>
            </a:extLst>
          </p:cNvPr>
          <p:cNvPicPr>
            <a:picLocks noChangeAspect="1"/>
          </p:cNvPicPr>
          <p:nvPr/>
        </p:nvPicPr>
        <p:blipFill>
          <a:blip r:embed="rId4"/>
          <a:stretch>
            <a:fillRect/>
          </a:stretch>
        </p:blipFill>
        <p:spPr>
          <a:xfrm>
            <a:off x="2409645" y="5871884"/>
            <a:ext cx="4971691" cy="822045"/>
          </a:xfrm>
          <a:prstGeom prst="rect">
            <a:avLst/>
          </a:prstGeom>
        </p:spPr>
      </p:pic>
    </p:spTree>
    <p:extLst>
      <p:ext uri="{BB962C8B-B14F-4D97-AF65-F5344CB8AC3E}">
        <p14:creationId xmlns:p14="http://schemas.microsoft.com/office/powerpoint/2010/main" val="2777296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EC69-4B2E-C085-66F9-6969B8BBF2A9}"/>
              </a:ext>
            </a:extLst>
          </p:cNvPr>
          <p:cNvSpPr>
            <a:spLocks noGrp="1"/>
          </p:cNvSpPr>
          <p:nvPr>
            <p:ph type="title"/>
          </p:nvPr>
        </p:nvSpPr>
        <p:spPr>
          <a:xfrm>
            <a:off x="1156851" y="637762"/>
            <a:ext cx="9888496" cy="900131"/>
          </a:xfrm>
        </p:spPr>
        <p:txBody>
          <a:bodyPr lIns="91440" tIns="45720" rIns="91440" bIns="45720" anchor="t">
            <a:normAutofit fontScale="90000"/>
          </a:bodyPr>
          <a:lstStyle/>
          <a:p>
            <a:r>
              <a:rPr lang="en-GB" sz="4000" b="1" dirty="0">
                <a:solidFill>
                  <a:srgbClr val="000000"/>
                </a:solidFill>
                <a:ea typeface="Calibri Light"/>
                <a:cs typeface="Calibri Light"/>
              </a:rPr>
              <a:t>RESULTS</a:t>
            </a:r>
            <a:br>
              <a:rPr lang="en-GB" sz="4000" dirty="0">
                <a:solidFill>
                  <a:srgbClr val="000000"/>
                </a:solidFill>
                <a:ea typeface="Calibri Light"/>
                <a:cs typeface="Calibri Light"/>
              </a:rPr>
            </a:br>
            <a:r>
              <a:rPr lang="en-GB" sz="3100" i="1" dirty="0">
                <a:solidFill>
                  <a:srgbClr val="000000"/>
                </a:solidFill>
                <a:ea typeface="Calibri Light"/>
                <a:cs typeface="Calibri Light"/>
              </a:rPr>
              <a:t>1 SQL (EDA with SQL)</a:t>
            </a:r>
            <a:endParaRPr lang="en-GB" sz="4000" i="1" dirty="0">
              <a:solidFill>
                <a:srgbClr val="000000"/>
              </a:solidFill>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910E0F34-3AAB-2EE8-3772-0B22F9850057}"/>
              </a:ext>
            </a:extLst>
          </p:cNvPr>
          <p:cNvSpPr>
            <a:spLocks noGrp="1"/>
          </p:cNvSpPr>
          <p:nvPr>
            <p:ph idx="1"/>
          </p:nvPr>
        </p:nvSpPr>
        <p:spPr>
          <a:xfrm>
            <a:off x="1155548" y="2217343"/>
            <a:ext cx="9880893" cy="3959619"/>
          </a:xfrm>
        </p:spPr>
        <p:txBody>
          <a:bodyPr lIns="91440" tIns="45720" rIns="91440" bIns="45720" anchor="t">
            <a:normAutofit/>
          </a:bodyPr>
          <a:lstStyle/>
          <a:p>
            <a:r>
              <a:rPr lang="en-GB" sz="2400" dirty="0">
                <a:ea typeface="Calibri"/>
                <a:cs typeface="Calibri"/>
              </a:rPr>
              <a:t>The names of the boosters which have success in drone ship and have payload mass greater than 4000 but less than 6000</a:t>
            </a:r>
          </a:p>
          <a:p>
            <a:endParaRPr lang="en-GB" sz="2400" dirty="0">
              <a:ea typeface="Calibri"/>
              <a:cs typeface="Calibri"/>
            </a:endParaRPr>
          </a:p>
          <a:p>
            <a:endParaRPr lang="en-GB" sz="2400" dirty="0">
              <a:ea typeface="Calibri"/>
              <a:cs typeface="Calibri"/>
            </a:endParaRPr>
          </a:p>
          <a:p>
            <a:endParaRPr lang="en-GB" sz="2400" dirty="0">
              <a:ea typeface="Calibri"/>
              <a:cs typeface="Calibri"/>
            </a:endParaRPr>
          </a:p>
          <a:p>
            <a:r>
              <a:rPr lang="en-GB" sz="2400" dirty="0">
                <a:ea typeface="Calibri"/>
                <a:cs typeface="Calibri"/>
              </a:rPr>
              <a:t>The total number of successful and failure mission outcomes</a:t>
            </a:r>
          </a:p>
          <a:p>
            <a:endParaRPr lang="en-GB" sz="2400" dirty="0">
              <a:ea typeface="Calibri"/>
              <a:cs typeface="Calibri"/>
            </a:endParaRPr>
          </a:p>
        </p:txBody>
      </p:sp>
      <p:sp>
        <p:nvSpPr>
          <p:cNvPr id="5" name="Oval 4">
            <a:extLst>
              <a:ext uri="{FF2B5EF4-FFF2-40B4-BE49-F238E27FC236}">
                <a16:creationId xmlns:a16="http://schemas.microsoft.com/office/drawing/2014/main" id="{9F4F192B-024A-62D8-9EB7-8A77031C46E8}"/>
              </a:ext>
            </a:extLst>
          </p:cNvPr>
          <p:cNvSpPr/>
          <p:nvPr/>
        </p:nvSpPr>
        <p:spPr>
          <a:xfrm>
            <a:off x="1099490" y="1320068"/>
            <a:ext cx="115018" cy="1150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5">
            <a:extLst>
              <a:ext uri="{FF2B5EF4-FFF2-40B4-BE49-F238E27FC236}">
                <a16:creationId xmlns:a16="http://schemas.microsoft.com/office/drawing/2014/main" id="{69D29AF8-3611-805A-97FB-49EC50EC322F}"/>
              </a:ext>
            </a:extLst>
          </p:cNvPr>
          <p:cNvPicPr>
            <a:picLocks noChangeAspect="1"/>
          </p:cNvPicPr>
          <p:nvPr/>
        </p:nvPicPr>
        <p:blipFill>
          <a:blip r:embed="rId2"/>
          <a:stretch>
            <a:fillRect/>
          </a:stretch>
        </p:blipFill>
        <p:spPr>
          <a:xfrm>
            <a:off x="2832339" y="2886794"/>
            <a:ext cx="1524000" cy="1314450"/>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C7D3B047-F703-E0FF-CCD8-B0903A4FFFEB}"/>
              </a:ext>
            </a:extLst>
          </p:cNvPr>
          <p:cNvPicPr>
            <a:picLocks noChangeAspect="1"/>
          </p:cNvPicPr>
          <p:nvPr/>
        </p:nvPicPr>
        <p:blipFill>
          <a:blip r:embed="rId3"/>
          <a:stretch>
            <a:fillRect/>
          </a:stretch>
        </p:blipFill>
        <p:spPr>
          <a:xfrm>
            <a:off x="1130061" y="5136155"/>
            <a:ext cx="6452558" cy="970782"/>
          </a:xfrm>
          <a:prstGeom prst="rect">
            <a:avLst/>
          </a:prstGeom>
        </p:spPr>
      </p:pic>
    </p:spTree>
    <p:extLst>
      <p:ext uri="{BB962C8B-B14F-4D97-AF65-F5344CB8AC3E}">
        <p14:creationId xmlns:p14="http://schemas.microsoft.com/office/powerpoint/2010/main" val="2182444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EC69-4B2E-C085-66F9-6969B8BBF2A9}"/>
              </a:ext>
            </a:extLst>
          </p:cNvPr>
          <p:cNvSpPr>
            <a:spLocks noGrp="1"/>
          </p:cNvSpPr>
          <p:nvPr>
            <p:ph type="title"/>
          </p:nvPr>
        </p:nvSpPr>
        <p:spPr>
          <a:xfrm>
            <a:off x="1156851" y="637762"/>
            <a:ext cx="9888496" cy="900131"/>
          </a:xfrm>
        </p:spPr>
        <p:txBody>
          <a:bodyPr lIns="91440" tIns="45720" rIns="91440" bIns="45720" anchor="t">
            <a:normAutofit fontScale="90000"/>
          </a:bodyPr>
          <a:lstStyle/>
          <a:p>
            <a:r>
              <a:rPr lang="en-GB" sz="4000" b="1" dirty="0">
                <a:solidFill>
                  <a:srgbClr val="000000"/>
                </a:solidFill>
                <a:ea typeface="Calibri Light"/>
                <a:cs typeface="Calibri Light"/>
              </a:rPr>
              <a:t>RESULTS</a:t>
            </a:r>
            <a:br>
              <a:rPr lang="en-GB" sz="4000" dirty="0">
                <a:solidFill>
                  <a:srgbClr val="000000"/>
                </a:solidFill>
                <a:ea typeface="Calibri Light"/>
                <a:cs typeface="Calibri Light"/>
              </a:rPr>
            </a:br>
            <a:r>
              <a:rPr lang="en-GB" sz="3100" i="1" dirty="0">
                <a:solidFill>
                  <a:srgbClr val="000000"/>
                </a:solidFill>
                <a:ea typeface="Calibri Light"/>
                <a:cs typeface="Calibri Light"/>
              </a:rPr>
              <a:t>1 SQL (EDA with SQL)</a:t>
            </a:r>
            <a:endParaRPr lang="en-GB" sz="4000" i="1" dirty="0">
              <a:solidFill>
                <a:srgbClr val="000000"/>
              </a:solidFill>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910E0F34-3AAB-2EE8-3772-0B22F9850057}"/>
              </a:ext>
            </a:extLst>
          </p:cNvPr>
          <p:cNvSpPr>
            <a:spLocks noGrp="1"/>
          </p:cNvSpPr>
          <p:nvPr>
            <p:ph idx="1"/>
          </p:nvPr>
        </p:nvSpPr>
        <p:spPr>
          <a:xfrm>
            <a:off x="1155548" y="2217343"/>
            <a:ext cx="9880893" cy="3959619"/>
          </a:xfrm>
        </p:spPr>
        <p:txBody>
          <a:bodyPr lIns="91440" tIns="45720" rIns="91440" bIns="45720" anchor="t">
            <a:normAutofit/>
          </a:bodyPr>
          <a:lstStyle/>
          <a:p>
            <a:r>
              <a:rPr lang="en-GB" sz="2400" dirty="0">
                <a:ea typeface="Calibri"/>
                <a:cs typeface="Calibri"/>
              </a:rPr>
              <a:t>The names of the boosters which have carried the maximum payload mass</a:t>
            </a:r>
          </a:p>
          <a:p>
            <a:endParaRPr lang="en-GB" sz="2400" dirty="0">
              <a:ea typeface="Calibri"/>
              <a:cs typeface="Calibri"/>
            </a:endParaRPr>
          </a:p>
          <a:p>
            <a:endParaRPr lang="en-GB" sz="2400" dirty="0">
              <a:ea typeface="Calibri"/>
              <a:cs typeface="Calibri"/>
            </a:endParaRPr>
          </a:p>
        </p:txBody>
      </p:sp>
      <p:sp>
        <p:nvSpPr>
          <p:cNvPr id="5" name="Oval 4">
            <a:extLst>
              <a:ext uri="{FF2B5EF4-FFF2-40B4-BE49-F238E27FC236}">
                <a16:creationId xmlns:a16="http://schemas.microsoft.com/office/drawing/2014/main" id="{9F4F192B-024A-62D8-9EB7-8A77031C46E8}"/>
              </a:ext>
            </a:extLst>
          </p:cNvPr>
          <p:cNvSpPr/>
          <p:nvPr/>
        </p:nvSpPr>
        <p:spPr>
          <a:xfrm>
            <a:off x="1099490" y="1320068"/>
            <a:ext cx="115018" cy="1150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8" descr="Text&#10;&#10;Description automatically generated">
            <a:extLst>
              <a:ext uri="{FF2B5EF4-FFF2-40B4-BE49-F238E27FC236}">
                <a16:creationId xmlns:a16="http://schemas.microsoft.com/office/drawing/2014/main" id="{B927A3CF-BD38-B935-3B4F-AA306E040FA7}"/>
              </a:ext>
            </a:extLst>
          </p:cNvPr>
          <p:cNvPicPr>
            <a:picLocks noChangeAspect="1"/>
          </p:cNvPicPr>
          <p:nvPr/>
        </p:nvPicPr>
        <p:blipFill>
          <a:blip r:embed="rId2"/>
          <a:stretch>
            <a:fillRect/>
          </a:stretch>
        </p:blipFill>
        <p:spPr>
          <a:xfrm>
            <a:off x="1456696" y="2748771"/>
            <a:ext cx="1831136" cy="3948382"/>
          </a:xfrm>
          <a:prstGeom prst="rect">
            <a:avLst/>
          </a:prstGeom>
        </p:spPr>
      </p:pic>
    </p:spTree>
    <p:extLst>
      <p:ext uri="{BB962C8B-B14F-4D97-AF65-F5344CB8AC3E}">
        <p14:creationId xmlns:p14="http://schemas.microsoft.com/office/powerpoint/2010/main" val="2104099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EC69-4B2E-C085-66F9-6969B8BBF2A9}"/>
              </a:ext>
            </a:extLst>
          </p:cNvPr>
          <p:cNvSpPr>
            <a:spLocks noGrp="1"/>
          </p:cNvSpPr>
          <p:nvPr>
            <p:ph type="title"/>
          </p:nvPr>
        </p:nvSpPr>
        <p:spPr>
          <a:xfrm>
            <a:off x="1156851" y="637762"/>
            <a:ext cx="9888496" cy="900131"/>
          </a:xfrm>
        </p:spPr>
        <p:txBody>
          <a:bodyPr lIns="91440" tIns="45720" rIns="91440" bIns="45720" anchor="t">
            <a:normAutofit fontScale="90000"/>
          </a:bodyPr>
          <a:lstStyle/>
          <a:p>
            <a:r>
              <a:rPr lang="en-GB" sz="4000" b="1" dirty="0">
                <a:solidFill>
                  <a:srgbClr val="000000"/>
                </a:solidFill>
                <a:ea typeface="Calibri Light"/>
                <a:cs typeface="Calibri Light"/>
              </a:rPr>
              <a:t>RESULTS</a:t>
            </a:r>
            <a:br>
              <a:rPr lang="en-GB" sz="4000" dirty="0">
                <a:solidFill>
                  <a:srgbClr val="000000"/>
                </a:solidFill>
                <a:ea typeface="Calibri Light"/>
                <a:cs typeface="Calibri Light"/>
              </a:rPr>
            </a:br>
            <a:r>
              <a:rPr lang="en-GB" sz="3100" i="1" dirty="0">
                <a:solidFill>
                  <a:srgbClr val="000000"/>
                </a:solidFill>
                <a:ea typeface="Calibri Light"/>
                <a:cs typeface="Calibri Light"/>
              </a:rPr>
              <a:t>1 SQL (EDA with SQL)</a:t>
            </a:r>
            <a:endParaRPr lang="en-GB" sz="4000" i="1" dirty="0">
              <a:solidFill>
                <a:srgbClr val="000000"/>
              </a:solidFill>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910E0F34-3AAB-2EE8-3772-0B22F9850057}"/>
              </a:ext>
            </a:extLst>
          </p:cNvPr>
          <p:cNvSpPr>
            <a:spLocks noGrp="1"/>
          </p:cNvSpPr>
          <p:nvPr>
            <p:ph idx="1"/>
          </p:nvPr>
        </p:nvSpPr>
        <p:spPr>
          <a:xfrm>
            <a:off x="1155548" y="2217343"/>
            <a:ext cx="9880893" cy="3959619"/>
          </a:xfrm>
        </p:spPr>
        <p:txBody>
          <a:bodyPr lIns="91440" tIns="45720" rIns="91440" bIns="45720" anchor="t">
            <a:normAutofit/>
          </a:bodyPr>
          <a:lstStyle/>
          <a:p>
            <a:r>
              <a:rPr lang="en-GB" sz="2400" dirty="0">
                <a:ea typeface="Calibri"/>
                <a:cs typeface="Calibri"/>
              </a:rPr>
              <a:t>The failed landing outcomes in drone ship, their booster versions, and launch site names for in year 2015</a:t>
            </a:r>
          </a:p>
          <a:p>
            <a:endParaRPr lang="en-GB" sz="2400" dirty="0">
              <a:ea typeface="Calibri"/>
              <a:cs typeface="Calibri"/>
            </a:endParaRPr>
          </a:p>
          <a:p>
            <a:endParaRPr lang="en-GB" sz="2400" dirty="0">
              <a:ea typeface="Calibri"/>
              <a:cs typeface="Calibri"/>
            </a:endParaRPr>
          </a:p>
          <a:p>
            <a:r>
              <a:rPr lang="en-GB" sz="2400" dirty="0">
                <a:ea typeface="Calibri"/>
                <a:cs typeface="Calibri"/>
              </a:rPr>
              <a:t>The count of landing outcomes between the date 2010-06-04 and 2017-04-20, in descending order</a:t>
            </a:r>
          </a:p>
          <a:p>
            <a:endParaRPr lang="en-GB" sz="2400" dirty="0">
              <a:ea typeface="Calibri"/>
              <a:cs typeface="Calibri"/>
            </a:endParaRPr>
          </a:p>
        </p:txBody>
      </p:sp>
      <p:sp>
        <p:nvSpPr>
          <p:cNvPr id="5" name="Oval 4">
            <a:extLst>
              <a:ext uri="{FF2B5EF4-FFF2-40B4-BE49-F238E27FC236}">
                <a16:creationId xmlns:a16="http://schemas.microsoft.com/office/drawing/2014/main" id="{9F4F192B-024A-62D8-9EB7-8A77031C46E8}"/>
              </a:ext>
            </a:extLst>
          </p:cNvPr>
          <p:cNvSpPr/>
          <p:nvPr/>
        </p:nvSpPr>
        <p:spPr>
          <a:xfrm>
            <a:off x="1099490" y="1320068"/>
            <a:ext cx="115018" cy="1150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5" descr="Text&#10;&#10;Description automatically generated">
            <a:extLst>
              <a:ext uri="{FF2B5EF4-FFF2-40B4-BE49-F238E27FC236}">
                <a16:creationId xmlns:a16="http://schemas.microsoft.com/office/drawing/2014/main" id="{6B256A36-8CD4-D007-D1AF-2394643D591E}"/>
              </a:ext>
            </a:extLst>
          </p:cNvPr>
          <p:cNvPicPr>
            <a:picLocks noChangeAspect="1"/>
          </p:cNvPicPr>
          <p:nvPr/>
        </p:nvPicPr>
        <p:blipFill>
          <a:blip r:embed="rId2"/>
          <a:stretch>
            <a:fillRect/>
          </a:stretch>
        </p:blipFill>
        <p:spPr>
          <a:xfrm>
            <a:off x="5932098" y="2742186"/>
            <a:ext cx="3591464" cy="1042949"/>
          </a:xfrm>
          <a:prstGeom prst="rect">
            <a:avLst/>
          </a:prstGeom>
        </p:spPr>
      </p:pic>
      <p:pic>
        <p:nvPicPr>
          <p:cNvPr id="6" name="Picture 8" descr="Graphical user interface, text, application, chat or text message&#10;&#10;Description automatically generated">
            <a:extLst>
              <a:ext uri="{FF2B5EF4-FFF2-40B4-BE49-F238E27FC236}">
                <a16:creationId xmlns:a16="http://schemas.microsoft.com/office/drawing/2014/main" id="{7E2AA22A-4AED-79C4-B4C2-7F3C19CDE39C}"/>
              </a:ext>
            </a:extLst>
          </p:cNvPr>
          <p:cNvPicPr>
            <a:picLocks noChangeAspect="1"/>
          </p:cNvPicPr>
          <p:nvPr/>
        </p:nvPicPr>
        <p:blipFill>
          <a:blip r:embed="rId3"/>
          <a:stretch>
            <a:fillRect/>
          </a:stretch>
        </p:blipFill>
        <p:spPr>
          <a:xfrm>
            <a:off x="6879926" y="4418162"/>
            <a:ext cx="2644715" cy="2363637"/>
          </a:xfrm>
          <a:prstGeom prst="rect">
            <a:avLst/>
          </a:prstGeom>
        </p:spPr>
      </p:pic>
    </p:spTree>
    <p:extLst>
      <p:ext uri="{BB962C8B-B14F-4D97-AF65-F5344CB8AC3E}">
        <p14:creationId xmlns:p14="http://schemas.microsoft.com/office/powerpoint/2010/main" val="15095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DF6-3EE0-0571-7D1B-94A839C014E4}"/>
              </a:ext>
            </a:extLst>
          </p:cNvPr>
          <p:cNvSpPr>
            <a:spLocks noGrp="1"/>
          </p:cNvSpPr>
          <p:nvPr>
            <p:ph type="title"/>
          </p:nvPr>
        </p:nvSpPr>
        <p:spPr>
          <a:xfrm>
            <a:off x="322965" y="465234"/>
            <a:ext cx="3197197" cy="5562393"/>
          </a:xfrm>
        </p:spPr>
        <p:txBody>
          <a:bodyPr lIns="91440" tIns="45720" rIns="91440" bIns="45720" anchor="t">
            <a:normAutofit/>
          </a:bodyPr>
          <a:lstStyle/>
          <a:p>
            <a:r>
              <a:rPr lang="en-GB" sz="3200" b="1" dirty="0">
                <a:solidFill>
                  <a:srgbClr val="000000"/>
                </a:solidFill>
                <a:ea typeface="Calibri Light"/>
                <a:cs typeface="Calibri Light"/>
              </a:rPr>
              <a:t>RESUTLS</a:t>
            </a:r>
            <a:br>
              <a:rPr lang="en-GB" sz="3200" b="1" dirty="0">
                <a:ea typeface="Calibri Light"/>
                <a:cs typeface="Calibri Light"/>
              </a:rPr>
            </a:br>
            <a:br>
              <a:rPr lang="en-GB" sz="3200" b="1" dirty="0">
                <a:ea typeface="Calibri Light"/>
                <a:cs typeface="Calibri Light"/>
              </a:rPr>
            </a:br>
            <a:r>
              <a:rPr lang="en-GB" sz="3200" b="1" dirty="0">
                <a:solidFill>
                  <a:srgbClr val="000000"/>
                </a:solidFill>
                <a:ea typeface="Calibri Light"/>
                <a:cs typeface="Calibri Light"/>
              </a:rPr>
              <a:t>2 Matplotlib and Seaborn (EDA with Visualization)</a:t>
            </a:r>
            <a:br>
              <a:rPr lang="en-GB" sz="3200" dirty="0">
                <a:ea typeface="Calibri Light"/>
                <a:cs typeface="Calibri Light"/>
              </a:rPr>
            </a:br>
            <a:endParaRPr lang="en-GB" sz="3200">
              <a:solidFill>
                <a:srgbClr val="000000"/>
              </a:solidFill>
              <a:ea typeface="Calibri Light"/>
              <a:cs typeface="Calibri Light"/>
            </a:endParaRPr>
          </a:p>
        </p:txBody>
      </p:sp>
      <p:sp>
        <p:nvSpPr>
          <p:cNvPr id="3" name="Content Placeholder 2">
            <a:extLst>
              <a:ext uri="{FF2B5EF4-FFF2-40B4-BE49-F238E27FC236}">
                <a16:creationId xmlns:a16="http://schemas.microsoft.com/office/drawing/2014/main" id="{DB02303D-F01D-ACC4-AE51-5B524EB4597D}"/>
              </a:ext>
            </a:extLst>
          </p:cNvPr>
          <p:cNvSpPr>
            <a:spLocks noGrp="1"/>
          </p:cNvSpPr>
          <p:nvPr>
            <p:ph idx="1"/>
          </p:nvPr>
        </p:nvSpPr>
        <p:spPr>
          <a:xfrm>
            <a:off x="4654732" y="850052"/>
            <a:ext cx="6390623" cy="5326911"/>
          </a:xfrm>
        </p:spPr>
        <p:txBody>
          <a:bodyPr lIns="91440" tIns="45720" rIns="91440" bIns="45720" anchor="t">
            <a:normAutofit/>
          </a:bodyPr>
          <a:lstStyle/>
          <a:p>
            <a:r>
              <a:rPr lang="en-GB" sz="2400" dirty="0">
                <a:ea typeface="Calibri"/>
                <a:cs typeface="Calibri"/>
              </a:rPr>
              <a:t>The relationship between flight number and launch site</a:t>
            </a:r>
          </a:p>
          <a:p>
            <a:endParaRPr lang="en-GB" sz="2400" dirty="0">
              <a:ea typeface="Calibri"/>
              <a:cs typeface="Calibri"/>
            </a:endParaRPr>
          </a:p>
          <a:p>
            <a:pPr marL="457200" lvl="1" indent="0">
              <a:buNone/>
            </a:pPr>
            <a:endParaRPr lang="en-GB" sz="2000" dirty="0">
              <a:ea typeface="Calibri"/>
              <a:cs typeface="Calibri"/>
            </a:endParaRPr>
          </a:p>
          <a:p>
            <a:pPr marL="457200" lvl="1" indent="0">
              <a:buNone/>
            </a:pPr>
            <a:endParaRPr lang="en-GB" sz="2000" dirty="0">
              <a:ea typeface="Calibri"/>
              <a:cs typeface="Calibri"/>
            </a:endParaRPr>
          </a:p>
        </p:txBody>
      </p:sp>
      <p:sp>
        <p:nvSpPr>
          <p:cNvPr id="4" name="Oval 3">
            <a:extLst>
              <a:ext uri="{FF2B5EF4-FFF2-40B4-BE49-F238E27FC236}">
                <a16:creationId xmlns:a16="http://schemas.microsoft.com/office/drawing/2014/main" id="{498E0C3E-9EFA-3057-8429-BC5D4F68B535}"/>
              </a:ext>
            </a:extLst>
          </p:cNvPr>
          <p:cNvSpPr/>
          <p:nvPr/>
        </p:nvSpPr>
        <p:spPr>
          <a:xfrm>
            <a:off x="244878" y="1711832"/>
            <a:ext cx="143773" cy="1437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5" descr="Chart, scatter chart&#10;&#10;Description automatically generated">
            <a:extLst>
              <a:ext uri="{FF2B5EF4-FFF2-40B4-BE49-F238E27FC236}">
                <a16:creationId xmlns:a16="http://schemas.microsoft.com/office/drawing/2014/main" id="{2D0DDECB-CBD7-E826-A192-EEAFE7C8272E}"/>
              </a:ext>
            </a:extLst>
          </p:cNvPr>
          <p:cNvPicPr>
            <a:picLocks noChangeAspect="1"/>
          </p:cNvPicPr>
          <p:nvPr/>
        </p:nvPicPr>
        <p:blipFill>
          <a:blip r:embed="rId2"/>
          <a:stretch>
            <a:fillRect/>
          </a:stretch>
        </p:blipFill>
        <p:spPr>
          <a:xfrm>
            <a:off x="3617342" y="2062009"/>
            <a:ext cx="7588369" cy="4329870"/>
          </a:xfrm>
          <a:prstGeom prst="rect">
            <a:avLst/>
          </a:prstGeom>
        </p:spPr>
      </p:pic>
    </p:spTree>
    <p:extLst>
      <p:ext uri="{BB962C8B-B14F-4D97-AF65-F5344CB8AC3E}">
        <p14:creationId xmlns:p14="http://schemas.microsoft.com/office/powerpoint/2010/main" val="48352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6CA66F18-AF00-434A-AB3C-61097BEAE5FA}"/>
              </a:ext>
            </a:extLst>
          </p:cNvPr>
          <p:cNvSpPr txBox="1">
            <a:spLocks/>
          </p:cNvSpPr>
          <p:nvPr/>
        </p:nvSpPr>
        <p:spPr>
          <a:xfrm>
            <a:off x="2176093" y="676889"/>
            <a:ext cx="4284420" cy="77714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b="1" i="1" dirty="0">
                <a:solidFill>
                  <a:schemeClr val="tx1"/>
                </a:solidFill>
                <a:latin typeface="Calibri"/>
                <a:ea typeface="+mj-ea"/>
                <a:cs typeface="Calibri"/>
              </a:rPr>
              <a:t>Outline</a:t>
            </a:r>
            <a:endParaRPr lang="en-US" sz="3600" b="1" i="1" kern="1200" dirty="0">
              <a:solidFill>
                <a:schemeClr val="tx1"/>
              </a:solidFill>
              <a:latin typeface="Calibri"/>
              <a:ea typeface="+mj-ea"/>
              <a:cs typeface="Calibri"/>
            </a:endParaRPr>
          </a:p>
        </p:txBody>
      </p:sp>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160867" y="3246439"/>
            <a:ext cx="672957" cy="343768"/>
          </a:xfrm>
        </p:spPr>
        <p:txBody>
          <a:bodyPr vert="horz" lIns="91440" tIns="45720" rIns="91440" bIns="45720" rtlCol="0" anchor="ctr">
            <a:normAutofit/>
          </a:bodyPr>
          <a:lstStyle/>
          <a:p>
            <a:pPr algn="ctr">
              <a:spcAft>
                <a:spcPts val="600"/>
              </a:spcAft>
            </a:pPr>
            <a:r>
              <a:rPr lang="en-US" sz="1400" dirty="0">
                <a:solidFill>
                  <a:schemeClr val="bg1"/>
                </a:solidFill>
                <a:latin typeface="+mn-lt"/>
                <a:cs typeface="Calibri"/>
              </a:rPr>
              <a:t>2</a:t>
            </a:r>
          </a:p>
        </p:txBody>
      </p:sp>
      <p:pic>
        <p:nvPicPr>
          <p:cNvPr id="34" name="Graphic 33" descr="Open Enrolment">
            <a:extLst>
              <a:ext uri="{FF2B5EF4-FFF2-40B4-BE49-F238E27FC236}">
                <a16:creationId xmlns:a16="http://schemas.microsoft.com/office/drawing/2014/main" id="{3509986D-7DA7-C043-B122-50C949AD30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0307" y="1687225"/>
            <a:ext cx="4284420" cy="4284420"/>
          </a:xfrm>
          <a:prstGeom prst="rect">
            <a:avLst/>
          </a:prstGeom>
        </p:spPr>
      </p:pic>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6752022" y="1447788"/>
            <a:ext cx="4293333" cy="47632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buFont typeface="Arial" panose="020B0604020202020204" pitchFamily="34" charset="0"/>
              <a:buChar char="•"/>
            </a:pPr>
            <a:r>
              <a:rPr lang="en-US" sz="2400">
                <a:solidFill>
                  <a:schemeClr val="tx1"/>
                </a:solidFill>
                <a:latin typeface="+mn-lt"/>
              </a:rPr>
              <a:t>Executive Summary</a:t>
            </a:r>
          </a:p>
          <a:p>
            <a:pPr>
              <a:spcBef>
                <a:spcPts val="1400"/>
              </a:spcBef>
              <a:buFont typeface="Arial" panose="020B0604020202020204" pitchFamily="34" charset="0"/>
              <a:buChar char="•"/>
            </a:pPr>
            <a:r>
              <a:rPr lang="en-US" sz="2400">
                <a:solidFill>
                  <a:schemeClr val="tx1"/>
                </a:solidFill>
                <a:latin typeface="+mn-lt"/>
              </a:rPr>
              <a:t>Introduction</a:t>
            </a:r>
          </a:p>
          <a:p>
            <a:pPr>
              <a:spcBef>
                <a:spcPts val="1400"/>
              </a:spcBef>
              <a:buFont typeface="Arial" panose="020B0604020202020204" pitchFamily="34" charset="0"/>
              <a:buChar char="•"/>
            </a:pPr>
            <a:r>
              <a:rPr lang="en-US" sz="2400">
                <a:solidFill>
                  <a:schemeClr val="tx1"/>
                </a:solidFill>
                <a:latin typeface="+mn-lt"/>
              </a:rPr>
              <a:t>Methodology</a:t>
            </a:r>
          </a:p>
          <a:p>
            <a:pPr>
              <a:spcBef>
                <a:spcPts val="1400"/>
              </a:spcBef>
              <a:buFont typeface="Arial" panose="020B0604020202020204" pitchFamily="34" charset="0"/>
              <a:buChar char="•"/>
            </a:pPr>
            <a:r>
              <a:rPr lang="en-US" sz="2400">
                <a:solidFill>
                  <a:schemeClr val="tx1"/>
                </a:solidFill>
                <a:latin typeface="+mn-lt"/>
              </a:rPr>
              <a:t>Results</a:t>
            </a:r>
          </a:p>
          <a:p>
            <a:pPr>
              <a:spcBef>
                <a:spcPts val="1400"/>
              </a:spcBef>
              <a:buFont typeface="Arial" panose="020B0604020202020204" pitchFamily="34" charset="0"/>
              <a:buChar char="•"/>
            </a:pPr>
            <a:r>
              <a:rPr lang="en-US" sz="2400">
                <a:solidFill>
                  <a:schemeClr val="tx1"/>
                </a:solidFill>
                <a:latin typeface="+mn-lt"/>
              </a:rPr>
              <a:t>Conclusion</a:t>
            </a:r>
          </a:p>
          <a:p>
            <a:pPr>
              <a:spcBef>
                <a:spcPts val="1400"/>
              </a:spcBef>
              <a:buFont typeface="Arial" panose="020B0604020202020204" pitchFamily="34" charset="0"/>
              <a:buChar char="•"/>
            </a:pPr>
            <a:r>
              <a:rPr lang="en-US" sz="2400">
                <a:solidFill>
                  <a:schemeClr val="tx1"/>
                </a:solidFill>
                <a:latin typeface="+mn-lt"/>
              </a:rPr>
              <a:t>Appendix</a:t>
            </a: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DF6-3EE0-0571-7D1B-94A839C014E4}"/>
              </a:ext>
            </a:extLst>
          </p:cNvPr>
          <p:cNvSpPr>
            <a:spLocks noGrp="1"/>
          </p:cNvSpPr>
          <p:nvPr>
            <p:ph type="title"/>
          </p:nvPr>
        </p:nvSpPr>
        <p:spPr>
          <a:xfrm>
            <a:off x="322965" y="465234"/>
            <a:ext cx="3412857" cy="5562393"/>
          </a:xfrm>
        </p:spPr>
        <p:txBody>
          <a:bodyPr lIns="91440" tIns="45720" rIns="91440" bIns="45720" anchor="t">
            <a:normAutofit/>
          </a:bodyPr>
          <a:lstStyle/>
          <a:p>
            <a:r>
              <a:rPr lang="en-GB" sz="3200" b="1" dirty="0">
                <a:solidFill>
                  <a:srgbClr val="000000"/>
                </a:solidFill>
                <a:ea typeface="Calibri Light"/>
                <a:cs typeface="Calibri Light"/>
              </a:rPr>
              <a:t>RESUTLS</a:t>
            </a:r>
            <a:br>
              <a:rPr lang="en-GB" sz="3200" b="1" dirty="0">
                <a:ea typeface="Calibri Light"/>
                <a:cs typeface="Calibri Light"/>
              </a:rPr>
            </a:br>
            <a:br>
              <a:rPr lang="en-GB" sz="3200" b="1" dirty="0">
                <a:ea typeface="Calibri Light"/>
                <a:cs typeface="Calibri Light"/>
              </a:rPr>
            </a:br>
            <a:r>
              <a:rPr lang="en-GB" sz="3200" b="1" dirty="0">
                <a:solidFill>
                  <a:srgbClr val="000000"/>
                </a:solidFill>
                <a:ea typeface="Calibri Light"/>
                <a:cs typeface="Calibri Light"/>
              </a:rPr>
              <a:t>2 Matplotlib and Seaborn (EDA with Visualization)</a:t>
            </a:r>
            <a:br>
              <a:rPr lang="en-GB" sz="3200" dirty="0">
                <a:ea typeface="Calibri Light"/>
                <a:cs typeface="Calibri Light"/>
              </a:rPr>
            </a:br>
            <a:endParaRPr lang="en-GB" sz="3600" dirty="0">
              <a:solidFill>
                <a:srgbClr val="000000"/>
              </a:solidFill>
              <a:ea typeface="Calibri Light"/>
              <a:cs typeface="Calibri Light"/>
            </a:endParaRPr>
          </a:p>
        </p:txBody>
      </p:sp>
      <p:sp>
        <p:nvSpPr>
          <p:cNvPr id="3" name="Content Placeholder 2">
            <a:extLst>
              <a:ext uri="{FF2B5EF4-FFF2-40B4-BE49-F238E27FC236}">
                <a16:creationId xmlns:a16="http://schemas.microsoft.com/office/drawing/2014/main" id="{DB02303D-F01D-ACC4-AE51-5B524EB4597D}"/>
              </a:ext>
            </a:extLst>
          </p:cNvPr>
          <p:cNvSpPr>
            <a:spLocks noGrp="1"/>
          </p:cNvSpPr>
          <p:nvPr>
            <p:ph idx="1"/>
          </p:nvPr>
        </p:nvSpPr>
        <p:spPr>
          <a:xfrm>
            <a:off x="4654732" y="850052"/>
            <a:ext cx="6390623" cy="5326911"/>
          </a:xfrm>
        </p:spPr>
        <p:txBody>
          <a:bodyPr lIns="91440" tIns="45720" rIns="91440" bIns="45720" anchor="t">
            <a:normAutofit/>
          </a:bodyPr>
          <a:lstStyle/>
          <a:p>
            <a:r>
              <a:rPr lang="en-GB" sz="2400" dirty="0">
                <a:ea typeface="Calibri"/>
                <a:cs typeface="Calibri"/>
              </a:rPr>
              <a:t>The relationship between payload mass and launch site</a:t>
            </a:r>
          </a:p>
          <a:p>
            <a:endParaRPr lang="en-GB" sz="2400" dirty="0">
              <a:ea typeface="Calibri"/>
              <a:cs typeface="Calibri"/>
            </a:endParaRPr>
          </a:p>
          <a:p>
            <a:pPr marL="457200" lvl="1" indent="0">
              <a:buNone/>
            </a:pPr>
            <a:endParaRPr lang="en-GB" sz="2000" dirty="0">
              <a:ea typeface="Calibri"/>
              <a:cs typeface="Calibri"/>
            </a:endParaRPr>
          </a:p>
          <a:p>
            <a:pPr marL="457200" lvl="1" indent="0">
              <a:buNone/>
            </a:pPr>
            <a:endParaRPr lang="en-GB" sz="2000" dirty="0">
              <a:ea typeface="Calibri"/>
              <a:cs typeface="Calibri"/>
            </a:endParaRPr>
          </a:p>
        </p:txBody>
      </p:sp>
      <p:sp>
        <p:nvSpPr>
          <p:cNvPr id="4" name="Oval 3">
            <a:extLst>
              <a:ext uri="{FF2B5EF4-FFF2-40B4-BE49-F238E27FC236}">
                <a16:creationId xmlns:a16="http://schemas.microsoft.com/office/drawing/2014/main" id="{498E0C3E-9EFA-3057-8429-BC5D4F68B535}"/>
              </a:ext>
            </a:extLst>
          </p:cNvPr>
          <p:cNvSpPr/>
          <p:nvPr/>
        </p:nvSpPr>
        <p:spPr>
          <a:xfrm>
            <a:off x="172991" y="1639945"/>
            <a:ext cx="143773" cy="1437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6" descr="Chart, scatter chart&#10;&#10;Description automatically generated">
            <a:extLst>
              <a:ext uri="{FF2B5EF4-FFF2-40B4-BE49-F238E27FC236}">
                <a16:creationId xmlns:a16="http://schemas.microsoft.com/office/drawing/2014/main" id="{14E64899-DCA0-0CF2-1D8A-B0D17E46A7F4}"/>
              </a:ext>
            </a:extLst>
          </p:cNvPr>
          <p:cNvPicPr>
            <a:picLocks noChangeAspect="1"/>
          </p:cNvPicPr>
          <p:nvPr/>
        </p:nvPicPr>
        <p:blipFill>
          <a:blip r:embed="rId2"/>
          <a:stretch>
            <a:fillRect/>
          </a:stretch>
        </p:blipFill>
        <p:spPr>
          <a:xfrm>
            <a:off x="3444815" y="2099511"/>
            <a:ext cx="7847160" cy="4441771"/>
          </a:xfrm>
          <a:prstGeom prst="rect">
            <a:avLst/>
          </a:prstGeom>
        </p:spPr>
      </p:pic>
    </p:spTree>
    <p:extLst>
      <p:ext uri="{BB962C8B-B14F-4D97-AF65-F5344CB8AC3E}">
        <p14:creationId xmlns:p14="http://schemas.microsoft.com/office/powerpoint/2010/main" val="1959508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DF6-3EE0-0571-7D1B-94A839C014E4}"/>
              </a:ext>
            </a:extLst>
          </p:cNvPr>
          <p:cNvSpPr>
            <a:spLocks noGrp="1"/>
          </p:cNvSpPr>
          <p:nvPr>
            <p:ph type="title"/>
          </p:nvPr>
        </p:nvSpPr>
        <p:spPr>
          <a:xfrm>
            <a:off x="322965" y="465234"/>
            <a:ext cx="3412857" cy="5562393"/>
          </a:xfrm>
        </p:spPr>
        <p:txBody>
          <a:bodyPr lIns="91440" tIns="45720" rIns="91440" bIns="45720" anchor="t">
            <a:normAutofit/>
          </a:bodyPr>
          <a:lstStyle/>
          <a:p>
            <a:r>
              <a:rPr lang="en-GB" sz="3200" b="1" dirty="0">
                <a:solidFill>
                  <a:srgbClr val="000000"/>
                </a:solidFill>
                <a:ea typeface="Calibri Light"/>
                <a:cs typeface="Calibri Light"/>
              </a:rPr>
              <a:t>RESUTLS</a:t>
            </a:r>
            <a:br>
              <a:rPr lang="en-GB" sz="3200" b="1" dirty="0">
                <a:ea typeface="Calibri Light"/>
                <a:cs typeface="Calibri Light"/>
              </a:rPr>
            </a:br>
            <a:r>
              <a:rPr lang="en-GB" sz="3200" b="1" dirty="0">
                <a:solidFill>
                  <a:srgbClr val="000000"/>
                </a:solidFill>
                <a:ea typeface="Calibri Light"/>
                <a:cs typeface="Calibri Light"/>
              </a:rPr>
              <a:t>2 Matplotlib and Seaborn (EDA with Visualization)</a:t>
            </a:r>
            <a:br>
              <a:rPr lang="en-GB" sz="3600" dirty="0">
                <a:solidFill>
                  <a:srgbClr val="000000"/>
                </a:solidFill>
                <a:ea typeface="Calibri Light"/>
                <a:cs typeface="Calibri Light"/>
              </a:rPr>
            </a:br>
            <a:endParaRPr lang="en-GB" sz="3600" dirty="0">
              <a:solidFill>
                <a:srgbClr val="000000"/>
              </a:solidFill>
              <a:ea typeface="Calibri Light"/>
              <a:cs typeface="Calibri Light"/>
            </a:endParaRPr>
          </a:p>
        </p:txBody>
      </p:sp>
      <p:sp>
        <p:nvSpPr>
          <p:cNvPr id="3" name="Content Placeholder 2">
            <a:extLst>
              <a:ext uri="{FF2B5EF4-FFF2-40B4-BE49-F238E27FC236}">
                <a16:creationId xmlns:a16="http://schemas.microsoft.com/office/drawing/2014/main" id="{DB02303D-F01D-ACC4-AE51-5B524EB4597D}"/>
              </a:ext>
            </a:extLst>
          </p:cNvPr>
          <p:cNvSpPr>
            <a:spLocks noGrp="1"/>
          </p:cNvSpPr>
          <p:nvPr>
            <p:ph idx="1"/>
          </p:nvPr>
        </p:nvSpPr>
        <p:spPr>
          <a:xfrm>
            <a:off x="4654732" y="850052"/>
            <a:ext cx="6390623" cy="5326911"/>
          </a:xfrm>
        </p:spPr>
        <p:txBody>
          <a:bodyPr lIns="91440" tIns="45720" rIns="91440" bIns="45720" anchor="t">
            <a:normAutofit/>
          </a:bodyPr>
          <a:lstStyle/>
          <a:p>
            <a:r>
              <a:rPr lang="en-GB" sz="2400" dirty="0">
                <a:ea typeface="Calibri"/>
                <a:cs typeface="Calibri"/>
              </a:rPr>
              <a:t>The relationship between success rate  and orbit type</a:t>
            </a:r>
          </a:p>
          <a:p>
            <a:endParaRPr lang="en-GB" sz="2400" dirty="0">
              <a:ea typeface="Calibri"/>
              <a:cs typeface="Calibri"/>
            </a:endParaRPr>
          </a:p>
          <a:p>
            <a:pPr marL="457200" lvl="1" indent="0">
              <a:buNone/>
            </a:pPr>
            <a:endParaRPr lang="en-GB" sz="2000" dirty="0">
              <a:ea typeface="Calibri"/>
              <a:cs typeface="Calibri"/>
            </a:endParaRPr>
          </a:p>
          <a:p>
            <a:pPr marL="457200" lvl="1" indent="0">
              <a:buNone/>
            </a:pPr>
            <a:endParaRPr lang="en-GB" sz="2000" dirty="0">
              <a:ea typeface="Calibri"/>
              <a:cs typeface="Calibri"/>
            </a:endParaRPr>
          </a:p>
        </p:txBody>
      </p:sp>
      <p:sp>
        <p:nvSpPr>
          <p:cNvPr id="4" name="Oval 3">
            <a:extLst>
              <a:ext uri="{FF2B5EF4-FFF2-40B4-BE49-F238E27FC236}">
                <a16:creationId xmlns:a16="http://schemas.microsoft.com/office/drawing/2014/main" id="{498E0C3E-9EFA-3057-8429-BC5D4F68B535}"/>
              </a:ext>
            </a:extLst>
          </p:cNvPr>
          <p:cNvSpPr/>
          <p:nvPr/>
        </p:nvSpPr>
        <p:spPr>
          <a:xfrm>
            <a:off x="172991" y="1122360"/>
            <a:ext cx="143773" cy="1437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6" descr="Chart, bar chart&#10;&#10;Description automatically generated">
            <a:extLst>
              <a:ext uri="{FF2B5EF4-FFF2-40B4-BE49-F238E27FC236}">
                <a16:creationId xmlns:a16="http://schemas.microsoft.com/office/drawing/2014/main" id="{C0074ADE-ACD3-1A2A-D023-E783697B322F}"/>
              </a:ext>
            </a:extLst>
          </p:cNvPr>
          <p:cNvPicPr>
            <a:picLocks noChangeAspect="1"/>
          </p:cNvPicPr>
          <p:nvPr/>
        </p:nvPicPr>
        <p:blipFill>
          <a:blip r:embed="rId2"/>
          <a:stretch>
            <a:fillRect/>
          </a:stretch>
        </p:blipFill>
        <p:spPr>
          <a:xfrm>
            <a:off x="4580627" y="1810523"/>
            <a:ext cx="6121878" cy="4717819"/>
          </a:xfrm>
          <a:prstGeom prst="rect">
            <a:avLst/>
          </a:prstGeom>
        </p:spPr>
      </p:pic>
    </p:spTree>
    <p:extLst>
      <p:ext uri="{BB962C8B-B14F-4D97-AF65-F5344CB8AC3E}">
        <p14:creationId xmlns:p14="http://schemas.microsoft.com/office/powerpoint/2010/main" val="3844743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DF6-3EE0-0571-7D1B-94A839C014E4}"/>
              </a:ext>
            </a:extLst>
          </p:cNvPr>
          <p:cNvSpPr>
            <a:spLocks noGrp="1"/>
          </p:cNvSpPr>
          <p:nvPr>
            <p:ph type="title"/>
          </p:nvPr>
        </p:nvSpPr>
        <p:spPr>
          <a:xfrm>
            <a:off x="322965" y="465234"/>
            <a:ext cx="3412857" cy="5562393"/>
          </a:xfrm>
        </p:spPr>
        <p:txBody>
          <a:bodyPr lIns="91440" tIns="45720" rIns="91440" bIns="45720" anchor="t">
            <a:normAutofit/>
          </a:bodyPr>
          <a:lstStyle/>
          <a:p>
            <a:r>
              <a:rPr lang="en-GB" sz="3200" b="1" dirty="0">
                <a:solidFill>
                  <a:srgbClr val="000000"/>
                </a:solidFill>
                <a:ea typeface="Calibri Light"/>
                <a:cs typeface="Calibri Light"/>
              </a:rPr>
              <a:t>RESUTLS</a:t>
            </a:r>
            <a:br>
              <a:rPr lang="en-GB" sz="3200" b="1" dirty="0">
                <a:ea typeface="Calibri Light"/>
                <a:cs typeface="Calibri Light"/>
              </a:rPr>
            </a:br>
            <a:r>
              <a:rPr lang="en-GB" sz="3200" b="1" dirty="0">
                <a:solidFill>
                  <a:srgbClr val="000000"/>
                </a:solidFill>
                <a:ea typeface="Calibri Light"/>
                <a:cs typeface="Calibri Light"/>
              </a:rPr>
              <a:t>2 Matplotlib and Seaborn (EDA with Visualization)</a:t>
            </a:r>
            <a:br>
              <a:rPr lang="en-GB" sz="3200" dirty="0">
                <a:ea typeface="Calibri Light"/>
                <a:cs typeface="Calibri Light"/>
              </a:rPr>
            </a:br>
            <a:endParaRPr lang="en-GB" sz="3600" dirty="0">
              <a:solidFill>
                <a:srgbClr val="000000"/>
              </a:solidFill>
              <a:ea typeface="Calibri Light"/>
              <a:cs typeface="Calibri Light"/>
            </a:endParaRPr>
          </a:p>
        </p:txBody>
      </p:sp>
      <p:sp>
        <p:nvSpPr>
          <p:cNvPr id="3" name="Content Placeholder 2">
            <a:extLst>
              <a:ext uri="{FF2B5EF4-FFF2-40B4-BE49-F238E27FC236}">
                <a16:creationId xmlns:a16="http://schemas.microsoft.com/office/drawing/2014/main" id="{DB02303D-F01D-ACC4-AE51-5B524EB4597D}"/>
              </a:ext>
            </a:extLst>
          </p:cNvPr>
          <p:cNvSpPr>
            <a:spLocks noGrp="1"/>
          </p:cNvSpPr>
          <p:nvPr>
            <p:ph idx="1"/>
          </p:nvPr>
        </p:nvSpPr>
        <p:spPr>
          <a:xfrm>
            <a:off x="4654732" y="850052"/>
            <a:ext cx="6390623" cy="5326911"/>
          </a:xfrm>
        </p:spPr>
        <p:txBody>
          <a:bodyPr lIns="91440" tIns="45720" rIns="91440" bIns="45720" anchor="t">
            <a:normAutofit/>
          </a:bodyPr>
          <a:lstStyle/>
          <a:p>
            <a:r>
              <a:rPr lang="en-GB" sz="2400" dirty="0">
                <a:ea typeface="Calibri"/>
                <a:cs typeface="Calibri"/>
              </a:rPr>
              <a:t>The relationship between flight number  and orbit type</a:t>
            </a:r>
          </a:p>
          <a:p>
            <a:endParaRPr lang="en-GB" sz="2400" dirty="0">
              <a:ea typeface="Calibri"/>
              <a:cs typeface="Calibri"/>
            </a:endParaRPr>
          </a:p>
          <a:p>
            <a:pPr marL="457200" lvl="1" indent="0">
              <a:buNone/>
            </a:pPr>
            <a:endParaRPr lang="en-GB" sz="2000" dirty="0">
              <a:ea typeface="Calibri"/>
              <a:cs typeface="Calibri"/>
            </a:endParaRPr>
          </a:p>
          <a:p>
            <a:pPr marL="457200" lvl="1" indent="0">
              <a:buNone/>
            </a:pPr>
            <a:endParaRPr lang="en-GB" sz="2000" dirty="0">
              <a:ea typeface="Calibri"/>
              <a:cs typeface="Calibri"/>
            </a:endParaRPr>
          </a:p>
        </p:txBody>
      </p:sp>
      <p:sp>
        <p:nvSpPr>
          <p:cNvPr id="4" name="Oval 3">
            <a:extLst>
              <a:ext uri="{FF2B5EF4-FFF2-40B4-BE49-F238E27FC236}">
                <a16:creationId xmlns:a16="http://schemas.microsoft.com/office/drawing/2014/main" id="{498E0C3E-9EFA-3057-8429-BC5D4F68B535}"/>
              </a:ext>
            </a:extLst>
          </p:cNvPr>
          <p:cNvSpPr/>
          <p:nvPr/>
        </p:nvSpPr>
        <p:spPr>
          <a:xfrm>
            <a:off x="172991" y="1151116"/>
            <a:ext cx="143773" cy="1437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6" descr="Chart, scatter chart&#10;&#10;Description automatically generated">
            <a:extLst>
              <a:ext uri="{FF2B5EF4-FFF2-40B4-BE49-F238E27FC236}">
                <a16:creationId xmlns:a16="http://schemas.microsoft.com/office/drawing/2014/main" id="{535080AB-069F-A36E-3BC2-F90ADB780776}"/>
              </a:ext>
            </a:extLst>
          </p:cNvPr>
          <p:cNvPicPr>
            <a:picLocks noChangeAspect="1"/>
          </p:cNvPicPr>
          <p:nvPr/>
        </p:nvPicPr>
        <p:blipFill>
          <a:blip r:embed="rId2"/>
          <a:stretch>
            <a:fillRect/>
          </a:stretch>
        </p:blipFill>
        <p:spPr>
          <a:xfrm>
            <a:off x="3473570" y="1896221"/>
            <a:ext cx="7760897" cy="4503293"/>
          </a:xfrm>
          <a:prstGeom prst="rect">
            <a:avLst/>
          </a:prstGeom>
        </p:spPr>
      </p:pic>
    </p:spTree>
    <p:extLst>
      <p:ext uri="{BB962C8B-B14F-4D97-AF65-F5344CB8AC3E}">
        <p14:creationId xmlns:p14="http://schemas.microsoft.com/office/powerpoint/2010/main" val="2988229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DF6-3EE0-0571-7D1B-94A839C014E4}"/>
              </a:ext>
            </a:extLst>
          </p:cNvPr>
          <p:cNvSpPr>
            <a:spLocks noGrp="1"/>
          </p:cNvSpPr>
          <p:nvPr>
            <p:ph type="title"/>
          </p:nvPr>
        </p:nvSpPr>
        <p:spPr>
          <a:xfrm>
            <a:off x="322965" y="465234"/>
            <a:ext cx="3412857" cy="5562393"/>
          </a:xfrm>
        </p:spPr>
        <p:txBody>
          <a:bodyPr lIns="91440" tIns="45720" rIns="91440" bIns="45720" anchor="t">
            <a:normAutofit/>
          </a:bodyPr>
          <a:lstStyle/>
          <a:p>
            <a:r>
              <a:rPr lang="en-GB" sz="3200" b="1" dirty="0">
                <a:solidFill>
                  <a:srgbClr val="000000"/>
                </a:solidFill>
                <a:ea typeface="Calibri Light"/>
                <a:cs typeface="Calibri Light"/>
              </a:rPr>
              <a:t>RESUTLS</a:t>
            </a:r>
            <a:br>
              <a:rPr lang="en-GB" sz="3200" b="1" dirty="0">
                <a:ea typeface="Calibri Light"/>
                <a:cs typeface="Calibri Light"/>
              </a:rPr>
            </a:br>
            <a:r>
              <a:rPr lang="en-GB" sz="3200" b="1" dirty="0">
                <a:solidFill>
                  <a:srgbClr val="000000"/>
                </a:solidFill>
                <a:ea typeface="Calibri Light"/>
                <a:cs typeface="Calibri Light"/>
              </a:rPr>
              <a:t>2 Matplotlib and Seaborn (EDA with Visualization)</a:t>
            </a:r>
            <a:br>
              <a:rPr lang="en-GB" sz="3200" dirty="0">
                <a:ea typeface="Calibri Light"/>
                <a:cs typeface="Calibri Light"/>
              </a:rPr>
            </a:br>
            <a:endParaRPr lang="en-GB" sz="3600" dirty="0">
              <a:solidFill>
                <a:srgbClr val="000000"/>
              </a:solidFill>
              <a:ea typeface="Calibri Light"/>
              <a:cs typeface="Calibri Light"/>
            </a:endParaRPr>
          </a:p>
        </p:txBody>
      </p:sp>
      <p:sp>
        <p:nvSpPr>
          <p:cNvPr id="3" name="Content Placeholder 2">
            <a:extLst>
              <a:ext uri="{FF2B5EF4-FFF2-40B4-BE49-F238E27FC236}">
                <a16:creationId xmlns:a16="http://schemas.microsoft.com/office/drawing/2014/main" id="{DB02303D-F01D-ACC4-AE51-5B524EB4597D}"/>
              </a:ext>
            </a:extLst>
          </p:cNvPr>
          <p:cNvSpPr>
            <a:spLocks noGrp="1"/>
          </p:cNvSpPr>
          <p:nvPr>
            <p:ph idx="1"/>
          </p:nvPr>
        </p:nvSpPr>
        <p:spPr>
          <a:xfrm>
            <a:off x="4654732" y="850052"/>
            <a:ext cx="6390623" cy="5326911"/>
          </a:xfrm>
        </p:spPr>
        <p:txBody>
          <a:bodyPr lIns="91440" tIns="45720" rIns="91440" bIns="45720" anchor="t">
            <a:normAutofit/>
          </a:bodyPr>
          <a:lstStyle/>
          <a:p>
            <a:r>
              <a:rPr lang="en-GB" sz="2400" dirty="0">
                <a:ea typeface="Calibri"/>
                <a:cs typeface="Calibri"/>
              </a:rPr>
              <a:t>The relationship between payload mass and orbit type</a:t>
            </a:r>
          </a:p>
          <a:p>
            <a:endParaRPr lang="en-GB" sz="2400" dirty="0">
              <a:ea typeface="Calibri"/>
              <a:cs typeface="Calibri"/>
            </a:endParaRPr>
          </a:p>
          <a:p>
            <a:pPr marL="457200" lvl="1" indent="0">
              <a:buNone/>
            </a:pPr>
            <a:endParaRPr lang="en-GB" sz="2000" dirty="0">
              <a:ea typeface="Calibri"/>
              <a:cs typeface="Calibri"/>
            </a:endParaRPr>
          </a:p>
          <a:p>
            <a:pPr marL="457200" lvl="1" indent="0">
              <a:buNone/>
            </a:pPr>
            <a:endParaRPr lang="en-GB" sz="2000" dirty="0">
              <a:ea typeface="Calibri"/>
              <a:cs typeface="Calibri"/>
            </a:endParaRPr>
          </a:p>
        </p:txBody>
      </p:sp>
      <p:sp>
        <p:nvSpPr>
          <p:cNvPr id="4" name="Oval 3">
            <a:extLst>
              <a:ext uri="{FF2B5EF4-FFF2-40B4-BE49-F238E27FC236}">
                <a16:creationId xmlns:a16="http://schemas.microsoft.com/office/drawing/2014/main" id="{498E0C3E-9EFA-3057-8429-BC5D4F68B535}"/>
              </a:ext>
            </a:extLst>
          </p:cNvPr>
          <p:cNvSpPr/>
          <p:nvPr/>
        </p:nvSpPr>
        <p:spPr>
          <a:xfrm>
            <a:off x="172991" y="1151115"/>
            <a:ext cx="143773" cy="1437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6" descr="Chart, scatter chart&#10;&#10;Description automatically generated">
            <a:extLst>
              <a:ext uri="{FF2B5EF4-FFF2-40B4-BE49-F238E27FC236}">
                <a16:creationId xmlns:a16="http://schemas.microsoft.com/office/drawing/2014/main" id="{2B03C539-2B85-798D-49FB-2429394929AD}"/>
              </a:ext>
            </a:extLst>
          </p:cNvPr>
          <p:cNvPicPr>
            <a:picLocks noChangeAspect="1"/>
          </p:cNvPicPr>
          <p:nvPr/>
        </p:nvPicPr>
        <p:blipFill>
          <a:blip r:embed="rId2"/>
          <a:stretch>
            <a:fillRect/>
          </a:stretch>
        </p:blipFill>
        <p:spPr>
          <a:xfrm>
            <a:off x="3531079" y="2073666"/>
            <a:ext cx="7760898" cy="4507837"/>
          </a:xfrm>
          <a:prstGeom prst="rect">
            <a:avLst/>
          </a:prstGeom>
        </p:spPr>
      </p:pic>
    </p:spTree>
    <p:extLst>
      <p:ext uri="{BB962C8B-B14F-4D97-AF65-F5344CB8AC3E}">
        <p14:creationId xmlns:p14="http://schemas.microsoft.com/office/powerpoint/2010/main" val="3924023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DF6-3EE0-0571-7D1B-94A839C014E4}"/>
              </a:ext>
            </a:extLst>
          </p:cNvPr>
          <p:cNvSpPr>
            <a:spLocks noGrp="1"/>
          </p:cNvSpPr>
          <p:nvPr>
            <p:ph type="title"/>
          </p:nvPr>
        </p:nvSpPr>
        <p:spPr>
          <a:xfrm>
            <a:off x="322965" y="465234"/>
            <a:ext cx="3412857" cy="5562393"/>
          </a:xfrm>
        </p:spPr>
        <p:txBody>
          <a:bodyPr lIns="91440" tIns="45720" rIns="91440" bIns="45720" anchor="t">
            <a:normAutofit/>
          </a:bodyPr>
          <a:lstStyle/>
          <a:p>
            <a:r>
              <a:rPr lang="en-GB" sz="3200" b="1" dirty="0">
                <a:solidFill>
                  <a:srgbClr val="000000"/>
                </a:solidFill>
                <a:ea typeface="Calibri Light"/>
                <a:cs typeface="Calibri Light"/>
              </a:rPr>
              <a:t>RESUTLS</a:t>
            </a:r>
            <a:br>
              <a:rPr lang="en-GB" sz="3200" b="1" dirty="0">
                <a:ea typeface="Calibri Light"/>
                <a:cs typeface="Calibri Light"/>
              </a:rPr>
            </a:br>
            <a:br>
              <a:rPr lang="en-GB" sz="3200" b="1" dirty="0">
                <a:ea typeface="Calibri Light"/>
                <a:cs typeface="Calibri Light"/>
              </a:rPr>
            </a:br>
            <a:r>
              <a:rPr lang="en-GB" sz="3200" b="1" dirty="0">
                <a:solidFill>
                  <a:srgbClr val="000000"/>
                </a:solidFill>
                <a:ea typeface="Calibri Light"/>
                <a:cs typeface="Calibri Light"/>
              </a:rPr>
              <a:t>2 Matplotlib and Seaborn (EDA with Visualization)</a:t>
            </a:r>
            <a:br>
              <a:rPr lang="en-GB" sz="3600" dirty="0">
                <a:solidFill>
                  <a:srgbClr val="000000"/>
                </a:solidFill>
                <a:ea typeface="Calibri Light"/>
                <a:cs typeface="Calibri Light"/>
              </a:rPr>
            </a:br>
            <a:endParaRPr lang="en-GB" sz="3600" dirty="0">
              <a:solidFill>
                <a:srgbClr val="000000"/>
              </a:solidFill>
              <a:ea typeface="Calibri Light"/>
              <a:cs typeface="Calibri Light"/>
            </a:endParaRPr>
          </a:p>
        </p:txBody>
      </p:sp>
      <p:sp>
        <p:nvSpPr>
          <p:cNvPr id="3" name="Content Placeholder 2">
            <a:extLst>
              <a:ext uri="{FF2B5EF4-FFF2-40B4-BE49-F238E27FC236}">
                <a16:creationId xmlns:a16="http://schemas.microsoft.com/office/drawing/2014/main" id="{DB02303D-F01D-ACC4-AE51-5B524EB4597D}"/>
              </a:ext>
            </a:extLst>
          </p:cNvPr>
          <p:cNvSpPr>
            <a:spLocks noGrp="1"/>
          </p:cNvSpPr>
          <p:nvPr>
            <p:ph idx="1"/>
          </p:nvPr>
        </p:nvSpPr>
        <p:spPr>
          <a:xfrm>
            <a:off x="4654732" y="850052"/>
            <a:ext cx="6390623" cy="5326911"/>
          </a:xfrm>
        </p:spPr>
        <p:txBody>
          <a:bodyPr lIns="91440" tIns="45720" rIns="91440" bIns="45720" anchor="t">
            <a:normAutofit/>
          </a:bodyPr>
          <a:lstStyle/>
          <a:p>
            <a:r>
              <a:rPr lang="en-GB" sz="2400" dirty="0">
                <a:ea typeface="Calibri"/>
                <a:cs typeface="Calibri"/>
              </a:rPr>
              <a:t>The launch success yearly trend</a:t>
            </a:r>
          </a:p>
          <a:p>
            <a:endParaRPr lang="en-GB" sz="2400" dirty="0">
              <a:ea typeface="Calibri"/>
              <a:cs typeface="Calibri"/>
            </a:endParaRPr>
          </a:p>
          <a:p>
            <a:pPr marL="457200" lvl="1" indent="0">
              <a:buNone/>
            </a:pPr>
            <a:endParaRPr lang="en-GB" sz="2000" dirty="0">
              <a:ea typeface="Calibri"/>
              <a:cs typeface="Calibri"/>
            </a:endParaRPr>
          </a:p>
          <a:p>
            <a:pPr marL="457200" lvl="1" indent="0">
              <a:buNone/>
            </a:pPr>
            <a:endParaRPr lang="en-GB" sz="2000" dirty="0">
              <a:ea typeface="Calibri"/>
              <a:cs typeface="Calibri"/>
            </a:endParaRPr>
          </a:p>
        </p:txBody>
      </p:sp>
      <p:sp>
        <p:nvSpPr>
          <p:cNvPr id="4" name="Oval 3">
            <a:extLst>
              <a:ext uri="{FF2B5EF4-FFF2-40B4-BE49-F238E27FC236}">
                <a16:creationId xmlns:a16="http://schemas.microsoft.com/office/drawing/2014/main" id="{498E0C3E-9EFA-3057-8429-BC5D4F68B535}"/>
              </a:ext>
            </a:extLst>
          </p:cNvPr>
          <p:cNvSpPr/>
          <p:nvPr/>
        </p:nvSpPr>
        <p:spPr>
          <a:xfrm>
            <a:off x="172991" y="1151115"/>
            <a:ext cx="143773" cy="1437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6" descr="Chart, line chart&#10;&#10;Description automatically generated">
            <a:extLst>
              <a:ext uri="{FF2B5EF4-FFF2-40B4-BE49-F238E27FC236}">
                <a16:creationId xmlns:a16="http://schemas.microsoft.com/office/drawing/2014/main" id="{F46E7619-2B56-1392-2CA7-B961110D73DC}"/>
              </a:ext>
            </a:extLst>
          </p:cNvPr>
          <p:cNvPicPr>
            <a:picLocks noChangeAspect="1"/>
          </p:cNvPicPr>
          <p:nvPr/>
        </p:nvPicPr>
        <p:blipFill>
          <a:blip r:embed="rId2"/>
          <a:stretch>
            <a:fillRect/>
          </a:stretch>
        </p:blipFill>
        <p:spPr>
          <a:xfrm>
            <a:off x="3387306" y="1819139"/>
            <a:ext cx="7818407" cy="4686214"/>
          </a:xfrm>
          <a:prstGeom prst="rect">
            <a:avLst/>
          </a:prstGeom>
        </p:spPr>
      </p:pic>
    </p:spTree>
    <p:extLst>
      <p:ext uri="{BB962C8B-B14F-4D97-AF65-F5344CB8AC3E}">
        <p14:creationId xmlns:p14="http://schemas.microsoft.com/office/powerpoint/2010/main" val="3150962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DF6-3EE0-0571-7D1B-94A839C014E4}"/>
              </a:ext>
            </a:extLst>
          </p:cNvPr>
          <p:cNvSpPr>
            <a:spLocks noGrp="1"/>
          </p:cNvSpPr>
          <p:nvPr>
            <p:ph type="title"/>
          </p:nvPr>
        </p:nvSpPr>
        <p:spPr>
          <a:xfrm>
            <a:off x="322965" y="465234"/>
            <a:ext cx="3412857" cy="5562393"/>
          </a:xfrm>
        </p:spPr>
        <p:txBody>
          <a:bodyPr lIns="91440" tIns="45720" rIns="91440" bIns="45720" anchor="t">
            <a:normAutofit/>
          </a:bodyPr>
          <a:lstStyle/>
          <a:p>
            <a:r>
              <a:rPr lang="en-GB" sz="3600" b="1" dirty="0">
                <a:solidFill>
                  <a:schemeClr val="bg1"/>
                </a:solidFill>
                <a:ea typeface="Calibri Light"/>
                <a:cs typeface="Calibri Light"/>
              </a:rPr>
              <a:t>RESUTLS</a:t>
            </a:r>
            <a:br>
              <a:rPr lang="en-GB" sz="3600" b="1" dirty="0">
                <a:solidFill>
                  <a:schemeClr val="bg1"/>
                </a:solidFill>
                <a:ea typeface="Calibri Light"/>
                <a:cs typeface="Calibri Light"/>
              </a:rPr>
            </a:br>
            <a:r>
              <a:rPr lang="en-GB" sz="3600" b="1" dirty="0">
                <a:solidFill>
                  <a:schemeClr val="bg1"/>
                </a:solidFill>
                <a:ea typeface="Calibri Light"/>
                <a:cs typeface="Calibri Light"/>
              </a:rPr>
              <a:t>3 </a:t>
            </a:r>
            <a:r>
              <a:rPr lang="en-GB" sz="3600" b="1" dirty="0">
                <a:ea typeface="Calibri Light"/>
                <a:cs typeface="Calibri Light"/>
              </a:rPr>
              <a:t>Folium</a:t>
            </a:r>
            <a:br>
              <a:rPr lang="en-GB" sz="3600" dirty="0">
                <a:ea typeface="Calibri Light"/>
                <a:cs typeface="Calibri Light"/>
              </a:rPr>
            </a:br>
            <a:endParaRPr lang="en-GB" sz="3600" dirty="0">
              <a:solidFill>
                <a:schemeClr val="bg1"/>
              </a:solidFill>
              <a:ea typeface="Calibri Light"/>
              <a:cs typeface="Calibri Light"/>
            </a:endParaRPr>
          </a:p>
        </p:txBody>
      </p:sp>
      <p:sp>
        <p:nvSpPr>
          <p:cNvPr id="3" name="Content Placeholder 2">
            <a:extLst>
              <a:ext uri="{FF2B5EF4-FFF2-40B4-BE49-F238E27FC236}">
                <a16:creationId xmlns:a16="http://schemas.microsoft.com/office/drawing/2014/main" id="{DB02303D-F01D-ACC4-AE51-5B524EB4597D}"/>
              </a:ext>
            </a:extLst>
          </p:cNvPr>
          <p:cNvSpPr>
            <a:spLocks noGrp="1"/>
          </p:cNvSpPr>
          <p:nvPr>
            <p:ph idx="1"/>
          </p:nvPr>
        </p:nvSpPr>
        <p:spPr>
          <a:xfrm>
            <a:off x="4654732" y="850052"/>
            <a:ext cx="6390623" cy="5326911"/>
          </a:xfrm>
        </p:spPr>
        <p:txBody>
          <a:bodyPr lIns="91440" tIns="45720" rIns="91440" bIns="45720" anchor="t">
            <a:normAutofit/>
          </a:bodyPr>
          <a:lstStyle/>
          <a:p>
            <a:r>
              <a:rPr lang="en-GB" sz="2400" dirty="0">
                <a:ea typeface="Calibri"/>
                <a:cs typeface="Calibri"/>
              </a:rPr>
              <a:t>All launch sites on map</a:t>
            </a:r>
          </a:p>
          <a:p>
            <a:endParaRPr lang="en-GB" sz="2400" dirty="0">
              <a:ea typeface="Calibri"/>
              <a:cs typeface="Calibri"/>
            </a:endParaRPr>
          </a:p>
          <a:p>
            <a:endParaRPr lang="en-GB" sz="2400" dirty="0">
              <a:ea typeface="Calibri"/>
              <a:cs typeface="Calibri"/>
            </a:endParaRPr>
          </a:p>
          <a:p>
            <a:pPr marL="457200" lvl="1" indent="0">
              <a:buNone/>
            </a:pPr>
            <a:endParaRPr lang="en-GB" sz="2000" dirty="0">
              <a:ea typeface="Calibri"/>
              <a:cs typeface="Calibri"/>
            </a:endParaRPr>
          </a:p>
          <a:p>
            <a:pPr marL="457200" lvl="1" indent="0">
              <a:buNone/>
            </a:pPr>
            <a:endParaRPr lang="en-GB" sz="2000" dirty="0">
              <a:ea typeface="Calibri"/>
              <a:cs typeface="Calibri"/>
            </a:endParaRPr>
          </a:p>
        </p:txBody>
      </p:sp>
      <p:sp>
        <p:nvSpPr>
          <p:cNvPr id="4" name="Oval 3">
            <a:extLst>
              <a:ext uri="{FF2B5EF4-FFF2-40B4-BE49-F238E27FC236}">
                <a16:creationId xmlns:a16="http://schemas.microsoft.com/office/drawing/2014/main" id="{498E0C3E-9EFA-3057-8429-BC5D4F68B535}"/>
              </a:ext>
            </a:extLst>
          </p:cNvPr>
          <p:cNvSpPr/>
          <p:nvPr/>
        </p:nvSpPr>
        <p:spPr>
          <a:xfrm>
            <a:off x="561180" y="1251757"/>
            <a:ext cx="143773" cy="1437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6" descr="Map&#10;&#10;Description automatically generated">
            <a:extLst>
              <a:ext uri="{FF2B5EF4-FFF2-40B4-BE49-F238E27FC236}">
                <a16:creationId xmlns:a16="http://schemas.microsoft.com/office/drawing/2014/main" id="{2E79F26D-3ECE-00DA-D583-C6850403C7C5}"/>
              </a:ext>
            </a:extLst>
          </p:cNvPr>
          <p:cNvPicPr>
            <a:picLocks noChangeAspect="1"/>
          </p:cNvPicPr>
          <p:nvPr/>
        </p:nvPicPr>
        <p:blipFill>
          <a:blip r:embed="rId2"/>
          <a:stretch>
            <a:fillRect/>
          </a:stretch>
        </p:blipFill>
        <p:spPr>
          <a:xfrm>
            <a:off x="2654060" y="2011161"/>
            <a:ext cx="8479766" cy="4388433"/>
          </a:xfrm>
          <a:prstGeom prst="rect">
            <a:avLst/>
          </a:prstGeom>
        </p:spPr>
      </p:pic>
    </p:spTree>
    <p:extLst>
      <p:ext uri="{BB962C8B-B14F-4D97-AF65-F5344CB8AC3E}">
        <p14:creationId xmlns:p14="http://schemas.microsoft.com/office/powerpoint/2010/main" val="1076217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DF6-3EE0-0571-7D1B-94A839C014E4}"/>
              </a:ext>
            </a:extLst>
          </p:cNvPr>
          <p:cNvSpPr>
            <a:spLocks noGrp="1"/>
          </p:cNvSpPr>
          <p:nvPr>
            <p:ph type="title"/>
          </p:nvPr>
        </p:nvSpPr>
        <p:spPr>
          <a:xfrm>
            <a:off x="322965" y="465234"/>
            <a:ext cx="3412857" cy="5562393"/>
          </a:xfrm>
        </p:spPr>
        <p:txBody>
          <a:bodyPr lIns="91440" tIns="45720" rIns="91440" bIns="45720" anchor="t">
            <a:normAutofit/>
          </a:bodyPr>
          <a:lstStyle/>
          <a:p>
            <a:r>
              <a:rPr lang="en-GB" sz="3600" b="1" dirty="0">
                <a:solidFill>
                  <a:srgbClr val="000000"/>
                </a:solidFill>
                <a:ea typeface="Calibri Light"/>
                <a:cs typeface="Calibri Light"/>
              </a:rPr>
              <a:t>RESUTLS</a:t>
            </a:r>
            <a:br>
              <a:rPr lang="en-GB" sz="3600" b="1" dirty="0">
                <a:solidFill>
                  <a:srgbClr val="000000"/>
                </a:solidFill>
                <a:ea typeface="Calibri Light"/>
                <a:cs typeface="Calibri Light"/>
              </a:rPr>
            </a:br>
            <a:br>
              <a:rPr lang="en-GB" sz="3600" b="1" dirty="0">
                <a:ea typeface="Calibri Light"/>
                <a:cs typeface="Calibri Light"/>
              </a:rPr>
            </a:br>
            <a:r>
              <a:rPr lang="en-GB" sz="2800" dirty="0">
                <a:solidFill>
                  <a:srgbClr val="000000"/>
                </a:solidFill>
                <a:ea typeface="Calibri Light"/>
                <a:cs typeface="Calibri Light"/>
              </a:rPr>
              <a:t>3 Folium</a:t>
            </a:r>
            <a:br>
              <a:rPr lang="en-GB" sz="3600" dirty="0">
                <a:solidFill>
                  <a:srgbClr val="000000"/>
                </a:solidFill>
                <a:ea typeface="Calibri Light"/>
                <a:cs typeface="Calibri Light"/>
              </a:rPr>
            </a:br>
            <a:endParaRPr lang="en-GB" sz="3600" dirty="0">
              <a:solidFill>
                <a:srgbClr val="000000"/>
              </a:solidFill>
              <a:ea typeface="Calibri Light"/>
              <a:cs typeface="Calibri Light"/>
            </a:endParaRPr>
          </a:p>
        </p:txBody>
      </p:sp>
      <p:sp>
        <p:nvSpPr>
          <p:cNvPr id="3" name="Content Placeholder 2">
            <a:extLst>
              <a:ext uri="{FF2B5EF4-FFF2-40B4-BE49-F238E27FC236}">
                <a16:creationId xmlns:a16="http://schemas.microsoft.com/office/drawing/2014/main" id="{DB02303D-F01D-ACC4-AE51-5B524EB4597D}"/>
              </a:ext>
            </a:extLst>
          </p:cNvPr>
          <p:cNvSpPr>
            <a:spLocks noGrp="1"/>
          </p:cNvSpPr>
          <p:nvPr>
            <p:ph idx="1"/>
          </p:nvPr>
        </p:nvSpPr>
        <p:spPr>
          <a:xfrm>
            <a:off x="4654732" y="850052"/>
            <a:ext cx="6390623" cy="5326911"/>
          </a:xfrm>
        </p:spPr>
        <p:txBody>
          <a:bodyPr lIns="91440" tIns="45720" rIns="91440" bIns="45720" anchor="t">
            <a:normAutofit/>
          </a:bodyPr>
          <a:lstStyle/>
          <a:p>
            <a:r>
              <a:rPr lang="en-GB" sz="2400" dirty="0">
                <a:ea typeface="Calibri"/>
                <a:cs typeface="Calibri"/>
              </a:rPr>
              <a:t>The succeeded launches and failed launches for each site on map </a:t>
            </a:r>
          </a:p>
          <a:p>
            <a:pPr lvl="1"/>
            <a:r>
              <a:rPr lang="en-GB" sz="2000" dirty="0">
                <a:ea typeface="Calibri"/>
                <a:cs typeface="Calibri"/>
              </a:rPr>
              <a:t>If we zoom in one of the launch site, we can see green and red tags . Each tag represents a successful launch while each red tag represents a failed launch</a:t>
            </a:r>
          </a:p>
          <a:p>
            <a:endParaRPr lang="en-GB" sz="2400" dirty="0">
              <a:ea typeface="Calibri"/>
              <a:cs typeface="Calibri"/>
            </a:endParaRPr>
          </a:p>
          <a:p>
            <a:endParaRPr lang="en-GB" sz="2400" dirty="0">
              <a:ea typeface="Calibri"/>
              <a:cs typeface="Calibri"/>
            </a:endParaRPr>
          </a:p>
          <a:p>
            <a:endParaRPr lang="en-GB" sz="2400" dirty="0">
              <a:ea typeface="Calibri"/>
              <a:cs typeface="Calibri"/>
            </a:endParaRPr>
          </a:p>
          <a:p>
            <a:pPr marL="457200" lvl="1" indent="0">
              <a:buNone/>
            </a:pPr>
            <a:endParaRPr lang="en-GB" sz="2000" dirty="0">
              <a:ea typeface="Calibri"/>
              <a:cs typeface="Calibri"/>
            </a:endParaRPr>
          </a:p>
          <a:p>
            <a:pPr marL="457200" lvl="1" indent="0">
              <a:buNone/>
            </a:pPr>
            <a:endParaRPr lang="en-GB" sz="2000" dirty="0">
              <a:ea typeface="Calibri"/>
              <a:cs typeface="Calibri"/>
            </a:endParaRPr>
          </a:p>
        </p:txBody>
      </p:sp>
      <p:sp>
        <p:nvSpPr>
          <p:cNvPr id="4" name="Oval 3">
            <a:extLst>
              <a:ext uri="{FF2B5EF4-FFF2-40B4-BE49-F238E27FC236}">
                <a16:creationId xmlns:a16="http://schemas.microsoft.com/office/drawing/2014/main" id="{498E0C3E-9EFA-3057-8429-BC5D4F68B535}"/>
              </a:ext>
            </a:extLst>
          </p:cNvPr>
          <p:cNvSpPr/>
          <p:nvPr/>
        </p:nvSpPr>
        <p:spPr>
          <a:xfrm>
            <a:off x="316764" y="1769341"/>
            <a:ext cx="71887" cy="862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6" descr="Diagram&#10;&#10;Description automatically generated">
            <a:extLst>
              <a:ext uri="{FF2B5EF4-FFF2-40B4-BE49-F238E27FC236}">
                <a16:creationId xmlns:a16="http://schemas.microsoft.com/office/drawing/2014/main" id="{96D77A96-EFAF-32F0-5662-05EEEA4DF5E4}"/>
              </a:ext>
            </a:extLst>
          </p:cNvPr>
          <p:cNvPicPr>
            <a:picLocks noChangeAspect="1"/>
          </p:cNvPicPr>
          <p:nvPr/>
        </p:nvPicPr>
        <p:blipFill>
          <a:blip r:embed="rId2"/>
          <a:stretch>
            <a:fillRect/>
          </a:stretch>
        </p:blipFill>
        <p:spPr>
          <a:xfrm>
            <a:off x="4221191" y="2803236"/>
            <a:ext cx="6337539" cy="3940093"/>
          </a:xfrm>
          <a:prstGeom prst="rect">
            <a:avLst/>
          </a:prstGeom>
        </p:spPr>
      </p:pic>
    </p:spTree>
    <p:extLst>
      <p:ext uri="{BB962C8B-B14F-4D97-AF65-F5344CB8AC3E}">
        <p14:creationId xmlns:p14="http://schemas.microsoft.com/office/powerpoint/2010/main" val="1050397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DF6-3EE0-0571-7D1B-94A839C014E4}"/>
              </a:ext>
            </a:extLst>
          </p:cNvPr>
          <p:cNvSpPr>
            <a:spLocks noGrp="1"/>
          </p:cNvSpPr>
          <p:nvPr>
            <p:ph type="title"/>
          </p:nvPr>
        </p:nvSpPr>
        <p:spPr>
          <a:xfrm>
            <a:off x="322965" y="465234"/>
            <a:ext cx="3412857" cy="5562393"/>
          </a:xfrm>
        </p:spPr>
        <p:txBody>
          <a:bodyPr lIns="91440" tIns="45720" rIns="91440" bIns="45720" anchor="t">
            <a:normAutofit/>
          </a:bodyPr>
          <a:lstStyle/>
          <a:p>
            <a:r>
              <a:rPr lang="en-GB" sz="3600" b="1" dirty="0">
                <a:solidFill>
                  <a:srgbClr val="000000"/>
                </a:solidFill>
                <a:ea typeface="Calibri Light"/>
                <a:cs typeface="Calibri Light"/>
              </a:rPr>
              <a:t>RESUTLS</a:t>
            </a:r>
            <a:br>
              <a:rPr lang="en-GB" sz="3600" b="1" dirty="0">
                <a:solidFill>
                  <a:srgbClr val="000000"/>
                </a:solidFill>
                <a:ea typeface="Calibri Light"/>
                <a:cs typeface="Calibri Light"/>
              </a:rPr>
            </a:br>
            <a:br>
              <a:rPr lang="en-GB" sz="3600" b="1" dirty="0">
                <a:ea typeface="Calibri Light"/>
                <a:cs typeface="Calibri Light"/>
              </a:rPr>
            </a:br>
            <a:r>
              <a:rPr lang="en-GB" sz="2800" dirty="0">
                <a:solidFill>
                  <a:srgbClr val="000000"/>
                </a:solidFill>
                <a:ea typeface="Calibri Light"/>
                <a:cs typeface="Calibri Light"/>
              </a:rPr>
              <a:t>3 Folium</a:t>
            </a:r>
            <a:br>
              <a:rPr lang="en-GB" sz="3600" dirty="0">
                <a:solidFill>
                  <a:srgbClr val="000000"/>
                </a:solidFill>
                <a:ea typeface="Calibri Light"/>
                <a:cs typeface="Calibri Light"/>
              </a:rPr>
            </a:br>
            <a:endParaRPr lang="en-GB" sz="3600" dirty="0">
              <a:solidFill>
                <a:srgbClr val="000000"/>
              </a:solidFill>
              <a:ea typeface="Calibri Light"/>
              <a:cs typeface="Calibri Light"/>
            </a:endParaRPr>
          </a:p>
        </p:txBody>
      </p:sp>
      <p:sp>
        <p:nvSpPr>
          <p:cNvPr id="3" name="Content Placeholder 2">
            <a:extLst>
              <a:ext uri="{FF2B5EF4-FFF2-40B4-BE49-F238E27FC236}">
                <a16:creationId xmlns:a16="http://schemas.microsoft.com/office/drawing/2014/main" id="{DB02303D-F01D-ACC4-AE51-5B524EB4597D}"/>
              </a:ext>
            </a:extLst>
          </p:cNvPr>
          <p:cNvSpPr>
            <a:spLocks noGrp="1"/>
          </p:cNvSpPr>
          <p:nvPr>
            <p:ph idx="1"/>
          </p:nvPr>
        </p:nvSpPr>
        <p:spPr>
          <a:xfrm>
            <a:off x="4654732" y="850052"/>
            <a:ext cx="6390623" cy="5326911"/>
          </a:xfrm>
        </p:spPr>
        <p:txBody>
          <a:bodyPr lIns="91440" tIns="45720" rIns="91440" bIns="45720" anchor="t">
            <a:normAutofit/>
          </a:bodyPr>
          <a:lstStyle/>
          <a:p>
            <a:r>
              <a:rPr lang="en-GB" sz="2400" dirty="0">
                <a:ea typeface="Calibri"/>
                <a:cs typeface="Calibri"/>
              </a:rPr>
              <a:t>The distance between a launch site to its proximities such as the nearest city, railway, or highway</a:t>
            </a:r>
          </a:p>
          <a:p>
            <a:pPr lvl="1"/>
            <a:r>
              <a:rPr lang="en-GB" sz="2000" dirty="0">
                <a:ea typeface="Calibri"/>
                <a:cs typeface="Calibri"/>
              </a:rPr>
              <a:t>The picture below shows the distance between the VAFB SLC-4E launch site and the nearest coastline</a:t>
            </a:r>
          </a:p>
          <a:p>
            <a:endParaRPr lang="en-GB" sz="2400" dirty="0">
              <a:ea typeface="Calibri"/>
              <a:cs typeface="Calibri"/>
            </a:endParaRPr>
          </a:p>
          <a:p>
            <a:endParaRPr lang="en-GB" sz="2400" dirty="0">
              <a:ea typeface="Calibri"/>
              <a:cs typeface="Calibri"/>
            </a:endParaRPr>
          </a:p>
          <a:p>
            <a:endParaRPr lang="en-GB" sz="2400" dirty="0">
              <a:ea typeface="Calibri"/>
              <a:cs typeface="Calibri"/>
            </a:endParaRPr>
          </a:p>
          <a:p>
            <a:pPr marL="457200" lvl="1" indent="0">
              <a:buNone/>
            </a:pPr>
            <a:endParaRPr lang="en-GB" sz="2000" dirty="0">
              <a:ea typeface="Calibri"/>
              <a:cs typeface="Calibri"/>
            </a:endParaRPr>
          </a:p>
          <a:p>
            <a:pPr marL="457200" lvl="1" indent="0">
              <a:buNone/>
            </a:pPr>
            <a:endParaRPr lang="en-GB" sz="2000" dirty="0">
              <a:ea typeface="Calibri"/>
              <a:cs typeface="Calibri"/>
            </a:endParaRPr>
          </a:p>
        </p:txBody>
      </p:sp>
      <p:sp>
        <p:nvSpPr>
          <p:cNvPr id="4" name="Oval 3">
            <a:extLst>
              <a:ext uri="{FF2B5EF4-FFF2-40B4-BE49-F238E27FC236}">
                <a16:creationId xmlns:a16="http://schemas.microsoft.com/office/drawing/2014/main" id="{498E0C3E-9EFA-3057-8429-BC5D4F68B535}"/>
              </a:ext>
            </a:extLst>
          </p:cNvPr>
          <p:cNvSpPr/>
          <p:nvPr/>
        </p:nvSpPr>
        <p:spPr>
          <a:xfrm>
            <a:off x="288009" y="1798096"/>
            <a:ext cx="71887" cy="862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6">
            <a:extLst>
              <a:ext uri="{FF2B5EF4-FFF2-40B4-BE49-F238E27FC236}">
                <a16:creationId xmlns:a16="http://schemas.microsoft.com/office/drawing/2014/main" id="{1017013A-B787-63B5-2DFA-EEB45C248C06}"/>
              </a:ext>
            </a:extLst>
          </p:cNvPr>
          <p:cNvPicPr>
            <a:picLocks noChangeAspect="1"/>
          </p:cNvPicPr>
          <p:nvPr/>
        </p:nvPicPr>
        <p:blipFill>
          <a:blip r:embed="rId2"/>
          <a:stretch>
            <a:fillRect/>
          </a:stretch>
        </p:blipFill>
        <p:spPr>
          <a:xfrm>
            <a:off x="3214778" y="2949467"/>
            <a:ext cx="7617124" cy="3705140"/>
          </a:xfrm>
          <a:prstGeom prst="rect">
            <a:avLst/>
          </a:prstGeom>
        </p:spPr>
      </p:pic>
    </p:spTree>
    <p:extLst>
      <p:ext uri="{BB962C8B-B14F-4D97-AF65-F5344CB8AC3E}">
        <p14:creationId xmlns:p14="http://schemas.microsoft.com/office/powerpoint/2010/main" val="3761263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DF6-3EE0-0571-7D1B-94A839C014E4}"/>
              </a:ext>
            </a:extLst>
          </p:cNvPr>
          <p:cNvSpPr>
            <a:spLocks noGrp="1"/>
          </p:cNvSpPr>
          <p:nvPr>
            <p:ph type="title"/>
          </p:nvPr>
        </p:nvSpPr>
        <p:spPr>
          <a:xfrm>
            <a:off x="322965" y="465234"/>
            <a:ext cx="3412857" cy="5562393"/>
          </a:xfrm>
        </p:spPr>
        <p:txBody>
          <a:bodyPr lIns="91440" tIns="45720" rIns="91440" bIns="45720" anchor="t">
            <a:normAutofit/>
          </a:bodyPr>
          <a:lstStyle/>
          <a:p>
            <a:r>
              <a:rPr lang="en-GB" sz="3600" b="1" dirty="0">
                <a:solidFill>
                  <a:srgbClr val="000000"/>
                </a:solidFill>
                <a:ea typeface="Calibri Light"/>
                <a:cs typeface="Calibri Light"/>
              </a:rPr>
              <a:t>RESUTLS</a:t>
            </a:r>
            <a:br>
              <a:rPr lang="en-GB" sz="3600" b="1" dirty="0">
                <a:solidFill>
                  <a:srgbClr val="000000"/>
                </a:solidFill>
                <a:ea typeface="Calibri Light"/>
                <a:cs typeface="Calibri Light"/>
              </a:rPr>
            </a:br>
            <a:br>
              <a:rPr lang="en-GB" sz="3600" b="1" dirty="0">
                <a:ea typeface="Calibri Light"/>
                <a:cs typeface="Calibri Light"/>
              </a:rPr>
            </a:br>
            <a:r>
              <a:rPr lang="en-GB" sz="2800" dirty="0">
                <a:solidFill>
                  <a:srgbClr val="000000"/>
                </a:solidFill>
                <a:ea typeface="Calibri Light"/>
                <a:cs typeface="Calibri Light"/>
              </a:rPr>
              <a:t>4 Dash</a:t>
            </a:r>
            <a:br>
              <a:rPr lang="en-GB" sz="3600" dirty="0">
                <a:solidFill>
                  <a:srgbClr val="000000"/>
                </a:solidFill>
                <a:ea typeface="Calibri Light"/>
                <a:cs typeface="Calibri Light"/>
              </a:rPr>
            </a:br>
            <a:endParaRPr lang="en-GB" sz="3600" dirty="0">
              <a:solidFill>
                <a:srgbClr val="000000"/>
              </a:solidFill>
              <a:ea typeface="Calibri Light"/>
              <a:cs typeface="Calibri Light"/>
            </a:endParaRPr>
          </a:p>
        </p:txBody>
      </p:sp>
      <p:sp>
        <p:nvSpPr>
          <p:cNvPr id="3" name="Content Placeholder 2">
            <a:extLst>
              <a:ext uri="{FF2B5EF4-FFF2-40B4-BE49-F238E27FC236}">
                <a16:creationId xmlns:a16="http://schemas.microsoft.com/office/drawing/2014/main" id="{DB02303D-F01D-ACC4-AE51-5B524EB4597D}"/>
              </a:ext>
            </a:extLst>
          </p:cNvPr>
          <p:cNvSpPr>
            <a:spLocks noGrp="1"/>
          </p:cNvSpPr>
          <p:nvPr>
            <p:ph idx="1"/>
          </p:nvPr>
        </p:nvSpPr>
        <p:spPr>
          <a:xfrm>
            <a:off x="4654732" y="850052"/>
            <a:ext cx="6390623" cy="5326911"/>
          </a:xfrm>
        </p:spPr>
        <p:txBody>
          <a:bodyPr lIns="91440" tIns="45720" rIns="91440" bIns="45720" anchor="t">
            <a:normAutofit/>
          </a:bodyPr>
          <a:lstStyle/>
          <a:p>
            <a:r>
              <a:rPr lang="en-GB" sz="2400" dirty="0">
                <a:ea typeface="Calibri"/>
                <a:cs typeface="Calibri"/>
              </a:rPr>
              <a:t>The picture below shows a pie chart when </a:t>
            </a:r>
            <a:r>
              <a:rPr lang="en-GB" sz="2400">
                <a:ea typeface="Calibri"/>
                <a:cs typeface="Calibri"/>
              </a:rPr>
              <a:t>launch site CCAFS LC-40 is chosen.</a:t>
            </a:r>
          </a:p>
          <a:p>
            <a:r>
              <a:rPr lang="en-GB" sz="2400" dirty="0">
                <a:ea typeface="Calibri"/>
                <a:cs typeface="Calibri"/>
              </a:rPr>
              <a:t>0 represents failed launches while 1 represents successful launches . We can see that 73.1% of launches done at CCAFS LC-40 are failed </a:t>
            </a:r>
            <a:r>
              <a:rPr lang="en-GB" sz="2400">
                <a:ea typeface="Calibri"/>
                <a:cs typeface="Calibri"/>
              </a:rPr>
              <a:t>launches.</a:t>
            </a:r>
            <a:endParaRPr lang="en-GB" sz="2400" dirty="0">
              <a:ea typeface="Calibri"/>
              <a:cs typeface="Calibri"/>
            </a:endParaRPr>
          </a:p>
          <a:p>
            <a:endParaRPr lang="en-GB" sz="2400" dirty="0">
              <a:ea typeface="Calibri"/>
              <a:cs typeface="Calibri"/>
            </a:endParaRPr>
          </a:p>
          <a:p>
            <a:endParaRPr lang="en-GB" sz="2400" dirty="0">
              <a:ea typeface="Calibri"/>
              <a:cs typeface="Calibri"/>
            </a:endParaRPr>
          </a:p>
          <a:p>
            <a:endParaRPr lang="en-GB" sz="2400" dirty="0">
              <a:ea typeface="Calibri"/>
              <a:cs typeface="Calibri"/>
            </a:endParaRPr>
          </a:p>
          <a:p>
            <a:pPr marL="457200" lvl="1" indent="0">
              <a:buNone/>
            </a:pPr>
            <a:endParaRPr lang="en-GB" sz="2000" dirty="0">
              <a:ea typeface="Calibri"/>
              <a:cs typeface="Calibri"/>
            </a:endParaRPr>
          </a:p>
          <a:p>
            <a:pPr marL="457200" lvl="1" indent="0">
              <a:buNone/>
            </a:pPr>
            <a:endParaRPr lang="en-GB" sz="2000" dirty="0">
              <a:ea typeface="Calibri"/>
              <a:cs typeface="Calibri"/>
            </a:endParaRPr>
          </a:p>
        </p:txBody>
      </p:sp>
      <p:sp>
        <p:nvSpPr>
          <p:cNvPr id="4" name="Oval 3">
            <a:extLst>
              <a:ext uri="{FF2B5EF4-FFF2-40B4-BE49-F238E27FC236}">
                <a16:creationId xmlns:a16="http://schemas.microsoft.com/office/drawing/2014/main" id="{498E0C3E-9EFA-3057-8429-BC5D4F68B535}"/>
              </a:ext>
            </a:extLst>
          </p:cNvPr>
          <p:cNvSpPr/>
          <p:nvPr/>
        </p:nvSpPr>
        <p:spPr>
          <a:xfrm>
            <a:off x="244878" y="1769342"/>
            <a:ext cx="143773" cy="1437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5" descr="Chart, pie chart&#10;&#10;Description automatically generated">
            <a:extLst>
              <a:ext uri="{FF2B5EF4-FFF2-40B4-BE49-F238E27FC236}">
                <a16:creationId xmlns:a16="http://schemas.microsoft.com/office/drawing/2014/main" id="{29151B8D-84AB-F9CC-872D-6E2CF106E89B}"/>
              </a:ext>
            </a:extLst>
          </p:cNvPr>
          <p:cNvPicPr>
            <a:picLocks noChangeAspect="1"/>
          </p:cNvPicPr>
          <p:nvPr/>
        </p:nvPicPr>
        <p:blipFill>
          <a:blip r:embed="rId2"/>
          <a:stretch>
            <a:fillRect/>
          </a:stretch>
        </p:blipFill>
        <p:spPr>
          <a:xfrm>
            <a:off x="4005531" y="3316631"/>
            <a:ext cx="6927011" cy="3085833"/>
          </a:xfrm>
          <a:prstGeom prst="rect">
            <a:avLst/>
          </a:prstGeom>
        </p:spPr>
      </p:pic>
    </p:spTree>
    <p:extLst>
      <p:ext uri="{BB962C8B-B14F-4D97-AF65-F5344CB8AC3E}">
        <p14:creationId xmlns:p14="http://schemas.microsoft.com/office/powerpoint/2010/main" val="2838773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DF6-3EE0-0571-7D1B-94A839C014E4}"/>
              </a:ext>
            </a:extLst>
          </p:cNvPr>
          <p:cNvSpPr>
            <a:spLocks noGrp="1"/>
          </p:cNvSpPr>
          <p:nvPr>
            <p:ph type="title"/>
          </p:nvPr>
        </p:nvSpPr>
        <p:spPr>
          <a:xfrm>
            <a:off x="322965" y="465234"/>
            <a:ext cx="3412857" cy="5562393"/>
          </a:xfrm>
        </p:spPr>
        <p:txBody>
          <a:bodyPr lIns="91440" tIns="45720" rIns="91440" bIns="45720" anchor="t">
            <a:normAutofit/>
          </a:bodyPr>
          <a:lstStyle/>
          <a:p>
            <a:r>
              <a:rPr lang="en-GB" sz="3600" b="1" dirty="0">
                <a:solidFill>
                  <a:srgbClr val="000000"/>
                </a:solidFill>
                <a:ea typeface="Calibri Light"/>
                <a:cs typeface="Calibri Light"/>
              </a:rPr>
              <a:t>RESUTLS</a:t>
            </a:r>
            <a:br>
              <a:rPr lang="en-GB" sz="3600" b="1" dirty="0">
                <a:solidFill>
                  <a:srgbClr val="000000"/>
                </a:solidFill>
                <a:ea typeface="Calibri Light"/>
                <a:cs typeface="Calibri Light"/>
              </a:rPr>
            </a:br>
            <a:br>
              <a:rPr lang="en-GB" sz="3600" b="1" dirty="0">
                <a:ea typeface="Calibri Light"/>
                <a:cs typeface="Calibri Light"/>
              </a:rPr>
            </a:br>
            <a:r>
              <a:rPr lang="en-GB" sz="2800" dirty="0">
                <a:ea typeface="Calibri Light"/>
                <a:cs typeface="Calibri Light"/>
              </a:rPr>
              <a:t>4 Dash</a:t>
            </a:r>
            <a:br>
              <a:rPr lang="en-GB" sz="3600" dirty="0">
                <a:solidFill>
                  <a:srgbClr val="000000"/>
                </a:solidFill>
                <a:ea typeface="Calibri Light"/>
                <a:cs typeface="Calibri Light"/>
              </a:rPr>
            </a:br>
            <a:endParaRPr lang="en-GB" sz="3600" dirty="0">
              <a:solidFill>
                <a:srgbClr val="000000"/>
              </a:solidFill>
              <a:ea typeface="Calibri Light"/>
              <a:cs typeface="Calibri Light"/>
            </a:endParaRPr>
          </a:p>
        </p:txBody>
      </p:sp>
      <p:sp>
        <p:nvSpPr>
          <p:cNvPr id="3" name="Content Placeholder 2">
            <a:extLst>
              <a:ext uri="{FF2B5EF4-FFF2-40B4-BE49-F238E27FC236}">
                <a16:creationId xmlns:a16="http://schemas.microsoft.com/office/drawing/2014/main" id="{DB02303D-F01D-ACC4-AE51-5B524EB4597D}"/>
              </a:ext>
            </a:extLst>
          </p:cNvPr>
          <p:cNvSpPr>
            <a:spLocks noGrp="1"/>
          </p:cNvSpPr>
          <p:nvPr>
            <p:ph idx="1"/>
          </p:nvPr>
        </p:nvSpPr>
        <p:spPr>
          <a:xfrm>
            <a:off x="4654732" y="850052"/>
            <a:ext cx="6390623" cy="5326911"/>
          </a:xfrm>
        </p:spPr>
        <p:txBody>
          <a:bodyPr lIns="91440" tIns="45720" rIns="91440" bIns="45720" anchor="t">
            <a:normAutofit/>
          </a:bodyPr>
          <a:lstStyle/>
          <a:p>
            <a:r>
              <a:rPr lang="en-GB" sz="2400" dirty="0">
                <a:ea typeface="+mn-lt"/>
                <a:cs typeface="+mn-lt"/>
              </a:rPr>
              <a:t>The image below displays a scatterplot with the payload mass range set between 2000kg and 8000kg.</a:t>
            </a:r>
            <a:endParaRPr lang="en-US" dirty="0"/>
          </a:p>
          <a:p>
            <a:r>
              <a:rPr lang="en-US" sz="2400" dirty="0"/>
              <a:t>Message received. The picture below shows a scatterplot where the payload mass range is set from 2000kg to 8000kg.</a:t>
            </a:r>
            <a:endParaRPr lang="en-US" dirty="0"/>
          </a:p>
          <a:p>
            <a:r>
              <a:rPr lang="en-GB" sz="2400" dirty="0">
                <a:ea typeface="Calibri"/>
                <a:cs typeface="Calibri"/>
              </a:rPr>
              <a:t>Class 0 represents failed launches while class 1 represents successful launches .</a:t>
            </a:r>
          </a:p>
          <a:p>
            <a:endParaRPr lang="en-GB" sz="2400" dirty="0">
              <a:ea typeface="Calibri"/>
              <a:cs typeface="Calibri"/>
            </a:endParaRPr>
          </a:p>
          <a:p>
            <a:endParaRPr lang="en-GB" sz="2400" dirty="0">
              <a:ea typeface="Calibri"/>
              <a:cs typeface="Calibri"/>
            </a:endParaRPr>
          </a:p>
          <a:p>
            <a:endParaRPr lang="en-GB" sz="2400" dirty="0">
              <a:ea typeface="Calibri"/>
              <a:cs typeface="Calibri"/>
            </a:endParaRPr>
          </a:p>
          <a:p>
            <a:endParaRPr lang="en-GB" sz="2400" dirty="0">
              <a:ea typeface="Calibri"/>
              <a:cs typeface="Calibri"/>
            </a:endParaRPr>
          </a:p>
          <a:p>
            <a:pPr marL="457200" lvl="1" indent="0">
              <a:buNone/>
            </a:pPr>
            <a:endParaRPr lang="en-GB" sz="2000" dirty="0">
              <a:ea typeface="Calibri"/>
              <a:cs typeface="Calibri"/>
            </a:endParaRPr>
          </a:p>
          <a:p>
            <a:pPr marL="457200" lvl="1" indent="0">
              <a:buNone/>
            </a:pPr>
            <a:endParaRPr lang="en-GB" sz="2000" dirty="0">
              <a:ea typeface="Calibri"/>
              <a:cs typeface="Calibri"/>
            </a:endParaRPr>
          </a:p>
        </p:txBody>
      </p:sp>
      <p:sp>
        <p:nvSpPr>
          <p:cNvPr id="4" name="Oval 3">
            <a:extLst>
              <a:ext uri="{FF2B5EF4-FFF2-40B4-BE49-F238E27FC236}">
                <a16:creationId xmlns:a16="http://schemas.microsoft.com/office/drawing/2014/main" id="{498E0C3E-9EFA-3057-8429-BC5D4F68B535}"/>
              </a:ext>
            </a:extLst>
          </p:cNvPr>
          <p:cNvSpPr/>
          <p:nvPr/>
        </p:nvSpPr>
        <p:spPr>
          <a:xfrm>
            <a:off x="244878" y="1783719"/>
            <a:ext cx="143773" cy="1437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6">
            <a:extLst>
              <a:ext uri="{FF2B5EF4-FFF2-40B4-BE49-F238E27FC236}">
                <a16:creationId xmlns:a16="http://schemas.microsoft.com/office/drawing/2014/main" id="{0C4DBD89-B1DE-3CE3-E729-A04DF2F623ED}"/>
              </a:ext>
            </a:extLst>
          </p:cNvPr>
          <p:cNvPicPr>
            <a:picLocks noChangeAspect="1"/>
          </p:cNvPicPr>
          <p:nvPr/>
        </p:nvPicPr>
        <p:blipFill>
          <a:blip r:embed="rId2"/>
          <a:stretch>
            <a:fillRect/>
          </a:stretch>
        </p:blipFill>
        <p:spPr>
          <a:xfrm>
            <a:off x="986287" y="4073464"/>
            <a:ext cx="6395046" cy="2837377"/>
          </a:xfrm>
          <a:prstGeom prst="rect">
            <a:avLst/>
          </a:prstGeom>
        </p:spPr>
      </p:pic>
    </p:spTree>
    <p:extLst>
      <p:ext uri="{BB962C8B-B14F-4D97-AF65-F5344CB8AC3E}">
        <p14:creationId xmlns:p14="http://schemas.microsoft.com/office/powerpoint/2010/main" val="2630570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BA3D8AB-075F-4BA0-86FD-E58CCD85B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6" name="Rectangle 25">
            <a:extLst>
              <a:ext uri="{FF2B5EF4-FFF2-40B4-BE49-F238E27FC236}">
                <a16:creationId xmlns:a16="http://schemas.microsoft.com/office/drawing/2014/main" id="{C2F614DA-B02F-4FFD-96B0-85F2695C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06"/>
            <a:ext cx="12201098" cy="686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476B3A5-493A-486E-9673-07E096C0A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188934"/>
            <a:ext cx="12201099" cy="26690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1261872" y="4452182"/>
            <a:ext cx="9692640" cy="1596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spc="-50">
                <a:solidFill>
                  <a:schemeClr val="bg1">
                    <a:alpha val="80000"/>
                  </a:schemeClr>
                </a:solidFill>
                <a:latin typeface="+mj-lt"/>
                <a:ea typeface="+mj-ea"/>
                <a:cs typeface="+mj-cs"/>
              </a:rPr>
              <a:t>Executive Summary</a:t>
            </a:r>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103976" y="297423"/>
            <a:ext cx="12304717" cy="397412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indent="-182880">
              <a:spcBef>
                <a:spcPts val="1400"/>
              </a:spcBef>
              <a:buClr>
                <a:schemeClr val="accent1"/>
              </a:buClr>
            </a:pPr>
            <a:r>
              <a:rPr lang="en-US" sz="1800" b="1" i="1" dirty="0">
                <a:solidFill>
                  <a:schemeClr val="tx1"/>
                </a:solidFill>
                <a:latin typeface="Century Schoolbook"/>
              </a:rPr>
              <a:t>In this final project, we will use various machine learning classification techniques to forecast whether the first stage of the SpaceX Falcon 9 rocket will land successfully.</a:t>
            </a:r>
            <a:endParaRPr lang="en-US" sz="1800">
              <a:solidFill>
                <a:schemeClr val="tx1"/>
              </a:solidFill>
            </a:endParaRPr>
          </a:p>
          <a:p>
            <a:pPr lvl="1" indent="-182880">
              <a:spcBef>
                <a:spcPts val="1400"/>
              </a:spcBef>
              <a:buClr>
                <a:schemeClr val="accent1"/>
              </a:buClr>
            </a:pPr>
            <a:r>
              <a:rPr lang="en-US" sz="1800" b="1" i="1" dirty="0">
                <a:solidFill>
                  <a:schemeClr val="tx1"/>
                </a:solidFill>
                <a:latin typeface="+mn-lt"/>
              </a:rPr>
              <a:t>The main steps in this project include:</a:t>
            </a:r>
          </a:p>
          <a:p>
            <a:pPr lvl="2" indent="-182880">
              <a:spcBef>
                <a:spcPts val="1400"/>
              </a:spcBef>
              <a:buClr>
                <a:schemeClr val="accent1"/>
              </a:buClr>
              <a:buFont typeface="Wingdings"/>
              <a:buChar char="ü"/>
            </a:pPr>
            <a:r>
              <a:rPr lang="en-US" sz="1800" b="1" i="1" dirty="0">
                <a:solidFill>
                  <a:schemeClr val="tx1"/>
                </a:solidFill>
                <a:latin typeface="+mn-lt"/>
              </a:rPr>
              <a:t>Data collection, wrangling, and formatting</a:t>
            </a:r>
          </a:p>
          <a:p>
            <a:pPr lvl="2" indent="-182880">
              <a:spcBef>
                <a:spcPts val="1400"/>
              </a:spcBef>
              <a:buClr>
                <a:schemeClr val="accent1"/>
              </a:buClr>
              <a:buFont typeface="Wingdings"/>
              <a:buChar char="ü"/>
            </a:pPr>
            <a:r>
              <a:rPr lang="en-US" sz="1800" b="1" i="1" dirty="0">
                <a:solidFill>
                  <a:schemeClr val="tx1"/>
                </a:solidFill>
                <a:latin typeface="+mn-lt"/>
              </a:rPr>
              <a:t>Exploratory data analysis</a:t>
            </a:r>
          </a:p>
          <a:p>
            <a:pPr lvl="2" indent="-182880">
              <a:spcBef>
                <a:spcPts val="1400"/>
              </a:spcBef>
              <a:buClr>
                <a:schemeClr val="accent1"/>
              </a:buClr>
              <a:buFont typeface="Wingdings"/>
              <a:buChar char="ü"/>
            </a:pPr>
            <a:r>
              <a:rPr lang="en-US" sz="1800" b="1" i="1" dirty="0">
                <a:solidFill>
                  <a:schemeClr val="tx1"/>
                </a:solidFill>
                <a:latin typeface="+mn-lt"/>
              </a:rPr>
              <a:t>Interactive data visualization </a:t>
            </a:r>
          </a:p>
          <a:p>
            <a:pPr lvl="2" indent="-182880">
              <a:spcBef>
                <a:spcPts val="1400"/>
              </a:spcBef>
              <a:buClr>
                <a:schemeClr val="accent1"/>
              </a:buClr>
              <a:buFont typeface="Wingdings"/>
              <a:buChar char="ü"/>
            </a:pPr>
            <a:r>
              <a:rPr lang="en-US" sz="1800" b="1" i="1" dirty="0">
                <a:solidFill>
                  <a:schemeClr val="tx1"/>
                </a:solidFill>
                <a:latin typeface="+mn-lt"/>
              </a:rPr>
              <a:t>Machine learning prediction </a:t>
            </a:r>
          </a:p>
          <a:p>
            <a:pPr lvl="1" indent="-182880">
              <a:spcBef>
                <a:spcPts val="1400"/>
              </a:spcBef>
              <a:buClr>
                <a:schemeClr val="accent1"/>
              </a:buClr>
            </a:pPr>
            <a:r>
              <a:rPr lang="en-US" sz="1800" b="1" i="1" dirty="0">
                <a:solidFill>
                  <a:schemeClr val="tx1"/>
                </a:solidFill>
                <a:latin typeface="Century Schoolbook"/>
              </a:rPr>
              <a:t>According to our charts, there is a relationship between certain characteristics of the rocket launches and whether they succeed or fail.</a:t>
            </a:r>
          </a:p>
          <a:p>
            <a:pPr lvl="1" indent="-182880">
              <a:spcBef>
                <a:spcPts val="1400"/>
              </a:spcBef>
              <a:buClr>
                <a:schemeClr val="accent1"/>
              </a:buClr>
            </a:pPr>
            <a:r>
              <a:rPr lang="en-US" sz="1800" b="1" i="1" dirty="0">
                <a:solidFill>
                  <a:schemeClr val="tx1"/>
                </a:solidFill>
                <a:latin typeface="Century Schoolbook"/>
              </a:rPr>
              <a:t>We have also determined that the decision tree algorithm may be the most effective machine learning method for predicting the successful landing of the Falcon 9 first stage.</a:t>
            </a:r>
          </a:p>
          <a:p>
            <a:pPr marL="0" indent="-182880">
              <a:spcBef>
                <a:spcPts val="1400"/>
              </a:spcBef>
              <a:buClr>
                <a:schemeClr val="accent1"/>
              </a:buClr>
              <a:buNone/>
            </a:pPr>
            <a:endParaRPr lang="en-US" sz="600" b="1" i="1" dirty="0">
              <a:latin typeface="+mn-lt"/>
            </a:endParaRPr>
          </a:p>
        </p:txBody>
      </p:sp>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11292840" y="6172200"/>
            <a:ext cx="914400" cy="593725"/>
          </a:xfrm>
        </p:spPr>
        <p:txBody>
          <a:bodyPr vert="horz" lIns="45720" tIns="45720" rIns="45720" bIns="45720" rtlCol="0" anchor="ctr">
            <a:normAutofit/>
          </a:bodyPr>
          <a:lstStyle/>
          <a:p>
            <a:pPr defTabSz="457200">
              <a:lnSpc>
                <a:spcPct val="90000"/>
              </a:lnSpc>
              <a:spcAft>
                <a:spcPts val="600"/>
              </a:spcAft>
            </a:pPr>
            <a:fld id="{5075537C-CA84-1446-933C-8E9D027F9201}" type="slidenum">
              <a:rPr lang="en-US" kern="1200">
                <a:solidFill>
                  <a:schemeClr val="bg1">
                    <a:alpha val="80000"/>
                  </a:schemeClr>
                </a:solidFill>
                <a:latin typeface="+mn-lt"/>
                <a:ea typeface="+mn-ea"/>
                <a:cs typeface="+mn-cs"/>
              </a:rPr>
              <a:pPr defTabSz="457200">
                <a:lnSpc>
                  <a:spcPct val="90000"/>
                </a:lnSpc>
                <a:spcAft>
                  <a:spcPts val="600"/>
                </a:spcAft>
              </a:pPr>
              <a:t>3</a:t>
            </a:fld>
            <a:endParaRPr lang="en-US" kern="1200">
              <a:solidFill>
                <a:schemeClr val="bg1">
                  <a:alpha val="80000"/>
                </a:schemeClr>
              </a:solidFill>
              <a:latin typeface="+mn-lt"/>
              <a:ea typeface="+mn-ea"/>
              <a:cs typeface="+mn-cs"/>
            </a:endParaRPr>
          </a:p>
        </p:txBody>
      </p:sp>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DF6-3EE0-0571-7D1B-94A839C014E4}"/>
              </a:ext>
            </a:extLst>
          </p:cNvPr>
          <p:cNvSpPr>
            <a:spLocks noGrp="1"/>
          </p:cNvSpPr>
          <p:nvPr>
            <p:ph type="title"/>
          </p:nvPr>
        </p:nvSpPr>
        <p:spPr>
          <a:xfrm>
            <a:off x="322965" y="465234"/>
            <a:ext cx="3412857" cy="5562393"/>
          </a:xfrm>
        </p:spPr>
        <p:txBody>
          <a:bodyPr lIns="91440" tIns="45720" rIns="91440" bIns="45720" anchor="t">
            <a:normAutofit/>
          </a:bodyPr>
          <a:lstStyle/>
          <a:p>
            <a:r>
              <a:rPr lang="en-GB" sz="3600" b="1" dirty="0">
                <a:solidFill>
                  <a:srgbClr val="000000"/>
                </a:solidFill>
                <a:ea typeface="Calibri Light"/>
                <a:cs typeface="Calibri Light"/>
              </a:rPr>
              <a:t>RESUTLS</a:t>
            </a:r>
            <a:br>
              <a:rPr lang="en-GB" sz="3600" b="1" dirty="0">
                <a:solidFill>
                  <a:srgbClr val="000000"/>
                </a:solidFill>
                <a:ea typeface="Calibri Light"/>
                <a:cs typeface="Calibri Light"/>
              </a:rPr>
            </a:br>
            <a:br>
              <a:rPr lang="en-GB" sz="3600" b="1" dirty="0">
                <a:ea typeface="Calibri Light"/>
                <a:cs typeface="Calibri Light"/>
              </a:rPr>
            </a:br>
            <a:r>
              <a:rPr lang="en-GB" sz="2800" dirty="0">
                <a:solidFill>
                  <a:srgbClr val="000000"/>
                </a:solidFill>
                <a:ea typeface="Calibri Light"/>
                <a:cs typeface="Calibri Light"/>
              </a:rPr>
              <a:t>5 Predictive Analysis</a:t>
            </a:r>
            <a:br>
              <a:rPr lang="en-GB" sz="3600" dirty="0">
                <a:solidFill>
                  <a:srgbClr val="000000"/>
                </a:solidFill>
                <a:ea typeface="Calibri Light"/>
                <a:cs typeface="Calibri Light"/>
              </a:rPr>
            </a:br>
            <a:endParaRPr lang="en-GB" sz="3600" dirty="0">
              <a:solidFill>
                <a:srgbClr val="000000"/>
              </a:solidFill>
              <a:ea typeface="Calibri Light"/>
              <a:cs typeface="Calibri Light"/>
            </a:endParaRPr>
          </a:p>
        </p:txBody>
      </p:sp>
      <p:sp>
        <p:nvSpPr>
          <p:cNvPr id="3" name="Content Placeholder 2">
            <a:extLst>
              <a:ext uri="{FF2B5EF4-FFF2-40B4-BE49-F238E27FC236}">
                <a16:creationId xmlns:a16="http://schemas.microsoft.com/office/drawing/2014/main" id="{DB02303D-F01D-ACC4-AE51-5B524EB4597D}"/>
              </a:ext>
            </a:extLst>
          </p:cNvPr>
          <p:cNvSpPr>
            <a:spLocks noGrp="1"/>
          </p:cNvSpPr>
          <p:nvPr>
            <p:ph idx="1"/>
          </p:nvPr>
        </p:nvSpPr>
        <p:spPr>
          <a:xfrm>
            <a:off x="4654732" y="850052"/>
            <a:ext cx="6390623" cy="5326911"/>
          </a:xfrm>
        </p:spPr>
        <p:txBody>
          <a:bodyPr lIns="91440" tIns="45720" rIns="91440" bIns="45720" anchor="t">
            <a:normAutofit/>
          </a:bodyPr>
          <a:lstStyle/>
          <a:p>
            <a:r>
              <a:rPr lang="en-GB" sz="2400" dirty="0">
                <a:ea typeface="Calibri"/>
                <a:cs typeface="Calibri"/>
              </a:rPr>
              <a:t>Logistic regression</a:t>
            </a:r>
          </a:p>
          <a:p>
            <a:pPr lvl="1"/>
            <a:r>
              <a:rPr lang="en-GB" sz="2000" dirty="0" err="1">
                <a:ea typeface="Calibri"/>
                <a:cs typeface="Calibri"/>
              </a:rPr>
              <a:t>GridSearchCV</a:t>
            </a:r>
            <a:r>
              <a:rPr lang="en-GB" sz="2000" dirty="0">
                <a:ea typeface="Calibri"/>
                <a:cs typeface="Calibri"/>
              </a:rPr>
              <a:t> best score:  0.8464285714285713</a:t>
            </a:r>
          </a:p>
          <a:p>
            <a:pPr lvl="1"/>
            <a:r>
              <a:rPr lang="en-GB" sz="2000" dirty="0">
                <a:ea typeface="Calibri"/>
                <a:cs typeface="Calibri"/>
              </a:rPr>
              <a:t>Accuracy score on test set: 0.83333333333333334</a:t>
            </a:r>
          </a:p>
          <a:p>
            <a:pPr lvl="1"/>
            <a:r>
              <a:rPr lang="en-GB" sz="2000" dirty="0">
                <a:ea typeface="Calibri"/>
                <a:cs typeface="Calibri"/>
              </a:rPr>
              <a:t>Confusion matrix:</a:t>
            </a:r>
          </a:p>
          <a:p>
            <a:endParaRPr lang="en-GB" sz="2400" dirty="0">
              <a:ea typeface="Calibri"/>
              <a:cs typeface="Calibri"/>
            </a:endParaRPr>
          </a:p>
          <a:p>
            <a:endParaRPr lang="en-GB" sz="2400" dirty="0">
              <a:ea typeface="Calibri"/>
              <a:cs typeface="Calibri"/>
            </a:endParaRPr>
          </a:p>
          <a:p>
            <a:endParaRPr lang="en-GB" sz="2400" dirty="0">
              <a:ea typeface="Calibri"/>
              <a:cs typeface="Calibri"/>
            </a:endParaRPr>
          </a:p>
          <a:p>
            <a:endParaRPr lang="en-GB" sz="2400" dirty="0">
              <a:ea typeface="Calibri"/>
              <a:cs typeface="Calibri"/>
            </a:endParaRPr>
          </a:p>
          <a:p>
            <a:pPr marL="457200" lvl="1" indent="0">
              <a:buNone/>
            </a:pPr>
            <a:endParaRPr lang="en-GB" sz="2000" dirty="0">
              <a:ea typeface="Calibri"/>
              <a:cs typeface="Calibri"/>
            </a:endParaRPr>
          </a:p>
          <a:p>
            <a:pPr marL="457200" lvl="1" indent="0">
              <a:buNone/>
            </a:pPr>
            <a:endParaRPr lang="en-GB" sz="2000" dirty="0">
              <a:ea typeface="Calibri"/>
              <a:cs typeface="Calibri"/>
            </a:endParaRPr>
          </a:p>
        </p:txBody>
      </p:sp>
      <p:sp>
        <p:nvSpPr>
          <p:cNvPr id="4" name="Oval 3">
            <a:extLst>
              <a:ext uri="{FF2B5EF4-FFF2-40B4-BE49-F238E27FC236}">
                <a16:creationId xmlns:a16="http://schemas.microsoft.com/office/drawing/2014/main" id="{498E0C3E-9EFA-3057-8429-BC5D4F68B535}"/>
              </a:ext>
            </a:extLst>
          </p:cNvPr>
          <p:cNvSpPr/>
          <p:nvPr/>
        </p:nvSpPr>
        <p:spPr>
          <a:xfrm>
            <a:off x="244878" y="1711832"/>
            <a:ext cx="143773" cy="1437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6" descr="Graphical user interface, application&#10;&#10;Description automatically generated">
            <a:extLst>
              <a:ext uri="{FF2B5EF4-FFF2-40B4-BE49-F238E27FC236}">
                <a16:creationId xmlns:a16="http://schemas.microsoft.com/office/drawing/2014/main" id="{F6DBA8F5-7677-A96D-3AB4-25FD4CF7D91E}"/>
              </a:ext>
            </a:extLst>
          </p:cNvPr>
          <p:cNvPicPr>
            <a:picLocks noChangeAspect="1"/>
          </p:cNvPicPr>
          <p:nvPr/>
        </p:nvPicPr>
        <p:blipFill>
          <a:blip r:embed="rId2"/>
          <a:stretch>
            <a:fillRect/>
          </a:stretch>
        </p:blipFill>
        <p:spPr>
          <a:xfrm>
            <a:off x="4882551" y="2724362"/>
            <a:ext cx="5460519" cy="3450861"/>
          </a:xfrm>
          <a:prstGeom prst="rect">
            <a:avLst/>
          </a:prstGeom>
        </p:spPr>
      </p:pic>
    </p:spTree>
    <p:extLst>
      <p:ext uri="{BB962C8B-B14F-4D97-AF65-F5344CB8AC3E}">
        <p14:creationId xmlns:p14="http://schemas.microsoft.com/office/powerpoint/2010/main" val="502082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DF6-3EE0-0571-7D1B-94A839C014E4}"/>
              </a:ext>
            </a:extLst>
          </p:cNvPr>
          <p:cNvSpPr>
            <a:spLocks noGrp="1"/>
          </p:cNvSpPr>
          <p:nvPr>
            <p:ph type="title"/>
          </p:nvPr>
        </p:nvSpPr>
        <p:spPr>
          <a:xfrm>
            <a:off x="322965" y="465234"/>
            <a:ext cx="3412857" cy="5562393"/>
          </a:xfrm>
        </p:spPr>
        <p:txBody>
          <a:bodyPr lIns="91440" tIns="45720" rIns="91440" bIns="45720" anchor="t">
            <a:normAutofit/>
          </a:bodyPr>
          <a:lstStyle/>
          <a:p>
            <a:r>
              <a:rPr lang="en-GB" sz="3600" b="1" dirty="0">
                <a:solidFill>
                  <a:srgbClr val="000000"/>
                </a:solidFill>
                <a:ea typeface="Calibri Light"/>
                <a:cs typeface="Calibri Light"/>
              </a:rPr>
              <a:t>RESUTLS</a:t>
            </a:r>
            <a:br>
              <a:rPr lang="en-GB" sz="3600" b="1" dirty="0">
                <a:solidFill>
                  <a:srgbClr val="000000"/>
                </a:solidFill>
                <a:ea typeface="Calibri Light"/>
                <a:cs typeface="Calibri Light"/>
              </a:rPr>
            </a:br>
            <a:br>
              <a:rPr lang="en-GB" sz="3600" b="1" dirty="0">
                <a:ea typeface="Calibri Light"/>
                <a:cs typeface="Calibri Light"/>
              </a:rPr>
            </a:br>
            <a:r>
              <a:rPr lang="en-GB" sz="2800" dirty="0">
                <a:solidFill>
                  <a:srgbClr val="000000"/>
                </a:solidFill>
                <a:ea typeface="Calibri Light"/>
                <a:cs typeface="Calibri Light"/>
              </a:rPr>
              <a:t>5 Predictive Analysis</a:t>
            </a:r>
            <a:br>
              <a:rPr lang="en-GB" sz="3600" dirty="0">
                <a:solidFill>
                  <a:srgbClr val="000000"/>
                </a:solidFill>
                <a:ea typeface="Calibri Light"/>
                <a:cs typeface="Calibri Light"/>
              </a:rPr>
            </a:br>
            <a:endParaRPr lang="en-GB" sz="3600" dirty="0">
              <a:solidFill>
                <a:srgbClr val="000000"/>
              </a:solidFill>
              <a:ea typeface="Calibri Light"/>
              <a:cs typeface="Calibri Light"/>
            </a:endParaRPr>
          </a:p>
        </p:txBody>
      </p:sp>
      <p:sp>
        <p:nvSpPr>
          <p:cNvPr id="3" name="Content Placeholder 2">
            <a:extLst>
              <a:ext uri="{FF2B5EF4-FFF2-40B4-BE49-F238E27FC236}">
                <a16:creationId xmlns:a16="http://schemas.microsoft.com/office/drawing/2014/main" id="{DB02303D-F01D-ACC4-AE51-5B524EB4597D}"/>
              </a:ext>
            </a:extLst>
          </p:cNvPr>
          <p:cNvSpPr>
            <a:spLocks noGrp="1"/>
          </p:cNvSpPr>
          <p:nvPr>
            <p:ph idx="1"/>
          </p:nvPr>
        </p:nvSpPr>
        <p:spPr>
          <a:xfrm>
            <a:off x="4654732" y="850052"/>
            <a:ext cx="6390623" cy="5326911"/>
          </a:xfrm>
        </p:spPr>
        <p:txBody>
          <a:bodyPr lIns="91440" tIns="45720" rIns="91440" bIns="45720" anchor="t">
            <a:normAutofit/>
          </a:bodyPr>
          <a:lstStyle/>
          <a:p>
            <a:r>
              <a:rPr lang="en-GB" sz="2400" dirty="0">
                <a:ea typeface="Calibri"/>
                <a:cs typeface="Calibri"/>
              </a:rPr>
              <a:t>Support vector machine (SVM)</a:t>
            </a:r>
          </a:p>
          <a:p>
            <a:pPr lvl="1"/>
            <a:r>
              <a:rPr lang="en-GB" sz="2000" err="1">
                <a:ea typeface="Calibri"/>
                <a:cs typeface="Calibri"/>
              </a:rPr>
              <a:t>GridSearchCV</a:t>
            </a:r>
            <a:r>
              <a:rPr lang="en-GB" sz="2000">
                <a:ea typeface="Calibri"/>
                <a:cs typeface="Calibri"/>
              </a:rPr>
              <a:t> best score:  </a:t>
            </a:r>
            <a:r>
              <a:rPr lang="en-GB" sz="2000">
                <a:solidFill>
                  <a:srgbClr val="000000"/>
                </a:solidFill>
                <a:latin typeface="Calibri"/>
                <a:ea typeface="Calibri"/>
                <a:cs typeface="Calibri"/>
              </a:rPr>
              <a:t>: 0.8482142857142856</a:t>
            </a:r>
          </a:p>
          <a:p>
            <a:pPr lvl="1"/>
            <a:r>
              <a:rPr lang="en-GB" sz="2000" dirty="0">
                <a:ea typeface="Calibri"/>
                <a:cs typeface="Calibri"/>
              </a:rPr>
              <a:t>Accuracy score on test set: 0.83333333333333334</a:t>
            </a:r>
          </a:p>
          <a:p>
            <a:pPr lvl="1"/>
            <a:r>
              <a:rPr lang="en-GB" sz="2000" dirty="0">
                <a:ea typeface="Calibri"/>
                <a:cs typeface="Calibri"/>
              </a:rPr>
              <a:t>Confusion matrix:</a:t>
            </a:r>
          </a:p>
          <a:p>
            <a:endParaRPr lang="en-GB" sz="2400" dirty="0">
              <a:ea typeface="Calibri"/>
              <a:cs typeface="Calibri"/>
            </a:endParaRPr>
          </a:p>
          <a:p>
            <a:endParaRPr lang="en-GB" sz="2400" dirty="0">
              <a:ea typeface="Calibri"/>
              <a:cs typeface="Calibri"/>
            </a:endParaRPr>
          </a:p>
          <a:p>
            <a:endParaRPr lang="en-GB" sz="2400" dirty="0">
              <a:ea typeface="Calibri"/>
              <a:cs typeface="Calibri"/>
            </a:endParaRPr>
          </a:p>
          <a:p>
            <a:endParaRPr lang="en-GB" sz="2400" dirty="0">
              <a:ea typeface="Calibri"/>
              <a:cs typeface="Calibri"/>
            </a:endParaRPr>
          </a:p>
          <a:p>
            <a:pPr marL="457200" lvl="1" indent="0">
              <a:buNone/>
            </a:pPr>
            <a:endParaRPr lang="en-GB" sz="2000" dirty="0">
              <a:ea typeface="Calibri"/>
              <a:cs typeface="Calibri"/>
            </a:endParaRPr>
          </a:p>
          <a:p>
            <a:pPr marL="457200" lvl="1" indent="0">
              <a:buNone/>
            </a:pPr>
            <a:endParaRPr lang="en-GB" sz="2000" dirty="0">
              <a:ea typeface="Calibri"/>
              <a:cs typeface="Calibri"/>
            </a:endParaRPr>
          </a:p>
        </p:txBody>
      </p:sp>
      <p:sp>
        <p:nvSpPr>
          <p:cNvPr id="4" name="Oval 3">
            <a:extLst>
              <a:ext uri="{FF2B5EF4-FFF2-40B4-BE49-F238E27FC236}">
                <a16:creationId xmlns:a16="http://schemas.microsoft.com/office/drawing/2014/main" id="{498E0C3E-9EFA-3057-8429-BC5D4F68B535}"/>
              </a:ext>
            </a:extLst>
          </p:cNvPr>
          <p:cNvSpPr/>
          <p:nvPr/>
        </p:nvSpPr>
        <p:spPr>
          <a:xfrm>
            <a:off x="244878" y="1711832"/>
            <a:ext cx="143773" cy="1437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6" descr="Graphical user interface, application&#10;&#10;Description automatically generated">
            <a:extLst>
              <a:ext uri="{FF2B5EF4-FFF2-40B4-BE49-F238E27FC236}">
                <a16:creationId xmlns:a16="http://schemas.microsoft.com/office/drawing/2014/main" id="{F6DBA8F5-7677-A96D-3AB4-25FD4CF7D91E}"/>
              </a:ext>
            </a:extLst>
          </p:cNvPr>
          <p:cNvPicPr>
            <a:picLocks noChangeAspect="1"/>
          </p:cNvPicPr>
          <p:nvPr/>
        </p:nvPicPr>
        <p:blipFill>
          <a:blip r:embed="rId2"/>
          <a:stretch>
            <a:fillRect/>
          </a:stretch>
        </p:blipFill>
        <p:spPr>
          <a:xfrm>
            <a:off x="4882551" y="2724362"/>
            <a:ext cx="5460519" cy="3450861"/>
          </a:xfrm>
          <a:prstGeom prst="rect">
            <a:avLst/>
          </a:prstGeom>
        </p:spPr>
      </p:pic>
    </p:spTree>
    <p:extLst>
      <p:ext uri="{BB962C8B-B14F-4D97-AF65-F5344CB8AC3E}">
        <p14:creationId xmlns:p14="http://schemas.microsoft.com/office/powerpoint/2010/main" val="191848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DF6-3EE0-0571-7D1B-94A839C014E4}"/>
              </a:ext>
            </a:extLst>
          </p:cNvPr>
          <p:cNvSpPr>
            <a:spLocks noGrp="1"/>
          </p:cNvSpPr>
          <p:nvPr>
            <p:ph type="title"/>
          </p:nvPr>
        </p:nvSpPr>
        <p:spPr>
          <a:xfrm>
            <a:off x="322965" y="465234"/>
            <a:ext cx="3412857" cy="5562393"/>
          </a:xfrm>
        </p:spPr>
        <p:txBody>
          <a:bodyPr lIns="91440" tIns="45720" rIns="91440" bIns="45720" anchor="t">
            <a:normAutofit/>
          </a:bodyPr>
          <a:lstStyle/>
          <a:p>
            <a:r>
              <a:rPr lang="en-GB" sz="3600" b="1" dirty="0">
                <a:solidFill>
                  <a:srgbClr val="000000"/>
                </a:solidFill>
                <a:ea typeface="Calibri Light"/>
                <a:cs typeface="Calibri Light"/>
              </a:rPr>
              <a:t>RESUTLS</a:t>
            </a:r>
            <a:br>
              <a:rPr lang="en-GB" sz="3600" b="1" dirty="0">
                <a:solidFill>
                  <a:srgbClr val="000000"/>
                </a:solidFill>
                <a:ea typeface="Calibri Light"/>
                <a:cs typeface="Calibri Light"/>
              </a:rPr>
            </a:br>
            <a:br>
              <a:rPr lang="en-GB" sz="3600" b="1" dirty="0">
                <a:ea typeface="Calibri Light"/>
                <a:cs typeface="Calibri Light"/>
              </a:rPr>
            </a:br>
            <a:r>
              <a:rPr lang="en-GB" sz="2800" dirty="0">
                <a:solidFill>
                  <a:srgbClr val="000000"/>
                </a:solidFill>
                <a:ea typeface="Calibri Light"/>
                <a:cs typeface="Calibri Light"/>
              </a:rPr>
              <a:t>5 Predictive Analysis</a:t>
            </a:r>
            <a:br>
              <a:rPr lang="en-GB" sz="3600" dirty="0">
                <a:solidFill>
                  <a:srgbClr val="000000"/>
                </a:solidFill>
                <a:ea typeface="Calibri Light"/>
                <a:cs typeface="Calibri Light"/>
              </a:rPr>
            </a:br>
            <a:endParaRPr lang="en-GB" sz="3600" dirty="0">
              <a:solidFill>
                <a:srgbClr val="000000"/>
              </a:solidFill>
              <a:ea typeface="Calibri Light"/>
              <a:cs typeface="Calibri Light"/>
            </a:endParaRPr>
          </a:p>
        </p:txBody>
      </p:sp>
      <p:sp>
        <p:nvSpPr>
          <p:cNvPr id="3" name="Content Placeholder 2">
            <a:extLst>
              <a:ext uri="{FF2B5EF4-FFF2-40B4-BE49-F238E27FC236}">
                <a16:creationId xmlns:a16="http://schemas.microsoft.com/office/drawing/2014/main" id="{DB02303D-F01D-ACC4-AE51-5B524EB4597D}"/>
              </a:ext>
            </a:extLst>
          </p:cNvPr>
          <p:cNvSpPr>
            <a:spLocks noGrp="1"/>
          </p:cNvSpPr>
          <p:nvPr>
            <p:ph idx="1"/>
          </p:nvPr>
        </p:nvSpPr>
        <p:spPr>
          <a:xfrm>
            <a:off x="4654732" y="850052"/>
            <a:ext cx="6390623" cy="5326911"/>
          </a:xfrm>
        </p:spPr>
        <p:txBody>
          <a:bodyPr lIns="91440" tIns="45720" rIns="91440" bIns="45720" anchor="t">
            <a:normAutofit/>
          </a:bodyPr>
          <a:lstStyle/>
          <a:p>
            <a:r>
              <a:rPr lang="en-GB" sz="2400" dirty="0">
                <a:ea typeface="Calibri"/>
                <a:cs typeface="Calibri"/>
              </a:rPr>
              <a:t>Decision tree</a:t>
            </a:r>
          </a:p>
          <a:p>
            <a:pPr lvl="1"/>
            <a:r>
              <a:rPr lang="en-GB" sz="2000" dirty="0" err="1">
                <a:ea typeface="Calibri"/>
                <a:cs typeface="Calibri"/>
              </a:rPr>
              <a:t>GridSearchCV</a:t>
            </a:r>
            <a:r>
              <a:rPr lang="en-GB" sz="2000" dirty="0">
                <a:ea typeface="Calibri"/>
                <a:cs typeface="Calibri"/>
              </a:rPr>
              <a:t> best score:  </a:t>
            </a:r>
            <a:r>
              <a:rPr lang="en-GB" sz="2000" dirty="0">
                <a:solidFill>
                  <a:srgbClr val="000000"/>
                </a:solidFill>
                <a:latin typeface="Calibri"/>
                <a:ea typeface="Calibri"/>
                <a:cs typeface="Calibri"/>
              </a:rPr>
              <a:t>: 0.8892857142857142</a:t>
            </a:r>
          </a:p>
          <a:p>
            <a:pPr lvl="1"/>
            <a:r>
              <a:rPr lang="en-GB" sz="2000" dirty="0">
                <a:ea typeface="Calibri"/>
                <a:cs typeface="Calibri"/>
              </a:rPr>
              <a:t>Accuracy score on test set: 0.83333333333333334</a:t>
            </a:r>
          </a:p>
          <a:p>
            <a:pPr lvl="1"/>
            <a:r>
              <a:rPr lang="en-GB" sz="2000" dirty="0">
                <a:ea typeface="Calibri"/>
                <a:cs typeface="Calibri"/>
              </a:rPr>
              <a:t>Confusion matrix:</a:t>
            </a:r>
          </a:p>
          <a:p>
            <a:endParaRPr lang="en-GB" sz="2400" dirty="0">
              <a:ea typeface="Calibri"/>
              <a:cs typeface="Calibri"/>
            </a:endParaRPr>
          </a:p>
          <a:p>
            <a:endParaRPr lang="en-GB" sz="2400" dirty="0">
              <a:ea typeface="Calibri"/>
              <a:cs typeface="Calibri"/>
            </a:endParaRPr>
          </a:p>
          <a:p>
            <a:endParaRPr lang="en-GB" sz="2400" dirty="0">
              <a:ea typeface="Calibri"/>
              <a:cs typeface="Calibri"/>
            </a:endParaRPr>
          </a:p>
          <a:p>
            <a:endParaRPr lang="en-GB" sz="2400" dirty="0">
              <a:ea typeface="Calibri"/>
              <a:cs typeface="Calibri"/>
            </a:endParaRPr>
          </a:p>
          <a:p>
            <a:pPr marL="457200" lvl="1" indent="0">
              <a:buNone/>
            </a:pPr>
            <a:endParaRPr lang="en-GB" sz="2000" dirty="0">
              <a:ea typeface="Calibri"/>
              <a:cs typeface="Calibri"/>
            </a:endParaRPr>
          </a:p>
          <a:p>
            <a:pPr marL="457200" lvl="1" indent="0">
              <a:buNone/>
            </a:pPr>
            <a:endParaRPr lang="en-GB" sz="2000" dirty="0">
              <a:ea typeface="Calibri"/>
              <a:cs typeface="Calibri"/>
            </a:endParaRPr>
          </a:p>
        </p:txBody>
      </p:sp>
      <p:sp>
        <p:nvSpPr>
          <p:cNvPr id="4" name="Oval 3">
            <a:extLst>
              <a:ext uri="{FF2B5EF4-FFF2-40B4-BE49-F238E27FC236}">
                <a16:creationId xmlns:a16="http://schemas.microsoft.com/office/drawing/2014/main" id="{498E0C3E-9EFA-3057-8429-BC5D4F68B535}"/>
              </a:ext>
            </a:extLst>
          </p:cNvPr>
          <p:cNvSpPr/>
          <p:nvPr/>
        </p:nvSpPr>
        <p:spPr>
          <a:xfrm>
            <a:off x="244878" y="1711832"/>
            <a:ext cx="143773" cy="1437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6" descr="Graphical user interface, application&#10;&#10;Description automatically generated">
            <a:extLst>
              <a:ext uri="{FF2B5EF4-FFF2-40B4-BE49-F238E27FC236}">
                <a16:creationId xmlns:a16="http://schemas.microsoft.com/office/drawing/2014/main" id="{F6DBA8F5-7677-A96D-3AB4-25FD4CF7D91E}"/>
              </a:ext>
            </a:extLst>
          </p:cNvPr>
          <p:cNvPicPr>
            <a:picLocks noChangeAspect="1"/>
          </p:cNvPicPr>
          <p:nvPr/>
        </p:nvPicPr>
        <p:blipFill>
          <a:blip r:embed="rId2"/>
          <a:stretch>
            <a:fillRect/>
          </a:stretch>
        </p:blipFill>
        <p:spPr>
          <a:xfrm>
            <a:off x="4882551" y="2724362"/>
            <a:ext cx="5460519" cy="3450861"/>
          </a:xfrm>
          <a:prstGeom prst="rect">
            <a:avLst/>
          </a:prstGeom>
        </p:spPr>
      </p:pic>
    </p:spTree>
    <p:extLst>
      <p:ext uri="{BB962C8B-B14F-4D97-AF65-F5344CB8AC3E}">
        <p14:creationId xmlns:p14="http://schemas.microsoft.com/office/powerpoint/2010/main" val="3315000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5DF6-3EE0-0571-7D1B-94A839C014E4}"/>
              </a:ext>
            </a:extLst>
          </p:cNvPr>
          <p:cNvSpPr>
            <a:spLocks noGrp="1"/>
          </p:cNvSpPr>
          <p:nvPr>
            <p:ph type="title"/>
          </p:nvPr>
        </p:nvSpPr>
        <p:spPr>
          <a:xfrm>
            <a:off x="322965" y="465234"/>
            <a:ext cx="3412857" cy="5562393"/>
          </a:xfrm>
        </p:spPr>
        <p:txBody>
          <a:bodyPr lIns="91440" tIns="45720" rIns="91440" bIns="45720" anchor="t">
            <a:normAutofit/>
          </a:bodyPr>
          <a:lstStyle/>
          <a:p>
            <a:r>
              <a:rPr lang="en-GB" sz="3600" b="1" dirty="0">
                <a:solidFill>
                  <a:srgbClr val="000000"/>
                </a:solidFill>
                <a:ea typeface="Calibri Light"/>
                <a:cs typeface="Calibri Light"/>
              </a:rPr>
              <a:t>RESUTLS</a:t>
            </a:r>
            <a:br>
              <a:rPr lang="en-GB" sz="3600" b="1" dirty="0">
                <a:solidFill>
                  <a:srgbClr val="000000"/>
                </a:solidFill>
                <a:ea typeface="Calibri Light"/>
                <a:cs typeface="Calibri Light"/>
              </a:rPr>
            </a:br>
            <a:br>
              <a:rPr lang="en-GB" sz="3600" b="1" dirty="0">
                <a:ea typeface="Calibri Light"/>
                <a:cs typeface="Calibri Light"/>
              </a:rPr>
            </a:br>
            <a:r>
              <a:rPr lang="en-GB" sz="2800" dirty="0">
                <a:solidFill>
                  <a:srgbClr val="000000"/>
                </a:solidFill>
                <a:ea typeface="Calibri Light"/>
                <a:cs typeface="Calibri Light"/>
              </a:rPr>
              <a:t>5 Predictive Analysis</a:t>
            </a:r>
            <a:br>
              <a:rPr lang="en-GB" sz="3600" dirty="0">
                <a:solidFill>
                  <a:srgbClr val="000000"/>
                </a:solidFill>
                <a:ea typeface="Calibri Light"/>
                <a:cs typeface="Calibri Light"/>
              </a:rPr>
            </a:br>
            <a:endParaRPr lang="en-GB" sz="3600" dirty="0">
              <a:solidFill>
                <a:srgbClr val="000000"/>
              </a:solidFill>
              <a:ea typeface="Calibri Light"/>
              <a:cs typeface="Calibri Light"/>
            </a:endParaRPr>
          </a:p>
        </p:txBody>
      </p:sp>
      <p:sp>
        <p:nvSpPr>
          <p:cNvPr id="3" name="Content Placeholder 2">
            <a:extLst>
              <a:ext uri="{FF2B5EF4-FFF2-40B4-BE49-F238E27FC236}">
                <a16:creationId xmlns:a16="http://schemas.microsoft.com/office/drawing/2014/main" id="{DB02303D-F01D-ACC4-AE51-5B524EB4597D}"/>
              </a:ext>
            </a:extLst>
          </p:cNvPr>
          <p:cNvSpPr>
            <a:spLocks noGrp="1"/>
          </p:cNvSpPr>
          <p:nvPr>
            <p:ph idx="1"/>
          </p:nvPr>
        </p:nvSpPr>
        <p:spPr>
          <a:xfrm>
            <a:off x="4654732" y="850052"/>
            <a:ext cx="6390623" cy="5326911"/>
          </a:xfrm>
        </p:spPr>
        <p:txBody>
          <a:bodyPr lIns="91440" tIns="45720" rIns="91440" bIns="45720" anchor="t">
            <a:normAutofit/>
          </a:bodyPr>
          <a:lstStyle/>
          <a:p>
            <a:r>
              <a:rPr lang="en-GB" sz="2400" dirty="0">
                <a:ea typeface="Calibri"/>
                <a:cs typeface="Calibri"/>
              </a:rPr>
              <a:t>K nearest neighbours (KNN)</a:t>
            </a:r>
          </a:p>
          <a:p>
            <a:pPr lvl="1"/>
            <a:r>
              <a:rPr lang="en-GB" sz="2000" dirty="0" err="1">
                <a:ea typeface="Calibri"/>
                <a:cs typeface="Calibri"/>
              </a:rPr>
              <a:t>GridSearchCV</a:t>
            </a:r>
            <a:r>
              <a:rPr lang="en-GB" sz="2000" dirty="0">
                <a:ea typeface="Calibri"/>
                <a:cs typeface="Calibri"/>
              </a:rPr>
              <a:t> best score:  </a:t>
            </a:r>
            <a:r>
              <a:rPr lang="en-GB" sz="2000" dirty="0">
                <a:solidFill>
                  <a:srgbClr val="000000"/>
                </a:solidFill>
                <a:latin typeface="Calibri"/>
                <a:ea typeface="Calibri"/>
                <a:cs typeface="Calibri"/>
              </a:rPr>
              <a:t>: 0.8482142857142858</a:t>
            </a:r>
          </a:p>
          <a:p>
            <a:pPr lvl="1"/>
            <a:r>
              <a:rPr lang="en-GB" sz="2000" dirty="0">
                <a:ea typeface="Calibri"/>
                <a:cs typeface="Calibri"/>
              </a:rPr>
              <a:t>Accuracy score on test set: 0.83333333333333334</a:t>
            </a:r>
          </a:p>
          <a:p>
            <a:pPr lvl="1"/>
            <a:r>
              <a:rPr lang="en-GB" sz="2000" dirty="0">
                <a:ea typeface="Calibri"/>
                <a:cs typeface="Calibri"/>
              </a:rPr>
              <a:t>Confusion matrix:</a:t>
            </a:r>
          </a:p>
          <a:p>
            <a:endParaRPr lang="en-GB" sz="2400" dirty="0">
              <a:ea typeface="Calibri"/>
              <a:cs typeface="Calibri"/>
            </a:endParaRPr>
          </a:p>
          <a:p>
            <a:endParaRPr lang="en-GB" sz="2400" dirty="0">
              <a:ea typeface="Calibri"/>
              <a:cs typeface="Calibri"/>
            </a:endParaRPr>
          </a:p>
          <a:p>
            <a:endParaRPr lang="en-GB" sz="2400" dirty="0">
              <a:ea typeface="Calibri"/>
              <a:cs typeface="Calibri"/>
            </a:endParaRPr>
          </a:p>
          <a:p>
            <a:endParaRPr lang="en-GB" sz="2400" dirty="0">
              <a:ea typeface="Calibri"/>
              <a:cs typeface="Calibri"/>
            </a:endParaRPr>
          </a:p>
          <a:p>
            <a:pPr marL="457200" lvl="1" indent="0">
              <a:buNone/>
            </a:pPr>
            <a:endParaRPr lang="en-GB" sz="2000" dirty="0">
              <a:ea typeface="Calibri"/>
              <a:cs typeface="Calibri"/>
            </a:endParaRPr>
          </a:p>
          <a:p>
            <a:pPr marL="457200" lvl="1" indent="0">
              <a:buNone/>
            </a:pPr>
            <a:endParaRPr lang="en-GB" sz="2000" dirty="0">
              <a:ea typeface="Calibri"/>
              <a:cs typeface="Calibri"/>
            </a:endParaRPr>
          </a:p>
        </p:txBody>
      </p:sp>
      <p:sp>
        <p:nvSpPr>
          <p:cNvPr id="4" name="Oval 3">
            <a:extLst>
              <a:ext uri="{FF2B5EF4-FFF2-40B4-BE49-F238E27FC236}">
                <a16:creationId xmlns:a16="http://schemas.microsoft.com/office/drawing/2014/main" id="{498E0C3E-9EFA-3057-8429-BC5D4F68B535}"/>
              </a:ext>
            </a:extLst>
          </p:cNvPr>
          <p:cNvSpPr/>
          <p:nvPr/>
        </p:nvSpPr>
        <p:spPr>
          <a:xfrm>
            <a:off x="244878" y="1711832"/>
            <a:ext cx="143773" cy="1437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6" descr="Graphical user interface, application&#10;&#10;Description automatically generated">
            <a:extLst>
              <a:ext uri="{FF2B5EF4-FFF2-40B4-BE49-F238E27FC236}">
                <a16:creationId xmlns:a16="http://schemas.microsoft.com/office/drawing/2014/main" id="{F6DBA8F5-7677-A96D-3AB4-25FD4CF7D91E}"/>
              </a:ext>
            </a:extLst>
          </p:cNvPr>
          <p:cNvPicPr>
            <a:picLocks noChangeAspect="1"/>
          </p:cNvPicPr>
          <p:nvPr/>
        </p:nvPicPr>
        <p:blipFill>
          <a:blip r:embed="rId2"/>
          <a:stretch>
            <a:fillRect/>
          </a:stretch>
        </p:blipFill>
        <p:spPr>
          <a:xfrm>
            <a:off x="4882551" y="2724362"/>
            <a:ext cx="5460519" cy="3450861"/>
          </a:xfrm>
          <a:prstGeom prst="rect">
            <a:avLst/>
          </a:prstGeom>
        </p:spPr>
      </p:pic>
    </p:spTree>
    <p:extLst>
      <p:ext uri="{BB962C8B-B14F-4D97-AF65-F5344CB8AC3E}">
        <p14:creationId xmlns:p14="http://schemas.microsoft.com/office/powerpoint/2010/main" val="2296225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EC69-4B2E-C085-66F9-6969B8BBF2A9}"/>
              </a:ext>
            </a:extLst>
          </p:cNvPr>
          <p:cNvSpPr>
            <a:spLocks noGrp="1"/>
          </p:cNvSpPr>
          <p:nvPr>
            <p:ph type="title"/>
          </p:nvPr>
        </p:nvSpPr>
        <p:spPr>
          <a:xfrm>
            <a:off x="1156851" y="637762"/>
            <a:ext cx="9888496" cy="900131"/>
          </a:xfrm>
        </p:spPr>
        <p:txBody>
          <a:bodyPr lIns="91440" tIns="45720" rIns="91440" bIns="45720" anchor="t">
            <a:normAutofit fontScale="90000"/>
          </a:bodyPr>
          <a:lstStyle/>
          <a:p>
            <a:r>
              <a:rPr lang="en-GB" sz="4000" b="1" dirty="0">
                <a:solidFill>
                  <a:srgbClr val="000000"/>
                </a:solidFill>
                <a:ea typeface="Calibri Light"/>
                <a:cs typeface="Calibri Light"/>
              </a:rPr>
              <a:t>RESULTS</a:t>
            </a:r>
            <a:br>
              <a:rPr lang="en-GB" sz="4000" dirty="0">
                <a:solidFill>
                  <a:srgbClr val="000000"/>
                </a:solidFill>
                <a:ea typeface="Calibri Light"/>
                <a:cs typeface="Calibri Light"/>
              </a:rPr>
            </a:br>
            <a:r>
              <a:rPr lang="en-GB" sz="3100" i="1" dirty="0">
                <a:solidFill>
                  <a:srgbClr val="000000"/>
                </a:solidFill>
                <a:ea typeface="Calibri Light"/>
                <a:cs typeface="Calibri Light"/>
              </a:rPr>
              <a:t>5  Predictive Analysis</a:t>
            </a:r>
            <a:endParaRPr lang="en-GB" sz="4000" i="1" dirty="0">
              <a:solidFill>
                <a:srgbClr val="000000"/>
              </a:solidFill>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910E0F34-3AAB-2EE8-3772-0B22F9850057}"/>
              </a:ext>
            </a:extLst>
          </p:cNvPr>
          <p:cNvSpPr>
            <a:spLocks noGrp="1"/>
          </p:cNvSpPr>
          <p:nvPr>
            <p:ph idx="1"/>
          </p:nvPr>
        </p:nvSpPr>
        <p:spPr>
          <a:xfrm>
            <a:off x="1155548" y="2217343"/>
            <a:ext cx="9880893" cy="3959619"/>
          </a:xfrm>
        </p:spPr>
        <p:txBody>
          <a:bodyPr lIns="91440" tIns="45720" rIns="91440" bIns="45720" anchor="t">
            <a:normAutofit lnSpcReduction="10000"/>
          </a:bodyPr>
          <a:lstStyle/>
          <a:p>
            <a:r>
              <a:rPr lang="en-GB" sz="2400">
                <a:solidFill>
                  <a:srgbClr val="000000"/>
                </a:solidFill>
                <a:ea typeface="+mn-lt"/>
                <a:cs typeface="Calibri"/>
              </a:rPr>
              <a:t>When we compare the results of all four models, we can see that they all have the same accuracy score and confusion matrix when evaluated on the test set.</a:t>
            </a:r>
          </a:p>
          <a:p>
            <a:r>
              <a:rPr lang="en-GB" sz="2400" dirty="0">
                <a:solidFill>
                  <a:srgbClr val="000000"/>
                </a:solidFill>
                <a:ea typeface="+mn-lt"/>
                <a:cs typeface="Calibri"/>
              </a:rPr>
              <a:t>As a result, we use their </a:t>
            </a:r>
            <a:r>
              <a:rPr lang="en-GB" sz="2400" dirty="0" err="1">
                <a:solidFill>
                  <a:srgbClr val="000000"/>
                </a:solidFill>
                <a:ea typeface="+mn-lt"/>
                <a:cs typeface="Calibri"/>
              </a:rPr>
              <a:t>GridSearchCV</a:t>
            </a:r>
            <a:r>
              <a:rPr lang="en-GB" sz="2400" dirty="0">
                <a:solidFill>
                  <a:srgbClr val="000000"/>
                </a:solidFill>
                <a:ea typeface="+mn-lt"/>
                <a:cs typeface="Calibri"/>
              </a:rPr>
              <a:t> best scores to rank them. Based on these scores, the models are ranked in the following order, with the first being the best and the last being the worst:</a:t>
            </a:r>
          </a:p>
          <a:p>
            <a:pPr marL="914400" lvl="1" indent="-457200">
              <a:buAutoNum type="arabicPeriod"/>
            </a:pPr>
            <a:r>
              <a:rPr lang="en-GB" sz="2000" dirty="0">
                <a:solidFill>
                  <a:srgbClr val="262626"/>
                </a:solidFill>
                <a:ea typeface="+mn-lt"/>
                <a:cs typeface="Calibri"/>
              </a:rPr>
              <a:t>Decision tree (with a </a:t>
            </a:r>
            <a:r>
              <a:rPr lang="en-GB" sz="2000" dirty="0" err="1">
                <a:solidFill>
                  <a:srgbClr val="262626"/>
                </a:solidFill>
                <a:ea typeface="+mn-lt"/>
                <a:cs typeface="Calibri"/>
              </a:rPr>
              <a:t>GridSearchCV</a:t>
            </a:r>
            <a:r>
              <a:rPr lang="en-GB" sz="2000" dirty="0">
                <a:solidFill>
                  <a:srgbClr val="262626"/>
                </a:solidFill>
                <a:ea typeface="+mn-lt"/>
                <a:cs typeface="Calibri"/>
              </a:rPr>
              <a:t> best score of 0.8892857142857142).</a:t>
            </a:r>
          </a:p>
          <a:p>
            <a:pPr marL="914400" lvl="1" indent="-457200">
              <a:buAutoNum type="arabicPeriod"/>
            </a:pPr>
            <a:r>
              <a:rPr lang="en-GB" sz="2000" dirty="0">
                <a:ea typeface="Calibri"/>
                <a:cs typeface="Calibri"/>
              </a:rPr>
              <a:t>K nearest </a:t>
            </a:r>
            <a:r>
              <a:rPr lang="en-GB" sz="2000">
                <a:ea typeface="Calibri"/>
                <a:cs typeface="Calibri"/>
              </a:rPr>
              <a:t>neighbours</a:t>
            </a:r>
            <a:r>
              <a:rPr lang="en-GB" sz="2000" dirty="0">
                <a:ea typeface="Calibri"/>
                <a:cs typeface="Calibri"/>
              </a:rPr>
              <a:t>, KNN (</a:t>
            </a:r>
            <a:r>
              <a:rPr lang="en-GB" sz="2000" err="1">
                <a:ea typeface="Calibri"/>
                <a:cs typeface="Calibri"/>
              </a:rPr>
              <a:t>GridSearchCV</a:t>
            </a:r>
            <a:r>
              <a:rPr lang="en-GB" sz="2000" dirty="0">
                <a:ea typeface="Calibri"/>
                <a:cs typeface="Calibri"/>
              </a:rPr>
              <a:t> best score: 0.8482142857142858)</a:t>
            </a:r>
          </a:p>
          <a:p>
            <a:pPr marL="914400" lvl="1" indent="-457200">
              <a:buAutoNum type="arabicPeriod"/>
            </a:pPr>
            <a:r>
              <a:rPr lang="en-GB" sz="2000" dirty="0">
                <a:ea typeface="Calibri"/>
                <a:cs typeface="Calibri"/>
              </a:rPr>
              <a:t>Support vector machine, SVM(</a:t>
            </a:r>
            <a:r>
              <a:rPr lang="en-GB" sz="2000" dirty="0" err="1">
                <a:ea typeface="Calibri"/>
                <a:cs typeface="Calibri"/>
              </a:rPr>
              <a:t>GridSearchCV</a:t>
            </a:r>
            <a:r>
              <a:rPr lang="en-GB" sz="2000" dirty="0">
                <a:ea typeface="Calibri"/>
                <a:cs typeface="Calibri"/>
              </a:rPr>
              <a:t> best score : 0.8482142857142856)</a:t>
            </a:r>
          </a:p>
          <a:p>
            <a:pPr marL="914400" lvl="1" indent="-457200">
              <a:buAutoNum type="arabicPeriod"/>
            </a:pPr>
            <a:r>
              <a:rPr lang="en-GB" sz="2000" dirty="0">
                <a:ea typeface="Calibri"/>
                <a:cs typeface="Calibri"/>
              </a:rPr>
              <a:t>Logistic regression (</a:t>
            </a:r>
            <a:r>
              <a:rPr lang="en-GB" sz="2000" dirty="0" err="1">
                <a:ea typeface="Calibri"/>
                <a:cs typeface="Calibri"/>
              </a:rPr>
              <a:t>GridSearchCV</a:t>
            </a:r>
            <a:r>
              <a:rPr lang="en-GB" sz="2000" dirty="0">
                <a:ea typeface="Calibri"/>
                <a:cs typeface="Calibri"/>
              </a:rPr>
              <a:t> best score : 0.8464285714285713)</a:t>
            </a:r>
          </a:p>
          <a:p>
            <a:pPr marL="457200" lvl="1" indent="0">
              <a:buNone/>
            </a:pPr>
            <a:endParaRPr lang="en-GB" sz="2000" dirty="0">
              <a:ea typeface="Calibri"/>
              <a:cs typeface="Calibri"/>
            </a:endParaRPr>
          </a:p>
          <a:p>
            <a:endParaRPr lang="en-GB" sz="2400" dirty="0">
              <a:ea typeface="Calibri"/>
              <a:cs typeface="Calibri"/>
            </a:endParaRPr>
          </a:p>
          <a:p>
            <a:endParaRPr lang="en-GB" sz="2400" dirty="0">
              <a:ea typeface="Calibri"/>
              <a:cs typeface="Calibri"/>
            </a:endParaRPr>
          </a:p>
          <a:p>
            <a:endParaRPr lang="en-GB" sz="2400" dirty="0">
              <a:ea typeface="Calibri"/>
              <a:cs typeface="Calibri"/>
            </a:endParaRPr>
          </a:p>
        </p:txBody>
      </p:sp>
      <p:sp>
        <p:nvSpPr>
          <p:cNvPr id="5" name="Oval 4">
            <a:extLst>
              <a:ext uri="{FF2B5EF4-FFF2-40B4-BE49-F238E27FC236}">
                <a16:creationId xmlns:a16="http://schemas.microsoft.com/office/drawing/2014/main" id="{9F4F192B-024A-62D8-9EB7-8A77031C46E8}"/>
              </a:ext>
            </a:extLst>
          </p:cNvPr>
          <p:cNvSpPr/>
          <p:nvPr/>
        </p:nvSpPr>
        <p:spPr>
          <a:xfrm>
            <a:off x="1099490" y="1320068"/>
            <a:ext cx="115018" cy="1150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46822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EC69-4B2E-C085-66F9-6969B8BBF2A9}"/>
              </a:ext>
            </a:extLst>
          </p:cNvPr>
          <p:cNvSpPr>
            <a:spLocks noGrp="1"/>
          </p:cNvSpPr>
          <p:nvPr>
            <p:ph type="title"/>
          </p:nvPr>
        </p:nvSpPr>
        <p:spPr>
          <a:xfrm>
            <a:off x="1156851" y="637762"/>
            <a:ext cx="9888496" cy="900131"/>
          </a:xfrm>
        </p:spPr>
        <p:txBody>
          <a:bodyPr lIns="91440" tIns="45720" rIns="91440" bIns="45720" anchor="t">
            <a:normAutofit/>
          </a:bodyPr>
          <a:lstStyle/>
          <a:p>
            <a:r>
              <a:rPr lang="en-GB" sz="3200" b="1" dirty="0">
                <a:solidFill>
                  <a:srgbClr val="000000"/>
                </a:solidFill>
                <a:ea typeface="Calibri Light"/>
                <a:cs typeface="Calibri Light"/>
              </a:rPr>
              <a:t>DISCUSSION</a:t>
            </a:r>
            <a:endParaRPr lang="en-GB" sz="3200" dirty="0">
              <a:solidFill>
                <a:srgbClr val="000000"/>
              </a:solidFill>
              <a:ea typeface="Calibri Light"/>
              <a:cs typeface="Calibri Light"/>
            </a:endParaRPr>
          </a:p>
        </p:txBody>
      </p:sp>
      <p:sp>
        <p:nvSpPr>
          <p:cNvPr id="3" name="Content Placeholder 2">
            <a:extLst>
              <a:ext uri="{FF2B5EF4-FFF2-40B4-BE49-F238E27FC236}">
                <a16:creationId xmlns:a16="http://schemas.microsoft.com/office/drawing/2014/main" id="{910E0F34-3AAB-2EE8-3772-0B22F9850057}"/>
              </a:ext>
            </a:extLst>
          </p:cNvPr>
          <p:cNvSpPr>
            <a:spLocks noGrp="1"/>
          </p:cNvSpPr>
          <p:nvPr>
            <p:ph idx="1"/>
          </p:nvPr>
        </p:nvSpPr>
        <p:spPr>
          <a:xfrm>
            <a:off x="1155548" y="2217343"/>
            <a:ext cx="9880893" cy="3959619"/>
          </a:xfrm>
        </p:spPr>
        <p:txBody>
          <a:bodyPr lIns="91440" tIns="45720" rIns="91440" bIns="45720" anchor="t">
            <a:normAutofit fontScale="92500"/>
          </a:bodyPr>
          <a:lstStyle/>
          <a:p>
            <a:r>
              <a:rPr lang="en-GB" sz="2400" dirty="0">
                <a:solidFill>
                  <a:srgbClr val="000000"/>
                </a:solidFill>
                <a:ea typeface="+mn-lt"/>
                <a:cs typeface="Calibri"/>
              </a:rPr>
              <a:t>From the data visualization section, it is apparent that certain features may be correlated with the mission outcome in various ways. For instance, for heavy payloads, the success rate of landings or positive landing rate is higher for orbit types such as Polar, LEO, and ISS. However, for GTO orbit type, this distinction is not as clear since both positive and negative landing rates (unsuccessful missions) are present.</a:t>
            </a:r>
          </a:p>
          <a:p>
            <a:r>
              <a:rPr lang="en-GB" sz="2400" dirty="0">
                <a:ea typeface="+mn-lt"/>
                <a:cs typeface="+mn-lt"/>
              </a:rPr>
              <a:t>Each feature may have a specific impact on the final outcome of the mission. However, it is difficult to determine exactly how each of these features affects the mission outcome. Nonetheless, we can use some of these features to predict whether a mission will be successful or not.</a:t>
            </a:r>
          </a:p>
          <a:p>
            <a:endParaRPr lang="en-GB" sz="2400" dirty="0">
              <a:ea typeface="Calibri"/>
              <a:cs typeface="Calibri"/>
            </a:endParaRPr>
          </a:p>
          <a:p>
            <a:pPr marL="457200" lvl="1" indent="0">
              <a:buNone/>
            </a:pPr>
            <a:endParaRPr lang="en-GB" sz="2000" dirty="0">
              <a:ea typeface="Calibri"/>
              <a:cs typeface="Calibri"/>
            </a:endParaRPr>
          </a:p>
          <a:p>
            <a:endParaRPr lang="en-GB" sz="2400" dirty="0">
              <a:ea typeface="Calibri"/>
              <a:cs typeface="Calibri"/>
            </a:endParaRPr>
          </a:p>
          <a:p>
            <a:endParaRPr lang="en-GB" sz="2400" dirty="0">
              <a:ea typeface="Calibri"/>
              <a:cs typeface="Calibri"/>
            </a:endParaRPr>
          </a:p>
          <a:p>
            <a:endParaRPr lang="en-GB" sz="2400" dirty="0">
              <a:ea typeface="Calibri"/>
              <a:cs typeface="Calibri"/>
            </a:endParaRPr>
          </a:p>
        </p:txBody>
      </p:sp>
    </p:spTree>
    <p:extLst>
      <p:ext uri="{BB962C8B-B14F-4D97-AF65-F5344CB8AC3E}">
        <p14:creationId xmlns:p14="http://schemas.microsoft.com/office/powerpoint/2010/main" val="3212410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EC69-4B2E-C085-66F9-6969B8BBF2A9}"/>
              </a:ext>
            </a:extLst>
          </p:cNvPr>
          <p:cNvSpPr>
            <a:spLocks noGrp="1"/>
          </p:cNvSpPr>
          <p:nvPr>
            <p:ph type="title"/>
          </p:nvPr>
        </p:nvSpPr>
        <p:spPr>
          <a:xfrm>
            <a:off x="1156851" y="637762"/>
            <a:ext cx="9888496" cy="900131"/>
          </a:xfrm>
        </p:spPr>
        <p:txBody>
          <a:bodyPr lIns="91440" tIns="45720" rIns="91440" bIns="45720" anchor="t">
            <a:normAutofit/>
          </a:bodyPr>
          <a:lstStyle/>
          <a:p>
            <a:r>
              <a:rPr lang="en-GB" sz="3200" b="1" dirty="0">
                <a:solidFill>
                  <a:srgbClr val="000000"/>
                </a:solidFill>
                <a:ea typeface="Calibri Light"/>
                <a:cs typeface="Calibri Light"/>
              </a:rPr>
              <a:t>CONCLUSION</a:t>
            </a:r>
            <a:endParaRPr lang="en-GB" sz="3200" dirty="0">
              <a:solidFill>
                <a:srgbClr val="000000"/>
              </a:solidFill>
              <a:ea typeface="Calibri Light"/>
              <a:cs typeface="Calibri Light"/>
            </a:endParaRPr>
          </a:p>
        </p:txBody>
      </p:sp>
      <p:sp>
        <p:nvSpPr>
          <p:cNvPr id="3" name="Content Placeholder 2">
            <a:extLst>
              <a:ext uri="{FF2B5EF4-FFF2-40B4-BE49-F238E27FC236}">
                <a16:creationId xmlns:a16="http://schemas.microsoft.com/office/drawing/2014/main" id="{910E0F34-3AAB-2EE8-3772-0B22F9850057}"/>
              </a:ext>
            </a:extLst>
          </p:cNvPr>
          <p:cNvSpPr>
            <a:spLocks noGrp="1"/>
          </p:cNvSpPr>
          <p:nvPr>
            <p:ph idx="1"/>
          </p:nvPr>
        </p:nvSpPr>
        <p:spPr>
          <a:xfrm>
            <a:off x="451058" y="1843532"/>
            <a:ext cx="10585383" cy="4462826"/>
          </a:xfrm>
        </p:spPr>
        <p:txBody>
          <a:bodyPr lIns="91440" tIns="45720" rIns="91440" bIns="45720" anchor="t">
            <a:normAutofit/>
          </a:bodyPr>
          <a:lstStyle/>
          <a:p>
            <a:pPr>
              <a:lnSpc>
                <a:spcPct val="75000"/>
              </a:lnSpc>
            </a:pPr>
            <a:r>
              <a:rPr lang="en-GB" sz="2400" dirty="0">
                <a:ea typeface="+mn-lt"/>
                <a:cs typeface="Calibri"/>
              </a:rPr>
              <a:t>In this project, our goal is to forecast whether the first stage of a given Falcon 9 launch will land successfully in order to estimate the cost of the launch.</a:t>
            </a:r>
            <a:endParaRPr lang="en-US" dirty="0">
              <a:ea typeface="+mn-lt"/>
              <a:cs typeface="Calibri"/>
            </a:endParaRPr>
          </a:p>
          <a:p>
            <a:r>
              <a:rPr lang="en-GB" sz="2400" dirty="0">
                <a:solidFill>
                  <a:srgbClr val="000000"/>
                </a:solidFill>
                <a:ea typeface="+mn-lt"/>
                <a:cs typeface="Calibri"/>
              </a:rPr>
              <a:t>Each characteristic of a Falcon 9 launch, such as its payload mass or orbit type, may have a specific impact on the success of the mission.</a:t>
            </a:r>
          </a:p>
          <a:p>
            <a:r>
              <a:rPr lang="en-GB" sz="2400" dirty="0">
                <a:solidFill>
                  <a:srgbClr val="000000"/>
                </a:solidFill>
                <a:ea typeface="+mn-lt"/>
                <a:cs typeface="Calibri"/>
              </a:rPr>
              <a:t>We use a variety of machine learning techniques to </a:t>
            </a:r>
            <a:r>
              <a:rPr lang="en-GB" sz="2400" dirty="0" err="1">
                <a:solidFill>
                  <a:srgbClr val="000000"/>
                </a:solidFill>
                <a:ea typeface="+mn-lt"/>
                <a:cs typeface="Calibri"/>
              </a:rPr>
              <a:t>analyze</a:t>
            </a:r>
            <a:r>
              <a:rPr lang="en-GB" sz="2400" dirty="0">
                <a:solidFill>
                  <a:srgbClr val="000000"/>
                </a:solidFill>
                <a:ea typeface="+mn-lt"/>
                <a:cs typeface="Calibri"/>
              </a:rPr>
              <a:t> patterns in historical Falcon 9 launch data and create predictive models that can forecast the outcome of a Falcon 9 launch.</a:t>
            </a:r>
          </a:p>
          <a:p>
            <a:r>
              <a:rPr lang="en-GB" sz="2400" dirty="0">
                <a:solidFill>
                  <a:srgbClr val="000000"/>
                </a:solidFill>
                <a:ea typeface="+mn-lt"/>
                <a:cs typeface="Calibri"/>
              </a:rPr>
              <a:t>Of the four machine learning algorithms we used, the decision tree algorithm produced the most accurate predictive model.</a:t>
            </a:r>
            <a:r>
              <a:rPr lang="en-GB" sz="2400" dirty="0">
                <a:ea typeface="Calibri"/>
                <a:cs typeface="Calibri"/>
              </a:rPr>
              <a:t> .</a:t>
            </a:r>
          </a:p>
          <a:p>
            <a:endParaRPr lang="en-GB" sz="2400" dirty="0">
              <a:ea typeface="Calibri"/>
              <a:cs typeface="Calibri"/>
            </a:endParaRPr>
          </a:p>
          <a:p>
            <a:pPr marL="457200" lvl="1" indent="0">
              <a:buNone/>
            </a:pPr>
            <a:endParaRPr lang="en-GB" sz="2000" dirty="0">
              <a:ea typeface="Calibri"/>
              <a:cs typeface="Calibri"/>
            </a:endParaRPr>
          </a:p>
          <a:p>
            <a:endParaRPr lang="en-GB" sz="2400" dirty="0">
              <a:ea typeface="Calibri"/>
              <a:cs typeface="Calibri"/>
            </a:endParaRPr>
          </a:p>
          <a:p>
            <a:endParaRPr lang="en-GB" sz="2400" dirty="0">
              <a:ea typeface="Calibri"/>
              <a:cs typeface="Calibri"/>
            </a:endParaRPr>
          </a:p>
          <a:p>
            <a:endParaRPr lang="en-GB" sz="2400" dirty="0">
              <a:ea typeface="Calibri"/>
              <a:cs typeface="Calibri"/>
            </a:endParaRPr>
          </a:p>
        </p:txBody>
      </p:sp>
    </p:spTree>
    <p:extLst>
      <p:ext uri="{BB962C8B-B14F-4D97-AF65-F5344CB8AC3E}">
        <p14:creationId xmlns:p14="http://schemas.microsoft.com/office/powerpoint/2010/main" val="333437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SpaceX Falcon 9 Rocket Launch 2021: How to Watch on Thursday as Elon ...">
            <a:extLst>
              <a:ext uri="{FF2B5EF4-FFF2-40B4-BE49-F238E27FC236}">
                <a16:creationId xmlns:a16="http://schemas.microsoft.com/office/drawing/2014/main" id="{554CE823-A43C-1D9C-D881-1D0DC0C5633D}"/>
              </a:ext>
            </a:extLst>
          </p:cNvPr>
          <p:cNvPicPr>
            <a:picLocks noChangeAspect="1"/>
          </p:cNvPicPr>
          <p:nvPr/>
        </p:nvPicPr>
        <p:blipFill>
          <a:blip r:embed="rId2"/>
          <a:stretch>
            <a:fillRect/>
          </a:stretch>
        </p:blipFill>
        <p:spPr>
          <a:xfrm>
            <a:off x="-5751" y="-44569"/>
            <a:ext cx="11312104" cy="6904006"/>
          </a:xfrm>
          <a:prstGeom prst="rect">
            <a:avLst/>
          </a:prstGeom>
        </p:spPr>
      </p:pic>
      <p:sp>
        <p:nvSpPr>
          <p:cNvPr id="7" name="TextBox 6">
            <a:extLst>
              <a:ext uri="{FF2B5EF4-FFF2-40B4-BE49-F238E27FC236}">
                <a16:creationId xmlns:a16="http://schemas.microsoft.com/office/drawing/2014/main" id="{CE1698D2-4A19-827F-CEE0-A933DD3BE06E}"/>
              </a:ext>
            </a:extLst>
          </p:cNvPr>
          <p:cNvSpPr txBox="1"/>
          <p:nvPr/>
        </p:nvSpPr>
        <p:spPr>
          <a:xfrm>
            <a:off x="1011489" y="4476855"/>
            <a:ext cx="282726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i="1" dirty="0">
                <a:solidFill>
                  <a:schemeClr val="bg2"/>
                </a:solidFill>
              </a:rPr>
              <a:t>Thank you ! :)</a:t>
            </a:r>
          </a:p>
        </p:txBody>
      </p:sp>
    </p:spTree>
    <p:extLst>
      <p:ext uri="{BB962C8B-B14F-4D97-AF65-F5344CB8AC3E}">
        <p14:creationId xmlns:p14="http://schemas.microsoft.com/office/powerpoint/2010/main" val="66104074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BA3D8AB-075F-4BA0-86FD-E58CCD85B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965198" y="643466"/>
            <a:ext cx="3092718" cy="5528734"/>
          </a:xfrm>
          <a:prstGeom prst="rect">
            <a:avLst/>
          </a:prstGeom>
          <a:noFill/>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2800" spc="-50">
                <a:solidFill>
                  <a:srgbClr val="FFFFFF"/>
                </a:solidFill>
                <a:latin typeface="+mj-lt"/>
                <a:ea typeface="+mj-ea"/>
                <a:cs typeface="+mj-cs"/>
              </a:rPr>
              <a:t>Introduction</a:t>
            </a:r>
          </a:p>
        </p:txBody>
      </p:sp>
      <p:sp useBgFill="1">
        <p:nvSpPr>
          <p:cNvPr id="30" name="Rectangle 29">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4821898" y="643466"/>
            <a:ext cx="5827472" cy="557106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182880">
              <a:spcBef>
                <a:spcPts val="1400"/>
              </a:spcBef>
              <a:buClr>
                <a:schemeClr val="accent1"/>
              </a:buClr>
            </a:pPr>
            <a:r>
              <a:rPr lang="en-US" sz="1900" b="1" i="1" dirty="0">
                <a:solidFill>
                  <a:schemeClr val="tx1">
                    <a:lumMod val="95000"/>
                    <a:lumOff val="5000"/>
                  </a:schemeClr>
                </a:solidFill>
                <a:latin typeface="IBM Plex Mono Text"/>
              </a:rPr>
              <a:t>In this capstone , we will predict if the Falcon 9 first stage will land successfully. SpaceX advertises Falcon 9  rocket launches on its website with a cost of 62 million dollars; other providers cost upward of 165 million dollars each, much of the savings is because SpaceX can reuse the first stage . Therefore if we can determine if the first stage will land, we can determine the cost of a launch. This information can be used if an alternate company wants to bid against SpaceX for a rocket launch.</a:t>
            </a:r>
          </a:p>
          <a:p>
            <a:pPr indent="-182880">
              <a:spcBef>
                <a:spcPts val="1400"/>
              </a:spcBef>
              <a:buClr>
                <a:schemeClr val="accent1"/>
              </a:buClr>
            </a:pPr>
            <a:r>
              <a:rPr lang="en-US" sz="1900" b="1" i="1" dirty="0">
                <a:solidFill>
                  <a:schemeClr val="tx1">
                    <a:lumMod val="95000"/>
                    <a:lumOff val="5000"/>
                  </a:schemeClr>
                </a:solidFill>
                <a:latin typeface="IBM Plex Mono Text"/>
              </a:rPr>
              <a:t>The majority of unsuccessful landings are intentional. On occasion, SpaceX will execute a controlled landing in the ocean.</a:t>
            </a:r>
          </a:p>
          <a:p>
            <a:pPr indent="-182880">
              <a:spcBef>
                <a:spcPts val="1400"/>
              </a:spcBef>
              <a:buClr>
                <a:schemeClr val="accent1"/>
              </a:buClr>
            </a:pPr>
            <a:r>
              <a:rPr lang="en-US" sz="1900" b="1" i="1" dirty="0">
                <a:solidFill>
                  <a:schemeClr val="tx1">
                    <a:lumMod val="95000"/>
                    <a:lumOff val="5000"/>
                  </a:schemeClr>
                </a:solidFill>
                <a:latin typeface="IBM Plex Mono Text"/>
              </a:rPr>
              <a:t>The main question that we are trying to answer is , for a given set of features about Falcon 9 rocket launch which includes its payload mass, orbit type, launch site, and so on, will the first stage of the rocket land successfully?</a:t>
            </a:r>
          </a:p>
        </p:txBody>
      </p:sp>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11292840" y="6172200"/>
            <a:ext cx="914400" cy="593725"/>
          </a:xfrm>
        </p:spPr>
        <p:txBody>
          <a:bodyPr vert="horz" lIns="45720" tIns="45720" rIns="45720" bIns="45720" rtlCol="0" anchor="ctr">
            <a:normAutofit/>
          </a:bodyPr>
          <a:lstStyle/>
          <a:p>
            <a:pPr defTabSz="457200">
              <a:lnSpc>
                <a:spcPct val="90000"/>
              </a:lnSpc>
              <a:spcAft>
                <a:spcPts val="600"/>
              </a:spcAft>
            </a:pPr>
            <a:fld id="{5075537C-CA84-1446-933C-8E9D027F9201}" type="slidenum">
              <a:rPr lang="en-US" kern="1200" dirty="0">
                <a:solidFill>
                  <a:schemeClr val="tx2">
                    <a:lumMod val="60000"/>
                    <a:lumOff val="40000"/>
                  </a:schemeClr>
                </a:solidFill>
                <a:latin typeface="+mn-lt"/>
                <a:ea typeface="+mn-ea"/>
                <a:cs typeface="+mn-cs"/>
              </a:rPr>
              <a:pPr defTabSz="457200">
                <a:lnSpc>
                  <a:spcPct val="90000"/>
                </a:lnSpc>
                <a:spcAft>
                  <a:spcPts val="600"/>
                </a:spcAft>
              </a:pPr>
              <a:t>4</a:t>
            </a:fld>
            <a:endParaRPr lang="en-US" kern="1200" dirty="0">
              <a:solidFill>
                <a:schemeClr val="tx2">
                  <a:lumMod val="60000"/>
                  <a:lumOff val="40000"/>
                </a:schemeClr>
              </a:solidFill>
              <a:latin typeface="+mn-lt"/>
              <a:ea typeface="+mn-ea"/>
              <a:cs typeface="+mn-cs"/>
            </a:endParaRPr>
          </a:p>
        </p:txBody>
      </p:sp>
    </p:spTree>
    <p:extLst>
      <p:ext uri="{BB962C8B-B14F-4D97-AF65-F5344CB8AC3E}">
        <p14:creationId xmlns:p14="http://schemas.microsoft.com/office/powerpoint/2010/main" val="256006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9">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itle 1">
            <a:extLst>
              <a:ext uri="{FF2B5EF4-FFF2-40B4-BE49-F238E27FC236}">
                <a16:creationId xmlns:a16="http://schemas.microsoft.com/office/drawing/2014/main" id="{13C62649-0825-4926-8E2A-2EBCCFE00ECC}"/>
              </a:ext>
            </a:extLst>
          </p:cNvPr>
          <p:cNvSpPr txBox="1">
            <a:spLocks/>
          </p:cNvSpPr>
          <p:nvPr/>
        </p:nvSpPr>
        <p:spPr>
          <a:xfrm>
            <a:off x="1261872" y="5143500"/>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spc="-50">
                <a:solidFill>
                  <a:schemeClr val="tx1"/>
                </a:solidFill>
                <a:latin typeface="+mj-lt"/>
                <a:ea typeface="+mj-ea"/>
                <a:cs typeface="+mj-cs"/>
              </a:rPr>
              <a:t>Methodology</a:t>
            </a:r>
          </a:p>
        </p:txBody>
      </p:sp>
      <p:sp>
        <p:nvSpPr>
          <p:cNvPr id="29" name="Rectangle 21">
            <a:extLst>
              <a:ext uri="{FF2B5EF4-FFF2-40B4-BE49-F238E27FC236}">
                <a16:creationId xmlns:a16="http://schemas.microsoft.com/office/drawing/2014/main" id="{F853C71C-EE3C-44D8-8587-9A4D9D5CC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a:xfrm>
            <a:off x="11292840" y="6172200"/>
            <a:ext cx="914400" cy="593725"/>
          </a:xfrm>
        </p:spPr>
        <p:txBody>
          <a:bodyPr vert="horz" lIns="45720" tIns="45720" rIns="45720" bIns="45720" rtlCol="0" anchor="ctr">
            <a:normAutofit/>
          </a:bodyPr>
          <a:lstStyle/>
          <a:p>
            <a:pPr defTabSz="457200">
              <a:lnSpc>
                <a:spcPct val="90000"/>
              </a:lnSpc>
              <a:spcAft>
                <a:spcPts val="600"/>
              </a:spcAft>
            </a:pPr>
            <a:fld id="{5075537C-CA84-1446-933C-8E9D027F9201}" type="slidenum">
              <a:rPr lang="en-US" smtClean="0"/>
              <a:pPr defTabSz="457200">
                <a:lnSpc>
                  <a:spcPct val="90000"/>
                </a:lnSpc>
                <a:spcAft>
                  <a:spcPts val="600"/>
                </a:spcAft>
              </a:pPr>
              <a:t>5</a:t>
            </a:fld>
            <a:endParaRPr lang="en-US"/>
          </a:p>
        </p:txBody>
      </p:sp>
      <p:graphicFrame>
        <p:nvGraphicFramePr>
          <p:cNvPr id="15" name="Content Placeholder 2">
            <a:extLst>
              <a:ext uri="{FF2B5EF4-FFF2-40B4-BE49-F238E27FC236}">
                <a16:creationId xmlns:a16="http://schemas.microsoft.com/office/drawing/2014/main" id="{69F7E5D9-2016-19CB-5668-67BFC28E4B2D}"/>
              </a:ext>
            </a:extLst>
          </p:cNvPr>
          <p:cNvGraphicFramePr/>
          <p:nvPr>
            <p:extLst>
              <p:ext uri="{D42A27DB-BD31-4B8C-83A1-F6EECF244321}">
                <p14:modId xmlns:p14="http://schemas.microsoft.com/office/powerpoint/2010/main" val="1003291713"/>
              </p:ext>
            </p:extLst>
          </p:nvPr>
        </p:nvGraphicFramePr>
        <p:xfrm>
          <a:off x="1262063" y="462337"/>
          <a:ext cx="922576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343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7E91F-3A31-6EE3-DC86-9A25A9300918}"/>
              </a:ext>
            </a:extLst>
          </p:cNvPr>
          <p:cNvSpPr>
            <a:spLocks noGrp="1"/>
          </p:cNvSpPr>
          <p:nvPr>
            <p:ph type="title"/>
          </p:nvPr>
        </p:nvSpPr>
        <p:spPr>
          <a:xfrm>
            <a:off x="64173" y="637762"/>
            <a:ext cx="4994366" cy="5548016"/>
          </a:xfrm>
        </p:spPr>
        <p:txBody>
          <a:bodyPr lIns="91440" tIns="45720" rIns="91440" bIns="45720" anchor="t">
            <a:normAutofit/>
          </a:bodyPr>
          <a:lstStyle/>
          <a:p>
            <a:r>
              <a:rPr lang="en-GB" sz="3600" b="1" dirty="0">
                <a:solidFill>
                  <a:srgbClr val="000000"/>
                </a:solidFill>
                <a:cs typeface="Calibri Light"/>
              </a:rPr>
              <a:t>  METHODOLOGY</a:t>
            </a:r>
            <a:br>
              <a:rPr lang="en-GB" sz="3600" b="1" dirty="0">
                <a:solidFill>
                  <a:srgbClr val="000000"/>
                </a:solidFill>
                <a:cs typeface="Calibri Light"/>
              </a:rPr>
            </a:br>
            <a:r>
              <a:rPr lang="en-GB" sz="3600" dirty="0">
                <a:solidFill>
                  <a:srgbClr val="000000"/>
                </a:solidFill>
                <a:cs typeface="Calibri Light"/>
              </a:rPr>
              <a:t> </a:t>
            </a:r>
            <a:br>
              <a:rPr lang="en-GB" sz="3600" dirty="0">
                <a:solidFill>
                  <a:srgbClr val="000000"/>
                </a:solidFill>
                <a:cs typeface="Calibri Light"/>
              </a:rPr>
            </a:br>
            <a:r>
              <a:rPr lang="en-GB" sz="2400" b="1" i="1" dirty="0">
                <a:solidFill>
                  <a:srgbClr val="000000"/>
                </a:solidFill>
                <a:cs typeface="Calibri Light"/>
              </a:rPr>
              <a:t> 1 Data collection, wrangling, and formatting</a:t>
            </a:r>
            <a:endParaRPr lang="en-US" sz="2400">
              <a:solidFill>
                <a:srgbClr val="000000"/>
              </a:solidFill>
              <a:cs typeface="Calibri Light" panose="020F0302020204030204"/>
            </a:endParaRPr>
          </a:p>
        </p:txBody>
      </p:sp>
      <p:sp>
        <p:nvSpPr>
          <p:cNvPr id="3" name="Content Placeholder 2">
            <a:extLst>
              <a:ext uri="{FF2B5EF4-FFF2-40B4-BE49-F238E27FC236}">
                <a16:creationId xmlns:a16="http://schemas.microsoft.com/office/drawing/2014/main" id="{A1440017-0307-0628-5B8F-133FA27A8A02}"/>
              </a:ext>
            </a:extLst>
          </p:cNvPr>
          <p:cNvSpPr>
            <a:spLocks noGrp="1"/>
          </p:cNvSpPr>
          <p:nvPr>
            <p:ph idx="1"/>
          </p:nvPr>
        </p:nvSpPr>
        <p:spPr>
          <a:xfrm>
            <a:off x="4899147" y="763788"/>
            <a:ext cx="6390623" cy="5326911"/>
          </a:xfrm>
        </p:spPr>
        <p:txBody>
          <a:bodyPr lIns="91440" tIns="45720" rIns="91440" bIns="45720" anchor="t">
            <a:normAutofit/>
          </a:bodyPr>
          <a:lstStyle/>
          <a:p>
            <a:r>
              <a:rPr lang="en-GB" sz="2400" dirty="0">
                <a:ea typeface="Calibri" panose="020F0502020204030204"/>
                <a:cs typeface="Calibri" panose="020F0502020204030204"/>
              </a:rPr>
              <a:t>SpaceX API</a:t>
            </a:r>
          </a:p>
          <a:p>
            <a:pPr lvl="1"/>
            <a:r>
              <a:rPr lang="en-GB" sz="2000" dirty="0">
                <a:ea typeface="Calibri" panose="020F0502020204030204"/>
                <a:cs typeface="Calibri" panose="020F0502020204030204"/>
              </a:rPr>
              <a:t>The API used is </a:t>
            </a:r>
            <a:r>
              <a:rPr lang="en-GB" sz="2000" dirty="0">
                <a:ea typeface="Calibri" panose="020F0502020204030204"/>
                <a:cs typeface="Calibri" panose="020F0502020204030204"/>
                <a:hlinkClick r:id="rId2"/>
              </a:rPr>
              <a:t>https://api.spacexdata.com/v4/rockets/</a:t>
            </a:r>
          </a:p>
          <a:p>
            <a:pPr lvl="1"/>
            <a:r>
              <a:rPr lang="en-GB" sz="2000" dirty="0">
                <a:ea typeface="Calibri" panose="020F0502020204030204"/>
                <a:cs typeface="Calibri" panose="020F0502020204030204"/>
              </a:rPr>
              <a:t>The API provides data about many types of rocket launches done by SpaceX, the data is therefore filtered to include only Falcon9 launches.</a:t>
            </a:r>
          </a:p>
          <a:p>
            <a:pPr lvl="1"/>
            <a:r>
              <a:rPr lang="en-GB" sz="2000" dirty="0">
                <a:ea typeface="Calibri" panose="020F0502020204030204"/>
                <a:cs typeface="Calibri" panose="020F0502020204030204"/>
              </a:rPr>
              <a:t>Every missing value in the data is replaced by the mean of the column that the missing value belongs to .</a:t>
            </a:r>
          </a:p>
          <a:p>
            <a:pPr lvl="1"/>
            <a:r>
              <a:rPr lang="en-GB" sz="2000" dirty="0">
                <a:ea typeface="Calibri" panose="020F0502020204030204"/>
                <a:cs typeface="Calibri" panose="020F0502020204030204"/>
              </a:rPr>
              <a:t>We end up with 90 rows or instances and 17 columns or features. The picture below shows the first few rows of the data:</a:t>
            </a:r>
          </a:p>
          <a:p>
            <a:pPr lvl="1"/>
            <a:endParaRPr lang="en-GB" sz="2000" dirty="0">
              <a:ea typeface="Calibri" panose="020F0502020204030204"/>
              <a:cs typeface="Calibri" panose="020F0502020204030204"/>
            </a:endParaRPr>
          </a:p>
          <a:p>
            <a:pPr lvl="1"/>
            <a:endParaRPr lang="en-GB" sz="2000" dirty="0">
              <a:ea typeface="Calibri" panose="020F0502020204030204"/>
              <a:cs typeface="Calibri" panose="020F0502020204030204"/>
            </a:endParaRPr>
          </a:p>
        </p:txBody>
      </p:sp>
      <p:sp>
        <p:nvSpPr>
          <p:cNvPr id="4" name="Oval 3">
            <a:extLst>
              <a:ext uri="{FF2B5EF4-FFF2-40B4-BE49-F238E27FC236}">
                <a16:creationId xmlns:a16="http://schemas.microsoft.com/office/drawing/2014/main" id="{125D491D-5C3A-41F9-0C36-64B3DB881D92}"/>
              </a:ext>
            </a:extLst>
          </p:cNvPr>
          <p:cNvSpPr/>
          <p:nvPr/>
        </p:nvSpPr>
        <p:spPr>
          <a:xfrm>
            <a:off x="68036" y="1809750"/>
            <a:ext cx="108857" cy="1360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5">
            <a:extLst>
              <a:ext uri="{FF2B5EF4-FFF2-40B4-BE49-F238E27FC236}">
                <a16:creationId xmlns:a16="http://schemas.microsoft.com/office/drawing/2014/main" id="{1EF8FA63-977C-4E58-D71E-3178B53DD54A}"/>
              </a:ext>
            </a:extLst>
          </p:cNvPr>
          <p:cNvPicPr>
            <a:picLocks noChangeAspect="1"/>
          </p:cNvPicPr>
          <p:nvPr/>
        </p:nvPicPr>
        <p:blipFill>
          <a:blip r:embed="rId3"/>
          <a:stretch>
            <a:fillRect/>
          </a:stretch>
        </p:blipFill>
        <p:spPr>
          <a:xfrm>
            <a:off x="218280" y="3690189"/>
            <a:ext cx="4683578" cy="2139795"/>
          </a:xfrm>
          <a:prstGeom prst="rect">
            <a:avLst/>
          </a:prstGeom>
        </p:spPr>
      </p:pic>
    </p:spTree>
    <p:extLst>
      <p:ext uri="{BB962C8B-B14F-4D97-AF65-F5344CB8AC3E}">
        <p14:creationId xmlns:p14="http://schemas.microsoft.com/office/powerpoint/2010/main" val="3422129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1A74-3BE5-B371-EF40-0F362A2DAB62}"/>
              </a:ext>
            </a:extLst>
          </p:cNvPr>
          <p:cNvSpPr>
            <a:spLocks noGrp="1"/>
          </p:cNvSpPr>
          <p:nvPr>
            <p:ph type="title"/>
          </p:nvPr>
        </p:nvSpPr>
        <p:spPr>
          <a:xfrm>
            <a:off x="854926" y="235196"/>
            <a:ext cx="9888496" cy="900131"/>
          </a:xfrm>
        </p:spPr>
        <p:txBody>
          <a:bodyPr lIns="91440" tIns="45720" rIns="91440" bIns="45720" anchor="t">
            <a:normAutofit fontScale="90000"/>
          </a:bodyPr>
          <a:lstStyle/>
          <a:p>
            <a:r>
              <a:rPr lang="en-GB" sz="4000" b="1" dirty="0">
                <a:solidFill>
                  <a:srgbClr val="000000"/>
                </a:solidFill>
                <a:ea typeface="Calibri Light"/>
                <a:cs typeface="Calibri Light"/>
              </a:rPr>
              <a:t> METHODOLOGY</a:t>
            </a:r>
            <a:br>
              <a:rPr lang="en-GB" sz="4000" dirty="0">
                <a:solidFill>
                  <a:srgbClr val="000000"/>
                </a:solidFill>
                <a:ea typeface="Calibri Light"/>
                <a:cs typeface="Calibri Light"/>
              </a:rPr>
            </a:br>
            <a:r>
              <a:rPr lang="en-GB" sz="3600" dirty="0">
                <a:solidFill>
                  <a:srgbClr val="000000"/>
                </a:solidFill>
                <a:ea typeface="Calibri Light"/>
                <a:cs typeface="Calibri Light"/>
              </a:rPr>
              <a:t> </a:t>
            </a:r>
            <a:r>
              <a:rPr lang="en-GB" sz="3100" i="1" dirty="0">
                <a:solidFill>
                  <a:srgbClr val="000000"/>
                </a:solidFill>
                <a:ea typeface="Calibri Light"/>
                <a:cs typeface="Calibri Light"/>
              </a:rPr>
              <a:t>1 Data collection, wrangling, and formatting</a:t>
            </a:r>
            <a:endParaRPr lang="en-GB" sz="3100" i="1" dirty="0">
              <a:solidFill>
                <a:srgbClr val="000000"/>
              </a:solidFill>
            </a:endParaRPr>
          </a:p>
        </p:txBody>
      </p:sp>
      <p:sp>
        <p:nvSpPr>
          <p:cNvPr id="3" name="Content Placeholder 2">
            <a:extLst>
              <a:ext uri="{FF2B5EF4-FFF2-40B4-BE49-F238E27FC236}">
                <a16:creationId xmlns:a16="http://schemas.microsoft.com/office/drawing/2014/main" id="{ECE46EB2-0D82-6D4A-E0C6-B98711093F41}"/>
              </a:ext>
            </a:extLst>
          </p:cNvPr>
          <p:cNvSpPr>
            <a:spLocks noGrp="1"/>
          </p:cNvSpPr>
          <p:nvPr>
            <p:ph idx="1"/>
          </p:nvPr>
        </p:nvSpPr>
        <p:spPr>
          <a:xfrm>
            <a:off x="1155548" y="2217343"/>
            <a:ext cx="9880893" cy="3959619"/>
          </a:xfrm>
        </p:spPr>
        <p:txBody>
          <a:bodyPr lIns="91440" tIns="45720" rIns="91440" bIns="45720" anchor="t">
            <a:normAutofit/>
          </a:bodyPr>
          <a:lstStyle/>
          <a:p>
            <a:r>
              <a:rPr lang="en-GB" sz="2400">
                <a:ea typeface="Calibri"/>
                <a:cs typeface="Calibri"/>
              </a:rPr>
              <a:t>Web scraping</a:t>
            </a:r>
          </a:p>
          <a:p>
            <a:pPr lvl="1"/>
            <a:r>
              <a:rPr lang="en-GB" sz="2000">
                <a:ea typeface="Calibri"/>
                <a:cs typeface="Calibri"/>
              </a:rPr>
              <a:t>The data is scraped from </a:t>
            </a:r>
            <a:r>
              <a:rPr lang="en-GB" sz="2000" dirty="0">
                <a:ea typeface="Calibri"/>
                <a:cs typeface="Calibri"/>
                <a:hlinkClick r:id="rId2"/>
              </a:rPr>
              <a:t>https://en.wikipedia.org/w/index.php?title=List_of_Falcon_9_and_Heavy_launches&amp;oldid=1027686922</a:t>
            </a:r>
          </a:p>
          <a:p>
            <a:pPr lvl="1"/>
            <a:r>
              <a:rPr lang="en-GB" sz="2000">
                <a:ea typeface="Calibri"/>
                <a:cs typeface="Calibri"/>
              </a:rPr>
              <a:t>The website contains only the data about Falcon9 launches.</a:t>
            </a:r>
          </a:p>
          <a:p>
            <a:pPr lvl="1"/>
            <a:r>
              <a:rPr lang="en-GB" sz="2000" dirty="0">
                <a:ea typeface="Calibri"/>
                <a:cs typeface="Calibri"/>
              </a:rPr>
              <a:t>We end up with 121 rows or instances and 11 columns or features. The picture below </a:t>
            </a:r>
            <a:r>
              <a:rPr lang="en-GB" sz="2000">
                <a:ea typeface="Calibri"/>
                <a:cs typeface="Calibri"/>
              </a:rPr>
              <a:t>shows the first few rows of data:</a:t>
            </a:r>
            <a:endParaRPr lang="en-GB" sz="2000" dirty="0">
              <a:ea typeface="Calibri"/>
              <a:cs typeface="Calibri"/>
            </a:endParaRPr>
          </a:p>
        </p:txBody>
      </p:sp>
      <p:sp>
        <p:nvSpPr>
          <p:cNvPr id="13" name="Oval 12">
            <a:extLst>
              <a:ext uri="{FF2B5EF4-FFF2-40B4-BE49-F238E27FC236}">
                <a16:creationId xmlns:a16="http://schemas.microsoft.com/office/drawing/2014/main" id="{5402B8DA-CD21-2F59-021D-1EB9E1C5F9E4}"/>
              </a:ext>
            </a:extLst>
          </p:cNvPr>
          <p:cNvSpPr/>
          <p:nvPr/>
        </p:nvSpPr>
        <p:spPr>
          <a:xfrm>
            <a:off x="855074" y="1032521"/>
            <a:ext cx="115018" cy="1150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5">
            <a:extLst>
              <a:ext uri="{FF2B5EF4-FFF2-40B4-BE49-F238E27FC236}">
                <a16:creationId xmlns:a16="http://schemas.microsoft.com/office/drawing/2014/main" id="{B420DC57-A1C8-B11D-2EE8-5F814C38C5D4}"/>
              </a:ext>
            </a:extLst>
          </p:cNvPr>
          <p:cNvPicPr>
            <a:picLocks noChangeAspect="1"/>
          </p:cNvPicPr>
          <p:nvPr/>
        </p:nvPicPr>
        <p:blipFill>
          <a:blip r:embed="rId3"/>
          <a:stretch>
            <a:fillRect/>
          </a:stretch>
        </p:blipFill>
        <p:spPr>
          <a:xfrm>
            <a:off x="1618890" y="4472796"/>
            <a:ext cx="5345501" cy="2383766"/>
          </a:xfrm>
          <a:prstGeom prst="rect">
            <a:avLst/>
          </a:prstGeom>
        </p:spPr>
      </p:pic>
    </p:spTree>
    <p:extLst>
      <p:ext uri="{BB962C8B-B14F-4D97-AF65-F5344CB8AC3E}">
        <p14:creationId xmlns:p14="http://schemas.microsoft.com/office/powerpoint/2010/main" val="200411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EC69-4B2E-C085-66F9-6969B8BBF2A9}"/>
              </a:ext>
            </a:extLst>
          </p:cNvPr>
          <p:cNvSpPr>
            <a:spLocks noGrp="1"/>
          </p:cNvSpPr>
          <p:nvPr>
            <p:ph type="title"/>
          </p:nvPr>
        </p:nvSpPr>
        <p:spPr>
          <a:xfrm>
            <a:off x="1156851" y="637762"/>
            <a:ext cx="9888496" cy="900131"/>
          </a:xfrm>
        </p:spPr>
        <p:txBody>
          <a:bodyPr lIns="91440" tIns="45720" rIns="91440" bIns="45720" anchor="t">
            <a:normAutofit fontScale="90000"/>
          </a:bodyPr>
          <a:lstStyle/>
          <a:p>
            <a:r>
              <a:rPr lang="en-GB" sz="4000" b="1" dirty="0">
                <a:solidFill>
                  <a:srgbClr val="000000"/>
                </a:solidFill>
                <a:ea typeface="Calibri Light"/>
                <a:cs typeface="Calibri Light"/>
              </a:rPr>
              <a:t>METHODOLOGY</a:t>
            </a:r>
            <a:br>
              <a:rPr lang="en-GB" sz="4000" dirty="0">
                <a:solidFill>
                  <a:srgbClr val="000000"/>
                </a:solidFill>
                <a:ea typeface="Calibri Light"/>
                <a:cs typeface="Calibri Light"/>
              </a:rPr>
            </a:br>
            <a:r>
              <a:rPr lang="en-GB" sz="3100" i="1" dirty="0">
                <a:solidFill>
                  <a:srgbClr val="000000"/>
                </a:solidFill>
                <a:ea typeface="Calibri Light"/>
                <a:cs typeface="Calibri Light"/>
              </a:rPr>
              <a:t>1 Data collection, wrangling, and formatting</a:t>
            </a:r>
            <a:endParaRPr lang="en-GB" sz="4000" i="1" dirty="0">
              <a:solidFill>
                <a:srgbClr val="000000"/>
              </a:solidFill>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910E0F34-3AAB-2EE8-3772-0B22F9850057}"/>
              </a:ext>
            </a:extLst>
          </p:cNvPr>
          <p:cNvSpPr>
            <a:spLocks noGrp="1"/>
          </p:cNvSpPr>
          <p:nvPr>
            <p:ph idx="1"/>
          </p:nvPr>
        </p:nvSpPr>
        <p:spPr>
          <a:xfrm>
            <a:off x="1155548" y="2217343"/>
            <a:ext cx="9880893" cy="3959619"/>
          </a:xfrm>
        </p:spPr>
        <p:txBody>
          <a:bodyPr lIns="91440" tIns="45720" rIns="91440" bIns="45720" anchor="t">
            <a:normAutofit/>
          </a:bodyPr>
          <a:lstStyle/>
          <a:p>
            <a:r>
              <a:rPr lang="en-GB" sz="2400" dirty="0">
                <a:ea typeface="Calibri"/>
                <a:cs typeface="Calibri"/>
              </a:rPr>
              <a:t>The data is later processed so that there are no missing entries and categorical features are encoded using on-hot encoding.</a:t>
            </a:r>
          </a:p>
          <a:p>
            <a:r>
              <a:rPr lang="en-GB" sz="2400" dirty="0">
                <a:ea typeface="Calibri"/>
                <a:cs typeface="Calibri"/>
              </a:rPr>
              <a:t>An extra column called 'Class' is also added to the data frame . The column 'Class' contains 0  if a given launch is failed and 1 if it is successful.</a:t>
            </a:r>
          </a:p>
          <a:p>
            <a:r>
              <a:rPr lang="en-GB" sz="2400" dirty="0">
                <a:ea typeface="Calibri"/>
                <a:cs typeface="Calibri"/>
              </a:rPr>
              <a:t>In the end , we end up with 90 rows or instances and 83 columns or features</a:t>
            </a:r>
          </a:p>
        </p:txBody>
      </p:sp>
      <p:sp>
        <p:nvSpPr>
          <p:cNvPr id="5" name="Oval 4">
            <a:extLst>
              <a:ext uri="{FF2B5EF4-FFF2-40B4-BE49-F238E27FC236}">
                <a16:creationId xmlns:a16="http://schemas.microsoft.com/office/drawing/2014/main" id="{9F4F192B-024A-62D8-9EB7-8A77031C46E8}"/>
              </a:ext>
            </a:extLst>
          </p:cNvPr>
          <p:cNvSpPr/>
          <p:nvPr/>
        </p:nvSpPr>
        <p:spPr>
          <a:xfrm>
            <a:off x="1099490" y="1320068"/>
            <a:ext cx="115018" cy="1150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24210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424C-6B2C-42C0-CBCB-BF2E88040298}"/>
              </a:ext>
            </a:extLst>
          </p:cNvPr>
          <p:cNvSpPr>
            <a:spLocks noGrp="1"/>
          </p:cNvSpPr>
          <p:nvPr>
            <p:ph type="title"/>
          </p:nvPr>
        </p:nvSpPr>
        <p:spPr>
          <a:xfrm>
            <a:off x="1156851" y="637762"/>
            <a:ext cx="9888496" cy="900131"/>
          </a:xfrm>
        </p:spPr>
        <p:txBody>
          <a:bodyPr lIns="91440" tIns="45720" rIns="91440" bIns="45720" anchor="t">
            <a:normAutofit fontScale="90000"/>
          </a:bodyPr>
          <a:lstStyle/>
          <a:p>
            <a:r>
              <a:rPr lang="en-GB" sz="4000" b="1" dirty="0">
                <a:solidFill>
                  <a:srgbClr val="000000"/>
                </a:solidFill>
                <a:ea typeface="Calibri Light"/>
                <a:cs typeface="Calibri Light"/>
              </a:rPr>
              <a:t>METHODOLOGY</a:t>
            </a:r>
            <a:br>
              <a:rPr lang="en-GB" sz="4000" dirty="0">
                <a:solidFill>
                  <a:srgbClr val="000000"/>
                </a:solidFill>
                <a:ea typeface="Calibri Light"/>
                <a:cs typeface="Calibri Light"/>
              </a:rPr>
            </a:br>
            <a:r>
              <a:rPr lang="en-GB" sz="3100" dirty="0">
                <a:solidFill>
                  <a:srgbClr val="000000"/>
                </a:solidFill>
                <a:ea typeface="Calibri Light"/>
                <a:cs typeface="Calibri Light"/>
              </a:rPr>
              <a:t>2 Exploratory Data Analysis (EDA)</a:t>
            </a:r>
            <a:endParaRPr lang="en-GB" sz="3600" dirty="0">
              <a:solidFill>
                <a:srgbClr val="000000"/>
              </a:solidFill>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CA3C2719-A0A9-8906-CC5E-7E243D4BCC38}"/>
              </a:ext>
            </a:extLst>
          </p:cNvPr>
          <p:cNvSpPr>
            <a:spLocks noGrp="1"/>
          </p:cNvSpPr>
          <p:nvPr>
            <p:ph idx="1"/>
          </p:nvPr>
        </p:nvSpPr>
        <p:spPr>
          <a:xfrm>
            <a:off x="1155548" y="2217343"/>
            <a:ext cx="9880893" cy="3959619"/>
          </a:xfrm>
        </p:spPr>
        <p:txBody>
          <a:bodyPr lIns="91440" tIns="45720" rIns="91440" bIns="45720" anchor="t">
            <a:normAutofit/>
          </a:bodyPr>
          <a:lstStyle/>
          <a:p>
            <a:r>
              <a:rPr lang="en-GB" sz="2400">
                <a:ea typeface="Calibri"/>
                <a:cs typeface="Calibri"/>
              </a:rPr>
              <a:t>Pandas and NumPy</a:t>
            </a:r>
          </a:p>
          <a:p>
            <a:pPr lvl="1"/>
            <a:r>
              <a:rPr lang="en-GB" sz="2000" dirty="0">
                <a:ea typeface="Calibri"/>
                <a:cs typeface="Calibri"/>
              </a:rPr>
              <a:t>Functions from the Pandas and NumPy libraries are used to derive basic information </a:t>
            </a:r>
            <a:r>
              <a:rPr lang="en-GB" sz="2000">
                <a:ea typeface="Calibri"/>
                <a:cs typeface="Calibri"/>
              </a:rPr>
              <a:t>about the data collected, which includes :</a:t>
            </a:r>
          </a:p>
          <a:p>
            <a:pPr lvl="2"/>
            <a:r>
              <a:rPr lang="en-GB" sz="1600" dirty="0">
                <a:ea typeface="Calibri"/>
                <a:cs typeface="Calibri"/>
              </a:rPr>
              <a:t>The number of launches on each launch site</a:t>
            </a:r>
          </a:p>
          <a:p>
            <a:pPr lvl="2"/>
            <a:r>
              <a:rPr lang="en-GB" sz="1600">
                <a:ea typeface="Calibri"/>
                <a:cs typeface="Calibri"/>
              </a:rPr>
              <a:t>The number of occurrence of each orbit</a:t>
            </a:r>
          </a:p>
          <a:p>
            <a:pPr lvl="2"/>
            <a:r>
              <a:rPr lang="en-GB" sz="1600" dirty="0">
                <a:ea typeface="Calibri"/>
                <a:cs typeface="Calibri"/>
              </a:rPr>
              <a:t>The number and occurrence of each mission outcome</a:t>
            </a:r>
          </a:p>
          <a:p>
            <a:pPr lvl="1"/>
            <a:r>
              <a:rPr lang="en-GB" sz="2000" dirty="0">
                <a:ea typeface="Calibri"/>
                <a:cs typeface="Calibri"/>
              </a:rPr>
              <a:t>SQL</a:t>
            </a:r>
          </a:p>
          <a:p>
            <a:pPr lvl="2"/>
            <a:r>
              <a:rPr lang="en-GB" sz="1600" dirty="0">
                <a:ea typeface="Calibri"/>
                <a:cs typeface="Calibri"/>
              </a:rPr>
              <a:t>The data is quired using SQL to answer several questions about the data such as:</a:t>
            </a:r>
          </a:p>
          <a:p>
            <a:pPr lvl="3"/>
            <a:r>
              <a:rPr lang="en-GB" sz="1400">
                <a:ea typeface="Calibri"/>
                <a:cs typeface="Calibri"/>
              </a:rPr>
              <a:t>The names of the unique launch sites in the space mission </a:t>
            </a:r>
          </a:p>
          <a:p>
            <a:pPr lvl="3"/>
            <a:r>
              <a:rPr lang="en-GB" sz="1400" dirty="0">
                <a:ea typeface="Calibri"/>
                <a:cs typeface="Calibri"/>
              </a:rPr>
              <a:t>The total payload mass carried by boosters launched by NASA (CRS)</a:t>
            </a:r>
          </a:p>
          <a:p>
            <a:pPr lvl="3"/>
            <a:r>
              <a:rPr lang="en-GB" sz="1400" dirty="0">
                <a:ea typeface="Calibri"/>
                <a:cs typeface="Calibri"/>
              </a:rPr>
              <a:t>The average payload mass carried by booster version F9 v1.1</a:t>
            </a:r>
          </a:p>
        </p:txBody>
      </p:sp>
      <p:sp>
        <p:nvSpPr>
          <p:cNvPr id="5" name="Oval 4">
            <a:extLst>
              <a:ext uri="{FF2B5EF4-FFF2-40B4-BE49-F238E27FC236}">
                <a16:creationId xmlns:a16="http://schemas.microsoft.com/office/drawing/2014/main" id="{A938DEB3-6A5F-95F1-F2C5-F789A4666138}"/>
              </a:ext>
            </a:extLst>
          </p:cNvPr>
          <p:cNvSpPr/>
          <p:nvPr/>
        </p:nvSpPr>
        <p:spPr>
          <a:xfrm>
            <a:off x="1085113" y="1363200"/>
            <a:ext cx="129395" cy="1006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6" descr="Python Pandas Pro – Session Three – Setting and Operations | Python ...">
            <a:extLst>
              <a:ext uri="{FF2B5EF4-FFF2-40B4-BE49-F238E27FC236}">
                <a16:creationId xmlns:a16="http://schemas.microsoft.com/office/drawing/2014/main" id="{74A79AA2-AE43-E345-254E-10301CAAD898}"/>
              </a:ext>
            </a:extLst>
          </p:cNvPr>
          <p:cNvPicPr>
            <a:picLocks noChangeAspect="1"/>
          </p:cNvPicPr>
          <p:nvPr/>
        </p:nvPicPr>
        <p:blipFill>
          <a:blip r:embed="rId2"/>
          <a:stretch>
            <a:fillRect/>
          </a:stretch>
        </p:blipFill>
        <p:spPr>
          <a:xfrm>
            <a:off x="6535947" y="1680944"/>
            <a:ext cx="2196861" cy="893812"/>
          </a:xfrm>
          <a:prstGeom prst="rect">
            <a:avLst/>
          </a:prstGeom>
        </p:spPr>
      </p:pic>
      <p:pic>
        <p:nvPicPr>
          <p:cNvPr id="7" name="Graphic 8">
            <a:extLst>
              <a:ext uri="{FF2B5EF4-FFF2-40B4-BE49-F238E27FC236}">
                <a16:creationId xmlns:a16="http://schemas.microsoft.com/office/drawing/2014/main" id="{25823C5D-0ACB-3F0A-A95E-9D25AEB1E400}"/>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9230542" y="1783018"/>
            <a:ext cx="1708031" cy="669718"/>
          </a:xfrm>
          <a:prstGeom prst="rect">
            <a:avLst/>
          </a:prstGeom>
        </p:spPr>
      </p:pic>
      <p:sp>
        <p:nvSpPr>
          <p:cNvPr id="9" name="TextBox 8">
            <a:extLst>
              <a:ext uri="{FF2B5EF4-FFF2-40B4-BE49-F238E27FC236}">
                <a16:creationId xmlns:a16="http://schemas.microsoft.com/office/drawing/2014/main" id="{3FD13FE4-CE08-AEE9-42E2-D54B612698CE}"/>
              </a:ext>
            </a:extLst>
          </p:cNvPr>
          <p:cNvSpPr txBox="1"/>
          <p:nvPr/>
        </p:nvSpPr>
        <p:spPr>
          <a:xfrm>
            <a:off x="9943381" y="2979887"/>
            <a:ext cx="1262333" cy="202482"/>
          </a:xfrm>
          <a:prstGeom prst="rect">
            <a:avLst/>
          </a:prstGeom>
        </p:spPr>
        <p:txBody>
          <a:bodyPr lIns="91440" tIns="45720" rIns="91440" bIns="45720" anchor="t">
            <a:normAutofit fontScale="40000" lnSpcReduction="20000"/>
          </a:bodyPr>
          <a:lstStyle/>
          <a:p>
            <a:endParaRPr lang="en-US" dirty="0">
              <a:ea typeface="Calibri"/>
              <a:cs typeface="Calibri"/>
            </a:endParaRPr>
          </a:p>
        </p:txBody>
      </p:sp>
    </p:spTree>
    <p:extLst>
      <p:ext uri="{BB962C8B-B14F-4D97-AF65-F5344CB8AC3E}">
        <p14:creationId xmlns:p14="http://schemas.microsoft.com/office/powerpoint/2010/main" val="5980191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84</TotalTime>
  <Words>1346</Words>
  <Application>Microsoft Office PowerPoint</Application>
  <PresentationFormat>Widescreen</PresentationFormat>
  <Paragraphs>234</Paragraphs>
  <Slides>37</Slides>
  <Notes>2</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View</vt:lpstr>
      <vt:lpstr>Custom Design</vt:lpstr>
      <vt:lpstr>PowerPoint Presentation</vt:lpstr>
      <vt:lpstr>PowerPoint Presentation</vt:lpstr>
      <vt:lpstr>PowerPoint Presentation</vt:lpstr>
      <vt:lpstr>PowerPoint Presentation</vt:lpstr>
      <vt:lpstr>PowerPoint Presentation</vt:lpstr>
      <vt:lpstr>  METHODOLOGY    1 Data collection, wrangling, and formatting</vt:lpstr>
      <vt:lpstr> METHODOLOGY  1 Data collection, wrangling, and formatting</vt:lpstr>
      <vt:lpstr>METHODOLOGY 1 Data collection, wrangling, and formatting</vt:lpstr>
      <vt:lpstr>METHODOLOGY 2 Exploratory Data Analysis (EDA)</vt:lpstr>
      <vt:lpstr>METHODOLOGY  3 Data Visualization</vt:lpstr>
      <vt:lpstr>METHODOLOGY  3 Data Visualization</vt:lpstr>
      <vt:lpstr>METHODOLOGY 4 Machine Learning Prediction</vt:lpstr>
      <vt:lpstr>RESUTLS</vt:lpstr>
      <vt:lpstr>RESULTS 1 SQL (EDA with SQL)</vt:lpstr>
      <vt:lpstr>RESULTS 1 SQL (EDA with SQL)</vt:lpstr>
      <vt:lpstr>RESULTS 1 SQL (EDA with SQL)</vt:lpstr>
      <vt:lpstr>RESULTS 1 SQL (EDA with SQL)</vt:lpstr>
      <vt:lpstr>RESULTS 1 SQL (EDA with SQL)</vt:lpstr>
      <vt:lpstr>RESUTLS  2 Matplotlib and Seaborn (EDA with Visualization) </vt:lpstr>
      <vt:lpstr>RESUTLS  2 Matplotlib and Seaborn (EDA with Visualization) </vt:lpstr>
      <vt:lpstr>RESUTLS 2 Matplotlib and Seaborn (EDA with Visualization) </vt:lpstr>
      <vt:lpstr>RESUTLS 2 Matplotlib and Seaborn (EDA with Visualization) </vt:lpstr>
      <vt:lpstr>RESUTLS 2 Matplotlib and Seaborn (EDA with Visualization) </vt:lpstr>
      <vt:lpstr>RESUTLS  2 Matplotlib and Seaborn (EDA with Visualization) </vt:lpstr>
      <vt:lpstr>RESUTLS 3 Folium </vt:lpstr>
      <vt:lpstr>RESUTLS  3 Folium </vt:lpstr>
      <vt:lpstr>RESUTLS  3 Folium </vt:lpstr>
      <vt:lpstr>RESUTLS  4 Dash </vt:lpstr>
      <vt:lpstr>RESUTLS  4 Dash </vt:lpstr>
      <vt:lpstr>RESUTLS  5 Predictive Analysis </vt:lpstr>
      <vt:lpstr>RESUTLS  5 Predictive Analysis </vt:lpstr>
      <vt:lpstr>RESUTLS  5 Predictive Analysis </vt:lpstr>
      <vt:lpstr>RESUTLS  5 Predictive Analysis </vt:lpstr>
      <vt:lpstr>RESULTS 5  Predictive Analysis</vt:lpstr>
      <vt:lpstr>DISCUSSION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YAN Luo</cp:lastModifiedBy>
  <cp:revision>1506</cp:revision>
  <dcterms:created xsi:type="dcterms:W3CDTF">2021-04-29T18:58:34Z</dcterms:created>
  <dcterms:modified xsi:type="dcterms:W3CDTF">2023-05-11T14:37:55Z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