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0" r:id="rId3"/>
    <p:sldId id="259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63" r:id="rId16"/>
    <p:sldId id="26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F15169-E096-40E1-8EA1-85181261BF21}">
          <p14:sldIdLst>
            <p14:sldId id="256"/>
            <p14:sldId id="260"/>
            <p14:sldId id="259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4"/>
            <p14:sldId id="263"/>
            <p14:sldId id="261"/>
            <p14:sldId id="265"/>
          </p14:sldIdLst>
        </p14:section>
        <p14:section name="Backup" id="{E3264E7D-14DE-4D1D-9511-49AEA1AB29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1481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34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721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539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6882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905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356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745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607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75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23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refer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otifycharts.com/regional" TargetMode="External"/><Relationship Id="rId4" Type="http://schemas.openxmlformats.org/officeDocument/2006/relationships/hyperlink" Target="https://kworb.net/spotif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474757"/>
            <a:ext cx="4826072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latin typeface="+mj-lt"/>
                <a:ea typeface="+mj-ea"/>
                <a:cs typeface="+mj-cs"/>
              </a:rPr>
              <a:t>Song Success Prediction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9654" y="2840357"/>
            <a:ext cx="4376651" cy="795528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b="1" u="sng" dirty="0"/>
              <a:t>Grupo 1: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Jonathan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Marcos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Hernan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Pablo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Iago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Guido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Logo Exclusion Zone">
            <a:extLst>
              <a:ext uri="{FF2B5EF4-FFF2-40B4-BE49-F238E27FC236}">
                <a16:creationId xmlns:a16="http://schemas.microsoft.com/office/drawing/2014/main" id="{8360F775-3541-4525-A9FD-CA2C9200D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76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712595" y="1032850"/>
            <a:ext cx="136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Speechiness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speechiness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Detecta</a:t>
            </a:r>
            <a:r>
              <a:rPr lang="en-US" dirty="0">
                <a:latin typeface="Abadi Extra Light" panose="020B0204020104020204" pitchFamily="34" charset="0"/>
              </a:rPr>
              <a:t> la </a:t>
            </a:r>
            <a:r>
              <a:rPr lang="en-US" dirty="0" err="1">
                <a:latin typeface="Abadi Extra Light" panose="020B0204020104020204" pitchFamily="34" charset="0"/>
              </a:rPr>
              <a:t>presencia</a:t>
            </a:r>
            <a:r>
              <a:rPr lang="en-US" dirty="0">
                <a:latin typeface="Abadi Extra Light" panose="020B0204020104020204" pitchFamily="34" charset="0"/>
              </a:rPr>
              <a:t> de voces al </a:t>
            </a:r>
            <a:r>
              <a:rPr lang="en-US" dirty="0" err="1">
                <a:latin typeface="Abadi Extra Light" panose="020B0204020104020204" pitchFamily="34" charset="0"/>
              </a:rPr>
              <a:t>estilo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conversación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B790F-6578-41FC-9F82-325000A2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9" y="4029621"/>
            <a:ext cx="11887540" cy="2298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10377-6A17-47FB-80D9-49A71FBCF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567345"/>
            <a:ext cx="1647931" cy="130118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9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712595" y="1032850"/>
            <a:ext cx="136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Loudness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loudness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Representa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qué</a:t>
            </a:r>
            <a:r>
              <a:rPr lang="en-US" dirty="0">
                <a:latin typeface="Abadi Extra Light" panose="020B0204020104020204" pitchFamily="34" charset="0"/>
              </a:rPr>
              <a:t> tan </a:t>
            </a:r>
            <a:r>
              <a:rPr lang="en-US" dirty="0" err="1">
                <a:latin typeface="Abadi Extra Light" panose="020B0204020104020204" pitchFamily="34" charset="0"/>
              </a:rPr>
              <a:t>ruidosa</a:t>
            </a:r>
            <a:r>
              <a:rPr lang="en-US" dirty="0">
                <a:latin typeface="Abadi Extra Light" panose="020B0204020104020204" pitchFamily="34" charset="0"/>
              </a:rPr>
              <a:t> es una </a:t>
            </a:r>
            <a:r>
              <a:rPr lang="en-US" dirty="0" err="1">
                <a:latin typeface="Abadi Extra Light" panose="020B0204020104020204" pitchFamily="34" charset="0"/>
              </a:rPr>
              <a:t>canción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 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B6AF5-8F8E-40FF-B871-F010C759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" y="3946856"/>
            <a:ext cx="11810288" cy="22547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E0D137-4D97-401D-BE36-CEA54EB19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3849" y="1537869"/>
            <a:ext cx="1907279" cy="11537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2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712595" y="1032850"/>
            <a:ext cx="136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energy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Representa</a:t>
            </a:r>
            <a:r>
              <a:rPr lang="en-US" dirty="0">
                <a:latin typeface="Abadi Extra Light" panose="020B0204020104020204" pitchFamily="34" charset="0"/>
              </a:rPr>
              <a:t> una </a:t>
            </a:r>
            <a:r>
              <a:rPr lang="en-US" dirty="0" err="1">
                <a:latin typeface="Abadi Extra Light" panose="020B0204020104020204" pitchFamily="34" charset="0"/>
              </a:rPr>
              <a:t>métrica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percepción</a:t>
            </a:r>
            <a:r>
              <a:rPr lang="en-US" dirty="0">
                <a:latin typeface="Abadi Extra Light" panose="020B0204020104020204" pitchFamily="34" charset="0"/>
              </a:rPr>
              <a:t> de la </a:t>
            </a:r>
            <a:r>
              <a:rPr lang="en-US" dirty="0" err="1">
                <a:latin typeface="Abadi Extra Light" panose="020B0204020104020204" pitchFamily="34" charset="0"/>
              </a:rPr>
              <a:t>intensidad</a:t>
            </a:r>
            <a:r>
              <a:rPr lang="en-US" dirty="0">
                <a:latin typeface="Abadi Extra Light" panose="020B0204020104020204" pitchFamily="34" charset="0"/>
              </a:rPr>
              <a:t> y </a:t>
            </a:r>
            <a:r>
              <a:rPr lang="en-US" dirty="0" err="1">
                <a:latin typeface="Abadi Extra Light" panose="020B0204020104020204" pitchFamily="34" charset="0"/>
              </a:rPr>
              <a:t>actividad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Las canciones </a:t>
            </a:r>
            <a:r>
              <a:rPr lang="en-US" dirty="0" err="1">
                <a:latin typeface="Abadi Extra Light" panose="020B0204020104020204" pitchFamily="34" charset="0"/>
              </a:rPr>
              <a:t>energéticas</a:t>
            </a:r>
            <a:r>
              <a:rPr lang="en-US" dirty="0">
                <a:latin typeface="Abadi Extra Light" panose="020B0204020104020204" pitchFamily="34" charset="0"/>
              </a:rPr>
              <a:t> se </a:t>
            </a:r>
            <a:r>
              <a:rPr lang="en-US" dirty="0" err="1">
                <a:latin typeface="Abadi Extra Light" panose="020B0204020104020204" pitchFamily="34" charset="0"/>
              </a:rPr>
              <a:t>sienten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rápidas</a:t>
            </a:r>
            <a:r>
              <a:rPr lang="en-US" dirty="0">
                <a:latin typeface="Abadi Extra Light" panose="020B0204020104020204" pitchFamily="34" charset="0"/>
              </a:rPr>
              <a:t> y </a:t>
            </a:r>
            <a:r>
              <a:rPr lang="en-US" dirty="0" err="1">
                <a:latin typeface="Abadi Extra Light" panose="020B0204020104020204" pitchFamily="34" charset="0"/>
              </a:rPr>
              <a:t>ruidosas</a:t>
            </a:r>
            <a:r>
              <a:rPr lang="en-US" dirty="0">
                <a:latin typeface="Abadi Extra Light" panose="020B0204020104020204" pitchFamily="34" charset="0"/>
              </a:rPr>
              <a:t>. 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F214E-DF07-405B-9780-950C100F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9" y="3983098"/>
            <a:ext cx="11930270" cy="2284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EBF3EA-1DCA-4BD4-B041-542D08342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45732" y="1555932"/>
            <a:ext cx="1735090" cy="11437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6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44933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712595" y="1032850"/>
            <a:ext cx="136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Danceability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danceability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>
                <a:latin typeface="Abadi Extra Light" panose="020B0204020104020204" pitchFamily="34" charset="0"/>
              </a:rPr>
              <a:t>Describe </a:t>
            </a:r>
            <a:r>
              <a:rPr lang="en-US" dirty="0" err="1">
                <a:latin typeface="Abadi Extra Light" panose="020B0204020104020204" pitchFamily="34" charset="0"/>
              </a:rPr>
              <a:t>qué</a:t>
            </a:r>
            <a:r>
              <a:rPr lang="en-US" dirty="0">
                <a:latin typeface="Abadi Extra Light" panose="020B0204020104020204" pitchFamily="34" charset="0"/>
              </a:rPr>
              <a:t> tan </a:t>
            </a:r>
            <a:r>
              <a:rPr lang="en-US" dirty="0" err="1">
                <a:latin typeface="Abadi Extra Light" panose="020B0204020104020204" pitchFamily="34" charset="0"/>
              </a:rPr>
              <a:t>aplicable</a:t>
            </a:r>
            <a:r>
              <a:rPr lang="en-US" dirty="0">
                <a:latin typeface="Abadi Extra Light" panose="020B0204020104020204" pitchFamily="34" charset="0"/>
              </a:rPr>
              <a:t> es una cancion para </a:t>
            </a:r>
            <a:r>
              <a:rPr lang="en-US" dirty="0" err="1">
                <a:latin typeface="Abadi Extra Light" panose="020B0204020104020204" pitchFamily="34" charset="0"/>
              </a:rPr>
              <a:t>bailar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12BBA-A040-4FD6-9AA4-8CD5260E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3" y="3933188"/>
            <a:ext cx="11938816" cy="2334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7" y="1372900"/>
            <a:ext cx="2254009" cy="16194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76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7E660A-6728-4E3D-8F84-FB97E0BC2119}"/>
              </a:ext>
            </a:extLst>
          </p:cNvPr>
          <p:cNvSpPr txBox="1">
            <a:spLocks/>
          </p:cNvSpPr>
          <p:nvPr/>
        </p:nvSpPr>
        <p:spPr>
          <a:xfrm>
            <a:off x="575556" y="471059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Modelado</a:t>
            </a:r>
            <a:r>
              <a:rPr lang="en-US" dirty="0"/>
              <a:t>: clustering</a:t>
            </a:r>
            <a:br>
              <a:rPr lang="en-US" dirty="0"/>
            </a:br>
            <a:endParaRPr lang="es-AR" dirty="0"/>
          </a:p>
        </p:txBody>
      </p:sp>
      <p:pic>
        <p:nvPicPr>
          <p:cNvPr id="6" name="Picture 2" descr="Logo Exclusion Zone">
            <a:extLst>
              <a:ext uri="{FF2B5EF4-FFF2-40B4-BE49-F238E27FC236}">
                <a16:creationId xmlns:a16="http://schemas.microsoft.com/office/drawing/2014/main" id="{C386B685-A887-47C8-993E-27395D56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7FDCD4-ACC7-4728-99E1-56F66A23DF6F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C2B21A-5E5F-422B-BEBF-2D46286B2D37}"/>
              </a:ext>
            </a:extLst>
          </p:cNvPr>
          <p:cNvSpPr txBox="1"/>
          <p:nvPr/>
        </p:nvSpPr>
        <p:spPr>
          <a:xfrm>
            <a:off x="920976" y="1381213"/>
            <a:ext cx="9852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Se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exploró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la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aplicación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aprendizaje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no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supervisado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aunque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sin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arrojar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resultados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concluyentes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: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089099"/>
            <a:ext cx="5303949" cy="191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6" y="2104609"/>
            <a:ext cx="5328598" cy="1915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05" y="4120614"/>
            <a:ext cx="5328599" cy="18485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4114800"/>
            <a:ext cx="5303949" cy="18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7E660A-6728-4E3D-8F84-FB97E0BC2119}"/>
              </a:ext>
            </a:extLst>
          </p:cNvPr>
          <p:cNvSpPr txBox="1">
            <a:spLocks/>
          </p:cNvSpPr>
          <p:nvPr/>
        </p:nvSpPr>
        <p:spPr>
          <a:xfrm>
            <a:off x="575556" y="471059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Modelado</a:t>
            </a:r>
            <a:r>
              <a:rPr lang="en-US" dirty="0"/>
              <a:t>: </a:t>
            </a:r>
            <a:r>
              <a:rPr lang="en-US" dirty="0" err="1"/>
              <a:t>clasificación</a:t>
            </a:r>
            <a:br>
              <a:rPr lang="en-US" dirty="0"/>
            </a:br>
            <a:endParaRPr lang="es-AR" dirty="0"/>
          </a:p>
        </p:txBody>
      </p:sp>
      <p:pic>
        <p:nvPicPr>
          <p:cNvPr id="6" name="Picture 2" descr="Logo Exclusion Zone">
            <a:extLst>
              <a:ext uri="{FF2B5EF4-FFF2-40B4-BE49-F238E27FC236}">
                <a16:creationId xmlns:a16="http://schemas.microsoft.com/office/drawing/2014/main" id="{C386B685-A887-47C8-993E-27395D56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7FDCD4-ACC7-4728-99E1-56F66A23DF6F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C2B21A-5E5F-422B-BEBF-2D46286B2D37}"/>
              </a:ext>
            </a:extLst>
          </p:cNvPr>
          <p:cNvSpPr txBox="1"/>
          <p:nvPr/>
        </p:nvSpPr>
        <p:spPr>
          <a:xfrm>
            <a:off x="920976" y="1381213"/>
            <a:ext cx="98526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La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solución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desarrollada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aplicó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un </a:t>
            </a:r>
            <a:r>
              <a:rPr lang="en-US" sz="2000" i="1" dirty="0">
                <a:latin typeface="Abadi Extra Light" panose="020B0204020104020204" pitchFamily="34" charset="0"/>
                <a:ea typeface="+mj-ea"/>
                <a:cs typeface="+mj-cs"/>
              </a:rPr>
              <a:t>pipeline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sz="2000" i="1" dirty="0" err="1">
                <a:latin typeface="Abadi Extra Light" panose="020B0204020104020204" pitchFamily="34" charset="0"/>
                <a:ea typeface="+mj-ea"/>
                <a:cs typeface="+mj-cs"/>
              </a:rPr>
              <a:t>modelos</a:t>
            </a:r>
            <a:r>
              <a:rPr lang="en-US" sz="2000" i="1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sz="2000" i="1" dirty="0" err="1">
                <a:latin typeface="Abadi Extra Light" panose="020B0204020104020204" pitchFamily="34" charset="0"/>
                <a:ea typeface="+mj-ea"/>
                <a:cs typeface="+mj-cs"/>
              </a:rPr>
              <a:t>clasificación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que dadas las features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presentadas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anteriormente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,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clasificaron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cada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nueva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cancion con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su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rango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esperado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algn="just"/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El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modelo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con major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puntaje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dentro del </a:t>
            </a:r>
            <a:r>
              <a:rPr lang="en-US" sz="2000" i="1" dirty="0">
                <a:latin typeface="Abadi Extra Light" panose="020B0204020104020204" pitchFamily="34" charset="0"/>
                <a:ea typeface="+mj-ea"/>
                <a:cs typeface="+mj-cs"/>
              </a:rPr>
              <a:t>pipeline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fue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el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elegido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para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representar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a la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solución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. Los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candidatos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fueron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:</a:t>
            </a:r>
          </a:p>
          <a:p>
            <a:pPr algn="just"/>
            <a:endParaRPr lang="en-US" dirty="0"/>
          </a:p>
          <a:p>
            <a:endParaRPr lang="es-A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9AC37-3B20-4454-B606-F00359E63B6A}"/>
              </a:ext>
            </a:extLst>
          </p:cNvPr>
          <p:cNvSpPr txBox="1"/>
          <p:nvPr/>
        </p:nvSpPr>
        <p:spPr>
          <a:xfrm>
            <a:off x="3647413" y="2188693"/>
            <a:ext cx="2836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Optimización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DD1DA-C7FB-4F7D-B9F6-247B15643D96}"/>
              </a:ext>
            </a:extLst>
          </p:cNvPr>
          <p:cNvSpPr txBox="1"/>
          <p:nvPr/>
        </p:nvSpPr>
        <p:spPr>
          <a:xfrm>
            <a:off x="4105807" y="2763593"/>
            <a:ext cx="164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Grid Search</a:t>
            </a:r>
            <a:endParaRPr lang="es-A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35B80-153A-4186-949E-2914AD6176C0}"/>
              </a:ext>
            </a:extLst>
          </p:cNvPr>
          <p:cNvSpPr txBox="1"/>
          <p:nvPr/>
        </p:nvSpPr>
        <p:spPr>
          <a:xfrm>
            <a:off x="575556" y="2188693"/>
            <a:ext cx="2198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Transformación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5A979-FF9F-4CCF-BF76-3A9E69EC5FD5}"/>
              </a:ext>
            </a:extLst>
          </p:cNvPr>
          <p:cNvSpPr txBox="1"/>
          <p:nvPr/>
        </p:nvSpPr>
        <p:spPr>
          <a:xfrm>
            <a:off x="1003305" y="2768354"/>
            <a:ext cx="176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Wrangling</a:t>
            </a:r>
            <a:endParaRPr lang="es-A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C8369B-AF3C-4320-9355-E7F69A4082C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774199" y="2419525"/>
            <a:ext cx="799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44BD35-2471-41BE-BD98-DF4043391702}"/>
              </a:ext>
            </a:extLst>
          </p:cNvPr>
          <p:cNvSpPr txBox="1"/>
          <p:nvPr/>
        </p:nvSpPr>
        <p:spPr>
          <a:xfrm>
            <a:off x="6654228" y="2210601"/>
            <a:ext cx="2465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Training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CB392-582C-45DD-A85C-80E1457F3647}"/>
              </a:ext>
            </a:extLst>
          </p:cNvPr>
          <p:cNvSpPr txBox="1"/>
          <p:nvPr/>
        </p:nvSpPr>
        <p:spPr>
          <a:xfrm>
            <a:off x="9103191" y="2217593"/>
            <a:ext cx="2836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Evaluación</a:t>
            </a:r>
            <a:endParaRPr lang="es-AR" sz="24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1C7C83-64D0-40A6-A4CC-A528F24648D3}"/>
              </a:ext>
            </a:extLst>
          </p:cNvPr>
          <p:cNvCxnSpPr>
            <a:cxnSpLocks/>
          </p:cNvCxnSpPr>
          <p:nvPr/>
        </p:nvCxnSpPr>
        <p:spPr>
          <a:xfrm>
            <a:off x="5573777" y="2446555"/>
            <a:ext cx="982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FD8E7C-ACD2-4AB3-A4FB-E4F38FD1B0DC}"/>
              </a:ext>
            </a:extLst>
          </p:cNvPr>
          <p:cNvCxnSpPr>
            <a:cxnSpLocks/>
          </p:cNvCxnSpPr>
          <p:nvPr/>
        </p:nvCxnSpPr>
        <p:spPr>
          <a:xfrm>
            <a:off x="8120424" y="2448425"/>
            <a:ext cx="982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F3EC0E-D17B-40D5-ABDA-B7FE5E0BC5E4}"/>
              </a:ext>
            </a:extLst>
          </p:cNvPr>
          <p:cNvCxnSpPr/>
          <p:nvPr/>
        </p:nvCxnSpPr>
        <p:spPr>
          <a:xfrm>
            <a:off x="836267" y="2650358"/>
            <a:ext cx="0" cy="150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0350E2-A0D0-4455-8DD0-EE383BF31795}"/>
              </a:ext>
            </a:extLst>
          </p:cNvPr>
          <p:cNvSpPr txBox="1"/>
          <p:nvPr/>
        </p:nvSpPr>
        <p:spPr>
          <a:xfrm>
            <a:off x="1003304" y="3137686"/>
            <a:ext cx="176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Estandarización</a:t>
            </a:r>
            <a:endParaRPr lang="es-A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D0233-1E66-44D0-BA0C-E0F2185A4174}"/>
              </a:ext>
            </a:extLst>
          </p:cNvPr>
          <p:cNvSpPr txBox="1"/>
          <p:nvPr/>
        </p:nvSpPr>
        <p:spPr>
          <a:xfrm>
            <a:off x="1013375" y="3507018"/>
            <a:ext cx="182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Selection</a:t>
            </a:r>
            <a:endParaRPr lang="es-A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06C6E8-9EE7-45D3-80E4-216F0F22B461}"/>
              </a:ext>
            </a:extLst>
          </p:cNvPr>
          <p:cNvCxnSpPr/>
          <p:nvPr/>
        </p:nvCxnSpPr>
        <p:spPr>
          <a:xfrm>
            <a:off x="3979275" y="2657644"/>
            <a:ext cx="0" cy="150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165222-018B-4AE3-BF74-62AAC70BB65F}"/>
              </a:ext>
            </a:extLst>
          </p:cNvPr>
          <p:cNvSpPr txBox="1"/>
          <p:nvPr/>
        </p:nvSpPr>
        <p:spPr>
          <a:xfrm>
            <a:off x="4105806" y="3132925"/>
            <a:ext cx="185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Hiperparámetros</a:t>
            </a:r>
            <a:endParaRPr lang="es-AR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E75047-9528-4F57-9374-826B5C5F6868}"/>
              </a:ext>
            </a:extLst>
          </p:cNvPr>
          <p:cNvCxnSpPr/>
          <p:nvPr/>
        </p:nvCxnSpPr>
        <p:spPr>
          <a:xfrm>
            <a:off x="6895527" y="2657644"/>
            <a:ext cx="0" cy="150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07FCBF-983E-46AE-9119-6A641950AA7A}"/>
              </a:ext>
            </a:extLst>
          </p:cNvPr>
          <p:cNvSpPr txBox="1"/>
          <p:nvPr/>
        </p:nvSpPr>
        <p:spPr>
          <a:xfrm>
            <a:off x="6958676" y="2763593"/>
            <a:ext cx="164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 – Test</a:t>
            </a:r>
            <a:endParaRPr lang="es-A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744A6-85B4-43F8-A905-9D236908688C}"/>
              </a:ext>
            </a:extLst>
          </p:cNvPr>
          <p:cNvSpPr txBox="1"/>
          <p:nvPr/>
        </p:nvSpPr>
        <p:spPr>
          <a:xfrm>
            <a:off x="6974303" y="3126310"/>
            <a:ext cx="164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Entrenamiento</a:t>
            </a:r>
            <a:endParaRPr lang="es-A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E29A58-C5A1-4B7E-826F-CE1615EECBA0}"/>
              </a:ext>
            </a:extLst>
          </p:cNvPr>
          <p:cNvCxnSpPr/>
          <p:nvPr/>
        </p:nvCxnSpPr>
        <p:spPr>
          <a:xfrm>
            <a:off x="9406566" y="2657644"/>
            <a:ext cx="0" cy="150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C52E87-D8D4-4ECB-9A9B-1B1D9B2B1639}"/>
              </a:ext>
            </a:extLst>
          </p:cNvPr>
          <p:cNvSpPr txBox="1"/>
          <p:nvPr/>
        </p:nvSpPr>
        <p:spPr>
          <a:xfrm>
            <a:off x="9522135" y="2753904"/>
            <a:ext cx="164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Matriz</a:t>
            </a:r>
            <a:r>
              <a:rPr lang="en-US" b="1" dirty="0"/>
              <a:t> de </a:t>
            </a:r>
            <a:r>
              <a:rPr lang="en-US" b="1" dirty="0" err="1"/>
              <a:t>confusión</a:t>
            </a:r>
            <a:endParaRPr lang="es-A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DFDAF-B69B-45EF-9F2C-076DD4F6BA33}"/>
              </a:ext>
            </a:extLst>
          </p:cNvPr>
          <p:cNvSpPr txBox="1"/>
          <p:nvPr/>
        </p:nvSpPr>
        <p:spPr>
          <a:xfrm>
            <a:off x="9558652" y="3410833"/>
            <a:ext cx="164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Otras</a:t>
            </a:r>
            <a:r>
              <a:rPr lang="en-US" b="1" dirty="0"/>
              <a:t> </a:t>
            </a:r>
            <a:r>
              <a:rPr lang="en-US" b="1" dirty="0" err="1"/>
              <a:t>métricas</a:t>
            </a:r>
            <a:endParaRPr lang="es-A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FA9733-11A1-4C35-A851-B2A06D2F9FB2}"/>
              </a:ext>
            </a:extLst>
          </p:cNvPr>
          <p:cNvSpPr txBox="1"/>
          <p:nvPr/>
        </p:nvSpPr>
        <p:spPr>
          <a:xfrm>
            <a:off x="1221806" y="5232970"/>
            <a:ext cx="3145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Gaussian Naïve Bayes</a:t>
            </a:r>
          </a:p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KNN</a:t>
            </a:r>
          </a:p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SVC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17ADB-F512-4321-8EF1-0DAF7C1E2252}"/>
              </a:ext>
            </a:extLst>
          </p:cNvPr>
          <p:cNvSpPr txBox="1"/>
          <p:nvPr/>
        </p:nvSpPr>
        <p:spPr>
          <a:xfrm>
            <a:off x="4233747" y="5231761"/>
            <a:ext cx="347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Logistic Regression</a:t>
            </a:r>
          </a:p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Decision Tree Classifier</a:t>
            </a:r>
          </a:p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Random Forest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F63AC-8595-498D-89AE-834868F00376}"/>
              </a:ext>
            </a:extLst>
          </p:cNvPr>
          <p:cNvSpPr txBox="1"/>
          <p:nvPr/>
        </p:nvSpPr>
        <p:spPr>
          <a:xfrm>
            <a:off x="7713849" y="5231760"/>
            <a:ext cx="347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6372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7E660A-6728-4E3D-8F84-FB97E0BC2119}"/>
              </a:ext>
            </a:extLst>
          </p:cNvPr>
          <p:cNvSpPr txBox="1">
            <a:spLocks/>
          </p:cNvSpPr>
          <p:nvPr/>
        </p:nvSpPr>
        <p:spPr>
          <a:xfrm>
            <a:off x="575556" y="471059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badi Extra Light" panose="020B0204020104020204" pitchFamily="34" charset="0"/>
              </a:rPr>
              <a:t>Modelado</a:t>
            </a:r>
            <a:r>
              <a:rPr lang="en-US" sz="2900" dirty="0">
                <a:latin typeface="Abadi Extra Light" panose="020B0204020104020204" pitchFamily="34" charset="0"/>
              </a:rPr>
              <a:t>: </a:t>
            </a:r>
            <a:r>
              <a:rPr lang="en-US" sz="2900" dirty="0" err="1">
                <a:latin typeface="Abadi Extra Light" panose="020B0204020104020204" pitchFamily="34" charset="0"/>
              </a:rPr>
              <a:t>clasificación</a:t>
            </a:r>
            <a:r>
              <a:rPr lang="en-US" sz="2900" dirty="0">
                <a:latin typeface="Abadi Extra Light" panose="020B0204020104020204" pitchFamily="34" charset="0"/>
              </a:rPr>
              <a:t> - </a:t>
            </a:r>
            <a:r>
              <a:rPr lang="en-US" sz="2900" dirty="0" err="1">
                <a:latin typeface="Abadi Extra Light" panose="020B0204020104020204" pitchFamily="34" charset="0"/>
              </a:rPr>
              <a:t>resultados</a:t>
            </a:r>
            <a:br>
              <a:rPr lang="en-US" dirty="0"/>
            </a:br>
            <a:endParaRPr lang="es-AR" dirty="0"/>
          </a:p>
        </p:txBody>
      </p:sp>
      <p:pic>
        <p:nvPicPr>
          <p:cNvPr id="6" name="Picture 2" descr="Logo Exclusion Zone">
            <a:extLst>
              <a:ext uri="{FF2B5EF4-FFF2-40B4-BE49-F238E27FC236}">
                <a16:creationId xmlns:a16="http://schemas.microsoft.com/office/drawing/2014/main" id="{C386B685-A887-47C8-993E-27395D56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7FDCD4-ACC7-4728-99E1-56F66A23DF6F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604E9-779D-4684-882B-A45036C911E2}"/>
              </a:ext>
            </a:extLst>
          </p:cNvPr>
          <p:cNvSpPr txBox="1"/>
          <p:nvPr/>
        </p:nvSpPr>
        <p:spPr>
          <a:xfrm>
            <a:off x="655889" y="1350815"/>
            <a:ext cx="1002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A </a:t>
            </a:r>
            <a:r>
              <a:rPr lang="en-US" sz="1800" dirty="0" err="1">
                <a:latin typeface="Abadi Extra Light" panose="020B0204020104020204" pitchFamily="34" charset="0"/>
                <a:ea typeface="+mj-ea"/>
                <a:cs typeface="+mj-cs"/>
              </a:rPr>
              <a:t>continuación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se </a:t>
            </a:r>
            <a:r>
              <a:rPr lang="en-US" sz="1800" dirty="0" err="1">
                <a:latin typeface="Abadi Extra Light" panose="020B0204020104020204" pitchFamily="34" charset="0"/>
                <a:ea typeface="+mj-ea"/>
                <a:cs typeface="+mj-cs"/>
              </a:rPr>
              <a:t>muestran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los </a:t>
            </a:r>
            <a:r>
              <a:rPr lang="en-US" sz="1800" i="1" dirty="0" err="1">
                <a:latin typeface="Abadi Extra Light" panose="020B0204020104020204" pitchFamily="34" charset="0"/>
                <a:ea typeface="+mj-ea"/>
                <a:cs typeface="+mj-cs"/>
              </a:rPr>
              <a:t>resultados</a:t>
            </a:r>
            <a:r>
              <a:rPr lang="en-US" sz="1800" i="1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1800" i="1" dirty="0" err="1">
                <a:latin typeface="Abadi Extra Light" panose="020B0204020104020204" pitchFamily="34" charset="0"/>
                <a:ea typeface="+mj-ea"/>
                <a:cs typeface="+mj-cs"/>
              </a:rPr>
              <a:t>globales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de los </a:t>
            </a:r>
            <a:r>
              <a:rPr lang="en-US" sz="1800" dirty="0" err="1">
                <a:latin typeface="Abadi Extra Light" panose="020B0204020104020204" pitchFamily="34" charset="0"/>
                <a:ea typeface="+mj-ea"/>
                <a:cs typeface="+mj-cs"/>
              </a:rPr>
              <a:t>distintos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1800" dirty="0" err="1">
                <a:latin typeface="Abadi Extra Light" panose="020B0204020104020204" pitchFamily="34" charset="0"/>
                <a:ea typeface="+mj-ea"/>
                <a:cs typeface="+mj-cs"/>
              </a:rPr>
              <a:t>modelos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1800" dirty="0" err="1">
                <a:latin typeface="Abadi Extra Light" panose="020B0204020104020204" pitchFamily="34" charset="0"/>
                <a:ea typeface="+mj-ea"/>
                <a:cs typeface="+mj-cs"/>
              </a:rPr>
              <a:t>aplicados</a:t>
            </a:r>
            <a:r>
              <a:rPr lang="en-US" sz="1800" dirty="0">
                <a:latin typeface="Abadi Extra Light" panose="020B0204020104020204" pitchFamily="34" charset="0"/>
                <a:ea typeface="+mj-ea"/>
                <a:cs typeface="+mj-cs"/>
              </a:rPr>
              <a:t> dentro del pipeline:</a:t>
            </a:r>
            <a:endParaRPr lang="es-A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7D2FEB-DE1D-4072-9B97-88E54D6F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5"/>
          <a:stretch/>
        </p:blipFill>
        <p:spPr>
          <a:xfrm>
            <a:off x="3310010" y="2318512"/>
            <a:ext cx="5058481" cy="38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7E660A-6728-4E3D-8F84-FB97E0BC2119}"/>
              </a:ext>
            </a:extLst>
          </p:cNvPr>
          <p:cNvSpPr txBox="1">
            <a:spLocks/>
          </p:cNvSpPr>
          <p:nvPr/>
        </p:nvSpPr>
        <p:spPr>
          <a:xfrm>
            <a:off x="575556" y="471059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badi Extra Light" panose="020B0204020104020204" pitchFamily="34" charset="0"/>
              </a:rPr>
              <a:t>Conclusiones</a:t>
            </a:r>
            <a:br>
              <a:rPr lang="en-US" dirty="0"/>
            </a:br>
            <a:endParaRPr lang="es-AR" dirty="0"/>
          </a:p>
        </p:txBody>
      </p:sp>
      <p:pic>
        <p:nvPicPr>
          <p:cNvPr id="6" name="Picture 2" descr="Logo Exclusion Zone">
            <a:extLst>
              <a:ext uri="{FF2B5EF4-FFF2-40B4-BE49-F238E27FC236}">
                <a16:creationId xmlns:a16="http://schemas.microsoft.com/office/drawing/2014/main" id="{C386B685-A887-47C8-993E-27395D56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7FDCD4-ACC7-4728-99E1-56F66A23DF6F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604E9-779D-4684-882B-A45036C911E2}"/>
              </a:ext>
            </a:extLst>
          </p:cNvPr>
          <p:cNvSpPr txBox="1"/>
          <p:nvPr/>
        </p:nvSpPr>
        <p:spPr>
          <a:xfrm>
            <a:off x="655889" y="1350815"/>
            <a:ext cx="100263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Luego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del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trabajo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presentado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anteriormente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, se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llegó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a las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siguientes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conclusiones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:</a:t>
            </a:r>
          </a:p>
          <a:p>
            <a:endParaRPr lang="en-US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El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juego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datos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existente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no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presenta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un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patrón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que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permita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realizar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predicciones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acertadas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Las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métricas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presentan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misma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distribución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para los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distintos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labels, lo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cual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dificulta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predicción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Se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está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evaluando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a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canción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como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una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foto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ignorando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dinámica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del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desarrollo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temporal de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misma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.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Esto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se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podría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mejorar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transformando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cada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feature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en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una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serie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tiempo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Otra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forma de interpreter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esto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, es que la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música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del top 200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presenta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el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mismo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patron dentro del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intervalo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 temporal </a:t>
            </a:r>
            <a:r>
              <a:rPr lang="en-US" dirty="0" err="1">
                <a:latin typeface="Abadi Extra Light" panose="020B0204020104020204" pitchFamily="34" charset="0"/>
                <a:ea typeface="+mj-ea"/>
                <a:cs typeface="+mj-cs"/>
              </a:rPr>
              <a:t>analizado</a:t>
            </a:r>
            <a:r>
              <a:rPr lang="en-US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1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C3985D-3BD2-4F2D-9385-7A6CBE3EBD6D}"/>
              </a:ext>
            </a:extLst>
          </p:cNvPr>
          <p:cNvSpPr txBox="1"/>
          <p:nvPr/>
        </p:nvSpPr>
        <p:spPr>
          <a:xfrm>
            <a:off x="920976" y="1381213"/>
            <a:ext cx="98526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partir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un dataset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público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datos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las canciones que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conformaron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el Top 200 de Spotify entre los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años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2016 y 2019, se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intenta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predecir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la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posición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nuevos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lanzamientos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La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posición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se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predice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en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categorías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que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representan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  <a:ea typeface="+mj-ea"/>
                <a:cs typeface="+mj-cs"/>
              </a:rPr>
              <a:t>rangos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dentro del Top 200:</a:t>
            </a:r>
          </a:p>
          <a:p>
            <a:endParaRPr lang="en-US" dirty="0"/>
          </a:p>
          <a:p>
            <a:endParaRPr lang="es-AR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70BEED-5838-4B45-8AF7-4C720D2D6D00}"/>
              </a:ext>
            </a:extLst>
          </p:cNvPr>
          <p:cNvGrpSpPr/>
          <p:nvPr/>
        </p:nvGrpSpPr>
        <p:grpSpPr>
          <a:xfrm>
            <a:off x="3056461" y="3107720"/>
            <a:ext cx="4849587" cy="2826915"/>
            <a:chOff x="2757358" y="3016328"/>
            <a:chExt cx="4849587" cy="2826915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2F62FEF-0A2F-4485-9BB3-468D20E10C33}"/>
                </a:ext>
              </a:extLst>
            </p:cNvPr>
            <p:cNvSpPr/>
            <p:nvPr/>
          </p:nvSpPr>
          <p:spPr>
            <a:xfrm>
              <a:off x="2757358" y="3016328"/>
              <a:ext cx="4849587" cy="2826915"/>
            </a:xfrm>
            <a:prstGeom prst="triangle">
              <a:avLst>
                <a:gd name="adj" fmla="val 50001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3D9CA4-3E61-4BDF-AD61-E584999AE879}"/>
                </a:ext>
              </a:extLst>
            </p:cNvPr>
            <p:cNvSpPr txBox="1"/>
            <p:nvPr/>
          </p:nvSpPr>
          <p:spPr>
            <a:xfrm>
              <a:off x="4554146" y="3252423"/>
              <a:ext cx="12703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Top 10</a:t>
              </a:r>
              <a:r>
                <a:rPr lang="en-US" dirty="0"/>
                <a:t> </a:t>
              </a:r>
              <a:endParaRPr lang="es-A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0361CF-EBF9-457B-B027-09175CB23359}"/>
                </a:ext>
              </a:extLst>
            </p:cNvPr>
            <p:cNvSpPr txBox="1"/>
            <p:nvPr/>
          </p:nvSpPr>
          <p:spPr>
            <a:xfrm>
              <a:off x="4554147" y="3738564"/>
              <a:ext cx="1270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Top 25</a:t>
              </a:r>
              <a:endParaRPr lang="es-AR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A2529-6570-4B32-88B6-F4F4B123C8BA}"/>
                </a:ext>
              </a:extLst>
            </p:cNvPr>
            <p:cNvSpPr txBox="1"/>
            <p:nvPr/>
          </p:nvSpPr>
          <p:spPr>
            <a:xfrm>
              <a:off x="4554146" y="4163283"/>
              <a:ext cx="12703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Top 50</a:t>
              </a:r>
              <a:endParaRPr lang="es-AR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F90FC-9859-4569-87FF-CB71386E83CA}"/>
                </a:ext>
              </a:extLst>
            </p:cNvPr>
            <p:cNvSpPr txBox="1"/>
            <p:nvPr/>
          </p:nvSpPr>
          <p:spPr>
            <a:xfrm>
              <a:off x="4604445" y="4639735"/>
              <a:ext cx="1270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Top 100</a:t>
              </a:r>
              <a:endParaRPr lang="es-AR" sz="14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BF4CCA-D93B-4B85-BFE8-83B9888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4604446" y="3673555"/>
              <a:ext cx="11309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1D1C20-6A22-467C-8B0E-FF073BBAC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887" y="4079602"/>
              <a:ext cx="1831295" cy="104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AC0DAF-A988-4B8E-B9C3-67F14338F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6882" y="4527853"/>
              <a:ext cx="2563739" cy="1163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36BAE-4805-4ABB-B7EE-8BA79781C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3955" y="5051113"/>
              <a:ext cx="3478139" cy="847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896A96-AF84-43C8-A767-687FE1ACFC79}"/>
                </a:ext>
              </a:extLst>
            </p:cNvPr>
            <p:cNvSpPr txBox="1"/>
            <p:nvPr/>
          </p:nvSpPr>
          <p:spPr>
            <a:xfrm>
              <a:off x="4604445" y="5313727"/>
              <a:ext cx="12703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Top 200</a:t>
              </a:r>
              <a:endParaRPr lang="es-AR" sz="1400" b="1" dirty="0"/>
            </a:p>
          </p:txBody>
        </p:sp>
      </p:grpSp>
      <p:pic>
        <p:nvPicPr>
          <p:cNvPr id="33" name="Picture 2" descr="Logo Exclusion Zone">
            <a:extLst>
              <a:ext uri="{FF2B5EF4-FFF2-40B4-BE49-F238E27FC236}">
                <a16:creationId xmlns:a16="http://schemas.microsoft.com/office/drawing/2014/main" id="{923FBEB3-DFD6-4322-942D-7C7807EBE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¿De </a:t>
            </a:r>
            <a:r>
              <a:rPr lang="en-US" dirty="0" err="1">
                <a:latin typeface="Abadi Extra Light" panose="020B0204020104020204" pitchFamily="34" charset="0"/>
              </a:rPr>
              <a:t>qué</a:t>
            </a:r>
            <a:r>
              <a:rPr lang="en-US" dirty="0">
                <a:latin typeface="Abadi Extra Light" panose="020B0204020104020204" pitchFamily="34" charset="0"/>
              </a:rPr>
              <a:t> se </a:t>
            </a:r>
            <a:r>
              <a:rPr lang="en-US" dirty="0" err="1">
                <a:latin typeface="Abadi Extra Light" panose="020B0204020104020204" pitchFamily="34" charset="0"/>
              </a:rPr>
              <a:t>trata</a:t>
            </a:r>
            <a:r>
              <a:rPr lang="en-US" dirty="0">
                <a:latin typeface="Abadi Extra Light" panose="020B0204020104020204" pitchFamily="34" charset="0"/>
              </a:rPr>
              <a:t>?</a:t>
            </a:r>
            <a:br>
              <a:rPr lang="en-U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00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Logo Exclusion Zone">
            <a:extLst>
              <a:ext uri="{FF2B5EF4-FFF2-40B4-BE49-F238E27FC236}">
                <a16:creationId xmlns:a16="http://schemas.microsoft.com/office/drawing/2014/main" id="{E76DC4E6-D55F-4BA3-B089-4F69B804F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0BBC42-0ABA-4CA4-815C-0B0CCB151068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BCD1A65-A02C-4873-95FA-B2914B8A4A09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¿</a:t>
            </a:r>
            <a:r>
              <a:rPr lang="en-US" dirty="0" err="1">
                <a:latin typeface="Abadi Extra Light" panose="020B0204020104020204" pitchFamily="34" charset="0"/>
              </a:rPr>
              <a:t>Cómo</a:t>
            </a:r>
            <a:r>
              <a:rPr lang="en-US" dirty="0">
                <a:latin typeface="Abadi Extra Light" panose="020B0204020104020204" pitchFamily="34" charset="0"/>
              </a:rPr>
              <a:t> lo </a:t>
            </a:r>
            <a:r>
              <a:rPr lang="en-US" dirty="0" err="1">
                <a:latin typeface="Abadi Extra Light" panose="020B0204020104020204" pitchFamily="34" charset="0"/>
              </a:rPr>
              <a:t>haremos</a:t>
            </a:r>
            <a:r>
              <a:rPr lang="en-US" dirty="0">
                <a:latin typeface="Abadi Extra Light" panose="020B0204020104020204" pitchFamily="34" charset="0"/>
              </a:rPr>
              <a:t>? Dataset</a:t>
            </a:r>
            <a:br>
              <a:rPr lang="en-US" dirty="0"/>
            </a:br>
            <a:endParaRPr lang="es-A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AF3FD-B743-435A-9312-6D9BFA237788}"/>
              </a:ext>
            </a:extLst>
          </p:cNvPr>
          <p:cNvSpPr txBox="1"/>
          <p:nvPr/>
        </p:nvSpPr>
        <p:spPr>
          <a:xfrm>
            <a:off x="690239" y="1323070"/>
            <a:ext cx="985266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Fuentes de </a:t>
            </a:r>
            <a:r>
              <a:rPr lang="en-US" b="1" dirty="0" err="1"/>
              <a:t>datos</a:t>
            </a:r>
            <a:endParaRPr lang="en-US" b="1" dirty="0"/>
          </a:p>
          <a:p>
            <a:endParaRPr lang="en-US" dirty="0"/>
          </a:p>
          <a:p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Se </a:t>
            </a:r>
            <a:r>
              <a:rPr lang="en-US" sz="1600" dirty="0" err="1">
                <a:latin typeface="Abadi Extra Light" panose="020B0204020104020204" pitchFamily="34" charset="0"/>
                <a:ea typeface="+mj-ea"/>
                <a:cs typeface="+mj-cs"/>
              </a:rPr>
              <a:t>obtuvo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a </a:t>
            </a:r>
            <a:r>
              <a:rPr lang="en-US" sz="1600" dirty="0" err="1">
                <a:latin typeface="Abadi Extra Light" panose="020B0204020104020204" pitchFamily="34" charset="0"/>
                <a:ea typeface="+mj-ea"/>
                <a:cs typeface="+mj-cs"/>
              </a:rPr>
              <a:t>través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de la </a:t>
            </a:r>
            <a:r>
              <a:rPr lang="en-US" sz="20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en-US" sz="2000" dirty="0" err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oficial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de Spotify junto con la </a:t>
            </a:r>
            <a:r>
              <a:rPr lang="en-US" sz="1600" dirty="0" err="1">
                <a:latin typeface="Abadi Extra Light" panose="020B0204020104020204" pitchFamily="34" charset="0"/>
                <a:ea typeface="+mj-ea"/>
                <a:cs typeface="+mj-cs"/>
              </a:rPr>
              <a:t>información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disponible </a:t>
            </a:r>
            <a:r>
              <a:rPr lang="en-US" sz="1600" dirty="0" err="1">
                <a:latin typeface="Abadi Extra Light" panose="020B0204020104020204" pitchFamily="34" charset="0"/>
                <a:ea typeface="+mj-ea"/>
                <a:cs typeface="+mj-cs"/>
              </a:rPr>
              <a:t>en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Kworb</a:t>
            </a:r>
            <a:r>
              <a:rPr lang="en-US" sz="1600" dirty="0">
                <a:latin typeface="Abadi Extra Light" panose="020B0204020104020204" pitchFamily="34" charset="0"/>
                <a:ea typeface="+mj-ea"/>
                <a:cs typeface="+mj-cs"/>
              </a:rPr>
              <a:t> y </a:t>
            </a:r>
            <a:r>
              <a:rPr lang="en-US" sz="2000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SpotifyCharts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b="1" dirty="0" err="1"/>
              <a:t>Resumen</a:t>
            </a:r>
            <a:r>
              <a:rPr lang="en-US" b="1" dirty="0"/>
              <a:t> de los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1E0BAD-A72D-4EA0-BAE5-35850661609B}"/>
              </a:ext>
            </a:extLst>
          </p:cNvPr>
          <p:cNvSpPr txBox="1"/>
          <p:nvPr/>
        </p:nvSpPr>
        <p:spPr>
          <a:xfrm>
            <a:off x="4698051" y="3230555"/>
            <a:ext cx="1266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3391</a:t>
            </a:r>
            <a:endParaRPr lang="es-AR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E179C-C783-4B9E-97EB-52B72E531ECC}"/>
              </a:ext>
            </a:extLst>
          </p:cNvPr>
          <p:cNvSpPr txBox="1"/>
          <p:nvPr/>
        </p:nvSpPr>
        <p:spPr>
          <a:xfrm>
            <a:off x="4759770" y="3740522"/>
            <a:ext cx="120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canciones</a:t>
            </a:r>
            <a:endParaRPr lang="es-A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01C4A-6B4F-4767-9B90-E40B73D80132}"/>
              </a:ext>
            </a:extLst>
          </p:cNvPr>
          <p:cNvSpPr txBox="1"/>
          <p:nvPr/>
        </p:nvSpPr>
        <p:spPr>
          <a:xfrm>
            <a:off x="2028321" y="3230555"/>
            <a:ext cx="1036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731</a:t>
            </a:r>
            <a:endParaRPr lang="es-AR" sz="40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D3C20-4ED7-41B3-8DEA-19435DA6177B}"/>
              </a:ext>
            </a:extLst>
          </p:cNvPr>
          <p:cNvSpPr txBox="1"/>
          <p:nvPr/>
        </p:nvSpPr>
        <p:spPr>
          <a:xfrm>
            <a:off x="2048262" y="3753775"/>
            <a:ext cx="120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artistas</a:t>
            </a:r>
            <a:endParaRPr lang="es-A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9D0FA0-0DF4-4D3A-9618-DB58F07997AD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3064499" y="3584498"/>
            <a:ext cx="163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2D374E-F58F-4623-A46C-6E5948CA182C}"/>
              </a:ext>
            </a:extLst>
          </p:cNvPr>
          <p:cNvCxnSpPr>
            <a:cxnSpLocks/>
          </p:cNvCxnSpPr>
          <p:nvPr/>
        </p:nvCxnSpPr>
        <p:spPr>
          <a:xfrm>
            <a:off x="5891733" y="3569297"/>
            <a:ext cx="163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3FFF62-6A53-4D53-8CA6-413399534841}"/>
              </a:ext>
            </a:extLst>
          </p:cNvPr>
          <p:cNvCxnSpPr>
            <a:cxnSpLocks/>
          </p:cNvCxnSpPr>
          <p:nvPr/>
        </p:nvCxnSpPr>
        <p:spPr>
          <a:xfrm>
            <a:off x="7249683" y="3569297"/>
            <a:ext cx="0" cy="2490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3FC6B5-D75A-4408-8CFC-2F99F97193BF}"/>
              </a:ext>
            </a:extLst>
          </p:cNvPr>
          <p:cNvSpPr txBox="1"/>
          <p:nvPr/>
        </p:nvSpPr>
        <p:spPr>
          <a:xfrm>
            <a:off x="7595787" y="3699006"/>
            <a:ext cx="191781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Streams por </a:t>
            </a:r>
            <a:r>
              <a:rPr lang="en-US" sz="1400" dirty="0" err="1">
                <a:latin typeface="Abadi Extra Light" panose="020B0204020104020204" pitchFamily="34" charset="0"/>
                <a:ea typeface="+mj-ea"/>
                <a:cs typeface="+mj-cs"/>
              </a:rPr>
              <a:t>artista</a:t>
            </a:r>
            <a:endParaRPr lang="en-US" sz="14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Tempo</a:t>
            </a: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Time signature</a:t>
            </a:r>
          </a:p>
          <a:p>
            <a:r>
              <a:rPr lang="en-US" sz="1400" dirty="0" err="1">
                <a:latin typeface="Abadi Extra Light" panose="020B0204020104020204" pitchFamily="34" charset="0"/>
                <a:ea typeface="+mj-ea"/>
                <a:cs typeface="+mj-cs"/>
              </a:rPr>
              <a:t>Speechiness</a:t>
            </a:r>
            <a:endParaRPr lang="en-US" sz="14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n-US" sz="1400" dirty="0" err="1">
                <a:latin typeface="Abadi Extra Light" panose="020B0204020104020204" pitchFamily="34" charset="0"/>
                <a:ea typeface="+mj-ea"/>
                <a:cs typeface="+mj-cs"/>
              </a:rPr>
              <a:t>Instrumentalness</a:t>
            </a:r>
            <a:endParaRPr lang="en-US" sz="14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n-US" sz="1400" dirty="0" err="1">
                <a:latin typeface="Abadi Extra Light" panose="020B0204020104020204" pitchFamily="34" charset="0"/>
                <a:ea typeface="+mj-ea"/>
                <a:cs typeface="+mj-cs"/>
              </a:rPr>
              <a:t>Acousticness</a:t>
            </a:r>
            <a:endParaRPr lang="en-US" sz="14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Liveness</a:t>
            </a: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Energy</a:t>
            </a: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Valence</a:t>
            </a: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Loudness</a:t>
            </a:r>
          </a:p>
          <a:p>
            <a:r>
              <a:rPr lang="en-US" sz="1400" dirty="0">
                <a:latin typeface="Abadi Extra Light" panose="020B0204020104020204" pitchFamily="34" charset="0"/>
                <a:ea typeface="+mj-ea"/>
                <a:cs typeface="+mj-cs"/>
              </a:rPr>
              <a:t>Danceability</a:t>
            </a:r>
          </a:p>
          <a:p>
            <a:endParaRPr lang="es-A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EA191E-B390-4916-9B5A-CEF87BCA1210}"/>
              </a:ext>
            </a:extLst>
          </p:cNvPr>
          <p:cNvSpPr txBox="1"/>
          <p:nvPr/>
        </p:nvSpPr>
        <p:spPr>
          <a:xfrm>
            <a:off x="7595787" y="3371190"/>
            <a:ext cx="206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badi Extra Light" panose="020B0204020104020204" pitchFamily="34" charset="0"/>
                <a:ea typeface="+mj-ea"/>
                <a:cs typeface="+mj-cs"/>
              </a:rPr>
              <a:t>Features</a:t>
            </a:r>
            <a:endParaRPr lang="es-AR" b="1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F031BE9-1C0F-453E-8B8B-E53F9C208E93}"/>
              </a:ext>
            </a:extLst>
          </p:cNvPr>
          <p:cNvSpPr/>
          <p:nvPr/>
        </p:nvSpPr>
        <p:spPr>
          <a:xfrm>
            <a:off x="9172224" y="3753775"/>
            <a:ext cx="687476" cy="2382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2F1CC8-EE7B-4860-8DD9-6A8D8A3FA1AD}"/>
              </a:ext>
            </a:extLst>
          </p:cNvPr>
          <p:cNvSpPr txBox="1"/>
          <p:nvPr/>
        </p:nvSpPr>
        <p:spPr>
          <a:xfrm>
            <a:off x="10001322" y="4699279"/>
            <a:ext cx="41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11</a:t>
            </a:r>
            <a:endParaRPr lang="es-AR" sz="18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6E76DA-88BA-4030-99E9-60C658959782}"/>
              </a:ext>
            </a:extLst>
          </p:cNvPr>
          <p:cNvSpPr txBox="1"/>
          <p:nvPr/>
        </p:nvSpPr>
        <p:spPr>
          <a:xfrm>
            <a:off x="9765707" y="4944827"/>
            <a:ext cx="10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62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429229"/>
            <a:ext cx="1674139" cy="1674139"/>
          </a:xfr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575556" y="1024703"/>
            <a:ext cx="172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Artist’s streams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0956A-0074-44A6-A069-7539CF4F2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4" y="3859517"/>
            <a:ext cx="11609294" cy="225458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streams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Cuenta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reproducciones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totales</a:t>
            </a:r>
            <a:r>
              <a:rPr lang="en-US" dirty="0">
                <a:latin typeface="Abadi Extra Light" panose="020B0204020104020204" pitchFamily="34" charset="0"/>
              </a:rPr>
              <a:t> por </a:t>
            </a:r>
            <a:r>
              <a:rPr lang="en-US" dirty="0" err="1">
                <a:latin typeface="Abadi Extra Light" panose="020B0204020104020204" pitchFamily="34" charset="0"/>
              </a:rPr>
              <a:t>artista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Las </a:t>
            </a:r>
            <a:r>
              <a:rPr lang="en-US" dirty="0" err="1">
                <a:latin typeface="Abadi Extra Light" panose="020B0204020104020204" pitchFamily="34" charset="0"/>
              </a:rPr>
              <a:t>reproducciones</a:t>
            </a:r>
            <a:r>
              <a:rPr lang="en-US" dirty="0">
                <a:latin typeface="Abadi Extra Light" panose="020B0204020104020204" pitchFamily="34" charset="0"/>
              </a:rPr>
              <a:t> por </a:t>
            </a:r>
            <a:r>
              <a:rPr lang="en-US" dirty="0" err="1">
                <a:latin typeface="Abadi Extra Light" panose="020B0204020104020204" pitchFamily="34" charset="0"/>
              </a:rPr>
              <a:t>artista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aportar</a:t>
            </a:r>
            <a:r>
              <a:rPr lang="en-US" dirty="0">
                <a:latin typeface="Abadi Extra Light" panose="020B0204020104020204" pitchFamily="34" charset="0"/>
              </a:rPr>
              <a:t> una </a:t>
            </a:r>
            <a:r>
              <a:rPr lang="en-US" dirty="0" err="1">
                <a:latin typeface="Abadi Extra Light" panose="020B0204020104020204" pitchFamily="34" charset="0"/>
              </a:rPr>
              <a:t>manera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incorporar</a:t>
            </a:r>
            <a:r>
              <a:rPr lang="en-US" dirty="0">
                <a:latin typeface="Abadi Extra Light" panose="020B0204020104020204" pitchFamily="34" charset="0"/>
              </a:rPr>
              <a:t> el </a:t>
            </a:r>
            <a:r>
              <a:rPr lang="en-US" dirty="0" err="1">
                <a:latin typeface="Abadi Extra Light" panose="020B0204020104020204" pitchFamily="34" charset="0"/>
              </a:rPr>
              <a:t>impacto</a:t>
            </a:r>
            <a:r>
              <a:rPr lang="en-US" dirty="0">
                <a:latin typeface="Abadi Extra Light" panose="020B0204020104020204" pitchFamily="34" charset="0"/>
              </a:rPr>
              <a:t> de la </a:t>
            </a:r>
            <a:r>
              <a:rPr lang="en-US" dirty="0" err="1">
                <a:latin typeface="Abadi Extra Light" panose="020B0204020104020204" pitchFamily="34" charset="0"/>
              </a:rPr>
              <a:t>trayectoria</a:t>
            </a:r>
            <a:r>
              <a:rPr lang="en-US" dirty="0">
                <a:latin typeface="Abadi Extra Light" panose="020B0204020104020204" pitchFamily="34" charset="0"/>
              </a:rPr>
              <a:t> del </a:t>
            </a:r>
            <a:r>
              <a:rPr lang="en-US" dirty="0" err="1">
                <a:latin typeface="Abadi Extra Light" panose="020B0204020104020204" pitchFamily="34" charset="0"/>
              </a:rPr>
              <a:t>artista</a:t>
            </a:r>
            <a:r>
              <a:rPr lang="en-US" dirty="0">
                <a:latin typeface="Abadi Extra Light" panose="020B0204020104020204" pitchFamily="34" charset="0"/>
              </a:rPr>
              <a:t> al </a:t>
            </a:r>
            <a:r>
              <a:rPr lang="en-US" dirty="0" err="1">
                <a:latin typeface="Abadi Extra Light" panose="020B0204020104020204" pitchFamily="34" charset="0"/>
              </a:rPr>
              <a:t>modelo</a:t>
            </a:r>
            <a:r>
              <a:rPr lang="en-US" dirty="0">
                <a:latin typeface="Abadi Extra Light" panose="020B0204020104020204" pitchFamily="34" charset="0"/>
              </a:rPr>
              <a:t> de decision.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1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1085409" y="1013072"/>
            <a:ext cx="79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tempo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>
                <a:latin typeface="Abadi Extra Light" panose="020B0204020104020204" pitchFamily="34" charset="0"/>
              </a:rPr>
              <a:t>El tempo </a:t>
            </a:r>
            <a:r>
              <a:rPr lang="en-US" dirty="0" err="1">
                <a:latin typeface="Abadi Extra Light" panose="020B0204020104020204" pitchFamily="34" charset="0"/>
              </a:rPr>
              <a:t>estimado</a:t>
            </a:r>
            <a:r>
              <a:rPr lang="en-US" dirty="0">
                <a:latin typeface="Abadi Extra Light" panose="020B0204020104020204" pitchFamily="34" charset="0"/>
              </a:rPr>
              <a:t> de la </a:t>
            </a:r>
            <a:r>
              <a:rPr lang="en-US" dirty="0" err="1">
                <a:latin typeface="Abadi Extra Light" panose="020B0204020104020204" pitchFamily="34" charset="0"/>
              </a:rPr>
              <a:t>canción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A mayor tempo la cancion es </a:t>
            </a:r>
            <a:r>
              <a:rPr lang="en-US" dirty="0" err="1">
                <a:latin typeface="Abadi Extra Light" panose="020B0204020104020204" pitchFamily="34" charset="0"/>
              </a:rPr>
              <a:t>más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rápida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404D2-A356-4EC6-8612-3A989707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4" y="3867349"/>
            <a:ext cx="11724432" cy="229297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9" y="1403672"/>
            <a:ext cx="2328554" cy="13039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949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961422" y="1014542"/>
            <a:ext cx="93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valence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Mide</a:t>
            </a:r>
            <a:r>
              <a:rPr lang="en-US" dirty="0">
                <a:latin typeface="Abadi Extra Light" panose="020B0204020104020204" pitchFamily="34" charset="0"/>
              </a:rPr>
              <a:t> la </a:t>
            </a:r>
            <a:r>
              <a:rPr lang="en-US" dirty="0" err="1">
                <a:latin typeface="Abadi Extra Light" panose="020B0204020104020204" pitchFamily="34" charset="0"/>
              </a:rPr>
              <a:t>positividad</a:t>
            </a:r>
            <a:r>
              <a:rPr lang="en-US" dirty="0">
                <a:latin typeface="Abadi Extra Light" panose="020B0204020104020204" pitchFamily="34" charset="0"/>
              </a:rPr>
              <a:t> musical de una </a:t>
            </a:r>
            <a:r>
              <a:rPr lang="en-US" dirty="0" err="1">
                <a:latin typeface="Abadi Extra Light" panose="020B0204020104020204" pitchFamily="34" charset="0"/>
              </a:rPr>
              <a:t>canción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Una cancion con </a:t>
            </a:r>
            <a:r>
              <a:rPr lang="en-US" dirty="0" err="1">
                <a:latin typeface="Abadi Extra Light" panose="020B0204020104020204" pitchFamily="34" charset="0"/>
              </a:rPr>
              <a:t>alta</a:t>
            </a:r>
            <a:r>
              <a:rPr lang="en-US" dirty="0">
                <a:latin typeface="Abadi Extra Light" panose="020B0204020104020204" pitchFamily="34" charset="0"/>
              </a:rPr>
              <a:t> Valencia se </a:t>
            </a:r>
            <a:r>
              <a:rPr lang="en-US" dirty="0" err="1">
                <a:latin typeface="Abadi Extra Light" panose="020B0204020104020204" pitchFamily="34" charset="0"/>
              </a:rPr>
              <a:t>siente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más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feliz</a:t>
            </a:r>
            <a:r>
              <a:rPr lang="en-US" dirty="0">
                <a:latin typeface="Abadi Extra Light" panose="020B0204020104020204" pitchFamily="34" charset="0"/>
              </a:rPr>
              <a:t> o </a:t>
            </a:r>
            <a:r>
              <a:rPr lang="en-US" dirty="0" err="1">
                <a:latin typeface="Abadi Extra Light" panose="020B0204020104020204" pitchFamily="34" charset="0"/>
              </a:rPr>
              <a:t>eufórica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B4A20-018F-4A63-AD96-C4079923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7" y="3963433"/>
            <a:ext cx="11817332" cy="2332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8" y="1437483"/>
            <a:ext cx="2304396" cy="14494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880222" y="1014542"/>
            <a:ext cx="102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Liveness</a:t>
            </a: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liveness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Detecta</a:t>
            </a:r>
            <a:r>
              <a:rPr lang="en-US" dirty="0">
                <a:latin typeface="Abadi Extra Light" panose="020B0204020104020204" pitchFamily="34" charset="0"/>
              </a:rPr>
              <a:t> la </a:t>
            </a:r>
            <a:r>
              <a:rPr lang="en-US" dirty="0" err="1">
                <a:latin typeface="Abadi Extra Light" panose="020B0204020104020204" pitchFamily="34" charset="0"/>
              </a:rPr>
              <a:t>presencia</a:t>
            </a:r>
            <a:r>
              <a:rPr lang="en-US" dirty="0">
                <a:latin typeface="Abadi Extra Light" panose="020B0204020104020204" pitchFamily="34" charset="0"/>
              </a:rPr>
              <a:t> de una audiencia dentro de la </a:t>
            </a:r>
            <a:r>
              <a:rPr lang="en-US" dirty="0" err="1">
                <a:latin typeface="Abadi Extra Light" panose="020B0204020104020204" pitchFamily="34" charset="0"/>
              </a:rPr>
              <a:t>grabación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C420-295F-4E41-9096-1501847A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7" y="3867349"/>
            <a:ext cx="11817332" cy="23008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6" y="1453349"/>
            <a:ext cx="2210240" cy="15895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4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566770" y="1032850"/>
            <a:ext cx="167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Instrumentalness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instrumentalness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71851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Métrica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confianza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en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cuanto</a:t>
            </a:r>
            <a:r>
              <a:rPr lang="en-US" dirty="0">
                <a:latin typeface="Abadi Extra Light" panose="020B0204020104020204" pitchFamily="34" charset="0"/>
              </a:rPr>
              <a:t> a </a:t>
            </a:r>
            <a:r>
              <a:rPr lang="en-US" dirty="0" err="1">
                <a:latin typeface="Abadi Extra Light" panose="020B0204020104020204" pitchFamily="34" charset="0"/>
              </a:rPr>
              <a:t>si</a:t>
            </a:r>
            <a:r>
              <a:rPr lang="en-US" dirty="0">
                <a:latin typeface="Abadi Extra Light" panose="020B0204020104020204" pitchFamily="34" charset="0"/>
              </a:rPr>
              <a:t> la cancion </a:t>
            </a:r>
            <a:r>
              <a:rPr lang="en-US" dirty="0" err="1">
                <a:latin typeface="Abadi Extra Light" panose="020B0204020104020204" pitchFamily="34" charset="0"/>
              </a:rPr>
              <a:t>contiene</a:t>
            </a:r>
            <a:r>
              <a:rPr lang="en-US" dirty="0">
                <a:latin typeface="Abadi Extra Light" panose="020B0204020104020204" pitchFamily="34" charset="0"/>
              </a:rPr>
              <a:t> o no voces.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 Una cancion de rap es </a:t>
            </a:r>
            <a:r>
              <a:rPr lang="en-US" dirty="0" err="1">
                <a:latin typeface="Abadi Extra Light" panose="020B0204020104020204" pitchFamily="34" charset="0"/>
              </a:rPr>
              <a:t>claramente</a:t>
            </a:r>
            <a:r>
              <a:rPr lang="en-US" dirty="0">
                <a:latin typeface="Abadi Extra Light" panose="020B0204020104020204" pitchFamily="34" charset="0"/>
              </a:rPr>
              <a:t> no instrumental.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340715-DD86-459F-AD79-066C9E62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" y="3949511"/>
            <a:ext cx="11938815" cy="231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7" y="1500403"/>
            <a:ext cx="2254008" cy="1666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9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56" y="471059"/>
            <a:ext cx="8596668" cy="730481"/>
          </a:xfrm>
        </p:spPr>
        <p:txBody>
          <a:bodyPr>
            <a:normAutofit fontScale="90000"/>
          </a:bodyPr>
          <a:lstStyle/>
          <a:p>
            <a:r>
              <a:rPr lang="en-US" sz="2900" dirty="0">
                <a:latin typeface="Abadi Extra Light" panose="020B0204020104020204" pitchFamily="34" charset="0"/>
              </a:rPr>
              <a:t>¿</a:t>
            </a:r>
            <a:r>
              <a:rPr lang="en-US" sz="2900" dirty="0" err="1">
                <a:latin typeface="Abadi Extra Light" panose="020B0204020104020204" pitchFamily="34" charset="0"/>
              </a:rPr>
              <a:t>Cómo</a:t>
            </a:r>
            <a:r>
              <a:rPr lang="en-US" sz="2900" dirty="0">
                <a:latin typeface="Abadi Extra Light" panose="020B0204020104020204" pitchFamily="34" charset="0"/>
              </a:rPr>
              <a:t> lo </a:t>
            </a:r>
            <a:r>
              <a:rPr lang="en-US" sz="2900" dirty="0" err="1">
                <a:latin typeface="Abadi Extra Light" panose="020B0204020104020204" pitchFamily="34" charset="0"/>
              </a:rPr>
              <a:t>haremos</a:t>
            </a:r>
            <a:r>
              <a:rPr lang="en-US" sz="2900" dirty="0">
                <a:latin typeface="Abadi Extra Light" panose="020B0204020104020204" pitchFamily="34" charset="0"/>
              </a:rPr>
              <a:t>? Features</a:t>
            </a:r>
            <a:br>
              <a:rPr lang="en-US" dirty="0"/>
            </a:b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DAFBD-6C2A-416F-A121-43BD73509659}"/>
              </a:ext>
            </a:extLst>
          </p:cNvPr>
          <p:cNvSpPr txBox="1"/>
          <p:nvPr/>
        </p:nvSpPr>
        <p:spPr>
          <a:xfrm>
            <a:off x="712595" y="1032850"/>
            <a:ext cx="136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Acousticness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 Exclusion Zone">
            <a:extLst>
              <a:ext uri="{FF2B5EF4-FFF2-40B4-BE49-F238E27FC236}">
                <a16:creationId xmlns:a16="http://schemas.microsoft.com/office/drawing/2014/main" id="{D4B510EA-601D-48CB-95BD-49AEE07B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9" b="48692"/>
          <a:stretch/>
        </p:blipFill>
        <p:spPr bwMode="auto">
          <a:xfrm>
            <a:off x="10444829" y="252583"/>
            <a:ext cx="1587990" cy="56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4F6DE-FAC2-48A3-9F20-2E48E0BF9330}"/>
              </a:ext>
            </a:extLst>
          </p:cNvPr>
          <p:cNvCxnSpPr>
            <a:cxnSpLocks/>
          </p:cNvCxnSpPr>
          <p:nvPr/>
        </p:nvCxnSpPr>
        <p:spPr>
          <a:xfrm>
            <a:off x="0" y="923365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3818CA-2DEA-43D1-8581-E0E45D53123C}"/>
              </a:ext>
            </a:extLst>
          </p:cNvPr>
          <p:cNvSpPr txBox="1"/>
          <p:nvPr/>
        </p:nvSpPr>
        <p:spPr>
          <a:xfrm>
            <a:off x="215487" y="3441837"/>
            <a:ext cx="71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Distribución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acousticness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by label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67B76A-94EA-4677-B995-DDFF5C2D18DE}"/>
              </a:ext>
            </a:extLst>
          </p:cNvPr>
          <p:cNvCxnSpPr>
            <a:cxnSpLocks/>
          </p:cNvCxnSpPr>
          <p:nvPr/>
        </p:nvCxnSpPr>
        <p:spPr>
          <a:xfrm>
            <a:off x="2640651" y="1201540"/>
            <a:ext cx="0" cy="190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606DAF-0F3D-4125-8818-30E16344B519}"/>
              </a:ext>
            </a:extLst>
          </p:cNvPr>
          <p:cNvSpPr txBox="1"/>
          <p:nvPr/>
        </p:nvSpPr>
        <p:spPr>
          <a:xfrm>
            <a:off x="2811808" y="1257720"/>
            <a:ext cx="6182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Qué</a:t>
            </a:r>
            <a:endParaRPr lang="en-US" b="1" dirty="0"/>
          </a:p>
          <a:p>
            <a:r>
              <a:rPr lang="en-US" dirty="0" err="1">
                <a:latin typeface="Abadi Extra Light" panose="020B0204020104020204" pitchFamily="34" charset="0"/>
              </a:rPr>
              <a:t>Métrica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Abadi Extra Light" panose="020B0204020104020204" pitchFamily="34" charset="0"/>
              </a:rPr>
              <a:t>confianza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en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cuanto</a:t>
            </a:r>
            <a:r>
              <a:rPr lang="en-US" dirty="0">
                <a:latin typeface="Abadi Extra Light" panose="020B0204020104020204" pitchFamily="34" charset="0"/>
              </a:rPr>
              <a:t> a </a:t>
            </a:r>
            <a:r>
              <a:rPr lang="en-US" dirty="0" err="1">
                <a:latin typeface="Abadi Extra Light" panose="020B0204020104020204" pitchFamily="34" charset="0"/>
              </a:rPr>
              <a:t>si</a:t>
            </a:r>
            <a:r>
              <a:rPr lang="en-US" dirty="0">
                <a:latin typeface="Abadi Extra Light" panose="020B0204020104020204" pitchFamily="34" charset="0"/>
              </a:rPr>
              <a:t> la cancion es </a:t>
            </a:r>
            <a:r>
              <a:rPr lang="en-US" dirty="0" err="1">
                <a:latin typeface="Abadi Extra Light" panose="020B0204020104020204" pitchFamily="34" charset="0"/>
              </a:rPr>
              <a:t>acústica</a:t>
            </a:r>
            <a:r>
              <a:rPr lang="en-US" dirty="0">
                <a:latin typeface="Abadi Extra Light" panose="020B0204020104020204" pitchFamily="34" charset="0"/>
              </a:rPr>
              <a:t> o no.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1" dirty="0" err="1"/>
              <a:t>Impacto</a:t>
            </a:r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 err="1">
                <a:latin typeface="Abadi Extra Light" panose="020B0204020104020204" pitchFamily="34" charset="0"/>
              </a:rPr>
              <a:t>Diferenciación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endParaRPr lang="es-A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15D82-9AF2-4EA0-A32A-B21025E39062}"/>
              </a:ext>
            </a:extLst>
          </p:cNvPr>
          <p:cNvSpPr txBox="1"/>
          <p:nvPr/>
        </p:nvSpPr>
        <p:spPr>
          <a:xfrm>
            <a:off x="2880175" y="1257720"/>
            <a:ext cx="61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BB71B-A04E-452C-B25A-1638C76F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3916461"/>
            <a:ext cx="11844471" cy="2299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62EED-5FD1-4F1C-9F1B-F6D85148B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4050" y="1423066"/>
            <a:ext cx="1877078" cy="15190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8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688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 Extra Light</vt:lpstr>
      <vt:lpstr>Arial</vt:lpstr>
      <vt:lpstr>Calibri</vt:lpstr>
      <vt:lpstr>Calibri Light</vt:lpstr>
      <vt:lpstr>Office Theme</vt:lpstr>
      <vt:lpstr>Song Success Prediction Model</vt:lpstr>
      <vt:lpstr>PowerPoint Presentation</vt:lpstr>
      <vt:lpstr>PowerPoint Presentation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¿Cómo lo haremos? Features 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Prediction Model</dc:title>
  <dc:creator>MARCOS MORELLI</dc:creator>
  <cp:keywords>INTERNAL</cp:keywords>
  <dc:description>INTERNAL</dc:description>
  <cp:lastModifiedBy>Hernán Santesteban</cp:lastModifiedBy>
  <cp:revision>41</cp:revision>
  <dcterms:created xsi:type="dcterms:W3CDTF">2021-01-30T17:43:53Z</dcterms:created>
  <dcterms:modified xsi:type="dcterms:W3CDTF">2021-02-04T21:33:14Z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