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79" r:id="rId3"/>
    <p:sldId id="277" r:id="rId4"/>
    <p:sldId id="282" r:id="rId5"/>
    <p:sldId id="260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F15169-E096-40E1-8EA1-85181261BF21}">
          <p14:sldIdLst>
            <p14:sldId id="256"/>
            <p14:sldId id="279"/>
            <p14:sldId id="277"/>
            <p14:sldId id="282"/>
            <p14:sldId id="26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1481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9346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37210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4539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6882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905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356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745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0607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5753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5237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1369338411,&quot;Placement&quot;:&quot;Footer&quot;,&quot;Top&quot;:519.343,&quot;Left&quot;:888.1581,&quot;SlideWidth&quot;:960,&quot;SlideHeight&quot;:540}"/>
          <p:cNvSpPr txBox="1"/>
          <p:nvPr userDrawn="1"/>
        </p:nvSpPr>
        <p:spPr>
          <a:xfrm>
            <a:off x="11279608" y="6595656"/>
            <a:ext cx="9123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FF0000"/>
                </a:solidFill>
                <a:latin typeface="Calibri" panose="020F0502020204030204" pitchFamily="34" charset="0"/>
              </a:rPr>
              <a:t>|INTERNAL|</a:t>
            </a:r>
          </a:p>
        </p:txBody>
      </p:sp>
    </p:spTree>
    <p:extLst>
      <p:ext uri="{BB962C8B-B14F-4D97-AF65-F5344CB8AC3E}">
        <p14:creationId xmlns:p14="http://schemas.microsoft.com/office/powerpoint/2010/main" val="16631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microsoft.com/office/2007/relationships/hdphoto" Target="../media/hdphoto1.wdp" /><Relationship Id="rId7" Type="http://schemas.openxmlformats.org/officeDocument/2006/relationships/image" Target="../media/image5.jfif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jfif" /><Relationship Id="rId5" Type="http://schemas.openxmlformats.org/officeDocument/2006/relationships/image" Target="../media/image3.jfif" /><Relationship Id="rId4" Type="http://schemas.openxmlformats.org/officeDocument/2006/relationships/image" Target="../media/image2.jfif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://www.kaggle.com/sijovm/atpdata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microsoft.com/office/2007/relationships/hdphoto" Target="../media/hdphoto1.wdp" 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474757"/>
            <a:ext cx="4826072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/>
              <a:t>Match Outcome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Prediction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69654" y="2840357"/>
            <a:ext cx="4376651" cy="795528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b="1" u="sng" dirty="0"/>
              <a:t>Grupo 1: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Jonathan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Marcos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Hernan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Pablo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Iago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500" dirty="0"/>
              <a:t>Guido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67" y="5609763"/>
            <a:ext cx="500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Hernan - Iago - Marcos - Guido - Jonathan – Pablo</a:t>
            </a:r>
          </a:p>
          <a:p>
            <a:r>
              <a:rPr lang="es-AR" dirty="0"/>
              <a:t>Grupo I</a:t>
            </a:r>
          </a:p>
        </p:txBody>
      </p:sp>
    </p:spTree>
    <p:extLst>
      <p:ext uri="{BB962C8B-B14F-4D97-AF65-F5344CB8AC3E}">
        <p14:creationId xmlns:p14="http://schemas.microsoft.com/office/powerpoint/2010/main" val="363276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1664B7-2D0F-4172-A792-49E94B22ED37}"/>
              </a:ext>
            </a:extLst>
          </p:cNvPr>
          <p:cNvCxnSpPr>
            <a:cxnSpLocks/>
          </p:cNvCxnSpPr>
          <p:nvPr/>
        </p:nvCxnSpPr>
        <p:spPr>
          <a:xfrm>
            <a:off x="-12000" y="1133103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BB943D62-6DD7-4CD5-9A05-24DF499E0593}"/>
              </a:ext>
            </a:extLst>
          </p:cNvPr>
          <p:cNvSpPr txBox="1">
            <a:spLocks/>
          </p:cNvSpPr>
          <p:nvPr/>
        </p:nvSpPr>
        <p:spPr>
          <a:xfrm>
            <a:off x="575556" y="419783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 Extra Light" panose="020B0204020104020204" pitchFamily="34" charset="0"/>
              </a:rPr>
              <a:t>¿Les </a:t>
            </a:r>
            <a:r>
              <a:rPr lang="en-US" dirty="0" err="1">
                <a:latin typeface="Abadi Extra Light" panose="020B0204020104020204" pitchFamily="34" charset="0"/>
              </a:rPr>
              <a:t>gustaría</a:t>
            </a:r>
            <a:r>
              <a:rPr lang="en-US" dirty="0">
                <a:latin typeface="Abadi Extra Light" panose="020B0204020104020204" pitchFamily="34" charset="0"/>
              </a:rPr>
              <a:t> saber </a:t>
            </a:r>
            <a:r>
              <a:rPr lang="en-US" dirty="0" err="1">
                <a:latin typeface="Abadi Extra Light" panose="020B0204020104020204" pitchFamily="34" charset="0"/>
              </a:rPr>
              <a:t>quién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ganaría</a:t>
            </a:r>
            <a:r>
              <a:rPr lang="en-US" dirty="0">
                <a:latin typeface="Abadi Extra Light" panose="020B0204020104020204" pitchFamily="34" charset="0"/>
              </a:rPr>
              <a:t>?</a:t>
            </a:r>
            <a:br>
              <a:rPr lang="en-US" dirty="0"/>
            </a:b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683" l="4261" r="97995">
                        <a14:backgroundMark x1="9273" y1="33333" x2="9273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780" y="158236"/>
            <a:ext cx="2174956" cy="6868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71" y="2361251"/>
            <a:ext cx="3614362" cy="25242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56" y="2361252"/>
            <a:ext cx="3614360" cy="25242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255284" y="3273416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VS</a:t>
            </a:r>
            <a:endParaRPr lang="es-AR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55" y="2823278"/>
            <a:ext cx="3628087" cy="20622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17" y="2823278"/>
            <a:ext cx="3670277" cy="20622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55" y="2620553"/>
            <a:ext cx="2286000" cy="2000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027" y="2620553"/>
            <a:ext cx="2286000" cy="2000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05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" grpId="0"/>
      <p:bldP spid="5" grpId="1"/>
      <p:bldP spid="5" grpId="2"/>
      <p:bldP spid="5" grpId="3"/>
      <p:bldP spid="5" grpId="4"/>
      <p:bldP spid="5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C3985D-3BD2-4F2D-9385-7A6CBE3EBD6D}"/>
              </a:ext>
            </a:extLst>
          </p:cNvPr>
          <p:cNvSpPr txBox="1"/>
          <p:nvPr/>
        </p:nvSpPr>
        <p:spPr>
          <a:xfrm>
            <a:off x="575556" y="1846424"/>
            <a:ext cx="985266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Se intenta predecir quien será el ganador resultante de un partido de tenis dentro del circuito ATP.</a:t>
            </a:r>
          </a:p>
          <a:p>
            <a:endParaRPr lang="es-AR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Utilizando un conjunto de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datasets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, y a través de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feature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engineering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se crearon variables acumulativas dinámicas que están vinculadas a ambos disputantes del encuentro al momento de cada partido. </a:t>
            </a:r>
          </a:p>
          <a:p>
            <a:endParaRPr lang="es-AR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Se utilizaron modelos de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bagging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,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random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forest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, extra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trees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,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ada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boost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, y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xgboost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cross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validation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, y fueron entrenados con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cross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validatios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y </a:t>
            </a:r>
            <a:r>
              <a:rPr lang="es-AR" sz="2000" dirty="0" err="1">
                <a:latin typeface="Abadi Extra Light" panose="020B0204020104020204" pitchFamily="34" charset="0"/>
              </a:rPr>
              <a:t>grid</a:t>
            </a:r>
            <a:r>
              <a:rPr lang="es-AR" sz="2000" dirty="0">
                <a:latin typeface="Abadi Extra Light" panose="020B0204020104020204" pitchFamily="34" charset="0"/>
              </a:rPr>
              <a:t> </a:t>
            </a:r>
            <a:r>
              <a:rPr lang="es-AR" sz="2000" dirty="0" err="1">
                <a:latin typeface="Abadi Extra Light" panose="020B0204020104020204" pitchFamily="34" charset="0"/>
              </a:rPr>
              <a:t>search</a:t>
            </a:r>
            <a:r>
              <a:rPr lang="es-AR" sz="2000" dirty="0">
                <a:latin typeface="Abadi Extra Light" panose="020B0204020104020204" pitchFamily="34" charset="0"/>
              </a:rPr>
              <a:t>. De esta forma,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podemos</a:t>
            </a:r>
            <a:r>
              <a:rPr lang="es-AR" sz="2000" dirty="0">
                <a:latin typeface="Abadi Extra Light" panose="020B0204020104020204" pitchFamily="34" charset="0"/>
              </a:rPr>
              <a:t> predecir quién será el ganador con un </a:t>
            </a:r>
            <a:r>
              <a:rPr lang="es-AR" sz="2000" dirty="0" err="1">
                <a:latin typeface="Abadi Extra Light" panose="020B0204020104020204" pitchFamily="34" charset="0"/>
              </a:rPr>
              <a:t>accuracy</a:t>
            </a:r>
            <a:r>
              <a:rPr lang="es-AR" sz="2000" dirty="0">
                <a:latin typeface="Abadi Extra Light" panose="020B0204020104020204" pitchFamily="34" charset="0"/>
              </a:rPr>
              <a:t> de 68%.</a:t>
            </a:r>
          </a:p>
          <a:p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endParaRPr lang="es-A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1664B7-2D0F-4172-A792-49E94B22ED37}"/>
              </a:ext>
            </a:extLst>
          </p:cNvPr>
          <p:cNvCxnSpPr>
            <a:cxnSpLocks/>
          </p:cNvCxnSpPr>
          <p:nvPr/>
        </p:nvCxnSpPr>
        <p:spPr>
          <a:xfrm>
            <a:off x="-12000" y="1133103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BB943D62-6DD7-4CD5-9A05-24DF499E0593}"/>
              </a:ext>
            </a:extLst>
          </p:cNvPr>
          <p:cNvSpPr txBox="1">
            <a:spLocks/>
          </p:cNvSpPr>
          <p:nvPr/>
        </p:nvSpPr>
        <p:spPr>
          <a:xfrm>
            <a:off x="575556" y="419783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 Extra Light" panose="020B0204020104020204" pitchFamily="34" charset="0"/>
              </a:rPr>
              <a:t>¿De </a:t>
            </a:r>
            <a:r>
              <a:rPr lang="en-US" dirty="0" err="1">
                <a:latin typeface="Abadi Extra Light" panose="020B0204020104020204" pitchFamily="34" charset="0"/>
              </a:rPr>
              <a:t>qué</a:t>
            </a:r>
            <a:r>
              <a:rPr lang="en-US" dirty="0">
                <a:latin typeface="Abadi Extra Light" panose="020B0204020104020204" pitchFamily="34" charset="0"/>
              </a:rPr>
              <a:t> se </a:t>
            </a:r>
            <a:r>
              <a:rPr lang="en-US" dirty="0" err="1">
                <a:latin typeface="Abadi Extra Light" panose="020B0204020104020204" pitchFamily="34" charset="0"/>
              </a:rPr>
              <a:t>trata</a:t>
            </a:r>
            <a:r>
              <a:rPr lang="en-US" dirty="0">
                <a:latin typeface="Abadi Extra Light" panose="020B0204020104020204" pitchFamily="34" charset="0"/>
              </a:rPr>
              <a:t>?</a:t>
            </a:r>
            <a:br>
              <a:rPr lang="en-US" dirty="0"/>
            </a:b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683" l="4261" r="97995">
                        <a14:backgroundMark x1="9273" y1="33333" x2="9273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780" y="158236"/>
            <a:ext cx="2174956" cy="6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9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1664B7-2D0F-4172-A792-49E94B22ED37}"/>
              </a:ext>
            </a:extLst>
          </p:cNvPr>
          <p:cNvCxnSpPr>
            <a:cxnSpLocks/>
          </p:cNvCxnSpPr>
          <p:nvPr/>
        </p:nvCxnSpPr>
        <p:spPr>
          <a:xfrm>
            <a:off x="-12000" y="1133103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BB943D62-6DD7-4CD5-9A05-24DF499E0593}"/>
              </a:ext>
            </a:extLst>
          </p:cNvPr>
          <p:cNvSpPr txBox="1">
            <a:spLocks/>
          </p:cNvSpPr>
          <p:nvPr/>
        </p:nvSpPr>
        <p:spPr>
          <a:xfrm>
            <a:off x="575556" y="419783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 Extra Light" panose="020B0204020104020204" pitchFamily="34" charset="0"/>
              </a:rPr>
              <a:t>Dataset</a:t>
            </a:r>
            <a:br>
              <a:rPr lang="en-US" dirty="0"/>
            </a:b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683" l="4261" r="97995">
                        <a14:backgroundMark x1="9273" y1="33333" x2="9273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780" y="158236"/>
            <a:ext cx="2174956" cy="686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C3985D-3BD2-4F2D-9385-7A6CBE3EBD6D}"/>
              </a:ext>
            </a:extLst>
          </p:cNvPr>
          <p:cNvSpPr txBox="1"/>
          <p:nvPr/>
        </p:nvSpPr>
        <p:spPr>
          <a:xfrm>
            <a:off x="575556" y="1558384"/>
            <a:ext cx="985266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Descripción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: e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l 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  <a:hlinkClick r:id="rId4"/>
              </a:rPr>
              <a:t>dataset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contiene detalles sobre todos los partidos ATP disputados desde 1968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Observaciones: Con el objetivo de mejorar el modelo, se tomaron datos a partir del año 2003 (era moderna).</a:t>
            </a:r>
          </a:p>
          <a:p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Algunas</a:t>
            </a:r>
            <a:r>
              <a:rPr lang="en-US" sz="2000" dirty="0">
                <a:latin typeface="Abadi Extra Light" panose="020B0204020104020204" pitchFamily="34" charset="0"/>
                <a:ea typeface="+mj-ea"/>
                <a:cs typeface="+mj-cs"/>
              </a:rPr>
              <a:t> features: i) m</a:t>
            </a:r>
            <a:r>
              <a:rPr lang="es-AR" sz="2000" dirty="0">
                <a:latin typeface="Abadi Extra Light" panose="020B0204020104020204" pitchFamily="34" charset="0"/>
              </a:rPr>
              <a:t>ano hábil del jugador; ii) ranking; iii) al día del partido, qué resultados tuvo el jugador en el torneo, en la temporada, y en su carrera; iv) cuales fueron sus resultados contra jugadores, en la superficie del torneo</a:t>
            </a:r>
            <a:r>
              <a:rPr lang="en-US" sz="2000" dirty="0">
                <a:latin typeface="Abadi Extra Light" panose="020B02040201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67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1664B7-2D0F-4172-A792-49E94B22ED37}"/>
              </a:ext>
            </a:extLst>
          </p:cNvPr>
          <p:cNvCxnSpPr>
            <a:cxnSpLocks/>
          </p:cNvCxnSpPr>
          <p:nvPr/>
        </p:nvCxnSpPr>
        <p:spPr>
          <a:xfrm>
            <a:off x="-12000" y="1133103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BB943D62-6DD7-4CD5-9A05-24DF499E0593}"/>
              </a:ext>
            </a:extLst>
          </p:cNvPr>
          <p:cNvSpPr txBox="1">
            <a:spLocks/>
          </p:cNvSpPr>
          <p:nvPr/>
        </p:nvSpPr>
        <p:spPr>
          <a:xfrm>
            <a:off x="575556" y="419783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 Extra Light" panose="020B0204020104020204" pitchFamily="34" charset="0"/>
              </a:rPr>
              <a:t>¿</a:t>
            </a:r>
            <a:r>
              <a:rPr lang="en-US" dirty="0" err="1">
                <a:latin typeface="Abadi Extra Light" panose="020B0204020104020204" pitchFamily="34" charset="0"/>
              </a:rPr>
              <a:t>Modelos</a:t>
            </a:r>
            <a:r>
              <a:rPr lang="en-US" dirty="0">
                <a:latin typeface="Abadi Extra Light" panose="020B0204020104020204" pitchFamily="34" charset="0"/>
              </a:rPr>
              <a:t>?</a:t>
            </a:r>
            <a:br>
              <a:rPr lang="en-US" dirty="0"/>
            </a:b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6" y="1756662"/>
            <a:ext cx="11881844" cy="3993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24" b="89683" l="4261" r="97995">
                        <a14:backgroundMark x1="9273" y1="33333" x2="9273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780" y="158236"/>
            <a:ext cx="2174956" cy="6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C3985D-3BD2-4F2D-9385-7A6CBE3EBD6D}"/>
              </a:ext>
            </a:extLst>
          </p:cNvPr>
          <p:cNvSpPr txBox="1"/>
          <p:nvPr/>
        </p:nvSpPr>
        <p:spPr>
          <a:xfrm>
            <a:off x="575556" y="1519196"/>
            <a:ext cx="985266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endParaRPr lang="en-US" sz="2000" dirty="0">
              <a:latin typeface="Abadi Extra Light" panose="020B0204020104020204" pitchFamily="34" charset="0"/>
              <a:ea typeface="+mj-ea"/>
              <a:cs typeface="+mj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Después del trabajo realizado, concluimos que para poder explotar todo el potencial del dataset es necesario seguir explorando alternativas para aumentar el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accuracy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del 68%.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Las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features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que dispone el modelo no son lo suficientemente representativas. Se propone agregar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datasets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 adicionales con el objetivos de fortalecer dichas </a:t>
            </a:r>
            <a:r>
              <a:rPr lang="es-AR" sz="2000" dirty="0" err="1">
                <a:latin typeface="Abadi Extra Light" panose="020B0204020104020204" pitchFamily="34" charset="0"/>
                <a:ea typeface="+mj-ea"/>
                <a:cs typeface="+mj-cs"/>
              </a:rPr>
              <a:t>feautures</a:t>
            </a:r>
            <a:r>
              <a:rPr lang="es-AR" sz="2000" dirty="0">
                <a:latin typeface="Abadi Extra Light" panose="020B0204020104020204" pitchFamily="34" charset="0"/>
                <a:ea typeface="+mj-ea"/>
                <a:cs typeface="+mj-cs"/>
              </a:rPr>
              <a:t>. Por ejemplo, buscar un dataset que permita identificar los estilos de juego de cada jugador.</a:t>
            </a:r>
            <a:endParaRPr lang="es-A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1664B7-2D0F-4172-A792-49E94B22ED37}"/>
              </a:ext>
            </a:extLst>
          </p:cNvPr>
          <p:cNvCxnSpPr>
            <a:cxnSpLocks/>
          </p:cNvCxnSpPr>
          <p:nvPr/>
        </p:nvCxnSpPr>
        <p:spPr>
          <a:xfrm>
            <a:off x="-12000" y="1133103"/>
            <a:ext cx="12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BB943D62-6DD7-4CD5-9A05-24DF499E0593}"/>
              </a:ext>
            </a:extLst>
          </p:cNvPr>
          <p:cNvSpPr txBox="1">
            <a:spLocks/>
          </p:cNvSpPr>
          <p:nvPr/>
        </p:nvSpPr>
        <p:spPr>
          <a:xfrm>
            <a:off x="575556" y="419783"/>
            <a:ext cx="8596668" cy="73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Conclusión</a:t>
            </a:r>
            <a:br>
              <a:rPr lang="en-US" dirty="0"/>
            </a:br>
            <a:endParaRPr lang="es-A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683" l="4261" r="97995">
                        <a14:backgroundMark x1="9273" y1="33333" x2="9273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780" y="158236"/>
            <a:ext cx="2174956" cy="6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307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Match Outcome Prediction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Prediction Model</dc:title>
  <dc:creator>MARCOS MORELLI</dc:creator>
  <cp:keywords>INTERNAL</cp:keywords>
  <dc:description>INTERNAL</dc:description>
  <cp:lastModifiedBy>Unknown User</cp:lastModifiedBy>
  <cp:revision>79</cp:revision>
  <dcterms:created xsi:type="dcterms:W3CDTF">2021-01-30T17:43:53Z</dcterms:created>
  <dcterms:modified xsi:type="dcterms:W3CDTF">2021-03-16T21:18:21Z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urce">
    <vt:lpwstr>Internal</vt:lpwstr>
  </property>
  <property fmtid="{D5CDD505-2E9C-101B-9397-08002B2CF9AE}" pid="3" name="Footers">
    <vt:lpwstr>Footers</vt:lpwstr>
  </property>
  <property fmtid="{D5CDD505-2E9C-101B-9397-08002B2CF9AE}" pid="4" name="MSIP_Label_0a8e637f-7bb7-4040-a22f-4e3924ef3558_Enabled">
    <vt:lpwstr>true</vt:lpwstr>
  </property>
  <property fmtid="{D5CDD505-2E9C-101B-9397-08002B2CF9AE}" pid="5" name="MSIP_Label_0a8e637f-7bb7-4040-a22f-4e3924ef3558_SetDate">
    <vt:lpwstr>2021-03-16T21:17:08Z</vt:lpwstr>
  </property>
  <property fmtid="{D5CDD505-2E9C-101B-9397-08002B2CF9AE}" pid="6" name="MSIP_Label_0a8e637f-7bb7-4040-a22f-4e3924ef3558_Method">
    <vt:lpwstr>Standard</vt:lpwstr>
  </property>
  <property fmtid="{D5CDD505-2E9C-101B-9397-08002B2CF9AE}" pid="7" name="MSIP_Label_0a8e637f-7bb7-4040-a22f-4e3924ef3558_Name">
    <vt:lpwstr>CLAINTERN</vt:lpwstr>
  </property>
  <property fmtid="{D5CDD505-2E9C-101B-9397-08002B2CF9AE}" pid="8" name="MSIP_Label_0a8e637f-7bb7-4040-a22f-4e3924ef3558_SiteId">
    <vt:lpwstr>e0fd434d-ba64-497b-90d2-859c472e1a92</vt:lpwstr>
  </property>
  <property fmtid="{D5CDD505-2E9C-101B-9397-08002B2CF9AE}" pid="9" name="MSIP_Label_0a8e637f-7bb7-4040-a22f-4e3924ef3558_ActionId">
    <vt:lpwstr>96ec7fdd-9432-4583-9850-6f9d78b48101</vt:lpwstr>
  </property>
  <property fmtid="{D5CDD505-2E9C-101B-9397-08002B2CF9AE}" pid="10" name="MSIP_Label_0a8e637f-7bb7-4040-a22f-4e3924ef3558_ContentBits">
    <vt:lpwstr>2</vt:lpwstr>
  </property>
  <property fmtid="{D5CDD505-2E9C-101B-9397-08002B2CF9AE}" pid="11" name="Classification">
    <vt:lpwstr>INTERNAL</vt:lpwstr>
  </property>
</Properties>
</file>