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4"/>
    <p:restoredTop sz="96327"/>
  </p:normalViewPr>
  <p:slideViewPr>
    <p:cSldViewPr snapToGrid="0">
      <p:cViewPr varScale="1">
        <p:scale>
          <a:sx n="124" d="100"/>
          <a:sy n="124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3D6-811F-A1E0-6F50-6BA44392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0E1F-6EC5-7A9C-58E9-7725B946C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5EF8-3CB8-E3FC-627B-7B5539A2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AC5E-CE8B-6380-311E-C863D89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443B-4501-96EB-5CDD-F952ADF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17D8-AD0D-E303-6C7E-4B94E5A9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69FFA-30DB-CDD3-67F5-92E0F5C1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EAD0-EED1-6256-98D4-62B20FE5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7949-0E79-1F47-4A6F-5C0C7663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BE3B-3083-3EFC-D5E9-01D5680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EC33C-E3D9-CE67-1AE2-CE961FF5F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76B9A-68B1-3198-39C8-26051ADE9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120D-AAC2-53BD-D3E2-BDEF0E57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98FC-2CE1-9BC3-06C4-048534A1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FF8B-C63E-673F-65CA-C890EEC6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4A6-122C-34F7-5189-8F0F142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401B-4940-7A5B-6318-C5608020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3B0EF-26B5-0B23-52C2-A958495A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3D89-EC6B-1E28-3796-EDE14AA4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7557-0EC9-21CB-DDDC-50B8C258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F76D-64E6-F2C2-EA82-38B5E76B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C8FED-B02A-7E08-4ECE-A31818A4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A4CC-8F92-808C-6F90-E107369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EBF9-8E3F-34A3-8AD7-BD47A9E7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33F3-7488-740F-BA03-A77811C5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C515-DC0A-53AA-6F09-8BFE42D8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253E-F76E-840A-E86D-8B3F5E84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955ED-6286-A48B-D91D-2AC02CA8B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0DFE-C34B-45D5-AD7B-A0CA8826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968F-FED2-27CD-A009-C838BD02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D0ED-1BAA-9D41-C17F-CFED583B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FC23-517D-D240-CC06-2FE8A4C7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3B44-115D-C571-F8BC-789D4634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508B7-0584-0C97-56FF-59244F3C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B5752-9FC7-71B7-865F-26DD3DC94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D8C56-F452-D9B4-0348-79BFEA642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EE8DA-686F-B94D-AED7-9CFB39B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2F392-D105-CC34-22EB-12118F6D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0802D-D0BC-B5A1-64CA-7B9D5AC2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00D0-5D78-3EBC-0644-5B7CD802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2CCAB-0684-375C-9DE0-35EBD64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B0C09-44F8-E9C6-73B3-1D95D74F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467F9-62A1-F1E4-D2A7-1E4C14C7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8E631-B0CB-955E-422A-DDB6AF27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879D-E6A3-9C2D-899A-790B31C7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D762-273B-294D-6640-93404B8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1A40-3089-C372-DF2E-71425A6B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6DBB-17F9-E62C-1422-82F77F01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027D-85F6-D284-B0C6-59FCCF313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4751-42AF-731B-0BC2-F34C78C4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38BDA-E58B-FE73-5D0D-BFE474D3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09C4-09C3-F0FA-F0FC-0766D969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145C-4B01-E8B2-36B6-C163091E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9F0E4-AB46-1A28-D33D-EFF1E2AF7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56F3D-ABA4-F0C5-0F7B-2FDF18A9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FAC6-A8BC-3891-0357-0E77C2DD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76177-EB70-ECA8-1DAB-8028191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40D42-FC40-2FE2-70D6-7B7F9009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B7A91-5931-32A7-772E-E0A85767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8D0D-65F0-1EB8-1722-29FA956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DD7C-390F-B62B-91D5-A1771356F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87D1-588C-F34C-A40F-2F24A4275D5E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CCAA-234C-01C5-0E92-2962F9DC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FEF6-443D-4714-504B-E773159D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DDE0-8303-904F-8124-7E5EB24E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90EB-AD9F-B6CA-7E74-BD5ACADB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60FE-3A89-0638-6C83-411B3E726A6D}"/>
              </a:ext>
            </a:extLst>
          </p:cNvPr>
          <p:cNvSpPr txBox="1"/>
          <p:nvPr/>
        </p:nvSpPr>
        <p:spPr>
          <a:xfrm>
            <a:off x="130262" y="4184903"/>
            <a:ext cx="307568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Extract time series from f-MRI for ROIs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0BB18-A66F-32DC-EF98-2BF793CDEEF9}"/>
              </a:ext>
            </a:extLst>
          </p:cNvPr>
          <p:cNvSpPr txBox="1"/>
          <p:nvPr/>
        </p:nvSpPr>
        <p:spPr>
          <a:xfrm>
            <a:off x="0" y="2399385"/>
            <a:ext cx="267428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Identify seeds/Regions of Interest</a:t>
            </a:r>
          </a:p>
          <a:p>
            <a:r>
              <a:rPr lang="en-US" sz="1400" dirty="0"/>
              <a:t>(ROIs)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442E1-C95A-5E7E-BB04-38034D74C508}"/>
              </a:ext>
            </a:extLst>
          </p:cNvPr>
          <p:cNvSpPr txBox="1"/>
          <p:nvPr/>
        </p:nvSpPr>
        <p:spPr>
          <a:xfrm>
            <a:off x="2980130" y="6387089"/>
            <a:ext cx="327974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Find Partial correlation between the ROIs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65B7A3-6CD9-24E5-CE93-1D65C2FC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34" y="4112242"/>
            <a:ext cx="2665705" cy="22290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222E2E-76B9-8C2E-8D46-58F3E148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10" y="4586414"/>
            <a:ext cx="3320008" cy="17398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4D80D4-F6F2-B69A-843E-8D2057ADE3D7}"/>
              </a:ext>
            </a:extLst>
          </p:cNvPr>
          <p:cNvSpPr txBox="1"/>
          <p:nvPr/>
        </p:nvSpPr>
        <p:spPr>
          <a:xfrm>
            <a:off x="112947" y="161054"/>
            <a:ext cx="2317218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Capture resting state </a:t>
            </a:r>
          </a:p>
          <a:p>
            <a:r>
              <a:rPr lang="en-US" sz="1400" dirty="0"/>
              <a:t>neuronal activity for Typically Developing Children and those affected by ADHD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9F8F83-BEBE-6D2B-3A98-23D9D69A428C}"/>
              </a:ext>
            </a:extLst>
          </p:cNvPr>
          <p:cNvSpPr txBox="1"/>
          <p:nvPr/>
        </p:nvSpPr>
        <p:spPr>
          <a:xfrm>
            <a:off x="6630313" y="6203135"/>
            <a:ext cx="525020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Generate Quadratic Program(QP) for the partial correlation matrix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D9BFC-1CC5-FA5E-2F72-C60DB7D2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689" y="5592575"/>
            <a:ext cx="5489824" cy="3547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DF2B77-35F6-26E7-B898-7025878BB15C}"/>
              </a:ext>
            </a:extLst>
          </p:cNvPr>
          <p:cNvSpPr txBox="1"/>
          <p:nvPr/>
        </p:nvSpPr>
        <p:spPr>
          <a:xfrm>
            <a:off x="7674146" y="5193473"/>
            <a:ext cx="414768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Convert QP to QUBO and obtain the Ising Hamiltonian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4E06E-2CD6-269B-9BB3-37D7972D5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708" y="3895273"/>
            <a:ext cx="1737535" cy="11256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BC7B91E-A641-90BC-1FFE-B5FE021F7E31}"/>
              </a:ext>
            </a:extLst>
          </p:cNvPr>
          <p:cNvSpPr txBox="1"/>
          <p:nvPr/>
        </p:nvSpPr>
        <p:spPr>
          <a:xfrm>
            <a:off x="9329957" y="4062783"/>
            <a:ext cx="228453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Construct QAOA Ansatz </a:t>
            </a:r>
          </a:p>
          <a:p>
            <a:r>
              <a:rPr lang="en-US" sz="1400" dirty="0"/>
              <a:t>and find its density matrix(</a:t>
            </a:r>
            <a:r>
              <a:rPr lang="el-GR" sz="1400" dirty="0"/>
              <a:t>ρ</a:t>
            </a:r>
            <a:r>
              <a:rPr lang="en-CA" sz="1400" dirty="0"/>
              <a:t>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3A0AE1-A6BC-928B-266D-37BD96BFC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421" y="1791297"/>
            <a:ext cx="1985298" cy="9951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F9B9A0C-2794-6483-291F-B1B50BF55DEF}"/>
              </a:ext>
            </a:extLst>
          </p:cNvPr>
          <p:cNvSpPr txBox="1"/>
          <p:nvPr/>
        </p:nvSpPr>
        <p:spPr>
          <a:xfrm>
            <a:off x="9753063" y="2037812"/>
            <a:ext cx="21609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Calculate the </a:t>
            </a:r>
          </a:p>
          <a:p>
            <a:r>
              <a:rPr lang="en-US" sz="1400" dirty="0"/>
              <a:t>Von Neumann entropy of </a:t>
            </a:r>
            <a:r>
              <a:rPr lang="el-GR" sz="1400" dirty="0"/>
              <a:t>ρ</a:t>
            </a:r>
            <a:endParaRPr lang="en-US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35040FE-FAB6-3A11-6825-429E8BDE6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203" y="67764"/>
            <a:ext cx="2407711" cy="16221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C9C3E43-4F01-59E3-2558-38338050239E}"/>
              </a:ext>
            </a:extLst>
          </p:cNvPr>
          <p:cNvSpPr txBox="1"/>
          <p:nvPr/>
        </p:nvSpPr>
        <p:spPr>
          <a:xfrm>
            <a:off x="10005055" y="340391"/>
            <a:ext cx="190898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Compare the entropies </a:t>
            </a:r>
          </a:p>
          <a:p>
            <a:r>
              <a:rPr lang="en-US" sz="1400" dirty="0"/>
              <a:t>of TDC vs ADHD 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7C3464-BD7C-71DF-9957-0E2729CEBA68}"/>
              </a:ext>
            </a:extLst>
          </p:cNvPr>
          <p:cNvSpPr/>
          <p:nvPr/>
        </p:nvSpPr>
        <p:spPr>
          <a:xfrm>
            <a:off x="9907532" y="1291157"/>
            <a:ext cx="1763544" cy="275976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effectLst/>
            </a:endParaRPr>
          </a:p>
          <a:p>
            <a:pPr algn="ctr"/>
            <a:r>
              <a:rPr lang="en-CA" sz="1800" dirty="0">
                <a:effectLst/>
              </a:rPr>
              <a:t>S</a:t>
            </a:r>
            <a:r>
              <a:rPr lang="en-CA" sz="1800" dirty="0"/>
              <a:t>(</a:t>
            </a:r>
            <a:r>
              <a:rPr lang="el-GR" sz="1800" dirty="0"/>
              <a:t>ρ)=−</a:t>
            </a:r>
            <a:r>
              <a:rPr lang="en-CA" sz="1800" dirty="0">
                <a:effectLst/>
              </a:rPr>
              <a:t>Tr</a:t>
            </a:r>
            <a:r>
              <a:rPr lang="en-CA" sz="1800" dirty="0"/>
              <a:t>[</a:t>
            </a:r>
            <a:r>
              <a:rPr lang="el-GR" sz="1800" dirty="0"/>
              <a:t>ρ</a:t>
            </a:r>
            <a:r>
              <a:rPr lang="en-CA" sz="1800" dirty="0"/>
              <a:t>lo</a:t>
            </a:r>
            <a:r>
              <a:rPr lang="en-CA" sz="1800" dirty="0">
                <a:effectLst/>
              </a:rPr>
              <a:t>g</a:t>
            </a:r>
            <a:r>
              <a:rPr lang="en-CA" sz="1800" dirty="0"/>
              <a:t>(</a:t>
            </a:r>
            <a:r>
              <a:rPr lang="el-GR" sz="1800" dirty="0"/>
              <a:t>ρ)]</a:t>
            </a:r>
            <a:endParaRPr lang="en-US" sz="1800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3B138C4-37FB-4F12-277A-A849C5C0A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043" y="2887892"/>
            <a:ext cx="5029116" cy="92578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9" name="Graphic 18" descr="Back outline">
            <a:extLst>
              <a:ext uri="{FF2B5EF4-FFF2-40B4-BE49-F238E27FC236}">
                <a16:creationId xmlns:a16="http://schemas.microsoft.com/office/drawing/2014/main" id="{3FCA7D55-A68D-192E-F09C-C9035F1738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713748">
            <a:off x="1817984" y="754325"/>
            <a:ext cx="830961" cy="4852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505952-0BE7-6A92-5729-DB97B9CC17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535" y="3005988"/>
            <a:ext cx="2678289" cy="1106523"/>
          </a:xfrm>
          <a:prstGeom prst="rect">
            <a:avLst/>
          </a:prstGeom>
        </p:spPr>
      </p:pic>
      <p:pic>
        <p:nvPicPr>
          <p:cNvPr id="24" name="Graphic 23" descr="Back outline">
            <a:extLst>
              <a:ext uri="{FF2B5EF4-FFF2-40B4-BE49-F238E27FC236}">
                <a16:creationId xmlns:a16="http://schemas.microsoft.com/office/drawing/2014/main" id="{600E728E-24F3-F55C-80E6-A7ED98D36A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195737">
            <a:off x="5933052" y="6026833"/>
            <a:ext cx="815940" cy="418534"/>
          </a:xfrm>
          <a:prstGeom prst="rect">
            <a:avLst/>
          </a:prstGeom>
        </p:spPr>
      </p:pic>
      <p:pic>
        <p:nvPicPr>
          <p:cNvPr id="25" name="Graphic 24" descr="Back outline">
            <a:extLst>
              <a:ext uri="{FF2B5EF4-FFF2-40B4-BE49-F238E27FC236}">
                <a16:creationId xmlns:a16="http://schemas.microsoft.com/office/drawing/2014/main" id="{D05CB0DC-E8C3-54CB-909C-0A77000805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562357">
            <a:off x="7134193" y="5130703"/>
            <a:ext cx="650295" cy="386361"/>
          </a:xfrm>
          <a:prstGeom prst="rect">
            <a:avLst/>
          </a:prstGeom>
        </p:spPr>
      </p:pic>
      <p:pic>
        <p:nvPicPr>
          <p:cNvPr id="26" name="Graphic 25" descr="Back outline">
            <a:extLst>
              <a:ext uri="{FF2B5EF4-FFF2-40B4-BE49-F238E27FC236}">
                <a16:creationId xmlns:a16="http://schemas.microsoft.com/office/drawing/2014/main" id="{0486277F-1B68-6787-F796-1BAE1D9C2A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562357">
            <a:off x="8792796" y="3968085"/>
            <a:ext cx="701294" cy="408497"/>
          </a:xfrm>
          <a:prstGeom prst="rect">
            <a:avLst/>
          </a:prstGeom>
        </p:spPr>
      </p:pic>
      <p:pic>
        <p:nvPicPr>
          <p:cNvPr id="36" name="Graphic 35" descr="Back outline">
            <a:extLst>
              <a:ext uri="{FF2B5EF4-FFF2-40B4-BE49-F238E27FC236}">
                <a16:creationId xmlns:a16="http://schemas.microsoft.com/office/drawing/2014/main" id="{8085798E-6DE0-A69B-0910-1B067C372D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9167">
            <a:off x="9386531" y="810272"/>
            <a:ext cx="884853" cy="260123"/>
          </a:xfrm>
          <a:prstGeom prst="rect">
            <a:avLst/>
          </a:prstGeom>
        </p:spPr>
      </p:pic>
      <p:pic>
        <p:nvPicPr>
          <p:cNvPr id="38" name="Graphic 37" descr="Back outline">
            <a:extLst>
              <a:ext uri="{FF2B5EF4-FFF2-40B4-BE49-F238E27FC236}">
                <a16:creationId xmlns:a16="http://schemas.microsoft.com/office/drawing/2014/main" id="{80239C56-9E60-AB28-7708-68FA470A15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130983">
            <a:off x="9416799" y="1716626"/>
            <a:ext cx="884853" cy="26012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F807221B-43A2-6EDF-2577-4F59B6139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04" y="11926"/>
            <a:ext cx="1420664" cy="14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A32B3-508C-C518-D36D-3938D5DA01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49346" y="1436905"/>
            <a:ext cx="2154547" cy="1712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CF62B-7621-FF9B-469F-951BAA3C862B}"/>
              </a:ext>
            </a:extLst>
          </p:cNvPr>
          <p:cNvSpPr txBox="1"/>
          <p:nvPr/>
        </p:nvSpPr>
        <p:spPr>
          <a:xfrm>
            <a:off x="4185870" y="443214"/>
            <a:ext cx="250241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Augment the phenotype data</a:t>
            </a:r>
          </a:p>
          <a:p>
            <a:r>
              <a:rPr lang="en-US" sz="1400" dirty="0"/>
              <a:t> with entropy to achieve higher </a:t>
            </a:r>
          </a:p>
          <a:p>
            <a:r>
              <a:rPr lang="en-US" sz="1400" dirty="0"/>
              <a:t> prediction accuracy in Pegasos </a:t>
            </a:r>
          </a:p>
          <a:p>
            <a:r>
              <a:rPr lang="en-US" sz="1400" dirty="0"/>
              <a:t>QSVC classifier</a:t>
            </a:r>
          </a:p>
        </p:txBody>
      </p:sp>
      <p:pic>
        <p:nvPicPr>
          <p:cNvPr id="9" name="Graphic 8" descr="Back outline">
            <a:extLst>
              <a:ext uri="{FF2B5EF4-FFF2-40B4-BE49-F238E27FC236}">
                <a16:creationId xmlns:a16="http://schemas.microsoft.com/office/drawing/2014/main" id="{01C93630-9F42-7B84-771A-0391573173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992499">
            <a:off x="6303483" y="1161095"/>
            <a:ext cx="884853" cy="260123"/>
          </a:xfrm>
          <a:prstGeom prst="rect">
            <a:avLst/>
          </a:prstGeom>
        </p:spPr>
      </p:pic>
      <p:pic>
        <p:nvPicPr>
          <p:cNvPr id="11" name="Graphic 10" descr="Back outline">
            <a:extLst>
              <a:ext uri="{FF2B5EF4-FFF2-40B4-BE49-F238E27FC236}">
                <a16:creationId xmlns:a16="http://schemas.microsoft.com/office/drawing/2014/main" id="{C6B15847-B4C1-A75E-2993-9FB82CEB36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4615539">
            <a:off x="2366682" y="2288739"/>
            <a:ext cx="914400" cy="509081"/>
          </a:xfrm>
          <a:prstGeom prst="rect">
            <a:avLst/>
          </a:prstGeom>
        </p:spPr>
      </p:pic>
      <p:pic>
        <p:nvPicPr>
          <p:cNvPr id="12" name="Graphic 11" descr="Back outline">
            <a:extLst>
              <a:ext uri="{FF2B5EF4-FFF2-40B4-BE49-F238E27FC236}">
                <a16:creationId xmlns:a16="http://schemas.microsoft.com/office/drawing/2014/main" id="{DBA30D49-B997-1573-9FE9-FAB79E8D11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4606174">
            <a:off x="2946242" y="3916716"/>
            <a:ext cx="914400" cy="509081"/>
          </a:xfrm>
          <a:prstGeom prst="rect">
            <a:avLst/>
          </a:prstGeom>
        </p:spPr>
      </p:pic>
      <p:pic>
        <p:nvPicPr>
          <p:cNvPr id="14" name="Graphic 13" descr="Back outline">
            <a:extLst>
              <a:ext uri="{FF2B5EF4-FFF2-40B4-BE49-F238E27FC236}">
                <a16:creationId xmlns:a16="http://schemas.microsoft.com/office/drawing/2014/main" id="{11D43153-BAD2-D1D9-C0D4-CDAECF8019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918495">
            <a:off x="3575168" y="6043188"/>
            <a:ext cx="795211" cy="4774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CA4B4-2D9E-B858-5D75-6C0788635E7C}"/>
              </a:ext>
            </a:extLst>
          </p:cNvPr>
          <p:cNvSpPr/>
          <p:nvPr/>
        </p:nvSpPr>
        <p:spPr>
          <a:xfrm>
            <a:off x="55487" y="67764"/>
            <a:ext cx="12081026" cy="66248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3E5C5-993E-BE52-16E8-C587A9838666}"/>
              </a:ext>
            </a:extLst>
          </p:cNvPr>
          <p:cNvSpPr txBox="1"/>
          <p:nvPr/>
        </p:nvSpPr>
        <p:spPr>
          <a:xfrm>
            <a:off x="3377608" y="135437"/>
            <a:ext cx="48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1C0CE-4997-86C3-B1DB-A33C6D2876BA}"/>
              </a:ext>
            </a:extLst>
          </p:cNvPr>
          <p:cNvSpPr txBox="1"/>
          <p:nvPr/>
        </p:nvSpPr>
        <p:spPr>
          <a:xfrm>
            <a:off x="9452225" y="6632479"/>
            <a:ext cx="265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Picture Courtesy: Wikimedia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86FB9A-2EAA-01B0-B2EE-BCF5BDD332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4874" y="1273758"/>
            <a:ext cx="2538753" cy="8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Hemavathi Santhanam</dc:creator>
  <cp:lastModifiedBy>Hemavathi Santhanam</cp:lastModifiedBy>
  <cp:revision>4</cp:revision>
  <dcterms:created xsi:type="dcterms:W3CDTF">2024-01-26T19:48:05Z</dcterms:created>
  <dcterms:modified xsi:type="dcterms:W3CDTF">2024-01-26T21:13:20Z</dcterms:modified>
</cp:coreProperties>
</file>