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86" r:id="rId8"/>
    <p:sldId id="287" r:id="rId9"/>
    <p:sldId id="272" r:id="rId10"/>
    <p:sldId id="273" r:id="rId11"/>
    <p:sldId id="274" r:id="rId12"/>
    <p:sldId id="284" r:id="rId13"/>
    <p:sldId id="285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8" r:id="rId23"/>
    <p:sldId id="279" r:id="rId24"/>
    <p:sldId id="280" r:id="rId25"/>
    <p:sldId id="257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86" autoAdjust="0"/>
  </p:normalViewPr>
  <p:slideViewPr>
    <p:cSldViewPr>
      <p:cViewPr varScale="1">
        <p:scale>
          <a:sx n="50" d="100"/>
          <a:sy n="50" d="100"/>
        </p:scale>
        <p:origin x="19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50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5FDDC65-440E-4FAE-B300-DF9A48971D20}" type="slidenum">
              <a:rPr lang="en-US" sz="1200">
                <a:latin typeface="Calibri" pitchFamily="34" charset="0"/>
              </a:rPr>
              <a:pPr algn="r" eaLnBrk="1" hangingPunct="1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2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16D30-4BD0-43C7-B9B8-FD3DA9A427EA}" type="slidenum">
              <a:rPr lang="ko-KR" altLang="en-US" smtClean="0"/>
              <a:pPr/>
              <a:t>14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5044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66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B18B02-4D47-43B8-BEE1-99A8FAD3D9A9}" type="slidenum">
              <a:rPr lang="ko-KR" altLang="en-US" smtClean="0"/>
              <a:pPr/>
              <a:t>17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3033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404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30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13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03-Feb-16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BIG  DATA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alleywatch.com/wp-content/uploads/2013/04/Big-Dat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1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2nd Character of Big Data</a:t>
            </a:r>
            <a:br>
              <a:rPr lang="en-US" b="1" u="sng" dirty="0" smtClean="0"/>
            </a:br>
            <a:r>
              <a:rPr lang="en-US" b="1" u="sng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 </a:t>
            </a:r>
            <a:r>
              <a:rPr lang="en-US" sz="2400" dirty="0" err="1"/>
              <a:t>Clickstreams</a:t>
            </a:r>
            <a:r>
              <a:rPr lang="en-US" sz="2400" dirty="0"/>
              <a:t> and ad impressions capture user behavior at millions of events per </a:t>
            </a:r>
            <a:r>
              <a:rPr lang="en-US" sz="2400" dirty="0" smtClean="0"/>
              <a:t>second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high-frequency stock trading algorithms reflect market changes within </a:t>
            </a:r>
            <a:r>
              <a:rPr lang="en-US" sz="2400" dirty="0" smtClean="0"/>
              <a:t>microseconds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machine to machine processes exchange data between billions of </a:t>
            </a:r>
            <a:r>
              <a:rPr lang="en-US" sz="2400" dirty="0" smtClean="0"/>
              <a:t>devices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infrastructure and sensors generate massive log data in </a:t>
            </a:r>
            <a:r>
              <a:rPr lang="en-US" sz="2400" dirty="0" smtClean="0"/>
              <a:t>real-time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on-line gaming systems support millions of concurrent users, each producing multiple inputs per second.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3rd Character of Big Data</a:t>
            </a:r>
            <a:br>
              <a:rPr lang="en-US" b="1" u="sng" dirty="0" smtClean="0"/>
            </a:br>
            <a:r>
              <a:rPr lang="en-US" b="1" u="sng" dirty="0" smtClean="0"/>
              <a:t>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 Data </a:t>
            </a:r>
            <a:r>
              <a:rPr lang="en-US" sz="2800" dirty="0"/>
              <a:t>isn't just numbers, dates, and strings. Big Data is also geospatial data, 3D data, audio and video, and unstructured text, including log files and social media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Traditional </a:t>
            </a:r>
            <a:r>
              <a:rPr lang="en-US" sz="2800" dirty="0"/>
              <a:t>database systems were designed to address smaller volumes of structured data, fewer updates or a predictable, consistent data structure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Big Data analysis includes different types of data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Storing Big Data</a:t>
            </a:r>
            <a:br>
              <a:rPr lang="en-US" b="1" u="sng" dirty="0" smtClean="0">
                <a:latin typeface="Calisto MT" pitchFamily="18" charset="0"/>
              </a:rPr>
            </a:br>
            <a:endParaRPr lang="en-US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Analyzing your data characteristics</a:t>
            </a:r>
          </a:p>
          <a:p>
            <a:pPr marL="514350" indent="-514350"/>
            <a:r>
              <a:rPr lang="en-US" sz="2800" dirty="0" smtClean="0"/>
              <a:t>Selecting data sources for analysis</a:t>
            </a:r>
          </a:p>
          <a:p>
            <a:r>
              <a:rPr lang="en-US" sz="2800" dirty="0" smtClean="0"/>
              <a:t>Eliminating redundant data</a:t>
            </a:r>
          </a:p>
          <a:p>
            <a:r>
              <a:rPr lang="en-US" sz="2800" dirty="0" smtClean="0"/>
              <a:t>Establishing the role of </a:t>
            </a:r>
            <a:r>
              <a:rPr lang="en-US" sz="2800" dirty="0" err="1" smtClean="0"/>
              <a:t>NoSQL</a:t>
            </a: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Overview of Big Data stores</a:t>
            </a:r>
          </a:p>
          <a:p>
            <a:r>
              <a:rPr lang="en-US" dirty="0" smtClean="0"/>
              <a:t>Data models: key value, graph, document, column-family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Hive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Selecting Big Data stores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/>
          <a:lstStyle/>
          <a:p>
            <a:r>
              <a:rPr lang="en-US" dirty="0" smtClean="0"/>
              <a:t>Choosing the correct data stores based on your data characteristics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Moving code to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Implementing polyglot data store solutions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Aligning business goals to the appropriate data store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066800"/>
          </a:xfrm>
        </p:spPr>
        <p:txBody>
          <a:bodyPr/>
          <a:lstStyle/>
          <a:p>
            <a:pPr>
              <a:defRPr/>
            </a:pPr>
            <a:r>
              <a:rPr lang="en-US" altLang="ko-KR" b="1" u="sng" dirty="0"/>
              <a:t>The Structure of Big </a:t>
            </a:r>
            <a:r>
              <a:rPr lang="en-US" altLang="ko-KR" b="1" u="sng" dirty="0" smtClean="0"/>
              <a:t>Data</a:t>
            </a:r>
            <a:endParaRPr lang="ko-KR" altLang="en-US" b="1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32" y="1368077"/>
            <a:ext cx="3960368" cy="518512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Video data, audio data</a:t>
            </a:r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486F64-1D41-4CA4-A67E-6AB581174A3B}" type="slidenum">
              <a:rPr lang="ko-KR" altLang="en-US" smtClean="0">
                <a:cs typeface="HY엽서L"/>
              </a:rPr>
              <a:pPr/>
              <a:t>14</a:t>
            </a:fld>
            <a:endParaRPr lang="ko-KR" altLang="en-US" smtClean="0">
              <a:cs typeface="HY엽서L"/>
            </a:endParaRPr>
          </a:p>
        </p:txBody>
      </p:sp>
      <p:pic>
        <p:nvPicPr>
          <p:cNvPr id="13317" name="Picture 2" descr="C:\Users\Min Sup\Desktop\2012년 1학기\Big Data\big data image\data 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371600"/>
            <a:ext cx="50752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886700" cy="1249363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rebuchet MS" pitchFamily="34" charset="0"/>
              </a:rPr>
              <a:t>   </a:t>
            </a:r>
            <a:r>
              <a:rPr lang="en-US" sz="4000" b="1" u="sng" dirty="0" smtClean="0">
                <a:solidFill>
                  <a:schemeClr val="tx1"/>
                </a:solidFill>
                <a:latin typeface="Trebuchet MS" pitchFamily="34" charset="0"/>
              </a:rPr>
              <a:t>Why Big Data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rebuchet MS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rowth of Big Data is needed 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storage capacities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processing power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Availability of data(different data types)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Every day we create 2.5 quintillion bytes of data; 90% of the data in the world today has been created in the last two years alone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4000" b="1" u="sng" dirty="0" smtClean="0"/>
              <a:t>Why Big Data</a:t>
            </a:r>
            <a:endParaRPr lang="en-GB" sz="4000" b="1" u="sng" dirty="0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143000"/>
            <a:ext cx="50292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" y="1624548"/>
            <a:ext cx="3967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FB generates 10TB daily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Twitter generates 7TB of data</a:t>
            </a:r>
          </a:p>
          <a:p>
            <a:r>
              <a:rPr lang="en-US" sz="2400" dirty="0" smtClean="0"/>
              <a:t>Daily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BM </a:t>
            </a:r>
            <a:r>
              <a:rPr lang="en-US" sz="2400" dirty="0"/>
              <a:t>claims 90% of </a:t>
            </a:r>
            <a:r>
              <a:rPr lang="en-US" sz="2400" dirty="0" smtClean="0"/>
              <a:t>today’s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stored </a:t>
            </a:r>
            <a:r>
              <a:rPr lang="en-US" sz="2400" dirty="0" smtClean="0"/>
              <a:t>data </a:t>
            </a:r>
            <a:r>
              <a:rPr lang="en-US" sz="2400" dirty="0"/>
              <a:t>was </a:t>
            </a:r>
            <a:r>
              <a:rPr lang="en-US" sz="2400" dirty="0" smtClean="0"/>
              <a:t>generated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just </a:t>
            </a:r>
            <a:r>
              <a:rPr lang="en-US" sz="2400" dirty="0" smtClean="0"/>
              <a:t>the last </a:t>
            </a:r>
            <a:r>
              <a:rPr lang="en-US" sz="2400" dirty="0"/>
              <a:t>two years.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u="sng" dirty="0">
                <a:latin typeface="Calisto MT" pitchFamily="18" charset="0"/>
              </a:rPr>
              <a:t>How Is Big Data Different</a:t>
            </a:r>
            <a:r>
              <a:rPr lang="en-US" altLang="ko-KR" b="1" u="sng" dirty="0" smtClean="0">
                <a:latin typeface="Calisto MT" pitchFamily="18" charset="0"/>
              </a:rPr>
              <a:t>?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600200"/>
            <a:ext cx="60198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1) Automatically </a:t>
            </a:r>
            <a:r>
              <a:rPr lang="en-US" altLang="ko-KR" dirty="0"/>
              <a:t>generated by a </a:t>
            </a:r>
            <a:r>
              <a:rPr lang="en-US" altLang="ko-KR" dirty="0" smtClean="0"/>
              <a:t>machine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(e.g. Sensor embedded in an engine)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2) Typically </a:t>
            </a:r>
            <a:r>
              <a:rPr lang="en-US" altLang="ko-KR" dirty="0"/>
              <a:t>an entirely new source of </a:t>
            </a:r>
            <a:r>
              <a:rPr lang="en-US" altLang="ko-KR" dirty="0" smtClean="0"/>
              <a:t>data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Use of the internet)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3) Not </a:t>
            </a:r>
            <a:r>
              <a:rPr lang="en-US" altLang="ko-KR" dirty="0"/>
              <a:t>designed to be </a:t>
            </a:r>
            <a:r>
              <a:rPr lang="en-US" altLang="ko-KR" dirty="0" smtClean="0"/>
              <a:t>friendly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Text streams)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4) May not have much values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Need to focus on the important part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600787-C7D7-4A1B-8D8F-210BB4933C76}" type="slidenum">
              <a:rPr lang="ko-KR" altLang="en-US" smtClean="0">
                <a:cs typeface="HY엽서L"/>
              </a:rPr>
              <a:pPr/>
              <a:t>17</a:t>
            </a:fld>
            <a:endParaRPr lang="ko-KR" altLang="en-US" smtClean="0">
              <a:cs typeface="HY엽서L"/>
            </a:endParaRPr>
          </a:p>
        </p:txBody>
      </p:sp>
      <p:pic>
        <p:nvPicPr>
          <p:cNvPr id="1026" name="Picture 2" descr="C:\Users\Min Sup\Desktop\2012년 1학기\Big Data\big data image\facebook-twi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088" y="3657600"/>
            <a:ext cx="32115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257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Calisto MT" pitchFamily="18" charset="0"/>
              </a:rPr>
              <a:t> </a:t>
            </a:r>
            <a:r>
              <a:rPr lang="en-US" sz="4000" b="1" u="sng" dirty="0" smtClean="0">
                <a:latin typeface="Calisto MT" pitchFamily="18" charset="0"/>
              </a:rPr>
              <a:t>Big Data sources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85800" y="1676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  Users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5800" y="27432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2800" dirty="0"/>
              <a:t>Application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685800" y="37338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/>
              <a:t>    </a:t>
            </a:r>
            <a:r>
              <a:rPr lang="en-US" sz="2800"/>
              <a:t>Systems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85800" y="4724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Sensors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3429000" y="1676400"/>
            <a:ext cx="1066800" cy="3581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2438400"/>
            <a:ext cx="3733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1" name="TextBox 19"/>
          <p:cNvSpPr txBox="1">
            <a:spLocks noChangeArrowheads="1"/>
          </p:cNvSpPr>
          <p:nvPr/>
        </p:nvSpPr>
        <p:spPr bwMode="auto">
          <a:xfrm>
            <a:off x="4953000" y="28194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Large and growing files</a:t>
            </a:r>
          </a:p>
          <a:p>
            <a:r>
              <a:rPr lang="en-US" sz="2400" dirty="0"/>
              <a:t>        (Big data files)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429000" y="1676400"/>
            <a:ext cx="838200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7886700" cy="1006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Data generation points Examples 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1981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Mobile Devices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3528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Readers/Scanners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40386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Science facilities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2667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Microphones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6096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5410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7244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Programs/ Software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472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8599"/>
            <a:ext cx="7372350" cy="1066800"/>
          </a:xfrm>
        </p:spPr>
        <p:txBody>
          <a:bodyPr/>
          <a:lstStyle/>
          <a:p>
            <a:pPr>
              <a:defRPr/>
            </a:pPr>
            <a:r>
              <a:rPr lang="en-US" sz="3600" b="1" u="sng" dirty="0" smtClean="0"/>
              <a:t> Content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7675562" cy="6248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Introductions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What is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Characteristic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Big </a:t>
            </a:r>
            <a:r>
              <a:rPr lang="en-US" sz="2400" dirty="0" smtClean="0"/>
              <a:t>Data sources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Tools used in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Application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Risks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Benefits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How Big Data Impact on IT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Future of Big </a:t>
            </a:r>
            <a:r>
              <a:rPr lang="en-US" sz="2400" dirty="0" smtClean="0"/>
              <a:t>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Course </a:t>
            </a:r>
            <a:r>
              <a:rPr lang="en-US" sz="2400" dirty="0" err="1" smtClean="0"/>
              <a:t>curriculm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Calisto MT" pitchFamily="18" charset="0"/>
              </a:rPr>
              <a:t>Big Data Analytics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Examining large amount of data 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Appropriate information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Identification of hidden patterns, unknown correlations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Competitive advantage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Better business decisions: strategic and operational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Effective marketing,  customer satisfaction, increased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Where processing is </a:t>
            </a:r>
            <a:r>
              <a:rPr lang="en-US" b="1" dirty="0" smtClean="0"/>
              <a:t>hosted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</a:t>
            </a:r>
            <a:r>
              <a:rPr lang="en-US" sz="2400" dirty="0"/>
              <a:t>Servers </a:t>
            </a:r>
            <a:r>
              <a:rPr lang="en-US" sz="2400" dirty="0" smtClean="0"/>
              <a:t>/ Cloud (e.g. Amazon EC2)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Where data is </a:t>
            </a:r>
            <a:r>
              <a:rPr lang="en-US" b="1" dirty="0" smtClean="0"/>
              <a:t>stored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Storage (e.g. Amazon S3)</a:t>
            </a:r>
          </a:p>
          <a:p>
            <a:pPr>
              <a:defRPr/>
            </a:pPr>
            <a:r>
              <a:rPr lang="en-US" dirty="0" smtClean="0"/>
              <a:t>What is the </a:t>
            </a:r>
            <a:r>
              <a:rPr lang="en-US" b="1" dirty="0" smtClean="0"/>
              <a:t>programming model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Processing (e.g. MapReduce)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How data is </a:t>
            </a:r>
            <a:r>
              <a:rPr lang="en-US" b="1" dirty="0" smtClean="0"/>
              <a:t>stored &amp; indexed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High-performance schema-free databases (e.g.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What operations are performed on data?</a:t>
            </a:r>
          </a:p>
          <a:p>
            <a:pPr lvl="1">
              <a:defRPr/>
            </a:pPr>
            <a:r>
              <a:rPr lang="en-US" sz="2400" dirty="0" smtClean="0"/>
              <a:t>Analytic / Semantic Processing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Types of tools used in </a:t>
            </a:r>
            <a:br>
              <a:rPr lang="en-US" b="1" u="sng" dirty="0" smtClean="0">
                <a:latin typeface="Calisto MT" pitchFamily="18" charset="0"/>
              </a:rPr>
            </a:br>
            <a:r>
              <a:rPr lang="en-US" b="1" u="sng" dirty="0" smtClean="0">
                <a:latin typeface="Calisto MT" pitchFamily="18" charset="0"/>
              </a:rPr>
              <a:t>Big-Data </a:t>
            </a:r>
            <a:endParaRPr lang="en-US" b="1" u="sng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Potential Value of Big Data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4800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$300 billion potential annual value to US health care.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$600 billion potential annual consumer surplus from using personal location data.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60% potential in retailers’ operating margins.</a:t>
            </a:r>
            <a:endParaRPr lang="en-US" sz="2800" dirty="0"/>
          </a:p>
        </p:txBody>
      </p:sp>
      <p:pic>
        <p:nvPicPr>
          <p:cNvPr id="4" name="Picture 2" descr="http://kpo-insights.com/uploads/documents/Resource_in_In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4572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  <a:latin typeface="Calisto MT" pitchFamily="18" charset="0"/>
              </a:rPr>
              <a:t>India – Big Data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Gaining attraction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Huge market opportunities for IT services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(82.9% of revenues) and analytics firms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(17.1 % )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Current market size is $200 million. By 2016 $1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billion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The opportunity for Indian service providers lies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in offering services around Big Data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implementation and analytics for global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multinationals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914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Benefits 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52400" y="1143000"/>
            <a:ext cx="8686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Real-time big data isn’t just a process for storing </a:t>
            </a:r>
            <a:r>
              <a:rPr lang="en-US" sz="2800" dirty="0" err="1"/>
              <a:t>petabytes</a:t>
            </a:r>
            <a:r>
              <a:rPr lang="en-US" sz="2800" dirty="0"/>
              <a:t> or </a:t>
            </a:r>
            <a:r>
              <a:rPr lang="en-US" sz="2800" dirty="0" err="1"/>
              <a:t>exabytes</a:t>
            </a:r>
            <a:r>
              <a:rPr lang="en-US" sz="2800" dirty="0"/>
              <a:t> of data in a data warehouse, It’s about the ability to make better decisions and take meaningful actions at the right time.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Fast forward to the present and technologies like </a:t>
            </a:r>
            <a:r>
              <a:rPr lang="en-US" sz="2800" dirty="0" err="1"/>
              <a:t>Hadoop</a:t>
            </a:r>
            <a:r>
              <a:rPr lang="en-US" sz="2800" dirty="0"/>
              <a:t> give you the scale and flexibility to store data before you know how you are going to process it.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Technologies such as </a:t>
            </a:r>
            <a:r>
              <a:rPr lang="en-US" sz="2800" dirty="0" err="1"/>
              <a:t>MapReduce,Hive</a:t>
            </a:r>
            <a:r>
              <a:rPr lang="en-US" sz="2800" dirty="0"/>
              <a:t> and Impala enable you to run queries without changing the data structures underneath.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Benefits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Our newest research finds that organizations are using big data to target customer-centric outcomes, tap into internal data and build a better information ecosystem.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Big Data is already an important part of the $64 billion database and data analytics market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offers commercial opportunities of a comparable </a:t>
            </a:r>
          </a:p>
          <a:p>
            <a:pPr>
              <a:buNone/>
            </a:pPr>
            <a:r>
              <a:rPr lang="en-US" dirty="0" smtClean="0"/>
              <a:t>    scale to enterprise software in the late 1980s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the Internet boom of the 1990s, and the social media explosion of today.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"/>
            <a:ext cx="78867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smtClean="0">
                <a:latin typeface="Calisto MT" pitchFamily="18" charset="0"/>
              </a:rPr>
              <a:t>Future  </a:t>
            </a:r>
            <a:r>
              <a:rPr lang="en-US" sz="4000" b="1" u="sng" dirty="0" smtClean="0">
                <a:latin typeface="Calisto MT" pitchFamily="18" charset="0"/>
              </a:rPr>
              <a:t>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47244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$15 billion on software firms only specializing in data management and </a:t>
            </a:r>
            <a:r>
              <a:rPr lang="en-US" sz="2800" dirty="0" smtClean="0"/>
              <a:t>analytics.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This </a:t>
            </a:r>
            <a:r>
              <a:rPr lang="en-US" sz="2800" dirty="0"/>
              <a:t>industry on its own is worth more than $100 billion and growing at almost 10% a year which is roughly twice as fast as the software business as a </a:t>
            </a:r>
            <a:r>
              <a:rPr lang="en-US" sz="2800" dirty="0" smtClean="0"/>
              <a:t>whole.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In February 2012, the open source analyst firm Wikibon released the first market forecast for Big Data </a:t>
            </a:r>
            <a:r>
              <a:rPr lang="en-US" sz="2800" dirty="0" smtClean="0"/>
              <a:t>, </a:t>
            </a:r>
            <a:r>
              <a:rPr lang="en-US" sz="2800" dirty="0"/>
              <a:t>listing $5.1B revenue in 2012 with growth to $53.4B in </a:t>
            </a:r>
            <a:r>
              <a:rPr lang="en-US" sz="2800" dirty="0" smtClean="0"/>
              <a:t>2017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McKinsey Global Institute estimates that data volume is growing 40% per year, and will grow 44x between 2009 and 2020.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Introduction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75562" cy="5181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 Big Data may well be the Next Big Thing in the IT world. 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Big data burst upon the scene in the first decade of the 21st century.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first organizations to embrace it were online and startup firms. Firms like Google, eBay, LinkedIn, and </a:t>
            </a:r>
            <a:r>
              <a:rPr lang="en-US" dirty="0" err="1" smtClean="0"/>
              <a:t>Facebook</a:t>
            </a:r>
            <a:r>
              <a:rPr lang="en-US" dirty="0" smtClean="0"/>
              <a:t> were built around big data from the beginning.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Like many new information technologies, big data can bring about dramatic cost reductions, substantial improvements in the time required to perform a computing task, or new product and service offerings.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675563" cy="54864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‘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Big Data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’ is similar to ‘small data’, but bigger in size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but having data bigger it requires different approaches: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Techniques, tools and architecture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an aim to solve new problems or old problems in a better way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rebuchet MS" pitchFamily="34" charset="0"/>
              </a:rPr>
              <a:t>Big Data generates value from the storage and processing of very large quantities of digital information that cannot be analyzed with traditional computing techniques.</a:t>
            </a: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What is BIG DATA?</a:t>
            </a:r>
            <a:endParaRPr lang="en-US" sz="4000" b="1" u="sng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b="1" u="sng" dirty="0" smtClean="0"/>
              <a:t>What is BIG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3581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Walmart</a:t>
            </a:r>
            <a:r>
              <a:rPr lang="en-US" sz="2800" dirty="0" smtClean="0"/>
              <a:t> handles more than 1 million customer transactions every hour.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•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handles 40 billion photos from its user base.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• Decoding the human genome originally took 10years to process; now it can be achieved in one week.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14800"/>
            <a:ext cx="8521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40922" cy="57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 smtClean="0"/>
              <a:t>Characteristics of </a:t>
            </a:r>
            <a:r>
              <a:rPr lang="en-US" sz="4000" b="1" u="sng" dirty="0" err="1" smtClean="0"/>
              <a:t>BigData</a:t>
            </a:r>
            <a:r>
              <a:rPr lang="en-US" sz="4000" b="1" u="sng" dirty="0" smtClean="0"/>
              <a:t> - 1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Volume: Typically measured in petabytes or smaller, when the size exceeds the physical limits of vertical scalability of your conventional data management platforms. (Note what is big to a mid-sized retailer, may be small for a Telco.)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Variety: The large number of many different formats that make integration complex, as this includes structured, semi-structured and unstructured data. This is one of the component measures of complexity.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Velocity: The rate at which data arrives and changes. This has an impact if there are small decision windows – it becomes a major driver for streamlining business processes.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Veracity: A measure of the (un)predictability of inherently imprecise data types. (As an example, how accurate are the sentiment scores that are assigned based on voice tone?)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1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 smtClean="0"/>
              <a:t>Characteristics of </a:t>
            </a:r>
            <a:r>
              <a:rPr lang="en-US" sz="4000" b="1" u="sng" dirty="0" err="1" smtClean="0"/>
              <a:t>BigData</a:t>
            </a:r>
            <a:r>
              <a:rPr lang="en-US" sz="4000" b="1" u="sng" dirty="0" smtClean="0"/>
              <a:t> - 2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Variability: A measure of the number of options and interpretations possible. (As an example, for how many reasons could an on-line user have terminated a session – or have had it terminated – just before check-out?) When related to the structure of the relationship between data entities, this also reflects complexity.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Value: The inherent value in monetary terms that it adds to the </a:t>
            </a:r>
            <a:r>
              <a:rPr lang="en-US" dirty="0" err="1"/>
              <a:t>organisation</a:t>
            </a:r>
            <a:r>
              <a:rPr lang="en-US" dirty="0"/>
              <a:t>, measured in terms of increased sales, reduced churn, improved segmentation, more targeted products, etc. The calculation for value added should include costs incurred too, net present value, </a:t>
            </a:r>
            <a:r>
              <a:rPr lang="en-US" dirty="0" err="1"/>
              <a:t>etc</a:t>
            </a:r>
            <a:r>
              <a:rPr lang="en-US" dirty="0"/>
              <a:t>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Sparseness: A measure of the low density of valuable content in the Big Data. -</a:t>
            </a:r>
          </a:p>
        </p:txBody>
      </p:sp>
    </p:spTree>
    <p:extLst>
      <p:ext uri="{BB962C8B-B14F-4D97-AF65-F5344CB8AC3E}">
        <p14:creationId xmlns:p14="http://schemas.microsoft.com/office/powerpoint/2010/main" val="63753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1</a:t>
            </a:r>
            <a:r>
              <a:rPr lang="en-US" sz="4000" b="1" u="sng" baseline="30000" dirty="0" smtClean="0"/>
              <a:t>st</a:t>
            </a:r>
            <a:r>
              <a:rPr lang="en-US" sz="4000" b="1" u="sng" dirty="0" smtClean="0"/>
              <a:t> Character of Big Data</a:t>
            </a:r>
            <a:br>
              <a:rPr lang="en-US" sz="4000" b="1" u="sng" dirty="0" smtClean="0"/>
            </a:br>
            <a:r>
              <a:rPr lang="en-US" sz="4000" b="1" u="sng" dirty="0" smtClean="0"/>
              <a:t>Volume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1" y="1636216"/>
            <a:ext cx="8686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typical PC might have had 10 gigabytes of storage in 2000. 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Today</a:t>
            </a:r>
            <a:r>
              <a:rPr lang="en-US" sz="2400" dirty="0"/>
              <a:t>, </a:t>
            </a:r>
            <a:r>
              <a:rPr lang="en-US" sz="2400" dirty="0" err="1"/>
              <a:t>Facebook</a:t>
            </a:r>
            <a:r>
              <a:rPr lang="en-US" sz="2400" dirty="0"/>
              <a:t> ingests 500 terabytes of new data every </a:t>
            </a:r>
            <a:r>
              <a:rPr lang="en-US" sz="2400" dirty="0" smtClean="0"/>
              <a:t>day.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Boeing </a:t>
            </a:r>
            <a:r>
              <a:rPr lang="en-US" sz="2400" dirty="0"/>
              <a:t>737 will generate 240 terabytes of flight data during a single flight across the </a:t>
            </a:r>
            <a:r>
              <a:rPr lang="en-US" sz="2400" dirty="0" smtClean="0"/>
              <a:t>US.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he smart </a:t>
            </a:r>
            <a:r>
              <a:rPr lang="en-US" sz="2400" dirty="0"/>
              <a:t>phones, the data they create and consume; sensors embedded into everyday objects will soon result in billions of new, constantly-updated data feeds containing environmental, location, and other information, including video.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1380</Words>
  <Application>Microsoft Office PowerPoint</Application>
  <PresentationFormat>On-screen Show (4:3)</PresentationFormat>
  <Paragraphs>224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Calisto MT</vt:lpstr>
      <vt:lpstr>HY엽서L</vt:lpstr>
      <vt:lpstr>Trebuchet MS</vt:lpstr>
      <vt:lpstr>Wingdings</vt:lpstr>
      <vt:lpstr>Office Theme</vt:lpstr>
      <vt:lpstr>BIG  DATA</vt:lpstr>
      <vt:lpstr> Content</vt:lpstr>
      <vt:lpstr>Introduction</vt:lpstr>
      <vt:lpstr>What is BIG DATA?</vt:lpstr>
      <vt:lpstr>What is BIG DATA</vt:lpstr>
      <vt:lpstr>PowerPoint Presentation</vt:lpstr>
      <vt:lpstr>PowerPoint Presentation</vt:lpstr>
      <vt:lpstr>PowerPoint Presentation</vt:lpstr>
      <vt:lpstr>1st Character of Big Data Volume</vt:lpstr>
      <vt:lpstr>2nd Character of Big Data Velocity</vt:lpstr>
      <vt:lpstr>3rd Character of Big Data Variety</vt:lpstr>
      <vt:lpstr>Storing Big Data </vt:lpstr>
      <vt:lpstr>Selecting Big Data stores </vt:lpstr>
      <vt:lpstr>The Structure of Big Data</vt:lpstr>
      <vt:lpstr>   Why Big Data</vt:lpstr>
      <vt:lpstr>Why Big Data</vt:lpstr>
      <vt:lpstr>How Is Big Data Different?</vt:lpstr>
      <vt:lpstr> Big Data sources</vt:lpstr>
      <vt:lpstr>Data generation points Examples </vt:lpstr>
      <vt:lpstr>Big Data Analytics </vt:lpstr>
      <vt:lpstr>Types of tools used in  Big-Data </vt:lpstr>
      <vt:lpstr>Potential Value of Big Data</vt:lpstr>
      <vt:lpstr>India – Big Data</vt:lpstr>
      <vt:lpstr>Benefits of Big Data</vt:lpstr>
      <vt:lpstr>Benefits of Big Data</vt:lpstr>
      <vt:lpstr>Future  of Big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Hari Sarma</dc:creator>
  <cp:lastModifiedBy>hari sarma</cp:lastModifiedBy>
  <cp:revision>53</cp:revision>
  <dcterms:created xsi:type="dcterms:W3CDTF">2014-02-08T14:13:03Z</dcterms:created>
  <dcterms:modified xsi:type="dcterms:W3CDTF">2016-02-03T01:40:34Z</dcterms:modified>
</cp:coreProperties>
</file>