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259" r:id="rId4"/>
    <p:sldId id="260" r:id="rId5"/>
    <p:sldId id="262" r:id="rId6"/>
    <p:sldId id="261" r:id="rId7"/>
    <p:sldId id="286" r:id="rId8"/>
    <p:sldId id="287" r:id="rId9"/>
    <p:sldId id="272" r:id="rId10"/>
    <p:sldId id="273" r:id="rId11"/>
    <p:sldId id="274" r:id="rId12"/>
    <p:sldId id="284" r:id="rId13"/>
    <p:sldId id="285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8" r:id="rId23"/>
    <p:sldId id="279" r:id="rId24"/>
    <p:sldId id="280" r:id="rId25"/>
    <p:sldId id="257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6786" autoAdjust="0"/>
  </p:normalViewPr>
  <p:slideViewPr>
    <p:cSldViewPr>
      <p:cViewPr varScale="1">
        <p:scale>
          <a:sx n="72" d="100"/>
          <a:sy n="72" d="100"/>
        </p:scale>
        <p:origin x="11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B29D9-1AED-446F-87CA-4C2BAE8824B0}" type="datetimeFigureOut">
              <a:rPr lang="en-US" smtClean="0"/>
              <a:pPr/>
              <a:t>03-Feb-16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DFF6FF-AF16-4011-8C55-9B5195BFB3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31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33502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36868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D5FDDC65-440E-4FAE-B300-DF9A48971D20}" type="slidenum">
              <a:rPr lang="en-US" sz="1200">
                <a:latin typeface="Calibri" pitchFamily="34" charset="0"/>
              </a:rPr>
              <a:pPr algn="r" eaLnBrk="1" hangingPunct="1"/>
              <a:t>6</a:t>
            </a:fld>
            <a:endParaRPr lang="en-US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226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378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3016D30-4BD0-43C7-B9B8-FD3DA9A427EA}" type="slidenum">
              <a:rPr lang="ko-KR" altLang="en-US" smtClean="0"/>
              <a:pPr/>
              <a:t>14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4150445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12667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smtClean="0"/>
          </a:p>
        </p:txBody>
      </p:sp>
      <p:sp>
        <p:nvSpPr>
          <p:cNvPr id="3994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3B18B02-4D47-43B8-BEE1-99A8FAD3D9A9}" type="slidenum">
              <a:rPr lang="ko-KR" altLang="en-US" smtClean="0"/>
              <a:pPr/>
              <a:t>17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330336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54043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78304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52134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03-Feb-16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03-Feb-16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03-Feb-16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03-Feb-16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03-Feb-16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03-Feb-16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03-Feb-16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03-Feb-16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03-Feb-16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03-Feb-16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03-Feb-16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B3D3C-21DC-475D-9930-61FDBE7332F7}" type="datetimeFigureOut">
              <a:rPr lang="en-US" smtClean="0"/>
              <a:pPr/>
              <a:t>03-Feb-16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b="1" u="sng" dirty="0" smtClean="0">
                <a:latin typeface="Calisto MT" pitchFamily="18" charset="0"/>
              </a:rPr>
              <a:t>BIG  DATA</a:t>
            </a:r>
            <a:endParaRPr lang="en-US" b="1" u="sng" dirty="0">
              <a:latin typeface="Calisto MT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29200"/>
            <a:ext cx="6400800" cy="1752600"/>
          </a:xfrm>
        </p:spPr>
        <p:txBody>
          <a:bodyPr>
            <a:noAutofit/>
          </a:bodyPr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" name="Picture 2" descr="http://www.alleywatch.com/wp-content/uploads/2013/04/Big-Data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38201"/>
            <a:ext cx="9144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2nd Character of Big Data</a:t>
            </a:r>
            <a:br>
              <a:rPr lang="en-US" b="1" u="sng" dirty="0" smtClean="0"/>
            </a:br>
            <a:r>
              <a:rPr lang="en-US" b="1" u="sng" dirty="0" smtClean="0"/>
              <a:t>Velocity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2400" dirty="0"/>
              <a:t> </a:t>
            </a:r>
            <a:r>
              <a:rPr lang="en-US" sz="2400" dirty="0" err="1"/>
              <a:t>Clickstreams</a:t>
            </a:r>
            <a:r>
              <a:rPr lang="en-US" sz="2400" dirty="0"/>
              <a:t> and ad impressions capture user behavior at millions of events per </a:t>
            </a:r>
            <a:r>
              <a:rPr lang="en-US" sz="2400" dirty="0" smtClean="0"/>
              <a:t>second</a:t>
            </a:r>
          </a:p>
          <a:p>
            <a:pPr lvl="0">
              <a:buNone/>
            </a:pPr>
            <a:endParaRPr lang="en-US" sz="2400" dirty="0" smtClean="0"/>
          </a:p>
          <a:p>
            <a:pPr lvl="0"/>
            <a:r>
              <a:rPr lang="en-US" sz="2400" dirty="0" smtClean="0"/>
              <a:t> </a:t>
            </a:r>
            <a:r>
              <a:rPr lang="en-US" sz="2400" dirty="0"/>
              <a:t>high-frequency stock trading algorithms reflect market changes within </a:t>
            </a:r>
            <a:r>
              <a:rPr lang="en-US" sz="2400" dirty="0" smtClean="0"/>
              <a:t>microseconds</a:t>
            </a:r>
          </a:p>
          <a:p>
            <a:pPr lvl="0">
              <a:buNone/>
            </a:pPr>
            <a:endParaRPr lang="en-US" sz="2400" dirty="0" smtClean="0"/>
          </a:p>
          <a:p>
            <a:pPr lvl="0"/>
            <a:r>
              <a:rPr lang="en-US" sz="2400" dirty="0" smtClean="0"/>
              <a:t> </a:t>
            </a:r>
            <a:r>
              <a:rPr lang="en-US" sz="2400" dirty="0"/>
              <a:t>machine to machine processes exchange data between billions of </a:t>
            </a:r>
            <a:r>
              <a:rPr lang="en-US" sz="2400" dirty="0" smtClean="0"/>
              <a:t>devices</a:t>
            </a:r>
          </a:p>
          <a:p>
            <a:pPr lvl="0">
              <a:buNone/>
            </a:pPr>
            <a:endParaRPr lang="en-US" sz="2400" dirty="0" smtClean="0"/>
          </a:p>
          <a:p>
            <a:pPr lvl="0"/>
            <a:r>
              <a:rPr lang="en-US" sz="2400" dirty="0" smtClean="0"/>
              <a:t> </a:t>
            </a:r>
            <a:r>
              <a:rPr lang="en-US" sz="2400" dirty="0"/>
              <a:t>infrastructure and sensors generate massive log data in </a:t>
            </a:r>
            <a:r>
              <a:rPr lang="en-US" sz="2400" dirty="0" smtClean="0"/>
              <a:t>real-time</a:t>
            </a:r>
          </a:p>
          <a:p>
            <a:pPr lvl="0">
              <a:buNone/>
            </a:pPr>
            <a:endParaRPr lang="en-US" sz="2400" dirty="0" smtClean="0"/>
          </a:p>
          <a:p>
            <a:pPr lvl="0"/>
            <a:r>
              <a:rPr lang="en-US" sz="2400" dirty="0" smtClean="0"/>
              <a:t> </a:t>
            </a:r>
            <a:r>
              <a:rPr lang="en-US" sz="2400" dirty="0"/>
              <a:t>on-line gaming systems support millions of concurrent users, each producing multiple inputs per second.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3rd Character of Big Data</a:t>
            </a:r>
            <a:br>
              <a:rPr lang="en-US" b="1" u="sng" dirty="0" smtClean="0"/>
            </a:br>
            <a:r>
              <a:rPr lang="en-US" b="1" u="sng" dirty="0" smtClean="0"/>
              <a:t>Variety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Big Data </a:t>
            </a:r>
            <a:r>
              <a:rPr lang="en-US" sz="2800" dirty="0"/>
              <a:t>isn't just numbers, dates, and strings. Big Data is also geospatial data, 3D data, audio and video, and unstructured text, including log files and social media</a:t>
            </a:r>
            <a:r>
              <a:rPr lang="en-US" sz="2800" dirty="0" smtClean="0"/>
              <a:t>.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Traditional </a:t>
            </a:r>
            <a:r>
              <a:rPr lang="en-US" sz="2800" dirty="0"/>
              <a:t>database systems were designed to address smaller volumes of structured data, fewer updates or a predictable, consistent data structure</a:t>
            </a:r>
            <a:r>
              <a:rPr lang="en-US" sz="2800" dirty="0" smtClean="0"/>
              <a:t>.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Big Data analysis includes different types of data </a:t>
            </a:r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latin typeface="Calisto MT" pitchFamily="18" charset="0"/>
              </a:rPr>
              <a:t>Storing Big Data</a:t>
            </a:r>
            <a:br>
              <a:rPr lang="en-US" b="1" u="sng" dirty="0" smtClean="0">
                <a:latin typeface="Calisto MT" pitchFamily="18" charset="0"/>
              </a:rPr>
            </a:br>
            <a:endParaRPr lang="en-US" u="sng" dirty="0">
              <a:latin typeface="Calisto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638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b="1" dirty="0" smtClean="0"/>
              <a:t>Analyzing your data characteristics</a:t>
            </a:r>
          </a:p>
          <a:p>
            <a:pPr marL="514350" indent="-514350"/>
            <a:r>
              <a:rPr lang="en-US" sz="2800" dirty="0" smtClean="0"/>
              <a:t>Selecting data sources for analysis</a:t>
            </a:r>
          </a:p>
          <a:p>
            <a:r>
              <a:rPr lang="en-US" sz="2800" dirty="0" smtClean="0"/>
              <a:t>Eliminating redundant data</a:t>
            </a:r>
          </a:p>
          <a:p>
            <a:r>
              <a:rPr lang="en-US" sz="2800" dirty="0" smtClean="0"/>
              <a:t>Establishing the role of </a:t>
            </a:r>
            <a:r>
              <a:rPr lang="en-US" sz="2800" dirty="0" err="1" smtClean="0"/>
              <a:t>NoSQL</a:t>
            </a:r>
            <a:endParaRPr lang="en-US" sz="2800" dirty="0" smtClean="0"/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Overview of Big Data stores</a:t>
            </a:r>
          </a:p>
          <a:p>
            <a:r>
              <a:rPr lang="en-US" dirty="0" smtClean="0"/>
              <a:t>Data models: key value, graph, document, column-family</a:t>
            </a:r>
          </a:p>
          <a:p>
            <a:r>
              <a:rPr lang="en-US" dirty="0" err="1" smtClean="0"/>
              <a:t>Hadoop</a:t>
            </a:r>
            <a:r>
              <a:rPr lang="en-US" dirty="0" smtClean="0"/>
              <a:t> Distributed File System</a:t>
            </a:r>
          </a:p>
          <a:p>
            <a:r>
              <a:rPr lang="en-US" dirty="0" err="1" smtClean="0"/>
              <a:t>HBase</a:t>
            </a:r>
            <a:endParaRPr lang="en-US" dirty="0" smtClean="0"/>
          </a:p>
          <a:p>
            <a:r>
              <a:rPr lang="en-US" dirty="0" smtClean="0"/>
              <a:t>Hive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>
                <a:latin typeface="Calisto MT" pitchFamily="18" charset="0"/>
              </a:rPr>
              <a:t>Selecting Big Data stores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9037"/>
            <a:ext cx="8229600" cy="5287963"/>
          </a:xfrm>
        </p:spPr>
        <p:txBody>
          <a:bodyPr/>
          <a:lstStyle/>
          <a:p>
            <a:r>
              <a:rPr lang="en-US" dirty="0" smtClean="0"/>
              <a:t>Choosing the correct data stores based on your data characteristics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Moving code to data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Implementing polyglot data store solutions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Aligning business goals to the appropriate data store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76200"/>
            <a:ext cx="7886700" cy="1066800"/>
          </a:xfrm>
        </p:spPr>
        <p:txBody>
          <a:bodyPr/>
          <a:lstStyle/>
          <a:p>
            <a:pPr>
              <a:defRPr/>
            </a:pPr>
            <a:r>
              <a:rPr lang="en-US" altLang="ko-KR" b="1" u="sng" dirty="0"/>
              <a:t>The Structure of Big </a:t>
            </a:r>
            <a:r>
              <a:rPr lang="en-US" altLang="ko-KR" b="1" u="sng" dirty="0" smtClean="0"/>
              <a:t>Data</a:t>
            </a:r>
            <a:endParaRPr lang="ko-KR" altLang="en-US" b="1" u="sng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232" y="1368077"/>
            <a:ext cx="3960368" cy="5185123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v"/>
              <a:defRPr/>
            </a:pPr>
            <a:r>
              <a:rPr lang="en-US" altLang="ko-KR" dirty="0" smtClean="0"/>
              <a:t>Structured</a:t>
            </a:r>
          </a:p>
          <a:p>
            <a:pPr lvl="1">
              <a:buFont typeface="Arial" charset="0"/>
              <a:buChar char="•"/>
              <a:defRPr/>
            </a:pPr>
            <a:r>
              <a:rPr lang="en-US" altLang="ko-KR" dirty="0" smtClean="0"/>
              <a:t>Most traditional data sources</a:t>
            </a:r>
          </a:p>
          <a:p>
            <a:pPr>
              <a:buFont typeface="Arial" charset="0"/>
              <a:buChar char="•"/>
              <a:defRPr/>
            </a:pPr>
            <a:endParaRPr lang="en-US" altLang="ko-KR" dirty="0" smtClean="0"/>
          </a:p>
          <a:p>
            <a:pPr>
              <a:buFont typeface="Wingdings" pitchFamily="2" charset="2"/>
              <a:buChar char="v"/>
              <a:defRPr/>
            </a:pPr>
            <a:r>
              <a:rPr lang="en-US" altLang="ko-KR" dirty="0" smtClean="0"/>
              <a:t>Semi-structured</a:t>
            </a:r>
          </a:p>
          <a:p>
            <a:pPr lvl="1">
              <a:buFont typeface="Arial" charset="0"/>
              <a:buChar char="•"/>
              <a:defRPr/>
            </a:pPr>
            <a:r>
              <a:rPr lang="en-US" altLang="ko-KR" dirty="0" smtClean="0"/>
              <a:t>Many sources of big data</a:t>
            </a:r>
          </a:p>
          <a:p>
            <a:pPr>
              <a:buFont typeface="Arial" charset="0"/>
              <a:buChar char="•"/>
              <a:defRPr/>
            </a:pPr>
            <a:endParaRPr lang="en-US" altLang="ko-KR" dirty="0" smtClean="0"/>
          </a:p>
          <a:p>
            <a:pPr>
              <a:buFont typeface="Wingdings" pitchFamily="2" charset="2"/>
              <a:buChar char="v"/>
              <a:defRPr/>
            </a:pPr>
            <a:r>
              <a:rPr lang="en-US" altLang="ko-KR" dirty="0" smtClean="0"/>
              <a:t>Unstructured</a:t>
            </a:r>
          </a:p>
          <a:p>
            <a:pPr lvl="1">
              <a:buFont typeface="Arial" charset="0"/>
              <a:buChar char="•"/>
              <a:defRPr/>
            </a:pPr>
            <a:r>
              <a:rPr lang="en-US" altLang="ko-KR" dirty="0" smtClean="0"/>
              <a:t>Video data, audio data</a:t>
            </a:r>
            <a:endParaRPr lang="ko-KR" altLang="en-US" dirty="0"/>
          </a:p>
        </p:txBody>
      </p:sp>
      <p:sp>
        <p:nvSpPr>
          <p:cNvPr id="13316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486F64-1D41-4CA4-A67E-6AB581174A3B}" type="slidenum">
              <a:rPr lang="ko-KR" altLang="en-US" smtClean="0">
                <a:cs typeface="HY엽서L"/>
              </a:rPr>
              <a:pPr/>
              <a:t>14</a:t>
            </a:fld>
            <a:endParaRPr lang="ko-KR" altLang="en-US" smtClean="0">
              <a:cs typeface="HY엽서L"/>
            </a:endParaRPr>
          </a:p>
        </p:txBody>
      </p:sp>
      <p:pic>
        <p:nvPicPr>
          <p:cNvPr id="13317" name="Picture 2" descr="C:\Users\Min Sup\Desktop\2012년 1학기\Big Data\big data image\data structur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1371600"/>
            <a:ext cx="5075238" cy="522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7886700" cy="1249363"/>
          </a:xfrm>
          <a:noFill/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Trebuchet MS" pitchFamily="34" charset="0"/>
              </a:rPr>
              <a:t>   </a:t>
            </a:r>
            <a:r>
              <a:rPr lang="en-US" sz="4000" b="1" u="sng" dirty="0" smtClean="0">
                <a:solidFill>
                  <a:schemeClr val="tx1"/>
                </a:solidFill>
                <a:latin typeface="Trebuchet MS" pitchFamily="34" charset="0"/>
              </a:rPr>
              <a:t>Why Big Data</a:t>
            </a:r>
          </a:p>
        </p:txBody>
      </p:sp>
      <p:sp>
        <p:nvSpPr>
          <p:cNvPr id="56323" name="Rectangle 3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5029200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buFont typeface="Arial" charset="0"/>
              <a:buChar char="•"/>
              <a:defRPr/>
            </a:pPr>
            <a:r>
              <a:rPr lang="en-US" dirty="0">
                <a:latin typeface="Trebuchet MS" pitchFamily="34" charset="0"/>
              </a:rPr>
              <a:t>G</a:t>
            </a:r>
            <a:r>
              <a:rPr lang="en-US" dirty="0" smtClean="0">
                <a:solidFill>
                  <a:schemeClr val="tx1"/>
                </a:solidFill>
                <a:latin typeface="Trebuchet MS" pitchFamily="34" charset="0"/>
              </a:rPr>
              <a:t>rowth of Big Data is needed  </a:t>
            </a:r>
          </a:p>
          <a:p>
            <a:pPr>
              <a:buFont typeface="Arial" charset="0"/>
              <a:buNone/>
              <a:defRPr/>
            </a:pPr>
            <a:endParaRPr lang="en-US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 lvl="1">
              <a:buFont typeface="Arial" charset="0"/>
              <a:buChar char="–"/>
              <a:defRPr/>
            </a:pPr>
            <a:r>
              <a:rPr lang="en-US" sz="2400" dirty="0" smtClean="0">
                <a:solidFill>
                  <a:schemeClr val="tx1"/>
                </a:solidFill>
                <a:latin typeface="Trebuchet MS" pitchFamily="34" charset="0"/>
              </a:rPr>
              <a:t>Increase of storage capacities</a:t>
            </a:r>
          </a:p>
          <a:p>
            <a:pPr lvl="1">
              <a:buFont typeface="Arial" charset="0"/>
              <a:buNone/>
              <a:defRPr/>
            </a:pPr>
            <a:endParaRPr lang="en-US" sz="2400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 lvl="1">
              <a:buFont typeface="Arial" charset="0"/>
              <a:buChar char="–"/>
              <a:defRPr/>
            </a:pPr>
            <a:r>
              <a:rPr lang="en-US" sz="2400" dirty="0" smtClean="0">
                <a:solidFill>
                  <a:schemeClr val="tx1"/>
                </a:solidFill>
                <a:latin typeface="Trebuchet MS" pitchFamily="34" charset="0"/>
              </a:rPr>
              <a:t>Increase of processing power</a:t>
            </a:r>
          </a:p>
          <a:p>
            <a:pPr lvl="1">
              <a:buFont typeface="Arial" charset="0"/>
              <a:buNone/>
              <a:defRPr/>
            </a:pPr>
            <a:endParaRPr lang="en-US" sz="2400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 lvl="1">
              <a:buFont typeface="Arial" charset="0"/>
              <a:buChar char="–"/>
              <a:defRPr/>
            </a:pPr>
            <a:r>
              <a:rPr lang="en-US" sz="2400" dirty="0" smtClean="0">
                <a:solidFill>
                  <a:schemeClr val="tx1"/>
                </a:solidFill>
                <a:latin typeface="Trebuchet MS" pitchFamily="34" charset="0"/>
              </a:rPr>
              <a:t>Availability of data(different data types)</a:t>
            </a:r>
          </a:p>
          <a:p>
            <a:pPr lvl="1">
              <a:buFont typeface="Arial" charset="0"/>
              <a:buChar char="–"/>
              <a:defRPr/>
            </a:pPr>
            <a:endParaRPr lang="en-US" sz="2400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 lvl="1">
              <a:buFont typeface="Arial" charset="0"/>
              <a:buChar char="–"/>
              <a:defRPr/>
            </a:pPr>
            <a:r>
              <a:rPr lang="en-US" sz="2400" dirty="0" smtClean="0">
                <a:solidFill>
                  <a:schemeClr val="tx1"/>
                </a:solidFill>
                <a:latin typeface="Trebuchet MS" pitchFamily="34" charset="0"/>
              </a:rPr>
              <a:t>Every day we create 2.5 quintillion bytes of data; 90% of the data in the world today has been created in the last two years alone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GB" sz="4000" b="1" u="sng" dirty="0" smtClean="0"/>
              <a:t>Why Big Data</a:t>
            </a:r>
            <a:endParaRPr lang="en-GB" sz="4000" b="1" u="sng" dirty="0"/>
          </a:p>
        </p:txBody>
      </p:sp>
      <p:pic>
        <p:nvPicPr>
          <p:cNvPr id="15363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1143000"/>
            <a:ext cx="5029200" cy="534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76200" y="1624548"/>
            <a:ext cx="396704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FB generates 10TB daily </a:t>
            </a:r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Twitter generates 7TB of data</a:t>
            </a:r>
          </a:p>
          <a:p>
            <a:r>
              <a:rPr lang="en-US" sz="2400" dirty="0" smtClean="0"/>
              <a:t>Daily</a:t>
            </a:r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I</a:t>
            </a:r>
            <a:r>
              <a:rPr lang="en-US" sz="2400" dirty="0" smtClean="0"/>
              <a:t>BM </a:t>
            </a:r>
            <a:r>
              <a:rPr lang="en-US" sz="2400" dirty="0"/>
              <a:t>claims 90% of </a:t>
            </a:r>
            <a:r>
              <a:rPr lang="en-US" sz="2400" dirty="0" smtClean="0"/>
              <a:t>today’s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stored </a:t>
            </a:r>
            <a:r>
              <a:rPr lang="en-US" sz="2400" dirty="0" smtClean="0"/>
              <a:t>data </a:t>
            </a:r>
            <a:r>
              <a:rPr lang="en-US" sz="2400" dirty="0"/>
              <a:t>was </a:t>
            </a:r>
            <a:r>
              <a:rPr lang="en-US" sz="2400" dirty="0" smtClean="0"/>
              <a:t>generated</a:t>
            </a:r>
          </a:p>
          <a:p>
            <a:r>
              <a:rPr lang="en-US" sz="2400" dirty="0" smtClean="0"/>
              <a:t>in </a:t>
            </a:r>
            <a:r>
              <a:rPr lang="en-US" sz="2400" dirty="0"/>
              <a:t>just </a:t>
            </a:r>
            <a:r>
              <a:rPr lang="en-US" sz="2400" dirty="0" smtClean="0"/>
              <a:t>the last </a:t>
            </a:r>
            <a:r>
              <a:rPr lang="en-US" sz="2400" dirty="0"/>
              <a:t>two years.</a:t>
            </a:r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u="sng" dirty="0">
                <a:latin typeface="Calisto MT" pitchFamily="18" charset="0"/>
              </a:rPr>
              <a:t>How Is Big Data Different</a:t>
            </a:r>
            <a:r>
              <a:rPr lang="en-US" altLang="ko-KR" b="1" u="sng" dirty="0" smtClean="0">
                <a:latin typeface="Calisto MT" pitchFamily="18" charset="0"/>
              </a:rPr>
              <a:t>?</a:t>
            </a:r>
            <a:endParaRPr lang="ko-KR" altLang="en-US" b="1" u="sng" dirty="0">
              <a:latin typeface="Calisto MT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6200" y="1600200"/>
            <a:ext cx="6019800" cy="5257800"/>
          </a:xfrm>
        </p:spPr>
        <p:txBody>
          <a:bodyPr>
            <a:normAutofit fontScale="85000" lnSpcReduction="10000"/>
          </a:bodyPr>
          <a:lstStyle/>
          <a:p>
            <a:pPr marL="0" indent="0">
              <a:buFont typeface="Arial" charset="0"/>
              <a:buNone/>
              <a:defRPr/>
            </a:pPr>
            <a:r>
              <a:rPr lang="en-US" altLang="ko-KR" dirty="0" smtClean="0"/>
              <a:t>1) Automatically </a:t>
            </a:r>
            <a:r>
              <a:rPr lang="en-US" altLang="ko-KR" dirty="0"/>
              <a:t>generated by a </a:t>
            </a:r>
            <a:r>
              <a:rPr lang="en-US" altLang="ko-KR" dirty="0" smtClean="0"/>
              <a:t>machine 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(e.g. Sensor embedded in an engine)</a:t>
            </a:r>
          </a:p>
          <a:p>
            <a:pPr marL="0" indent="0">
              <a:buFont typeface="Arial" charset="0"/>
              <a:buNone/>
              <a:defRPr/>
            </a:pPr>
            <a:endParaRPr lang="en-US" altLang="ko-KR" dirty="0"/>
          </a:p>
          <a:p>
            <a:pPr marL="0" indent="0">
              <a:buFont typeface="Arial" charset="0"/>
              <a:buNone/>
              <a:defRPr/>
            </a:pPr>
            <a:r>
              <a:rPr lang="en-US" altLang="ko-KR" dirty="0" smtClean="0"/>
              <a:t>2) Typically </a:t>
            </a:r>
            <a:r>
              <a:rPr lang="en-US" altLang="ko-KR" dirty="0"/>
              <a:t>an entirely new source of </a:t>
            </a:r>
            <a:r>
              <a:rPr lang="en-US" altLang="ko-KR" dirty="0" smtClean="0"/>
              <a:t>data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ko-KR" dirty="0" smtClean="0"/>
              <a:t>     (e.g. Use of the internet)</a:t>
            </a:r>
            <a:endParaRPr lang="en-US" altLang="ko-KR" dirty="0"/>
          </a:p>
          <a:p>
            <a:pPr marL="0" indent="0">
              <a:buFont typeface="Arial" charset="0"/>
              <a:buNone/>
              <a:defRPr/>
            </a:pPr>
            <a:endParaRPr lang="en-US" altLang="ko-KR" dirty="0"/>
          </a:p>
          <a:p>
            <a:pPr marL="0" indent="0">
              <a:buFont typeface="Arial" charset="0"/>
              <a:buNone/>
              <a:defRPr/>
            </a:pPr>
            <a:r>
              <a:rPr lang="en-US" altLang="ko-KR" dirty="0" smtClean="0"/>
              <a:t>3) Not </a:t>
            </a:r>
            <a:r>
              <a:rPr lang="en-US" altLang="ko-KR" dirty="0"/>
              <a:t>designed to be </a:t>
            </a:r>
            <a:r>
              <a:rPr lang="en-US" altLang="ko-KR" dirty="0" smtClean="0"/>
              <a:t>friendly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ko-KR" dirty="0" smtClean="0"/>
              <a:t>     (e.g. Text streams)</a:t>
            </a:r>
          </a:p>
          <a:p>
            <a:pPr marL="0" indent="0">
              <a:buFont typeface="Arial" charset="0"/>
              <a:buNone/>
              <a:defRPr/>
            </a:pPr>
            <a:endParaRPr lang="en-US" altLang="ko-KR" dirty="0" smtClean="0"/>
          </a:p>
          <a:p>
            <a:pPr marL="0" indent="0">
              <a:buFont typeface="Arial" charset="0"/>
              <a:buNone/>
              <a:defRPr/>
            </a:pPr>
            <a:r>
              <a:rPr lang="en-US" altLang="ko-KR" dirty="0" smtClean="0"/>
              <a:t>4) May not have much values</a:t>
            </a:r>
          </a:p>
          <a:p>
            <a:pPr lvl="1">
              <a:buFont typeface="Arial" charset="0"/>
              <a:buChar char="•"/>
              <a:defRPr/>
            </a:pPr>
            <a:r>
              <a:rPr lang="en-US" altLang="ko-KR" dirty="0" smtClean="0"/>
              <a:t>Need to focus on the important part</a:t>
            </a:r>
            <a:endParaRPr lang="en-US" altLang="ko-KR" dirty="0"/>
          </a:p>
          <a:p>
            <a:pPr marL="0" indent="0">
              <a:buFont typeface="Arial" charset="0"/>
              <a:buNone/>
              <a:defRPr/>
            </a:pPr>
            <a:endParaRPr lang="en-US" altLang="ko-KR" dirty="0"/>
          </a:p>
          <a:p>
            <a:pPr>
              <a:buFont typeface="Arial" charset="0"/>
              <a:buChar char="•"/>
              <a:defRPr/>
            </a:pP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1600787-C7D7-4A1B-8D8F-210BB4933C76}" type="slidenum">
              <a:rPr lang="ko-KR" altLang="en-US" smtClean="0">
                <a:cs typeface="HY엽서L"/>
              </a:rPr>
              <a:pPr/>
              <a:t>17</a:t>
            </a:fld>
            <a:endParaRPr lang="ko-KR" altLang="en-US" smtClean="0">
              <a:cs typeface="HY엽서L"/>
            </a:endParaRPr>
          </a:p>
        </p:txBody>
      </p:sp>
      <p:pic>
        <p:nvPicPr>
          <p:cNvPr id="1026" name="Picture 2" descr="C:\Users\Min Sup\Desktop\2012년 1학기\Big Data\big data image\facebook-twitt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80088" y="3657600"/>
            <a:ext cx="3211512" cy="194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5257800" cy="762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 smtClean="0">
                <a:latin typeface="Calisto MT" pitchFamily="18" charset="0"/>
              </a:rPr>
              <a:t> </a:t>
            </a:r>
            <a:r>
              <a:rPr lang="en-US" sz="4000" b="1" u="sng" dirty="0" smtClean="0">
                <a:latin typeface="Calisto MT" pitchFamily="18" charset="0"/>
              </a:rPr>
              <a:t>Big Data sources</a:t>
            </a:r>
            <a:endParaRPr lang="en-US" sz="4000" b="1" u="sng" dirty="0">
              <a:latin typeface="Calisto MT" pitchFamily="18" charset="0"/>
            </a:endParaRPr>
          </a:p>
        </p:txBody>
      </p:sp>
      <p:sp>
        <p:nvSpPr>
          <p:cNvPr id="15363" name="TextBox 3"/>
          <p:cNvSpPr txBox="1">
            <a:spLocks noChangeArrowheads="1"/>
          </p:cNvSpPr>
          <p:nvPr/>
        </p:nvSpPr>
        <p:spPr bwMode="auto">
          <a:xfrm>
            <a:off x="685800" y="1676400"/>
            <a:ext cx="2667000" cy="523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800"/>
              <a:t>      Users</a:t>
            </a:r>
          </a:p>
        </p:txBody>
      </p:sp>
      <p:sp>
        <p:nvSpPr>
          <p:cNvPr id="15364" name="TextBox 4"/>
          <p:cNvSpPr txBox="1">
            <a:spLocks noChangeArrowheads="1"/>
          </p:cNvSpPr>
          <p:nvPr/>
        </p:nvSpPr>
        <p:spPr bwMode="auto">
          <a:xfrm>
            <a:off x="685800" y="2743200"/>
            <a:ext cx="2667000" cy="584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chemeClr val="bg2"/>
                </a:solidFill>
              </a:rPr>
              <a:t>  </a:t>
            </a:r>
            <a:r>
              <a:rPr lang="en-US" sz="2800" dirty="0"/>
              <a:t>Application</a:t>
            </a:r>
          </a:p>
        </p:txBody>
      </p:sp>
      <p:sp>
        <p:nvSpPr>
          <p:cNvPr id="15365" name="TextBox 5"/>
          <p:cNvSpPr txBox="1">
            <a:spLocks noChangeArrowheads="1"/>
          </p:cNvSpPr>
          <p:nvPr/>
        </p:nvSpPr>
        <p:spPr bwMode="auto">
          <a:xfrm>
            <a:off x="685800" y="3733800"/>
            <a:ext cx="2667000" cy="584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3200"/>
              <a:t>    </a:t>
            </a:r>
            <a:r>
              <a:rPr lang="en-US" sz="2800"/>
              <a:t>Systems</a:t>
            </a:r>
          </a:p>
        </p:txBody>
      </p:sp>
      <p:sp>
        <p:nvSpPr>
          <p:cNvPr id="15366" name="TextBox 6"/>
          <p:cNvSpPr txBox="1">
            <a:spLocks noChangeArrowheads="1"/>
          </p:cNvSpPr>
          <p:nvPr/>
        </p:nvSpPr>
        <p:spPr bwMode="auto">
          <a:xfrm>
            <a:off x="685800" y="4724400"/>
            <a:ext cx="2667000" cy="523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800"/>
              <a:t>    Sensors</a:t>
            </a:r>
          </a:p>
        </p:txBody>
      </p:sp>
      <p:sp>
        <p:nvSpPr>
          <p:cNvPr id="18" name="Right Brace 17"/>
          <p:cNvSpPr/>
          <p:nvPr/>
        </p:nvSpPr>
        <p:spPr>
          <a:xfrm>
            <a:off x="3429000" y="1676400"/>
            <a:ext cx="1066800" cy="3581400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648200" y="2438400"/>
            <a:ext cx="3733800" cy="1828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441" name="TextBox 19"/>
          <p:cNvSpPr txBox="1">
            <a:spLocks noChangeArrowheads="1"/>
          </p:cNvSpPr>
          <p:nvPr/>
        </p:nvSpPr>
        <p:spPr bwMode="auto">
          <a:xfrm>
            <a:off x="4953000" y="2819400"/>
            <a:ext cx="3352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/>
              <a:t>Large and growing files</a:t>
            </a:r>
          </a:p>
          <a:p>
            <a:r>
              <a:rPr lang="en-US" sz="2400" dirty="0"/>
              <a:t>        (Big data files)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3429000" y="1676400"/>
            <a:ext cx="838200" cy="35814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28600"/>
            <a:ext cx="7886700" cy="10064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u="sng" dirty="0" smtClean="0">
                <a:latin typeface="Calisto MT" pitchFamily="18" charset="0"/>
              </a:rPr>
              <a:t>Data generation points Examples </a:t>
            </a:r>
            <a:endParaRPr lang="en-US" b="1" u="sng" dirty="0">
              <a:latin typeface="Calisto MT" pitchFamily="18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52400" y="1981200"/>
            <a:ext cx="28194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tx1"/>
                </a:solidFill>
              </a:rPr>
              <a:t>Mobile Devices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52400" y="3352800"/>
            <a:ext cx="28194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tx1"/>
                </a:solidFill>
              </a:rPr>
              <a:t>Readers/Scanners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2400" y="4038600"/>
            <a:ext cx="28194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tx1"/>
                </a:solidFill>
              </a:rPr>
              <a:t>Science facilities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52400" y="2667000"/>
            <a:ext cx="28194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tx1"/>
                </a:solidFill>
              </a:rPr>
              <a:t>Microphones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2400" y="6096000"/>
            <a:ext cx="28194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tx1"/>
                </a:solidFill>
              </a:rPr>
              <a:t>Cameras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52400" y="5410200"/>
            <a:ext cx="28194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tx1"/>
                </a:solidFill>
              </a:rPr>
              <a:t>Social Media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52400" y="4724400"/>
            <a:ext cx="28194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tx1"/>
                </a:solidFill>
              </a:rPr>
              <a:t>Programs/ Software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1752600"/>
            <a:ext cx="4724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228599"/>
            <a:ext cx="7372350" cy="1066800"/>
          </a:xfrm>
        </p:spPr>
        <p:txBody>
          <a:bodyPr/>
          <a:lstStyle/>
          <a:p>
            <a:pPr>
              <a:defRPr/>
            </a:pPr>
            <a:r>
              <a:rPr lang="en-US" sz="3600" b="1" u="sng" dirty="0" smtClean="0"/>
              <a:t> Content</a:t>
            </a:r>
            <a:endParaRPr lang="en-US" sz="36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09600"/>
            <a:ext cx="7675562" cy="62484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smtClean="0"/>
              <a:t>Introductions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smtClean="0"/>
              <a:t>What is Big Data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smtClean="0"/>
              <a:t>Characteristic of Big Data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smtClean="0"/>
              <a:t>Big Data sources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smtClean="0"/>
              <a:t>Tools used in Big Data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smtClean="0"/>
              <a:t>Application of Big Data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smtClean="0"/>
              <a:t>Risks of Big Data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smtClean="0"/>
              <a:t>Benefits of Big Data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smtClean="0"/>
              <a:t>How Big Data Impact on IT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smtClean="0"/>
              <a:t>Future of Big Data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smtClean="0"/>
              <a:t>Course </a:t>
            </a:r>
            <a:r>
              <a:rPr lang="en-US" sz="2400" dirty="0" err="1" smtClean="0"/>
              <a:t>curriculm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  <a:defRPr/>
            </a:pPr>
            <a:endParaRPr lang="en-US" dirty="0" smtClean="0"/>
          </a:p>
          <a:p>
            <a:pPr marL="457200" indent="-457200">
              <a:buFont typeface="+mj-lt"/>
              <a:buAutoNum type="arabicPeriod"/>
              <a:defRPr/>
            </a:pPr>
            <a:endParaRPr lang="en-US" dirty="0" smtClean="0"/>
          </a:p>
          <a:p>
            <a:pPr marL="457200" indent="-457200">
              <a:buFont typeface="+mj-lt"/>
              <a:buAutoNum type="arabicPeriod"/>
              <a:defRPr/>
            </a:pPr>
            <a:endParaRPr lang="en-US" dirty="0" smtClean="0"/>
          </a:p>
          <a:p>
            <a:pPr marL="457200" indent="-457200">
              <a:buFont typeface="+mj-lt"/>
              <a:buAutoNum type="arabicPeriod"/>
              <a:defRPr/>
            </a:pPr>
            <a:endParaRPr lang="en-US" dirty="0" smtClean="0"/>
          </a:p>
          <a:p>
            <a:pPr marL="457200" indent="-457200">
              <a:buFont typeface="+mj-lt"/>
              <a:buAutoNum type="arabicPeriod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noFill/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b="1" u="sng" dirty="0" smtClean="0">
                <a:solidFill>
                  <a:schemeClr val="tx1"/>
                </a:solidFill>
                <a:latin typeface="Calisto MT" pitchFamily="18" charset="0"/>
              </a:rPr>
              <a:t>Big Data Analytics</a:t>
            </a:r>
            <a:r>
              <a:rPr lang="en-US" dirty="0" smtClean="0">
                <a:solidFill>
                  <a:schemeClr val="tx1"/>
                </a:solidFill>
                <a:latin typeface="Trebuchet MS" pitchFamily="34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Trebuchet MS" pitchFamily="34" charset="0"/>
              </a:rPr>
            </a:br>
            <a:endParaRPr lang="en-US" dirty="0" smtClean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200" dirty="0" smtClean="0">
                <a:solidFill>
                  <a:schemeClr val="tx1"/>
                </a:solidFill>
                <a:latin typeface="Trebuchet MS" pitchFamily="34" charset="0"/>
              </a:rPr>
              <a:t>Examining large amount of data </a:t>
            </a:r>
          </a:p>
          <a:p>
            <a:pPr eaLnBrk="1" hangingPunct="1">
              <a:lnSpc>
                <a:spcPct val="80000"/>
              </a:lnSpc>
            </a:pPr>
            <a:endParaRPr lang="en-US" sz="2200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200" dirty="0" smtClean="0">
                <a:solidFill>
                  <a:schemeClr val="tx1"/>
                </a:solidFill>
                <a:latin typeface="Trebuchet MS" pitchFamily="34" charset="0"/>
              </a:rPr>
              <a:t>Appropriate information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endParaRPr lang="en-US" sz="2200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200" dirty="0" smtClean="0">
                <a:solidFill>
                  <a:schemeClr val="tx1"/>
                </a:solidFill>
                <a:latin typeface="Trebuchet MS" pitchFamily="34" charset="0"/>
              </a:rPr>
              <a:t>Identification of hidden patterns, unknown correlations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endParaRPr lang="en-US" sz="2200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200" dirty="0" smtClean="0">
                <a:solidFill>
                  <a:schemeClr val="tx1"/>
                </a:solidFill>
                <a:latin typeface="Trebuchet MS" pitchFamily="34" charset="0"/>
              </a:rPr>
              <a:t>Competitive advantage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endParaRPr lang="en-US" sz="2200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200" dirty="0" smtClean="0">
                <a:solidFill>
                  <a:schemeClr val="tx1"/>
                </a:solidFill>
                <a:latin typeface="Trebuchet MS" pitchFamily="34" charset="0"/>
              </a:rPr>
              <a:t>Better business decisions: strategic and operational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endParaRPr lang="en-US" sz="2200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200" dirty="0" smtClean="0">
                <a:solidFill>
                  <a:schemeClr val="tx1"/>
                </a:solidFill>
                <a:latin typeface="Trebuchet MS" pitchFamily="34" charset="0"/>
              </a:rPr>
              <a:t>Effective marketing,  customer satisfaction, increased revenue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dirty="0" smtClean="0"/>
              <a:t>Where processing is </a:t>
            </a:r>
            <a:r>
              <a:rPr lang="en-US" b="1" dirty="0" smtClean="0"/>
              <a:t>hosted</a:t>
            </a:r>
            <a:r>
              <a:rPr lang="en-US" dirty="0" smtClean="0"/>
              <a:t>?</a:t>
            </a:r>
          </a:p>
          <a:p>
            <a:pPr lvl="1">
              <a:defRPr/>
            </a:pPr>
            <a:r>
              <a:rPr lang="en-US" sz="2400" dirty="0" smtClean="0"/>
              <a:t>Distributed </a:t>
            </a:r>
            <a:r>
              <a:rPr lang="en-US" sz="2400" dirty="0"/>
              <a:t>Servers </a:t>
            </a:r>
            <a:r>
              <a:rPr lang="en-US" sz="2400" dirty="0" smtClean="0"/>
              <a:t>/ Cloud (e.g. Amazon EC2)</a:t>
            </a:r>
            <a:endParaRPr lang="en-US" sz="2400" dirty="0"/>
          </a:p>
          <a:p>
            <a:pPr>
              <a:defRPr/>
            </a:pPr>
            <a:r>
              <a:rPr lang="en-US" dirty="0" smtClean="0"/>
              <a:t>Where data is </a:t>
            </a:r>
            <a:r>
              <a:rPr lang="en-US" b="1" dirty="0" smtClean="0"/>
              <a:t>stored</a:t>
            </a:r>
            <a:r>
              <a:rPr lang="en-US" dirty="0" smtClean="0"/>
              <a:t>?</a:t>
            </a:r>
          </a:p>
          <a:p>
            <a:pPr lvl="1">
              <a:defRPr/>
            </a:pPr>
            <a:r>
              <a:rPr lang="en-US" sz="2400" dirty="0" smtClean="0"/>
              <a:t>Distributed Storage (e.g. Amazon S3)</a:t>
            </a:r>
          </a:p>
          <a:p>
            <a:pPr>
              <a:defRPr/>
            </a:pPr>
            <a:r>
              <a:rPr lang="en-US" dirty="0" smtClean="0"/>
              <a:t>What is the </a:t>
            </a:r>
            <a:r>
              <a:rPr lang="en-US" b="1" dirty="0" smtClean="0"/>
              <a:t>programming model</a:t>
            </a:r>
            <a:r>
              <a:rPr lang="en-US" dirty="0" smtClean="0"/>
              <a:t>?</a:t>
            </a:r>
          </a:p>
          <a:p>
            <a:pPr lvl="1">
              <a:defRPr/>
            </a:pPr>
            <a:r>
              <a:rPr lang="en-US" sz="2400" dirty="0" smtClean="0"/>
              <a:t>Distributed Processing (e.g. MapReduce)</a:t>
            </a:r>
            <a:endParaRPr lang="en-US" sz="2400" dirty="0"/>
          </a:p>
          <a:p>
            <a:pPr>
              <a:defRPr/>
            </a:pPr>
            <a:r>
              <a:rPr lang="en-US" dirty="0" smtClean="0"/>
              <a:t>How data is </a:t>
            </a:r>
            <a:r>
              <a:rPr lang="en-US" b="1" dirty="0" smtClean="0"/>
              <a:t>stored &amp; indexed</a:t>
            </a:r>
            <a:r>
              <a:rPr lang="en-US" dirty="0" smtClean="0"/>
              <a:t>?</a:t>
            </a:r>
          </a:p>
          <a:p>
            <a:pPr lvl="1">
              <a:defRPr/>
            </a:pPr>
            <a:r>
              <a:rPr lang="en-US" sz="2400" dirty="0" smtClean="0"/>
              <a:t>High-performance schema-free databases (e.g. </a:t>
            </a:r>
            <a:r>
              <a:rPr lang="en-US" sz="2400" dirty="0" err="1" smtClean="0"/>
              <a:t>MongoDB</a:t>
            </a:r>
            <a:r>
              <a:rPr lang="en-US" sz="2400" dirty="0" smtClean="0"/>
              <a:t>)</a:t>
            </a:r>
            <a:endParaRPr lang="en-US" sz="2400" dirty="0"/>
          </a:p>
          <a:p>
            <a:pPr>
              <a:defRPr/>
            </a:pPr>
            <a:r>
              <a:rPr lang="en-US" dirty="0" smtClean="0"/>
              <a:t>What operations are performed on data?</a:t>
            </a:r>
          </a:p>
          <a:p>
            <a:pPr lvl="1">
              <a:defRPr/>
            </a:pPr>
            <a:r>
              <a:rPr lang="en-US" sz="2400" dirty="0" smtClean="0"/>
              <a:t>Analytic / Semantic Processing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u="sng" dirty="0" smtClean="0">
                <a:latin typeface="Calisto MT" pitchFamily="18" charset="0"/>
              </a:rPr>
              <a:t>Types of tools used in </a:t>
            </a:r>
            <a:br>
              <a:rPr lang="en-US" b="1" u="sng" dirty="0" smtClean="0">
                <a:latin typeface="Calisto MT" pitchFamily="18" charset="0"/>
              </a:rPr>
            </a:br>
            <a:r>
              <a:rPr lang="en-US" b="1" u="sng" dirty="0" smtClean="0">
                <a:latin typeface="Calisto MT" pitchFamily="18" charset="0"/>
              </a:rPr>
              <a:t>Big-Data </a:t>
            </a:r>
            <a:endParaRPr lang="en-US" b="1" u="sng" dirty="0">
              <a:latin typeface="Calisto MT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latin typeface="Calisto MT" pitchFamily="18" charset="0"/>
              </a:rPr>
              <a:t>Potential Value of Big Data</a:t>
            </a:r>
            <a:endParaRPr lang="en-US" b="1" u="sng" dirty="0">
              <a:latin typeface="Calisto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1600200"/>
            <a:ext cx="4800600" cy="5105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$300 billion potential annual value to US health care.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 $600 billion potential annual consumer surplus from using personal location data.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60% potential in retailers’ operating margins.</a:t>
            </a:r>
            <a:endParaRPr lang="en-US" sz="2800" dirty="0"/>
          </a:p>
        </p:txBody>
      </p:sp>
      <p:pic>
        <p:nvPicPr>
          <p:cNvPr id="4" name="Picture 2" descr="http://kpo-insights.com/uploads/documents/Resource_in_Indi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295400"/>
            <a:ext cx="4572000" cy="548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1143000"/>
          </a:xfrm>
          <a:noFill/>
        </p:spPr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r>
              <a:rPr lang="en-US" sz="4000" b="1" u="sng" dirty="0" smtClean="0">
                <a:solidFill>
                  <a:schemeClr val="tx1"/>
                </a:solidFill>
                <a:latin typeface="Calisto MT" pitchFamily="18" charset="0"/>
              </a:rPr>
              <a:t>India – Big Data</a:t>
            </a:r>
          </a:p>
        </p:txBody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en-US" sz="3000" dirty="0" smtClean="0">
                <a:solidFill>
                  <a:schemeClr val="tx1"/>
                </a:solidFill>
                <a:latin typeface="Trebuchet MS" pitchFamily="34" charset="0"/>
              </a:rPr>
              <a:t>Gaining attraction</a:t>
            </a:r>
          </a:p>
          <a:p>
            <a:pPr>
              <a:lnSpc>
                <a:spcPct val="80000"/>
              </a:lnSpc>
            </a:pPr>
            <a:endParaRPr lang="en-US" sz="3000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3000" dirty="0" smtClean="0">
                <a:solidFill>
                  <a:schemeClr val="tx1"/>
                </a:solidFill>
                <a:latin typeface="Trebuchet MS" pitchFamily="34" charset="0"/>
              </a:rPr>
              <a:t>Huge market opportunities for IT services </a:t>
            </a:r>
          </a:p>
          <a:p>
            <a:pPr>
              <a:lnSpc>
                <a:spcPct val="80000"/>
              </a:lnSpc>
              <a:buNone/>
            </a:pPr>
            <a:r>
              <a:rPr lang="en-US" sz="3000" dirty="0" smtClean="0">
                <a:latin typeface="Trebuchet MS" pitchFamily="34" charset="0"/>
              </a:rPr>
              <a:t>    </a:t>
            </a:r>
            <a:r>
              <a:rPr lang="en-US" sz="3000" dirty="0" smtClean="0">
                <a:solidFill>
                  <a:schemeClr val="tx1"/>
                </a:solidFill>
                <a:latin typeface="Trebuchet MS" pitchFamily="34" charset="0"/>
              </a:rPr>
              <a:t>(82.9% of revenues) and analytics firms </a:t>
            </a:r>
          </a:p>
          <a:p>
            <a:pPr>
              <a:lnSpc>
                <a:spcPct val="80000"/>
              </a:lnSpc>
              <a:buNone/>
            </a:pPr>
            <a:r>
              <a:rPr lang="en-US" sz="3000" dirty="0" smtClean="0">
                <a:latin typeface="Trebuchet MS" pitchFamily="34" charset="0"/>
              </a:rPr>
              <a:t>    </a:t>
            </a:r>
            <a:r>
              <a:rPr lang="en-US" sz="3000" dirty="0" smtClean="0">
                <a:solidFill>
                  <a:schemeClr val="tx1"/>
                </a:solidFill>
                <a:latin typeface="Trebuchet MS" pitchFamily="34" charset="0"/>
              </a:rPr>
              <a:t>(17.1 % )</a:t>
            </a:r>
          </a:p>
          <a:p>
            <a:pPr>
              <a:lnSpc>
                <a:spcPct val="80000"/>
              </a:lnSpc>
            </a:pPr>
            <a:endParaRPr lang="en-US" sz="3000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3000" dirty="0" smtClean="0">
                <a:solidFill>
                  <a:schemeClr val="tx1"/>
                </a:solidFill>
                <a:latin typeface="Trebuchet MS" pitchFamily="34" charset="0"/>
              </a:rPr>
              <a:t>Current market size is $200 million. By 2016 $1 </a:t>
            </a:r>
          </a:p>
          <a:p>
            <a:pPr>
              <a:lnSpc>
                <a:spcPct val="80000"/>
              </a:lnSpc>
              <a:buNone/>
            </a:pPr>
            <a:r>
              <a:rPr lang="en-US" sz="3000" dirty="0" smtClean="0">
                <a:latin typeface="Trebuchet MS" pitchFamily="34" charset="0"/>
              </a:rPr>
              <a:t>   </a:t>
            </a:r>
            <a:r>
              <a:rPr lang="en-US" sz="3000" dirty="0" smtClean="0">
                <a:solidFill>
                  <a:schemeClr val="tx1"/>
                </a:solidFill>
                <a:latin typeface="Trebuchet MS" pitchFamily="34" charset="0"/>
              </a:rPr>
              <a:t>billion</a:t>
            </a:r>
          </a:p>
          <a:p>
            <a:pPr>
              <a:lnSpc>
                <a:spcPct val="80000"/>
              </a:lnSpc>
            </a:pPr>
            <a:endParaRPr lang="en-US" sz="3000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3000" dirty="0" smtClean="0">
                <a:solidFill>
                  <a:schemeClr val="tx1"/>
                </a:solidFill>
                <a:latin typeface="Trebuchet MS" pitchFamily="34" charset="0"/>
              </a:rPr>
              <a:t>The opportunity for Indian service providers lies </a:t>
            </a:r>
          </a:p>
          <a:p>
            <a:pPr>
              <a:lnSpc>
                <a:spcPct val="80000"/>
              </a:lnSpc>
              <a:buNone/>
            </a:pPr>
            <a:r>
              <a:rPr lang="en-US" sz="3000" dirty="0" smtClean="0">
                <a:latin typeface="Trebuchet MS" pitchFamily="34" charset="0"/>
              </a:rPr>
              <a:t>   </a:t>
            </a:r>
            <a:r>
              <a:rPr lang="en-US" sz="3000" dirty="0" smtClean="0">
                <a:solidFill>
                  <a:schemeClr val="tx1"/>
                </a:solidFill>
                <a:latin typeface="Trebuchet MS" pitchFamily="34" charset="0"/>
              </a:rPr>
              <a:t>in offering services around Big Data </a:t>
            </a:r>
          </a:p>
          <a:p>
            <a:pPr>
              <a:lnSpc>
                <a:spcPct val="80000"/>
              </a:lnSpc>
              <a:buNone/>
            </a:pPr>
            <a:r>
              <a:rPr lang="en-US" sz="3000" dirty="0" smtClean="0">
                <a:latin typeface="Trebuchet MS" pitchFamily="34" charset="0"/>
              </a:rPr>
              <a:t>   </a:t>
            </a:r>
            <a:r>
              <a:rPr lang="en-US" sz="3000" dirty="0" smtClean="0">
                <a:solidFill>
                  <a:schemeClr val="tx1"/>
                </a:solidFill>
                <a:latin typeface="Trebuchet MS" pitchFamily="34" charset="0"/>
              </a:rPr>
              <a:t>implementation and analytics for global </a:t>
            </a:r>
          </a:p>
          <a:p>
            <a:pPr>
              <a:lnSpc>
                <a:spcPct val="80000"/>
              </a:lnSpc>
              <a:buNone/>
            </a:pPr>
            <a:r>
              <a:rPr lang="en-US" sz="3000" dirty="0" smtClean="0">
                <a:latin typeface="Trebuchet MS" pitchFamily="34" charset="0"/>
              </a:rPr>
              <a:t>   </a:t>
            </a:r>
            <a:r>
              <a:rPr lang="en-US" sz="3000" dirty="0" smtClean="0">
                <a:solidFill>
                  <a:schemeClr val="tx1"/>
                </a:solidFill>
                <a:latin typeface="Trebuchet MS" pitchFamily="34" charset="0"/>
              </a:rPr>
              <a:t>multinationals</a:t>
            </a:r>
          </a:p>
          <a:p>
            <a:pPr>
              <a:lnSpc>
                <a:spcPct val="80000"/>
              </a:lnSpc>
            </a:pPr>
            <a:endParaRPr lang="en-US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>
              <a:lnSpc>
                <a:spcPct val="80000"/>
              </a:lnSpc>
              <a:buFont typeface="Arial" pitchFamily="34" charset="0"/>
              <a:buNone/>
            </a:pPr>
            <a:endParaRPr lang="en-US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>
              <a:lnSpc>
                <a:spcPct val="80000"/>
              </a:lnSpc>
            </a:pPr>
            <a:endParaRPr lang="en-US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>
              <a:lnSpc>
                <a:spcPct val="80000"/>
              </a:lnSpc>
            </a:pPr>
            <a:endParaRPr lang="en-US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>
              <a:lnSpc>
                <a:spcPct val="80000"/>
              </a:lnSpc>
            </a:pPr>
            <a:endParaRPr lang="en-US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>
              <a:lnSpc>
                <a:spcPct val="80000"/>
              </a:lnSpc>
            </a:pPr>
            <a:endParaRPr lang="en-US" dirty="0" smtClean="0">
              <a:solidFill>
                <a:schemeClr val="tx1"/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6200"/>
            <a:ext cx="7886700" cy="91439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b="1" u="sng" dirty="0" smtClean="0">
                <a:latin typeface="Calisto MT" pitchFamily="18" charset="0"/>
              </a:rPr>
              <a:t>Benefits of Big Data</a:t>
            </a:r>
            <a:endParaRPr lang="en-US" sz="4000" b="1" u="sng" dirty="0">
              <a:latin typeface="Calisto MT" pitchFamily="18" charset="0"/>
            </a:endParaRPr>
          </a:p>
        </p:txBody>
      </p:sp>
      <p:sp>
        <p:nvSpPr>
          <p:cNvPr id="23555" name="TextBox 2"/>
          <p:cNvSpPr txBox="1">
            <a:spLocks noChangeArrowheads="1"/>
          </p:cNvSpPr>
          <p:nvPr/>
        </p:nvSpPr>
        <p:spPr bwMode="auto">
          <a:xfrm>
            <a:off x="152400" y="1143000"/>
            <a:ext cx="8686800" cy="609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/>
              <a:t>Real-time big data isn’t just a process for storing </a:t>
            </a:r>
            <a:r>
              <a:rPr lang="en-US" sz="2800" dirty="0" err="1"/>
              <a:t>petabytes</a:t>
            </a:r>
            <a:r>
              <a:rPr lang="en-US" sz="2800" dirty="0"/>
              <a:t> or </a:t>
            </a:r>
            <a:r>
              <a:rPr lang="en-US" sz="2800" dirty="0" err="1"/>
              <a:t>exabytes</a:t>
            </a:r>
            <a:r>
              <a:rPr lang="en-US" sz="2800" dirty="0"/>
              <a:t> of data in a data warehouse, It’s about the ability to make better decisions and take meaningful actions at the right time.</a:t>
            </a:r>
          </a:p>
          <a:p>
            <a:endParaRPr lang="en-US" sz="2800" dirty="0"/>
          </a:p>
          <a:p>
            <a:pPr>
              <a:buFont typeface="Arial" pitchFamily="34" charset="0"/>
              <a:buChar char="•"/>
            </a:pPr>
            <a:r>
              <a:rPr lang="en-US" sz="2800" dirty="0"/>
              <a:t>Fast forward to the present and technologies like </a:t>
            </a:r>
            <a:r>
              <a:rPr lang="en-US" sz="2800" dirty="0" err="1"/>
              <a:t>Hadoop</a:t>
            </a:r>
            <a:r>
              <a:rPr lang="en-US" sz="2800" dirty="0"/>
              <a:t> give you the scale and flexibility to store data before you know how you are going to process it.</a:t>
            </a:r>
          </a:p>
          <a:p>
            <a:endParaRPr lang="en-US" sz="2800" dirty="0"/>
          </a:p>
          <a:p>
            <a:pPr>
              <a:buFont typeface="Arial" pitchFamily="34" charset="0"/>
              <a:buChar char="•"/>
            </a:pPr>
            <a:r>
              <a:rPr lang="en-US" sz="2800" dirty="0"/>
              <a:t>Technologies such as </a:t>
            </a:r>
            <a:r>
              <a:rPr lang="en-US" sz="2800" dirty="0" err="1"/>
              <a:t>MapReduce,Hive</a:t>
            </a:r>
            <a:r>
              <a:rPr lang="en-US" sz="2800" dirty="0"/>
              <a:t> and Impala enable you to run queries without changing the data structures underneath.</a:t>
            </a: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b="1" u="sng" dirty="0" smtClean="0">
                <a:latin typeface="Calisto MT" pitchFamily="18" charset="0"/>
              </a:rPr>
              <a:t>Benefits of Big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Our newest research finds that organizations are using big data to target customer-centric outcomes, tap into internal data and build a better information ecosystem.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Big Data is already an important part of the $64 billion database and data analytics market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It offers commercial opportunities of a comparable </a:t>
            </a:r>
          </a:p>
          <a:p>
            <a:pPr>
              <a:buNone/>
            </a:pPr>
            <a:r>
              <a:rPr lang="en-US" dirty="0" smtClean="0"/>
              <a:t>    scale to enterprise software in the late 1980s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And the Internet boom of the 1990s, and the social media explosion of today.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1"/>
            <a:ext cx="7886700" cy="990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u="sng" smtClean="0">
                <a:latin typeface="Calisto MT" pitchFamily="18" charset="0"/>
              </a:rPr>
              <a:t>Future  </a:t>
            </a:r>
            <a:r>
              <a:rPr lang="en-US" sz="4000" b="1" u="sng" dirty="0" smtClean="0">
                <a:latin typeface="Calisto MT" pitchFamily="18" charset="0"/>
              </a:rPr>
              <a:t>of Big Data</a:t>
            </a:r>
            <a:endParaRPr lang="en-US" sz="4000" b="1" u="sng" dirty="0">
              <a:latin typeface="Calisto MT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4400"/>
            <a:ext cx="8077200" cy="47244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/>
              <a:t>$15 billion on software firms only specializing in data management and </a:t>
            </a:r>
            <a:r>
              <a:rPr lang="en-US" sz="2800" dirty="0" smtClean="0"/>
              <a:t>analytics.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smtClean="0"/>
              <a:t>This </a:t>
            </a:r>
            <a:r>
              <a:rPr lang="en-US" sz="2800" dirty="0"/>
              <a:t>industry on its own is worth more than $100 billion and growing at almost 10% a year which is roughly twice as fast as the software business as a </a:t>
            </a:r>
            <a:r>
              <a:rPr lang="en-US" sz="2800" dirty="0" smtClean="0"/>
              <a:t>whole.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/>
              <a:t>In February 2012, the open source analyst firm Wikibon released the first market forecast for Big Data </a:t>
            </a:r>
            <a:r>
              <a:rPr lang="en-US" sz="2800" dirty="0" smtClean="0"/>
              <a:t>, </a:t>
            </a:r>
            <a:r>
              <a:rPr lang="en-US" sz="2800" dirty="0"/>
              <a:t>listing $5.1B revenue in 2012 with growth to $53.4B in </a:t>
            </a:r>
            <a:r>
              <a:rPr lang="en-US" sz="2800" dirty="0" smtClean="0"/>
              <a:t>2017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/>
              <a:t>The McKinsey Global Institute estimates that data volume is growing 40% per year, and will grow 44x between 2009 and 2020.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b="1" u="sng" dirty="0" smtClean="0">
                <a:latin typeface="Calisto MT" pitchFamily="18" charset="0"/>
              </a:rPr>
              <a:t>Introduction</a:t>
            </a:r>
            <a:endParaRPr lang="en-US" sz="4000" b="1" u="sng" dirty="0">
              <a:latin typeface="Calisto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7675562" cy="518160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/>
              <a:t> Big Data may well be the Next Big Thing in the IT world. </a:t>
            </a:r>
          </a:p>
          <a:p>
            <a:pPr>
              <a:buNone/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Big data burst upon the scene in the first decade of the 21st century.</a:t>
            </a:r>
          </a:p>
          <a:p>
            <a:pPr>
              <a:buFont typeface="Arial" pitchFamily="34" charset="0"/>
              <a:buNone/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The first organizations to embrace it were online and startup firms. Firms like Google, eBay, LinkedIn, and </a:t>
            </a:r>
            <a:r>
              <a:rPr lang="en-US" dirty="0" err="1" smtClean="0"/>
              <a:t>Facebook</a:t>
            </a:r>
            <a:r>
              <a:rPr lang="en-US" dirty="0" smtClean="0"/>
              <a:t> were built around big data from the beginning.</a:t>
            </a:r>
          </a:p>
          <a:p>
            <a:pPr>
              <a:buFont typeface="Arial" pitchFamily="34" charset="0"/>
              <a:buNone/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Like many new information technologies, big data can bring about dramatic cost reductions, substantial improvements in the time required to perform a computing task, or new product and service offerings.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body" idx="1"/>
          </p:nvPr>
        </p:nvSpPr>
        <p:spPr bwMode="auto">
          <a:xfrm>
            <a:off x="838200" y="1371600"/>
            <a:ext cx="7675563" cy="54864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chemeClr val="tx1"/>
                </a:solidFill>
                <a:latin typeface="Trebuchet MS" pitchFamily="34" charset="0"/>
              </a:rPr>
              <a:t>‘</a:t>
            </a:r>
            <a:r>
              <a:rPr lang="en-US" sz="2400" dirty="0" smtClean="0">
                <a:solidFill>
                  <a:srgbClr val="FF0000"/>
                </a:solidFill>
                <a:latin typeface="Trebuchet MS" pitchFamily="34" charset="0"/>
              </a:rPr>
              <a:t>Big Data</a:t>
            </a:r>
            <a:r>
              <a:rPr lang="en-US" sz="2400" dirty="0" smtClean="0">
                <a:solidFill>
                  <a:schemeClr val="tx1"/>
                </a:solidFill>
                <a:latin typeface="Trebuchet MS" pitchFamily="34" charset="0"/>
              </a:rPr>
              <a:t>’ is similar to ‘small data’, but bigger in size</a:t>
            </a:r>
          </a:p>
          <a:p>
            <a:pPr>
              <a:lnSpc>
                <a:spcPct val="80000"/>
              </a:lnSpc>
            </a:pPr>
            <a:endParaRPr lang="en-US" sz="2400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chemeClr val="tx1"/>
                </a:solidFill>
                <a:latin typeface="Trebuchet MS" pitchFamily="34" charset="0"/>
              </a:rPr>
              <a:t>but having data bigger it requires different approaches: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solidFill>
                  <a:schemeClr val="tx1"/>
                </a:solidFill>
                <a:latin typeface="Trebuchet MS" pitchFamily="34" charset="0"/>
              </a:rPr>
              <a:t>Techniques, tools and architecture</a:t>
            </a:r>
          </a:p>
          <a:p>
            <a:pPr>
              <a:lnSpc>
                <a:spcPct val="80000"/>
              </a:lnSpc>
            </a:pPr>
            <a:endParaRPr lang="en-US" sz="2400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chemeClr val="tx1"/>
                </a:solidFill>
                <a:latin typeface="Trebuchet MS" pitchFamily="34" charset="0"/>
              </a:rPr>
              <a:t>an aim to solve new problems or old problems in a better way</a:t>
            </a:r>
          </a:p>
          <a:p>
            <a:pPr>
              <a:lnSpc>
                <a:spcPct val="80000"/>
              </a:lnSpc>
              <a:buNone/>
            </a:pPr>
            <a:endParaRPr lang="en-US" sz="2400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400" dirty="0" smtClean="0">
                <a:latin typeface="Trebuchet MS" pitchFamily="34" charset="0"/>
              </a:rPr>
              <a:t>Big Data generates value from the storage and processing of very large quantities of digital information that cannot be analyzed with traditional computing techniques.</a:t>
            </a:r>
            <a:endParaRPr lang="en-US" sz="2400" dirty="0" smtClean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u="sng" dirty="0" smtClean="0">
                <a:latin typeface="Calisto MT" pitchFamily="18" charset="0"/>
              </a:rPr>
              <a:t>What is BIG DATA?</a:t>
            </a:r>
            <a:endParaRPr lang="en-US" sz="4000" b="1" u="sng" dirty="0">
              <a:latin typeface="Calisto MT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990600"/>
          </a:xfrm>
        </p:spPr>
        <p:txBody>
          <a:bodyPr/>
          <a:lstStyle/>
          <a:p>
            <a:r>
              <a:rPr lang="en-US" b="1" u="sng" dirty="0" smtClean="0"/>
              <a:t>What is BIG DATA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3581400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Walmart</a:t>
            </a:r>
            <a:r>
              <a:rPr lang="en-US" sz="2800" dirty="0" smtClean="0"/>
              <a:t> handles more than 1 million customer transactions every hour.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• </a:t>
            </a:r>
            <a:r>
              <a:rPr lang="en-US" sz="2800" dirty="0" err="1" smtClean="0"/>
              <a:t>Facebook</a:t>
            </a:r>
            <a:r>
              <a:rPr lang="en-US" sz="2800" dirty="0" smtClean="0"/>
              <a:t> handles 40 billion photos from its user base.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• Decoding the human genome originally took 10years to process; now it can be achieved in one week.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4114800"/>
            <a:ext cx="85217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066800"/>
            <a:ext cx="8840922" cy="5753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81000" y="76200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u="sng" dirty="0" smtClean="0"/>
              <a:t>Characteristics of </a:t>
            </a:r>
            <a:r>
              <a:rPr lang="en-US" sz="4000" b="1" u="sng" dirty="0" err="1" smtClean="0"/>
              <a:t>BigData</a:t>
            </a:r>
            <a:r>
              <a:rPr lang="en-US" sz="4000" b="1" u="sng" dirty="0" smtClean="0"/>
              <a:t> - 1 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219200"/>
            <a:ext cx="8458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Volume: Typically measured in petabytes or smaller, when the size exceeds the physical limits of vertical scalability of your conventional data management platforms. (Note what is big to a mid-sized retailer, may be small for a Telco.)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Variety: The large number of many different formats that make integration complex, as this includes structured, semi-structured and unstructured data. This is one of the component measures of complexity.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Velocity: The rate at which data arrives and changes. This has an impact if there are small decision windows – it becomes a major driver for streamlining business processes.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Veracity: A measure of the (un)predictability of inherently imprecise data types. (As an example, how accurate are the sentiment scores that are assigned based on voice tone?)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14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81000" y="76200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u="sng" dirty="0" smtClean="0"/>
              <a:t>Characteristics of </a:t>
            </a:r>
            <a:r>
              <a:rPr lang="en-US" sz="4000" b="1" u="sng" dirty="0" err="1" smtClean="0"/>
              <a:t>BigData</a:t>
            </a:r>
            <a:r>
              <a:rPr lang="en-US" sz="4000" b="1" u="sng" dirty="0" smtClean="0"/>
              <a:t> - 2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219200"/>
            <a:ext cx="8458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Variability: A measure of the number of options and interpretations possible. (As an example, for how many reasons could an on-line user have terminated a session – or have had it terminated – just before check-out?) When related to the structure of the relationship between data entities, this also reflects complexity.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Value: The inherent value in monetary terms that it adds to the </a:t>
            </a:r>
            <a:r>
              <a:rPr lang="en-US" dirty="0" err="1"/>
              <a:t>organisation</a:t>
            </a:r>
            <a:r>
              <a:rPr lang="en-US" dirty="0"/>
              <a:t>, measured in terms of increased sales, reduced churn, improved segmentation, more targeted products, etc. The calculation for value added should include costs incurred too, net present value, </a:t>
            </a:r>
            <a:r>
              <a:rPr lang="en-US" dirty="0" err="1"/>
              <a:t>etc</a:t>
            </a:r>
            <a:r>
              <a:rPr lang="en-US" dirty="0"/>
              <a:t>, etc.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Sparseness: A measure of the low density of valuable content in the Big Data. -</a:t>
            </a:r>
          </a:p>
        </p:txBody>
      </p:sp>
    </p:spTree>
    <p:extLst>
      <p:ext uri="{BB962C8B-B14F-4D97-AF65-F5344CB8AC3E}">
        <p14:creationId xmlns:p14="http://schemas.microsoft.com/office/powerpoint/2010/main" val="637532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000" b="1" u="sng" dirty="0" smtClean="0"/>
              <a:t>1</a:t>
            </a:r>
            <a:r>
              <a:rPr lang="en-US" sz="4000" b="1" u="sng" baseline="30000" dirty="0" smtClean="0"/>
              <a:t>st</a:t>
            </a:r>
            <a:r>
              <a:rPr lang="en-US" sz="4000" b="1" u="sng" dirty="0" smtClean="0"/>
              <a:t> Character of Big Data</a:t>
            </a:r>
            <a:br>
              <a:rPr lang="en-US" sz="4000" b="1" u="sng" dirty="0" smtClean="0"/>
            </a:br>
            <a:r>
              <a:rPr lang="en-US" sz="4000" b="1" u="sng" dirty="0" smtClean="0"/>
              <a:t>Volume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52401" y="1636216"/>
            <a:ext cx="86867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A </a:t>
            </a:r>
            <a:r>
              <a:rPr lang="en-US" sz="2400" dirty="0"/>
              <a:t>typical PC might have had 10 gigabytes of storage in 2000. </a:t>
            </a:r>
            <a:endParaRPr lang="en-US" sz="2400" dirty="0" smtClean="0"/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Today</a:t>
            </a:r>
            <a:r>
              <a:rPr lang="en-US" sz="2400" dirty="0"/>
              <a:t>, </a:t>
            </a:r>
            <a:r>
              <a:rPr lang="en-US" sz="2400" dirty="0" err="1"/>
              <a:t>Facebook</a:t>
            </a:r>
            <a:r>
              <a:rPr lang="en-US" sz="2400" dirty="0"/>
              <a:t> ingests 500 terabytes of new data every </a:t>
            </a:r>
            <a:r>
              <a:rPr lang="en-US" sz="2400" dirty="0" smtClean="0"/>
              <a:t>day.</a:t>
            </a:r>
          </a:p>
          <a:p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Boeing </a:t>
            </a:r>
            <a:r>
              <a:rPr lang="en-US" sz="2400" dirty="0"/>
              <a:t>737 will generate 240 terabytes of flight data during a single flight across the </a:t>
            </a:r>
            <a:r>
              <a:rPr lang="en-US" sz="2400" dirty="0" smtClean="0"/>
              <a:t>US.</a:t>
            </a:r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/>
              <a:t>T</a:t>
            </a:r>
            <a:r>
              <a:rPr lang="en-US" sz="2400" dirty="0" smtClean="0"/>
              <a:t>he smart </a:t>
            </a:r>
            <a:r>
              <a:rPr lang="en-US" sz="2400" dirty="0"/>
              <a:t>phones, the data they create and consume; sensors embedded into everyday objects will soon result in billions of new, constantly-updated data feeds containing environmental, location, and other information, including video.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1380</Words>
  <Application>Microsoft Office PowerPoint</Application>
  <PresentationFormat>On-screen Show (4:3)</PresentationFormat>
  <Paragraphs>224</Paragraphs>
  <Slides>26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맑은 고딕</vt:lpstr>
      <vt:lpstr>Arial</vt:lpstr>
      <vt:lpstr>Calibri</vt:lpstr>
      <vt:lpstr>Calisto MT</vt:lpstr>
      <vt:lpstr>HY엽서L</vt:lpstr>
      <vt:lpstr>Trebuchet MS</vt:lpstr>
      <vt:lpstr>Wingdings</vt:lpstr>
      <vt:lpstr>Office Theme</vt:lpstr>
      <vt:lpstr>BIG  DATA</vt:lpstr>
      <vt:lpstr> Content</vt:lpstr>
      <vt:lpstr>Introduction</vt:lpstr>
      <vt:lpstr>What is BIG DATA?</vt:lpstr>
      <vt:lpstr>What is BIG DATA</vt:lpstr>
      <vt:lpstr>PowerPoint Presentation</vt:lpstr>
      <vt:lpstr>PowerPoint Presentation</vt:lpstr>
      <vt:lpstr>PowerPoint Presentation</vt:lpstr>
      <vt:lpstr>1st Character of Big Data Volume</vt:lpstr>
      <vt:lpstr>2nd Character of Big Data Velocity</vt:lpstr>
      <vt:lpstr>3rd Character of Big Data Variety</vt:lpstr>
      <vt:lpstr>Storing Big Data </vt:lpstr>
      <vt:lpstr>Selecting Big Data stores </vt:lpstr>
      <vt:lpstr>The Structure of Big Data</vt:lpstr>
      <vt:lpstr>   Why Big Data</vt:lpstr>
      <vt:lpstr>Why Big Data</vt:lpstr>
      <vt:lpstr>How Is Big Data Different?</vt:lpstr>
      <vt:lpstr> Big Data sources</vt:lpstr>
      <vt:lpstr>Data generation points Examples </vt:lpstr>
      <vt:lpstr>Big Data Analytics </vt:lpstr>
      <vt:lpstr>Types of tools used in  Big-Data </vt:lpstr>
      <vt:lpstr>Potential Value of Big Data</vt:lpstr>
      <vt:lpstr>India – Big Data</vt:lpstr>
      <vt:lpstr>Benefits of Big Data</vt:lpstr>
      <vt:lpstr>Benefits of Big Data</vt:lpstr>
      <vt:lpstr>Future  of Big Data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 DATA</dc:title>
  <dc:creator>Hari Sarma</dc:creator>
  <cp:lastModifiedBy>hari sarma</cp:lastModifiedBy>
  <cp:revision>53</cp:revision>
  <dcterms:created xsi:type="dcterms:W3CDTF">2014-02-08T14:13:03Z</dcterms:created>
  <dcterms:modified xsi:type="dcterms:W3CDTF">2016-02-03T11:32:39Z</dcterms:modified>
</cp:coreProperties>
</file>