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9" r:id="rId15"/>
    <p:sldId id="271" r:id="rId16"/>
    <p:sldId id="280" r:id="rId17"/>
    <p:sldId id="281" r:id="rId18"/>
    <p:sldId id="282" r:id="rId19"/>
    <p:sldId id="283" r:id="rId20"/>
    <p:sldId id="284" r:id="rId21"/>
    <p:sldId id="285" r:id="rId22"/>
    <p:sldId id="286" r:id="rId23"/>
    <p:sldId id="287" r:id="rId24"/>
    <p:sldId id="288" r:id="rId25"/>
    <p:sldId id="289" r:id="rId26"/>
    <p:sldId id="290" r:id="rId27"/>
    <p:sldId id="292" r:id="rId28"/>
    <p:sldId id="293" r:id="rId29"/>
    <p:sldId id="294" r:id="rId30"/>
    <p:sldId id="295" r:id="rId31"/>
    <p:sldId id="296" r:id="rId32"/>
    <p:sldId id="297" r:id="rId33"/>
    <p:sldId id="298" r:id="rId34"/>
    <p:sldId id="266" r:id="rId35"/>
    <p:sldId id="26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EAB30-540B-4348-B9CD-292AC159639C}" type="datetimeFigureOut">
              <a:rPr lang="en-US" smtClean="0"/>
              <a:t>09-Feb-16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5D2C66-EDF9-4A82-8698-6208A77A246B}" type="slidenum">
              <a:rPr lang="en-US" smtClean="0"/>
              <a:t>‹#›</a:t>
            </a:fld>
            <a:endParaRPr lang="en-US"/>
          </a:p>
        </p:txBody>
      </p:sp>
    </p:spTree>
    <p:extLst>
      <p:ext uri="{BB962C8B-B14F-4D97-AF65-F5344CB8AC3E}">
        <p14:creationId xmlns:p14="http://schemas.microsoft.com/office/powerpoint/2010/main" val="1122992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09-Feb-16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09-Feb-16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09-Feb-16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09-Feb-16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09-Feb-16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09-Feb-16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09-Feb-16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09-Feb-16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09-Feb-16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09-Feb-16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09-Feb-16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09-Feb-16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09-Feb-16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09-Feb-16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09-Feb-16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09-Feb-16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09-Feb-16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09-Feb-16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dropbox.com/s/9m29cxbxae6q739/hdp2.6.rar?dl=0"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file:///\\ixatlabmaster\IXATShare\hadoop102\WindowsBuild_Hadoo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Fallacies_of_distributed_comput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Hadoop Introduction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21042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Hadoop</a:t>
            </a:r>
            <a:endParaRPr lang="en-US" dirty="0"/>
          </a:p>
        </p:txBody>
      </p:sp>
      <p:sp>
        <p:nvSpPr>
          <p:cNvPr id="3" name="Content Placeholder 2"/>
          <p:cNvSpPr>
            <a:spLocks noGrp="1"/>
          </p:cNvSpPr>
          <p:nvPr>
            <p:ph idx="1"/>
          </p:nvPr>
        </p:nvSpPr>
        <p:spPr/>
        <p:txBody>
          <a:bodyPr>
            <a:normAutofit lnSpcReduction="10000"/>
          </a:bodyPr>
          <a:lstStyle/>
          <a:p>
            <a:pPr>
              <a:buFont typeface="Arial" pitchFamily="34" charset="0"/>
              <a:buChar char="•"/>
            </a:pPr>
            <a:r>
              <a:rPr lang="en-US" b="1" dirty="0"/>
              <a:t>Accessible</a:t>
            </a:r>
            <a:r>
              <a:rPr lang="en-US" dirty="0"/>
              <a:t> - </a:t>
            </a:r>
            <a:r>
              <a:rPr lang="en-IN" dirty="0"/>
              <a:t>Hadoop runs on large clusters of commodity machines or on cloud computing services.</a:t>
            </a:r>
          </a:p>
          <a:p>
            <a:pPr>
              <a:buFont typeface="Arial" pitchFamily="34" charset="0"/>
              <a:buChar char="•"/>
            </a:pPr>
            <a:r>
              <a:rPr lang="en-US" b="1" dirty="0"/>
              <a:t>Robust</a:t>
            </a:r>
            <a:r>
              <a:rPr lang="en-US" dirty="0"/>
              <a:t> – </a:t>
            </a:r>
            <a:r>
              <a:rPr lang="en-IN" dirty="0"/>
              <a:t>Hadoop runs on commodity hardware, it is architected with the assumption of frequent hardware malfunctions. It can gracefully handle most such failures.</a:t>
            </a:r>
          </a:p>
          <a:p>
            <a:pPr lvl="0" hangingPunct="0">
              <a:buFont typeface="Arial" pitchFamily="34" charset="0"/>
              <a:buChar char="•"/>
            </a:pPr>
            <a:r>
              <a:rPr lang="en-US" b="1" dirty="0"/>
              <a:t>Fault-tolerant</a:t>
            </a:r>
            <a:r>
              <a:rPr lang="en-US" dirty="0"/>
              <a:t> – The is no single point of failure</a:t>
            </a:r>
            <a:endParaRPr lang="en-IN" dirty="0"/>
          </a:p>
          <a:p>
            <a:pPr lvl="0" hangingPunct="0">
              <a:buFont typeface="Arial" pitchFamily="34" charset="0"/>
              <a:buChar char="•"/>
            </a:pPr>
            <a:r>
              <a:rPr lang="en-US" b="1" dirty="0"/>
              <a:t>Simple</a:t>
            </a:r>
            <a:r>
              <a:rPr lang="en-US" dirty="0"/>
              <a:t> - </a:t>
            </a:r>
            <a:r>
              <a:rPr lang="en-IN" dirty="0"/>
              <a:t>Hadoop allows users to quickly write efficient parallel code </a:t>
            </a:r>
          </a:p>
          <a:p>
            <a:pPr lvl="0" hangingPunct="0">
              <a:buFont typeface="Arial" pitchFamily="34" charset="0"/>
              <a:buChar char="•"/>
            </a:pPr>
            <a:r>
              <a:rPr lang="en-US" b="1" dirty="0"/>
              <a:t>Reliable – </a:t>
            </a:r>
            <a:r>
              <a:rPr lang="en-US" dirty="0"/>
              <a:t>There is no loss of data, re-launches tasks</a:t>
            </a:r>
            <a:endParaRPr lang="en-IN" b="1" dirty="0"/>
          </a:p>
          <a:p>
            <a:pPr lvl="0" hangingPunct="0">
              <a:buFont typeface="Arial" pitchFamily="34" charset="0"/>
              <a:buChar char="•"/>
            </a:pPr>
            <a:r>
              <a:rPr lang="en-US" b="1" dirty="0"/>
              <a:t>Scalable - </a:t>
            </a:r>
            <a:r>
              <a:rPr lang="en-IN" dirty="0"/>
              <a:t>Hadoop scales linearly to handle larger data by adding more nodes to the cluster.</a:t>
            </a:r>
          </a:p>
          <a:p>
            <a:pPr lvl="0" hangingPunct="0">
              <a:buFont typeface="Arial" pitchFamily="34" charset="0"/>
              <a:buChar char="•"/>
            </a:pPr>
            <a:endParaRPr lang="en-IN" b="1" dirty="0"/>
          </a:p>
          <a:p>
            <a:pPr>
              <a:buFont typeface="Arial" pitchFamily="34" charset="0"/>
              <a:buChar char="•"/>
            </a:pPr>
            <a:endParaRPr lang="en-IN" dirty="0"/>
          </a:p>
          <a:p>
            <a:endParaRPr lang="en-US" dirty="0"/>
          </a:p>
        </p:txBody>
      </p:sp>
    </p:spTree>
    <p:extLst>
      <p:ext uri="{BB962C8B-B14F-4D97-AF65-F5344CB8AC3E}">
        <p14:creationId xmlns:p14="http://schemas.microsoft.com/office/powerpoint/2010/main" val="4784066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830" y="838210"/>
            <a:ext cx="8761413" cy="706964"/>
          </a:xfrm>
        </p:spPr>
        <p:txBody>
          <a:bodyPr/>
          <a:lstStyle/>
          <a:p>
            <a:r>
              <a:rPr lang="en-US" dirty="0" smtClean="0"/>
              <a:t>Core Hadoop</a:t>
            </a:r>
            <a:endParaRPr lang="en-US" dirty="0"/>
          </a:p>
        </p:txBody>
      </p:sp>
      <p:sp>
        <p:nvSpPr>
          <p:cNvPr id="4" name="Rounded Rectangle 3"/>
          <p:cNvSpPr/>
          <p:nvPr/>
        </p:nvSpPr>
        <p:spPr>
          <a:xfrm>
            <a:off x="5514535" y="3359294"/>
            <a:ext cx="4585846" cy="3305588"/>
          </a:xfrm>
          <a:prstGeom prst="roundRect">
            <a:avLst>
              <a:gd name="adj" fmla="val 2942"/>
            </a:avLst>
          </a:prstGeom>
          <a:solidFill>
            <a:schemeClr val="bg1">
              <a:lumMod val="10000"/>
              <a:lumOff val="90000"/>
            </a:schemeClr>
          </a:solidFill>
          <a:ln w="9525" cmpd="sng">
            <a:solidFill>
              <a:schemeClr val="bg1">
                <a:lumMod val="10000"/>
                <a:lumOff val="90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marL="58738" algn="ctr"/>
            <a:endParaRPr lang="en-US" sz="2000" b="1" dirty="0">
              <a:solidFill>
                <a:srgbClr val="000000"/>
              </a:solidFill>
              <a:latin typeface="Calibri"/>
              <a:cs typeface="Calibri"/>
            </a:endParaRPr>
          </a:p>
        </p:txBody>
      </p:sp>
      <p:sp>
        <p:nvSpPr>
          <p:cNvPr id="5" name="Rounded Rectangle 4"/>
          <p:cNvSpPr/>
          <p:nvPr/>
        </p:nvSpPr>
        <p:spPr>
          <a:xfrm>
            <a:off x="2198206" y="3359294"/>
            <a:ext cx="2708275" cy="3305588"/>
          </a:xfrm>
          <a:prstGeom prst="roundRect">
            <a:avLst>
              <a:gd name="adj" fmla="val 2942"/>
            </a:avLst>
          </a:prstGeom>
          <a:solidFill>
            <a:schemeClr val="bg1">
              <a:lumMod val="10000"/>
              <a:lumOff val="90000"/>
            </a:schemeClr>
          </a:solidFill>
          <a:ln w="9525" cmpd="sng">
            <a:solidFill>
              <a:schemeClr val="bg1">
                <a:lumMod val="10000"/>
                <a:lumOff val="90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marL="58738" algn="ctr"/>
            <a:endParaRPr lang="en-US" sz="2000" b="1" dirty="0">
              <a:solidFill>
                <a:srgbClr val="000000"/>
              </a:solidFill>
              <a:latin typeface="Calibri"/>
              <a:cs typeface="Calibri"/>
            </a:endParaRPr>
          </a:p>
        </p:txBody>
      </p:sp>
      <p:sp>
        <p:nvSpPr>
          <p:cNvPr id="6" name="TextBox 23"/>
          <p:cNvSpPr txBox="1"/>
          <p:nvPr/>
        </p:nvSpPr>
        <p:spPr>
          <a:xfrm>
            <a:off x="2332245" y="3359294"/>
            <a:ext cx="2425261" cy="554266"/>
          </a:xfrm>
          <a:prstGeom prst="rect">
            <a:avLst/>
          </a:prstGeom>
        </p:spPr>
        <p:txBody>
          <a:bodyPr vert="horz" wrap="square" lIns="91440" tIns="45720" rIns="91440" bIns="45720" rtlCol="0">
            <a:noAutofit/>
          </a:bodyPr>
          <a:lstStyle>
            <a:defPPr>
              <a:defRPr lang="en-US"/>
            </a:defPPr>
            <a:lvl1pPr algn="l" defTabSz="457200" rtl="0" fontAlgn="base">
              <a:spcBef>
                <a:spcPct val="0"/>
              </a:spcBef>
              <a:spcAft>
                <a:spcPct val="0"/>
              </a:spcAft>
              <a:defRPr kern="1200">
                <a:solidFill>
                  <a:schemeClr val="tx1"/>
                </a:solidFill>
                <a:latin typeface="Arial" charset="0"/>
                <a:ea typeface="ヒラギノ角ゴ Pro W3" charset="-128"/>
                <a:cs typeface="ヒラギノ角ゴ Pro W3" charset="-128"/>
              </a:defRPr>
            </a:lvl1pPr>
            <a:lvl2pPr marL="457200" algn="l" defTabSz="457200" rtl="0" fontAlgn="base">
              <a:spcBef>
                <a:spcPct val="0"/>
              </a:spcBef>
              <a:spcAft>
                <a:spcPct val="0"/>
              </a:spcAft>
              <a:defRPr kern="1200">
                <a:solidFill>
                  <a:schemeClr val="tx1"/>
                </a:solidFill>
                <a:latin typeface="Arial" charset="0"/>
                <a:ea typeface="ヒラギノ角ゴ Pro W3" charset="-128"/>
                <a:cs typeface="ヒラギノ角ゴ Pro W3" charset="-128"/>
              </a:defRPr>
            </a:lvl2pPr>
            <a:lvl3pPr marL="914400" algn="l" defTabSz="457200" rtl="0" fontAlgn="base">
              <a:spcBef>
                <a:spcPct val="0"/>
              </a:spcBef>
              <a:spcAft>
                <a:spcPct val="0"/>
              </a:spcAft>
              <a:defRPr kern="1200">
                <a:solidFill>
                  <a:schemeClr val="tx1"/>
                </a:solidFill>
                <a:latin typeface="Arial" charset="0"/>
                <a:ea typeface="ヒラギノ角ゴ Pro W3" charset="-128"/>
                <a:cs typeface="ヒラギノ角ゴ Pro W3" charset="-128"/>
              </a:defRPr>
            </a:lvl3pPr>
            <a:lvl4pPr marL="1371600" algn="l" defTabSz="457200" rtl="0" fontAlgn="base">
              <a:spcBef>
                <a:spcPct val="0"/>
              </a:spcBef>
              <a:spcAft>
                <a:spcPct val="0"/>
              </a:spcAft>
              <a:defRPr kern="1200">
                <a:solidFill>
                  <a:schemeClr val="tx1"/>
                </a:solidFill>
                <a:latin typeface="Arial" charset="0"/>
                <a:ea typeface="ヒラギノ角ゴ Pro W3" charset="-128"/>
                <a:cs typeface="ヒラギノ角ゴ Pro W3" charset="-128"/>
              </a:defRPr>
            </a:lvl4pPr>
            <a:lvl5pPr marL="1828800" algn="l" defTabSz="457200" rtl="0" fontAlgn="base">
              <a:spcBef>
                <a:spcPct val="0"/>
              </a:spcBef>
              <a:spcAft>
                <a:spcPct val="0"/>
              </a:spcAft>
              <a:defRPr kern="1200">
                <a:solidFill>
                  <a:schemeClr val="tx1"/>
                </a:solidFill>
                <a:latin typeface="Arial" charset="0"/>
                <a:ea typeface="ヒラギノ角ゴ Pro W3" charset="-128"/>
                <a:cs typeface="ヒラギノ角ゴ Pro W3" charset="-128"/>
              </a:defRPr>
            </a:lvl5pPr>
            <a:lvl6pPr marL="2286000" algn="l" defTabSz="457200" rtl="0" eaLnBrk="1" latinLnBrk="0" hangingPunct="1">
              <a:defRPr kern="1200">
                <a:solidFill>
                  <a:schemeClr val="tx1"/>
                </a:solidFill>
                <a:latin typeface="Arial" charset="0"/>
                <a:ea typeface="ヒラギノ角ゴ Pro W3" charset="-128"/>
                <a:cs typeface="ヒラギノ角ゴ Pro W3" charset="-128"/>
              </a:defRPr>
            </a:lvl6pPr>
            <a:lvl7pPr marL="2743200" algn="l" defTabSz="457200" rtl="0" eaLnBrk="1" latinLnBrk="0" hangingPunct="1">
              <a:defRPr kern="1200">
                <a:solidFill>
                  <a:schemeClr val="tx1"/>
                </a:solidFill>
                <a:latin typeface="Arial" charset="0"/>
                <a:ea typeface="ヒラギノ角ゴ Pro W3" charset="-128"/>
                <a:cs typeface="ヒラギノ角ゴ Pro W3" charset="-128"/>
              </a:defRPr>
            </a:lvl7pPr>
            <a:lvl8pPr marL="3200400" algn="l" defTabSz="457200" rtl="0" eaLnBrk="1" latinLnBrk="0" hangingPunct="1">
              <a:defRPr kern="1200">
                <a:solidFill>
                  <a:schemeClr val="tx1"/>
                </a:solidFill>
                <a:latin typeface="Arial" charset="0"/>
                <a:ea typeface="ヒラギノ角ゴ Pro W3" charset="-128"/>
                <a:cs typeface="ヒラギノ角ゴ Pro W3" charset="-128"/>
              </a:defRPr>
            </a:lvl8pPr>
            <a:lvl9pPr marL="3657600" algn="l" defTabSz="457200" rtl="0" eaLnBrk="1" latinLnBrk="0" hangingPunct="1">
              <a:defRPr kern="1200">
                <a:solidFill>
                  <a:schemeClr val="tx1"/>
                </a:solidFill>
                <a:latin typeface="Arial" charset="0"/>
                <a:ea typeface="ヒラギノ角ゴ Pro W3" charset="-128"/>
                <a:cs typeface="ヒラギノ角ゴ Pro W3" charset="-128"/>
              </a:defRPr>
            </a:lvl9pPr>
          </a:lstStyle>
          <a:p>
            <a:pPr marL="0" indent="0" algn="ctr">
              <a:buNone/>
            </a:pPr>
            <a:r>
              <a:rPr lang="en-US" sz="2800" b="1" dirty="0">
                <a:solidFill>
                  <a:srgbClr val="008000"/>
                </a:solidFill>
              </a:rPr>
              <a:t>HADOOP </a:t>
            </a:r>
            <a:r>
              <a:rPr lang="en-US" sz="2800" b="1" dirty="0" smtClean="0">
                <a:solidFill>
                  <a:srgbClr val="008000"/>
                </a:solidFill>
              </a:rPr>
              <a:t>1.0</a:t>
            </a:r>
            <a:endParaRPr lang="en-US" dirty="0">
              <a:solidFill>
                <a:srgbClr val="008000"/>
              </a:solidFill>
            </a:endParaRPr>
          </a:p>
        </p:txBody>
      </p:sp>
      <p:sp>
        <p:nvSpPr>
          <p:cNvPr id="7" name="Rounded Rectangle 6"/>
          <p:cNvSpPr/>
          <p:nvPr/>
        </p:nvSpPr>
        <p:spPr>
          <a:xfrm>
            <a:off x="2332245" y="5577553"/>
            <a:ext cx="2425262" cy="935867"/>
          </a:xfrm>
          <a:prstGeom prst="roundRect">
            <a:avLst>
              <a:gd name="adj" fmla="val 6525"/>
            </a:avLst>
          </a:prstGeom>
          <a:solidFill>
            <a:schemeClr val="accent1"/>
          </a:solidFill>
          <a:ln w="9525" cmpd="sng">
            <a:solidFill>
              <a:schemeClr val="bg1">
                <a:lumMod val="50000"/>
                <a:lumOff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b"/>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marL="58738" algn="ctr"/>
            <a:r>
              <a:rPr lang="en-US" sz="2400" b="1" dirty="0">
                <a:solidFill>
                  <a:schemeClr val="bg1"/>
                </a:solidFill>
                <a:latin typeface="Calibri"/>
                <a:cs typeface="Calibri"/>
              </a:rPr>
              <a:t>HDFS</a:t>
            </a:r>
            <a:endParaRPr lang="en-US" sz="2000" b="1" dirty="0">
              <a:solidFill>
                <a:schemeClr val="bg1"/>
              </a:solidFill>
              <a:latin typeface="Calibri"/>
              <a:cs typeface="Calibri"/>
            </a:endParaRPr>
          </a:p>
          <a:p>
            <a:pPr marL="58738" algn="ctr"/>
            <a:r>
              <a:rPr lang="en-US" sz="1200" dirty="0">
                <a:solidFill>
                  <a:schemeClr val="bg1"/>
                </a:solidFill>
                <a:latin typeface="Calibri"/>
                <a:cs typeface="Calibri"/>
              </a:rPr>
              <a:t>(redundant, reliable storage)</a:t>
            </a:r>
          </a:p>
        </p:txBody>
      </p:sp>
      <p:sp>
        <p:nvSpPr>
          <p:cNvPr id="8" name="Rounded Rectangle 7"/>
          <p:cNvSpPr/>
          <p:nvPr/>
        </p:nvSpPr>
        <p:spPr>
          <a:xfrm>
            <a:off x="2332245" y="4733356"/>
            <a:ext cx="2425262" cy="935867"/>
          </a:xfrm>
          <a:prstGeom prst="roundRect">
            <a:avLst>
              <a:gd name="adj" fmla="val 6525"/>
            </a:avLst>
          </a:prstGeom>
          <a:solidFill>
            <a:schemeClr val="accent1">
              <a:lumMod val="20000"/>
              <a:lumOff val="80000"/>
            </a:schemeClr>
          </a:solidFill>
          <a:ln w="12700"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wrap="none" lIns="0" rIns="0" rtlCol="0" anchor="b"/>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r>
              <a:rPr lang="en-US" sz="2000" b="1" dirty="0" smtClean="0">
                <a:solidFill>
                  <a:srgbClr val="1E1E1E"/>
                </a:solidFill>
                <a:latin typeface="Calibri"/>
                <a:cs typeface="Calibri"/>
              </a:rPr>
              <a:t>MapReduce</a:t>
            </a:r>
          </a:p>
          <a:p>
            <a:pPr algn="ctr"/>
            <a:r>
              <a:rPr lang="en-US" sz="1200" dirty="0" smtClean="0">
                <a:solidFill>
                  <a:srgbClr val="1E1E1E"/>
                </a:solidFill>
                <a:latin typeface="Calibri"/>
                <a:cs typeface="Calibri"/>
              </a:rPr>
              <a:t>(cluster resource management</a:t>
            </a:r>
          </a:p>
          <a:p>
            <a:pPr algn="ctr"/>
            <a:r>
              <a:rPr lang="en-US" sz="1200" dirty="0" smtClean="0">
                <a:solidFill>
                  <a:srgbClr val="1E1E1E"/>
                </a:solidFill>
                <a:latin typeface="Calibri"/>
                <a:cs typeface="Calibri"/>
              </a:rPr>
              <a:t> &amp; data processing)</a:t>
            </a:r>
            <a:endParaRPr lang="en-US" sz="1200" dirty="0">
              <a:solidFill>
                <a:srgbClr val="1E1E1E"/>
              </a:solidFill>
              <a:latin typeface="Calibri"/>
              <a:cs typeface="Calibri"/>
            </a:endParaRPr>
          </a:p>
        </p:txBody>
      </p:sp>
      <p:sp>
        <p:nvSpPr>
          <p:cNvPr id="9" name="Rounded Rectangle 8"/>
          <p:cNvSpPr/>
          <p:nvPr/>
        </p:nvSpPr>
        <p:spPr>
          <a:xfrm>
            <a:off x="5672128" y="5577553"/>
            <a:ext cx="4253301" cy="935867"/>
          </a:xfrm>
          <a:prstGeom prst="roundRect">
            <a:avLst>
              <a:gd name="adj" fmla="val 6525"/>
            </a:avLst>
          </a:prstGeom>
          <a:solidFill>
            <a:schemeClr val="accent1"/>
          </a:solidFill>
          <a:ln w="9525" cmpd="sng">
            <a:solidFill>
              <a:schemeClr val="bg1">
                <a:lumMod val="50000"/>
                <a:lumOff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b"/>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marL="58738" algn="ctr"/>
            <a:r>
              <a:rPr lang="en-US" sz="2400" b="1" dirty="0" smtClean="0">
                <a:solidFill>
                  <a:srgbClr val="1E1E1E"/>
                </a:solidFill>
                <a:latin typeface="Calibri"/>
                <a:cs typeface="Calibri"/>
              </a:rPr>
              <a:t>HDFS2</a:t>
            </a:r>
            <a:endParaRPr lang="en-US" sz="2000" b="1" dirty="0" smtClean="0">
              <a:solidFill>
                <a:srgbClr val="1E1E1E"/>
              </a:solidFill>
              <a:latin typeface="Calibri"/>
              <a:cs typeface="Calibri"/>
            </a:endParaRPr>
          </a:p>
          <a:p>
            <a:pPr marL="58738" algn="ctr"/>
            <a:r>
              <a:rPr lang="en-US" sz="1200" dirty="0" smtClean="0">
                <a:solidFill>
                  <a:srgbClr val="1E1E1E"/>
                </a:solidFill>
                <a:latin typeface="Calibri"/>
                <a:cs typeface="Calibri"/>
              </a:rPr>
              <a:t>(redundant, highly-available &amp; reliable storage)</a:t>
            </a:r>
            <a:endParaRPr lang="en-US" sz="1200" dirty="0">
              <a:solidFill>
                <a:srgbClr val="1E1E1E"/>
              </a:solidFill>
              <a:latin typeface="Calibri"/>
              <a:cs typeface="Calibri"/>
            </a:endParaRPr>
          </a:p>
        </p:txBody>
      </p:sp>
      <p:sp>
        <p:nvSpPr>
          <p:cNvPr id="10" name="Rounded Rectangle 9"/>
          <p:cNvSpPr/>
          <p:nvPr/>
        </p:nvSpPr>
        <p:spPr>
          <a:xfrm>
            <a:off x="5672127" y="4865428"/>
            <a:ext cx="4253301" cy="803795"/>
          </a:xfrm>
          <a:prstGeom prst="roundRect">
            <a:avLst>
              <a:gd name="adj" fmla="val 6525"/>
            </a:avLst>
          </a:prstGeom>
          <a:solidFill>
            <a:schemeClr val="accent1">
              <a:lumMod val="60000"/>
              <a:lumOff val="40000"/>
            </a:schemeClr>
          </a:solidFill>
          <a:ln w="12700"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wrap="none" lIns="0" rIns="0" rtlCol="0" anchor="b"/>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r>
              <a:rPr lang="en-US" sz="2400" b="1" dirty="0" smtClean="0">
                <a:solidFill>
                  <a:srgbClr val="1E1E1E"/>
                </a:solidFill>
                <a:latin typeface="Calibri"/>
                <a:cs typeface="Calibri"/>
              </a:rPr>
              <a:t>YARN</a:t>
            </a:r>
            <a:endParaRPr lang="en-US" b="1" dirty="0" smtClean="0">
              <a:solidFill>
                <a:srgbClr val="1E1E1E"/>
              </a:solidFill>
              <a:latin typeface="Calibri"/>
              <a:cs typeface="Calibri"/>
            </a:endParaRPr>
          </a:p>
          <a:p>
            <a:pPr algn="ctr"/>
            <a:r>
              <a:rPr lang="en-US" sz="1200" dirty="0" smtClean="0">
                <a:solidFill>
                  <a:srgbClr val="1E1E1E"/>
                </a:solidFill>
                <a:latin typeface="Calibri"/>
                <a:cs typeface="Calibri"/>
              </a:rPr>
              <a:t>(cluster resource management)</a:t>
            </a:r>
            <a:endParaRPr lang="en-US" sz="1200" dirty="0">
              <a:solidFill>
                <a:srgbClr val="1E1E1E"/>
              </a:solidFill>
              <a:latin typeface="Calibri"/>
              <a:cs typeface="Calibri"/>
            </a:endParaRPr>
          </a:p>
        </p:txBody>
      </p:sp>
      <p:sp>
        <p:nvSpPr>
          <p:cNvPr id="11" name="Rounded Rectangle 10"/>
          <p:cNvSpPr/>
          <p:nvPr/>
        </p:nvSpPr>
        <p:spPr>
          <a:xfrm>
            <a:off x="5672128" y="4164855"/>
            <a:ext cx="2108238" cy="792537"/>
          </a:xfrm>
          <a:prstGeom prst="roundRect">
            <a:avLst>
              <a:gd name="adj" fmla="val 6525"/>
            </a:avLst>
          </a:prstGeom>
          <a:solidFill>
            <a:schemeClr val="accent1">
              <a:lumMod val="20000"/>
              <a:lumOff val="80000"/>
            </a:schemeClr>
          </a:solidFill>
          <a:ln w="12700"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r>
              <a:rPr lang="en-US" sz="2000" b="1" dirty="0" smtClean="0">
                <a:solidFill>
                  <a:srgbClr val="1E1E1E"/>
                </a:solidFill>
                <a:latin typeface="Calibri"/>
                <a:cs typeface="Calibri"/>
              </a:rPr>
              <a:t>MapReduce</a:t>
            </a:r>
          </a:p>
          <a:p>
            <a:pPr algn="ctr"/>
            <a:r>
              <a:rPr lang="en-US" sz="1200" dirty="0" smtClean="0">
                <a:solidFill>
                  <a:srgbClr val="1E1E1E"/>
                </a:solidFill>
                <a:latin typeface="Calibri"/>
                <a:cs typeface="Calibri"/>
              </a:rPr>
              <a:t>(data processing)</a:t>
            </a:r>
            <a:endParaRPr lang="en-US" sz="1200" dirty="0">
              <a:solidFill>
                <a:srgbClr val="1E1E1E"/>
              </a:solidFill>
              <a:latin typeface="Calibri"/>
              <a:cs typeface="Calibri"/>
            </a:endParaRPr>
          </a:p>
        </p:txBody>
      </p:sp>
      <p:sp>
        <p:nvSpPr>
          <p:cNvPr id="12" name="Rounded Rectangle 11"/>
          <p:cNvSpPr/>
          <p:nvPr/>
        </p:nvSpPr>
        <p:spPr>
          <a:xfrm>
            <a:off x="7841941" y="4164855"/>
            <a:ext cx="2083490" cy="792537"/>
          </a:xfrm>
          <a:prstGeom prst="roundRect">
            <a:avLst>
              <a:gd name="adj" fmla="val 6525"/>
            </a:avLst>
          </a:prstGeom>
          <a:solidFill>
            <a:schemeClr val="accent1">
              <a:lumMod val="20000"/>
              <a:lumOff val="80000"/>
            </a:schemeClr>
          </a:solidFill>
          <a:ln w="12700" cmpd="sng">
            <a:solidFill>
              <a:srgbClr val="8E8E8E"/>
            </a:solidFill>
            <a:prstDash val="dash"/>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r>
              <a:rPr lang="en-US" sz="2000" b="1" dirty="0" smtClean="0">
                <a:solidFill>
                  <a:srgbClr val="1E1E1E"/>
                </a:solidFill>
                <a:latin typeface="Calibri"/>
                <a:cs typeface="Calibri"/>
              </a:rPr>
              <a:t>Others</a:t>
            </a:r>
            <a:endParaRPr lang="en-US" b="1" dirty="0" smtClean="0">
              <a:solidFill>
                <a:srgbClr val="1E1E1E"/>
              </a:solidFill>
              <a:latin typeface="Calibri"/>
              <a:cs typeface="Calibri"/>
            </a:endParaRPr>
          </a:p>
        </p:txBody>
      </p:sp>
      <p:grpSp>
        <p:nvGrpSpPr>
          <p:cNvPr id="13" name="Group 12"/>
          <p:cNvGrpSpPr/>
          <p:nvPr/>
        </p:nvGrpSpPr>
        <p:grpSpPr>
          <a:xfrm>
            <a:off x="6588250" y="4938445"/>
            <a:ext cx="216608" cy="164480"/>
            <a:chOff x="1359665" y="4586445"/>
            <a:chExt cx="256410" cy="215206"/>
          </a:xfrm>
        </p:grpSpPr>
        <p:sp>
          <p:nvSpPr>
            <p:cNvPr id="21" name="Trapezoid 20"/>
            <p:cNvSpPr/>
            <p:nvPr/>
          </p:nvSpPr>
          <p:spPr>
            <a:xfrm flipV="1">
              <a:off x="1359665" y="4608670"/>
              <a:ext cx="256410" cy="192981"/>
            </a:xfrm>
            <a:prstGeom prst="trapezoid">
              <a:avLst/>
            </a:prstGeom>
            <a:solidFill>
              <a:schemeClr val="accent1">
                <a:lumMod val="20000"/>
                <a:lumOff val="80000"/>
              </a:schemeClr>
            </a:solidFill>
            <a:ln w="12700"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sz="1100" b="1">
                <a:solidFill>
                  <a:schemeClr val="bg1">
                    <a:lumMod val="75000"/>
                    <a:lumOff val="25000"/>
                  </a:schemeClr>
                </a:solidFill>
                <a:latin typeface="Calibri"/>
                <a:cs typeface="Calibri"/>
              </a:endParaRPr>
            </a:p>
          </p:txBody>
        </p:sp>
        <p:sp>
          <p:nvSpPr>
            <p:cNvPr id="22" name="Trapezoid 21"/>
            <p:cNvSpPr/>
            <p:nvPr/>
          </p:nvSpPr>
          <p:spPr>
            <a:xfrm flipV="1">
              <a:off x="1359665" y="4586445"/>
              <a:ext cx="256410" cy="192981"/>
            </a:xfrm>
            <a:prstGeom prst="trapezoid">
              <a:avLst/>
            </a:prstGeom>
            <a:solidFill>
              <a:schemeClr val="accent1">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sz="1100" b="1">
                <a:solidFill>
                  <a:schemeClr val="bg1">
                    <a:lumMod val="75000"/>
                    <a:lumOff val="25000"/>
                  </a:schemeClr>
                </a:solidFill>
                <a:latin typeface="Calibri"/>
                <a:cs typeface="Calibri"/>
              </a:endParaRPr>
            </a:p>
          </p:txBody>
        </p:sp>
      </p:grpSp>
      <p:grpSp>
        <p:nvGrpSpPr>
          <p:cNvPr id="14" name="Group 13"/>
          <p:cNvGrpSpPr/>
          <p:nvPr/>
        </p:nvGrpSpPr>
        <p:grpSpPr>
          <a:xfrm>
            <a:off x="8763177" y="4938123"/>
            <a:ext cx="216608" cy="164480"/>
            <a:chOff x="1359665" y="4586445"/>
            <a:chExt cx="256410" cy="215206"/>
          </a:xfrm>
        </p:grpSpPr>
        <p:sp>
          <p:nvSpPr>
            <p:cNvPr id="19" name="Trapezoid 18"/>
            <p:cNvSpPr/>
            <p:nvPr/>
          </p:nvSpPr>
          <p:spPr>
            <a:xfrm flipV="1">
              <a:off x="1359665" y="4608670"/>
              <a:ext cx="256410" cy="192981"/>
            </a:xfrm>
            <a:prstGeom prst="trapezoid">
              <a:avLst/>
            </a:prstGeom>
            <a:solidFill>
              <a:schemeClr val="accent1">
                <a:lumMod val="20000"/>
                <a:lumOff val="80000"/>
              </a:schemeClr>
            </a:solidFill>
            <a:ln w="12700"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sz="1100" b="1">
                <a:solidFill>
                  <a:schemeClr val="bg1">
                    <a:lumMod val="75000"/>
                    <a:lumOff val="25000"/>
                  </a:schemeClr>
                </a:solidFill>
                <a:latin typeface="Calibri"/>
                <a:cs typeface="Calibri"/>
              </a:endParaRPr>
            </a:p>
          </p:txBody>
        </p:sp>
        <p:sp>
          <p:nvSpPr>
            <p:cNvPr id="20" name="Trapezoid 19"/>
            <p:cNvSpPr/>
            <p:nvPr/>
          </p:nvSpPr>
          <p:spPr>
            <a:xfrm flipV="1">
              <a:off x="1359665" y="4586445"/>
              <a:ext cx="256410" cy="192981"/>
            </a:xfrm>
            <a:prstGeom prst="trapezoid">
              <a:avLst/>
            </a:prstGeom>
            <a:solidFill>
              <a:schemeClr val="accent1">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sz="1100" b="1">
                <a:solidFill>
                  <a:schemeClr val="bg1">
                    <a:lumMod val="75000"/>
                    <a:lumOff val="25000"/>
                  </a:schemeClr>
                </a:solidFill>
                <a:latin typeface="Calibri"/>
                <a:cs typeface="Calibri"/>
              </a:endParaRPr>
            </a:p>
          </p:txBody>
        </p:sp>
      </p:grpSp>
      <p:sp>
        <p:nvSpPr>
          <p:cNvPr id="15" name="TextBox 64"/>
          <p:cNvSpPr txBox="1"/>
          <p:nvPr/>
        </p:nvSpPr>
        <p:spPr>
          <a:xfrm>
            <a:off x="6588250" y="3359294"/>
            <a:ext cx="2425261" cy="541566"/>
          </a:xfrm>
          <a:prstGeom prst="rect">
            <a:avLst/>
          </a:prstGeom>
        </p:spPr>
        <p:txBody>
          <a:bodyPr vert="horz" wrap="square" lIns="91440" tIns="45720" rIns="91440" bIns="45720" rtlCol="0">
            <a:noAutofit/>
          </a:bodyPr>
          <a:lstStyle>
            <a:defPPr>
              <a:defRPr lang="en-US"/>
            </a:defPPr>
            <a:lvl1pPr algn="l" defTabSz="457200" rtl="0" fontAlgn="base">
              <a:spcBef>
                <a:spcPct val="0"/>
              </a:spcBef>
              <a:spcAft>
                <a:spcPct val="0"/>
              </a:spcAft>
              <a:defRPr kern="1200">
                <a:solidFill>
                  <a:schemeClr val="tx1"/>
                </a:solidFill>
                <a:latin typeface="Arial" charset="0"/>
                <a:ea typeface="ヒラギノ角ゴ Pro W3" charset="-128"/>
                <a:cs typeface="ヒラギノ角ゴ Pro W3" charset="-128"/>
              </a:defRPr>
            </a:lvl1pPr>
            <a:lvl2pPr marL="457200" algn="l" defTabSz="457200" rtl="0" fontAlgn="base">
              <a:spcBef>
                <a:spcPct val="0"/>
              </a:spcBef>
              <a:spcAft>
                <a:spcPct val="0"/>
              </a:spcAft>
              <a:defRPr kern="1200">
                <a:solidFill>
                  <a:schemeClr val="tx1"/>
                </a:solidFill>
                <a:latin typeface="Arial" charset="0"/>
                <a:ea typeface="ヒラギノ角ゴ Pro W3" charset="-128"/>
                <a:cs typeface="ヒラギノ角ゴ Pro W3" charset="-128"/>
              </a:defRPr>
            </a:lvl2pPr>
            <a:lvl3pPr marL="914400" algn="l" defTabSz="457200" rtl="0" fontAlgn="base">
              <a:spcBef>
                <a:spcPct val="0"/>
              </a:spcBef>
              <a:spcAft>
                <a:spcPct val="0"/>
              </a:spcAft>
              <a:defRPr kern="1200">
                <a:solidFill>
                  <a:schemeClr val="tx1"/>
                </a:solidFill>
                <a:latin typeface="Arial" charset="0"/>
                <a:ea typeface="ヒラギノ角ゴ Pro W3" charset="-128"/>
                <a:cs typeface="ヒラギノ角ゴ Pro W3" charset="-128"/>
              </a:defRPr>
            </a:lvl3pPr>
            <a:lvl4pPr marL="1371600" algn="l" defTabSz="457200" rtl="0" fontAlgn="base">
              <a:spcBef>
                <a:spcPct val="0"/>
              </a:spcBef>
              <a:spcAft>
                <a:spcPct val="0"/>
              </a:spcAft>
              <a:defRPr kern="1200">
                <a:solidFill>
                  <a:schemeClr val="tx1"/>
                </a:solidFill>
                <a:latin typeface="Arial" charset="0"/>
                <a:ea typeface="ヒラギノ角ゴ Pro W3" charset="-128"/>
                <a:cs typeface="ヒラギノ角ゴ Pro W3" charset="-128"/>
              </a:defRPr>
            </a:lvl4pPr>
            <a:lvl5pPr marL="1828800" algn="l" defTabSz="457200" rtl="0" fontAlgn="base">
              <a:spcBef>
                <a:spcPct val="0"/>
              </a:spcBef>
              <a:spcAft>
                <a:spcPct val="0"/>
              </a:spcAft>
              <a:defRPr kern="1200">
                <a:solidFill>
                  <a:schemeClr val="tx1"/>
                </a:solidFill>
                <a:latin typeface="Arial" charset="0"/>
                <a:ea typeface="ヒラギノ角ゴ Pro W3" charset="-128"/>
                <a:cs typeface="ヒラギノ角ゴ Pro W3" charset="-128"/>
              </a:defRPr>
            </a:lvl5pPr>
            <a:lvl6pPr marL="2286000" algn="l" defTabSz="457200" rtl="0" eaLnBrk="1" latinLnBrk="0" hangingPunct="1">
              <a:defRPr kern="1200">
                <a:solidFill>
                  <a:schemeClr val="tx1"/>
                </a:solidFill>
                <a:latin typeface="Arial" charset="0"/>
                <a:ea typeface="ヒラギノ角ゴ Pro W3" charset="-128"/>
                <a:cs typeface="ヒラギノ角ゴ Pro W3" charset="-128"/>
              </a:defRPr>
            </a:lvl6pPr>
            <a:lvl7pPr marL="2743200" algn="l" defTabSz="457200" rtl="0" eaLnBrk="1" latinLnBrk="0" hangingPunct="1">
              <a:defRPr kern="1200">
                <a:solidFill>
                  <a:schemeClr val="tx1"/>
                </a:solidFill>
                <a:latin typeface="Arial" charset="0"/>
                <a:ea typeface="ヒラギノ角ゴ Pro W3" charset="-128"/>
                <a:cs typeface="ヒラギノ角ゴ Pro W3" charset="-128"/>
              </a:defRPr>
            </a:lvl7pPr>
            <a:lvl8pPr marL="3200400" algn="l" defTabSz="457200" rtl="0" eaLnBrk="1" latinLnBrk="0" hangingPunct="1">
              <a:defRPr kern="1200">
                <a:solidFill>
                  <a:schemeClr val="tx1"/>
                </a:solidFill>
                <a:latin typeface="Arial" charset="0"/>
                <a:ea typeface="ヒラギノ角ゴ Pro W3" charset="-128"/>
                <a:cs typeface="ヒラギノ角ゴ Pro W3" charset="-128"/>
              </a:defRPr>
            </a:lvl8pPr>
            <a:lvl9pPr marL="3657600" algn="l" defTabSz="457200" rtl="0" eaLnBrk="1" latinLnBrk="0" hangingPunct="1">
              <a:defRPr kern="1200">
                <a:solidFill>
                  <a:schemeClr val="tx1"/>
                </a:solidFill>
                <a:latin typeface="Arial" charset="0"/>
                <a:ea typeface="ヒラギノ角ゴ Pro W3" charset="-128"/>
                <a:cs typeface="ヒラギノ角ゴ Pro W3" charset="-128"/>
              </a:defRPr>
            </a:lvl9pPr>
          </a:lstStyle>
          <a:p>
            <a:pPr marL="0" indent="0" algn="ctr">
              <a:buNone/>
            </a:pPr>
            <a:r>
              <a:rPr lang="en-US" sz="2800" b="1" dirty="0">
                <a:solidFill>
                  <a:srgbClr val="008000"/>
                </a:solidFill>
              </a:rPr>
              <a:t>HADOOP </a:t>
            </a:r>
            <a:r>
              <a:rPr lang="en-US" sz="2800" b="1" dirty="0" smtClean="0">
                <a:solidFill>
                  <a:srgbClr val="008000"/>
                </a:solidFill>
              </a:rPr>
              <a:t>2.0</a:t>
            </a:r>
            <a:endParaRPr lang="en-US" dirty="0">
              <a:solidFill>
                <a:srgbClr val="008000"/>
              </a:solidFill>
            </a:endParaRPr>
          </a:p>
        </p:txBody>
      </p:sp>
      <p:sp>
        <p:nvSpPr>
          <p:cNvPr id="16" name="Right Arrow 15"/>
          <p:cNvSpPr/>
          <p:nvPr/>
        </p:nvSpPr>
        <p:spPr>
          <a:xfrm>
            <a:off x="4810048" y="4533095"/>
            <a:ext cx="704487" cy="824749"/>
          </a:xfrm>
          <a:prstGeom prst="rightArrow">
            <a:avLst/>
          </a:prstGeom>
          <a:solidFill>
            <a:schemeClr val="bg1">
              <a:lumMod val="10000"/>
              <a:lumOff val="90000"/>
            </a:schemeClr>
          </a:solidFill>
          <a:ln w="9525" cmpd="sng">
            <a:solidFill>
              <a:schemeClr val="bg1">
                <a:lumMod val="10000"/>
                <a:lumOff val="90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marL="58738" algn="ctr"/>
            <a:endParaRPr lang="en-US" sz="2000" b="1">
              <a:solidFill>
                <a:srgbClr val="000000"/>
              </a:solidFill>
              <a:latin typeface="Calibri"/>
              <a:cs typeface="Calibri"/>
            </a:endParaRPr>
          </a:p>
        </p:txBody>
      </p:sp>
      <p:sp>
        <p:nvSpPr>
          <p:cNvPr id="17" name="TextBox 2"/>
          <p:cNvSpPr txBox="1"/>
          <p:nvPr/>
        </p:nvSpPr>
        <p:spPr>
          <a:xfrm>
            <a:off x="2091618" y="2485556"/>
            <a:ext cx="2814863" cy="858762"/>
          </a:xfrm>
          <a:prstGeom prst="rect">
            <a:avLst/>
          </a:prstGeom>
        </p:spPr>
        <p:txBody>
          <a:bodyPr vert="horz" wrap="square" lIns="91440" tIns="45720" rIns="91440" bIns="45720" rtlCol="0">
            <a:normAutofit/>
          </a:bodyPr>
          <a:lstStyle>
            <a:defPPr>
              <a:defRPr lang="en-US"/>
            </a:defPPr>
            <a:lvl1pPr algn="l" defTabSz="457200" rtl="0" fontAlgn="base">
              <a:spcBef>
                <a:spcPct val="0"/>
              </a:spcBef>
              <a:spcAft>
                <a:spcPct val="0"/>
              </a:spcAft>
              <a:defRPr kern="1200">
                <a:solidFill>
                  <a:schemeClr val="tx1"/>
                </a:solidFill>
                <a:latin typeface="Arial" charset="0"/>
                <a:ea typeface="ヒラギノ角ゴ Pro W3" charset="-128"/>
                <a:cs typeface="ヒラギノ角ゴ Pro W3" charset="-128"/>
              </a:defRPr>
            </a:lvl1pPr>
            <a:lvl2pPr marL="457200" algn="l" defTabSz="457200" rtl="0" fontAlgn="base">
              <a:spcBef>
                <a:spcPct val="0"/>
              </a:spcBef>
              <a:spcAft>
                <a:spcPct val="0"/>
              </a:spcAft>
              <a:defRPr kern="1200">
                <a:solidFill>
                  <a:schemeClr val="tx1"/>
                </a:solidFill>
                <a:latin typeface="Arial" charset="0"/>
                <a:ea typeface="ヒラギノ角ゴ Pro W3" charset="-128"/>
                <a:cs typeface="ヒラギノ角ゴ Pro W3" charset="-128"/>
              </a:defRPr>
            </a:lvl2pPr>
            <a:lvl3pPr marL="914400" algn="l" defTabSz="457200" rtl="0" fontAlgn="base">
              <a:spcBef>
                <a:spcPct val="0"/>
              </a:spcBef>
              <a:spcAft>
                <a:spcPct val="0"/>
              </a:spcAft>
              <a:defRPr kern="1200">
                <a:solidFill>
                  <a:schemeClr val="tx1"/>
                </a:solidFill>
                <a:latin typeface="Arial" charset="0"/>
                <a:ea typeface="ヒラギノ角ゴ Pro W3" charset="-128"/>
                <a:cs typeface="ヒラギノ角ゴ Pro W3" charset="-128"/>
              </a:defRPr>
            </a:lvl3pPr>
            <a:lvl4pPr marL="1371600" algn="l" defTabSz="457200" rtl="0" fontAlgn="base">
              <a:spcBef>
                <a:spcPct val="0"/>
              </a:spcBef>
              <a:spcAft>
                <a:spcPct val="0"/>
              </a:spcAft>
              <a:defRPr kern="1200">
                <a:solidFill>
                  <a:schemeClr val="tx1"/>
                </a:solidFill>
                <a:latin typeface="Arial" charset="0"/>
                <a:ea typeface="ヒラギノ角ゴ Pro W3" charset="-128"/>
                <a:cs typeface="ヒラギノ角ゴ Pro W3" charset="-128"/>
              </a:defRPr>
            </a:lvl4pPr>
            <a:lvl5pPr marL="1828800" algn="l" defTabSz="457200" rtl="0" fontAlgn="base">
              <a:spcBef>
                <a:spcPct val="0"/>
              </a:spcBef>
              <a:spcAft>
                <a:spcPct val="0"/>
              </a:spcAft>
              <a:defRPr kern="1200">
                <a:solidFill>
                  <a:schemeClr val="tx1"/>
                </a:solidFill>
                <a:latin typeface="Arial" charset="0"/>
                <a:ea typeface="ヒラギノ角ゴ Pro W3" charset="-128"/>
                <a:cs typeface="ヒラギノ角ゴ Pro W3" charset="-128"/>
              </a:defRPr>
            </a:lvl5pPr>
            <a:lvl6pPr marL="2286000" algn="l" defTabSz="457200" rtl="0" eaLnBrk="1" latinLnBrk="0" hangingPunct="1">
              <a:defRPr kern="1200">
                <a:solidFill>
                  <a:schemeClr val="tx1"/>
                </a:solidFill>
                <a:latin typeface="Arial" charset="0"/>
                <a:ea typeface="ヒラギノ角ゴ Pro W3" charset="-128"/>
                <a:cs typeface="ヒラギノ角ゴ Pro W3" charset="-128"/>
              </a:defRPr>
            </a:lvl6pPr>
            <a:lvl7pPr marL="2743200" algn="l" defTabSz="457200" rtl="0" eaLnBrk="1" latinLnBrk="0" hangingPunct="1">
              <a:defRPr kern="1200">
                <a:solidFill>
                  <a:schemeClr val="tx1"/>
                </a:solidFill>
                <a:latin typeface="Arial" charset="0"/>
                <a:ea typeface="ヒラギノ角ゴ Pro W3" charset="-128"/>
                <a:cs typeface="ヒラギノ角ゴ Pro W3" charset="-128"/>
              </a:defRPr>
            </a:lvl7pPr>
            <a:lvl8pPr marL="3200400" algn="l" defTabSz="457200" rtl="0" eaLnBrk="1" latinLnBrk="0" hangingPunct="1">
              <a:defRPr kern="1200">
                <a:solidFill>
                  <a:schemeClr val="tx1"/>
                </a:solidFill>
                <a:latin typeface="Arial" charset="0"/>
                <a:ea typeface="ヒラギノ角ゴ Pro W3" charset="-128"/>
                <a:cs typeface="ヒラギノ角ゴ Pro W3" charset="-128"/>
              </a:defRPr>
            </a:lvl8pPr>
            <a:lvl9pPr marL="3657600" algn="l" defTabSz="457200" rtl="0" eaLnBrk="1" latinLnBrk="0" hangingPunct="1">
              <a:defRPr kern="1200">
                <a:solidFill>
                  <a:schemeClr val="tx1"/>
                </a:solidFill>
                <a:latin typeface="Arial" charset="0"/>
                <a:ea typeface="ヒラギノ角ゴ Pro W3" charset="-128"/>
                <a:cs typeface="ヒラギノ角ゴ Pro W3" charset="-128"/>
              </a:defRPr>
            </a:lvl9pPr>
          </a:lstStyle>
          <a:p>
            <a:pPr marL="0" marR="0" indent="0" algn="ctr" defTabSz="457200" rtl="0" eaLnBrk="1" fontAlgn="auto" latinLnBrk="0" hangingPunct="1">
              <a:lnSpc>
                <a:spcPct val="100000"/>
              </a:lnSpc>
              <a:spcBef>
                <a:spcPct val="20000"/>
              </a:spcBef>
              <a:spcAft>
                <a:spcPts val="0"/>
              </a:spcAft>
              <a:buClrTx/>
              <a:buSzTx/>
              <a:buFont typeface="Arial"/>
              <a:buNone/>
              <a:tabLst/>
            </a:pPr>
            <a:r>
              <a:rPr kumimoji="0" lang="en-US" sz="2000" b="1" i="1" u="none" strike="noStrike" kern="1200" cap="none" spc="0" normalizeH="0" baseline="0" noProof="0" dirty="0" smtClean="0">
                <a:ln>
                  <a:noFill/>
                </a:ln>
                <a:solidFill>
                  <a:srgbClr val="000000"/>
                </a:solidFill>
                <a:effectLst/>
                <a:uLnTx/>
                <a:uFillTx/>
                <a:latin typeface="+mn-lt"/>
                <a:ea typeface="+mn-ea"/>
                <a:cs typeface="+mn-cs"/>
              </a:rPr>
              <a:t>Single Use System</a:t>
            </a:r>
          </a:p>
          <a:p>
            <a:pPr marL="0" marR="0" indent="0" algn="ctr" defTabSz="457200" rtl="0" eaLnBrk="1" fontAlgn="auto" latinLnBrk="0" hangingPunct="1">
              <a:lnSpc>
                <a:spcPct val="100000"/>
              </a:lnSpc>
              <a:spcBef>
                <a:spcPct val="20000"/>
              </a:spcBef>
              <a:spcAft>
                <a:spcPts val="0"/>
              </a:spcAft>
              <a:buClrTx/>
              <a:buSzTx/>
              <a:buFont typeface="Arial"/>
              <a:buNone/>
              <a:tabLst/>
            </a:pPr>
            <a:r>
              <a:rPr lang="en-US" i="1" dirty="0" smtClean="0">
                <a:solidFill>
                  <a:srgbClr val="000000"/>
                </a:solidFill>
                <a:latin typeface="+mn-lt"/>
                <a:ea typeface="+mn-ea"/>
                <a:cs typeface="+mn-cs"/>
              </a:rPr>
              <a:t>Batch Apps</a:t>
            </a:r>
            <a:endParaRPr kumimoji="0" lang="en-US" sz="1800" b="0" i="1" u="none" strike="noStrike" kern="1200" cap="none" spc="0" normalizeH="0" baseline="0" noProof="0" dirty="0" smtClean="0">
              <a:ln>
                <a:noFill/>
              </a:ln>
              <a:solidFill>
                <a:srgbClr val="000000"/>
              </a:solidFill>
              <a:effectLst/>
              <a:uLnTx/>
              <a:uFillTx/>
              <a:latin typeface="+mn-lt"/>
              <a:ea typeface="+mn-ea"/>
              <a:cs typeface="+mn-cs"/>
            </a:endParaRPr>
          </a:p>
        </p:txBody>
      </p:sp>
      <p:sp>
        <p:nvSpPr>
          <p:cNvPr id="18" name="TextBox 20"/>
          <p:cNvSpPr txBox="1"/>
          <p:nvPr/>
        </p:nvSpPr>
        <p:spPr>
          <a:xfrm>
            <a:off x="5511537" y="2485556"/>
            <a:ext cx="4588844" cy="858762"/>
          </a:xfrm>
          <a:prstGeom prst="rect">
            <a:avLst/>
          </a:prstGeom>
        </p:spPr>
        <p:txBody>
          <a:bodyPr vert="horz" wrap="square" lIns="91440" tIns="45720" rIns="91440" bIns="45720" rtlCol="0">
            <a:normAutofit fontScale="92500"/>
          </a:bodyPr>
          <a:lstStyle>
            <a:defPPr>
              <a:defRPr lang="en-US"/>
            </a:defPPr>
            <a:lvl1pPr algn="l" defTabSz="457200" rtl="0" fontAlgn="base">
              <a:spcBef>
                <a:spcPct val="0"/>
              </a:spcBef>
              <a:spcAft>
                <a:spcPct val="0"/>
              </a:spcAft>
              <a:defRPr kern="1200">
                <a:solidFill>
                  <a:schemeClr val="tx1"/>
                </a:solidFill>
                <a:latin typeface="Arial" charset="0"/>
                <a:ea typeface="ヒラギノ角ゴ Pro W3" charset="-128"/>
                <a:cs typeface="ヒラギノ角ゴ Pro W3" charset="-128"/>
              </a:defRPr>
            </a:lvl1pPr>
            <a:lvl2pPr marL="457200" algn="l" defTabSz="457200" rtl="0" fontAlgn="base">
              <a:spcBef>
                <a:spcPct val="0"/>
              </a:spcBef>
              <a:spcAft>
                <a:spcPct val="0"/>
              </a:spcAft>
              <a:defRPr kern="1200">
                <a:solidFill>
                  <a:schemeClr val="tx1"/>
                </a:solidFill>
                <a:latin typeface="Arial" charset="0"/>
                <a:ea typeface="ヒラギノ角ゴ Pro W3" charset="-128"/>
                <a:cs typeface="ヒラギノ角ゴ Pro W3" charset="-128"/>
              </a:defRPr>
            </a:lvl2pPr>
            <a:lvl3pPr marL="914400" algn="l" defTabSz="457200" rtl="0" fontAlgn="base">
              <a:spcBef>
                <a:spcPct val="0"/>
              </a:spcBef>
              <a:spcAft>
                <a:spcPct val="0"/>
              </a:spcAft>
              <a:defRPr kern="1200">
                <a:solidFill>
                  <a:schemeClr val="tx1"/>
                </a:solidFill>
                <a:latin typeface="Arial" charset="0"/>
                <a:ea typeface="ヒラギノ角ゴ Pro W3" charset="-128"/>
                <a:cs typeface="ヒラギノ角ゴ Pro W3" charset="-128"/>
              </a:defRPr>
            </a:lvl3pPr>
            <a:lvl4pPr marL="1371600" algn="l" defTabSz="457200" rtl="0" fontAlgn="base">
              <a:spcBef>
                <a:spcPct val="0"/>
              </a:spcBef>
              <a:spcAft>
                <a:spcPct val="0"/>
              </a:spcAft>
              <a:defRPr kern="1200">
                <a:solidFill>
                  <a:schemeClr val="tx1"/>
                </a:solidFill>
                <a:latin typeface="Arial" charset="0"/>
                <a:ea typeface="ヒラギノ角ゴ Pro W3" charset="-128"/>
                <a:cs typeface="ヒラギノ角ゴ Pro W3" charset="-128"/>
              </a:defRPr>
            </a:lvl4pPr>
            <a:lvl5pPr marL="1828800" algn="l" defTabSz="457200" rtl="0" fontAlgn="base">
              <a:spcBef>
                <a:spcPct val="0"/>
              </a:spcBef>
              <a:spcAft>
                <a:spcPct val="0"/>
              </a:spcAft>
              <a:defRPr kern="1200">
                <a:solidFill>
                  <a:schemeClr val="tx1"/>
                </a:solidFill>
                <a:latin typeface="Arial" charset="0"/>
                <a:ea typeface="ヒラギノ角ゴ Pro W3" charset="-128"/>
                <a:cs typeface="ヒラギノ角ゴ Pro W3" charset="-128"/>
              </a:defRPr>
            </a:lvl5pPr>
            <a:lvl6pPr marL="2286000" algn="l" defTabSz="457200" rtl="0" eaLnBrk="1" latinLnBrk="0" hangingPunct="1">
              <a:defRPr kern="1200">
                <a:solidFill>
                  <a:schemeClr val="tx1"/>
                </a:solidFill>
                <a:latin typeface="Arial" charset="0"/>
                <a:ea typeface="ヒラギノ角ゴ Pro W3" charset="-128"/>
                <a:cs typeface="ヒラギノ角ゴ Pro W3" charset="-128"/>
              </a:defRPr>
            </a:lvl6pPr>
            <a:lvl7pPr marL="2743200" algn="l" defTabSz="457200" rtl="0" eaLnBrk="1" latinLnBrk="0" hangingPunct="1">
              <a:defRPr kern="1200">
                <a:solidFill>
                  <a:schemeClr val="tx1"/>
                </a:solidFill>
                <a:latin typeface="Arial" charset="0"/>
                <a:ea typeface="ヒラギノ角ゴ Pro W3" charset="-128"/>
                <a:cs typeface="ヒラギノ角ゴ Pro W3" charset="-128"/>
              </a:defRPr>
            </a:lvl7pPr>
            <a:lvl8pPr marL="3200400" algn="l" defTabSz="457200" rtl="0" eaLnBrk="1" latinLnBrk="0" hangingPunct="1">
              <a:defRPr kern="1200">
                <a:solidFill>
                  <a:schemeClr val="tx1"/>
                </a:solidFill>
                <a:latin typeface="Arial" charset="0"/>
                <a:ea typeface="ヒラギノ角ゴ Pro W3" charset="-128"/>
                <a:cs typeface="ヒラギノ角ゴ Pro W3" charset="-128"/>
              </a:defRPr>
            </a:lvl8pPr>
            <a:lvl9pPr marL="3657600" algn="l" defTabSz="457200" rtl="0" eaLnBrk="1" latinLnBrk="0" hangingPunct="1">
              <a:defRPr kern="1200">
                <a:solidFill>
                  <a:schemeClr val="tx1"/>
                </a:solidFill>
                <a:latin typeface="Arial" charset="0"/>
                <a:ea typeface="ヒラギノ角ゴ Pro W3" charset="-128"/>
                <a:cs typeface="ヒラギノ角ゴ Pro W3" charset="-128"/>
              </a:defRPr>
            </a:lvl9pPr>
          </a:lstStyle>
          <a:p>
            <a:pPr marL="0" marR="0" indent="0" algn="ctr" defTabSz="457200" rtl="0" eaLnBrk="1" fontAlgn="auto" latinLnBrk="0" hangingPunct="1">
              <a:lnSpc>
                <a:spcPct val="100000"/>
              </a:lnSpc>
              <a:spcBef>
                <a:spcPct val="20000"/>
              </a:spcBef>
              <a:spcAft>
                <a:spcPts val="0"/>
              </a:spcAft>
              <a:buClrTx/>
              <a:buSzTx/>
              <a:buFont typeface="Arial"/>
              <a:buNone/>
              <a:tabLst/>
            </a:pPr>
            <a:r>
              <a:rPr kumimoji="0" lang="en-US" sz="2000" b="1" i="1" u="none" strike="noStrike" kern="1200" cap="none" spc="0" normalizeH="0" baseline="0" noProof="0" dirty="0" smtClean="0">
                <a:ln>
                  <a:noFill/>
                </a:ln>
                <a:solidFill>
                  <a:srgbClr val="000000"/>
                </a:solidFill>
                <a:effectLst/>
                <a:uLnTx/>
                <a:uFillTx/>
                <a:latin typeface="+mn-lt"/>
                <a:ea typeface="+mn-ea"/>
                <a:cs typeface="+mn-cs"/>
              </a:rPr>
              <a:t>Multi Purpose Platform</a:t>
            </a:r>
          </a:p>
          <a:p>
            <a:pPr marL="0" marR="0" indent="0" algn="ctr" defTabSz="457200" rtl="0" eaLnBrk="1" fontAlgn="auto" latinLnBrk="0" hangingPunct="1">
              <a:lnSpc>
                <a:spcPct val="100000"/>
              </a:lnSpc>
              <a:spcBef>
                <a:spcPct val="20000"/>
              </a:spcBef>
              <a:spcAft>
                <a:spcPts val="0"/>
              </a:spcAft>
              <a:buClrTx/>
              <a:buSzTx/>
              <a:buFont typeface="Arial"/>
              <a:buNone/>
              <a:tabLst/>
            </a:pPr>
            <a:r>
              <a:rPr lang="en-US" i="1" dirty="0" smtClean="0">
                <a:solidFill>
                  <a:srgbClr val="000000"/>
                </a:solidFill>
                <a:latin typeface="+mn-lt"/>
                <a:ea typeface="+mn-ea"/>
                <a:cs typeface="+mn-cs"/>
              </a:rPr>
              <a:t>Batch, Interactive, Online, Streaming, …</a:t>
            </a:r>
            <a:endParaRPr kumimoji="0" lang="en-US" sz="1800" b="0" i="1" u="none" strike="noStrike" kern="1200" cap="none" spc="0" normalizeH="0" baseline="0" noProof="0" dirty="0" smtClean="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2244784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Hadoop Components</a:t>
            </a:r>
            <a:endParaRPr lang="en-US" dirty="0"/>
          </a:p>
        </p:txBody>
      </p:sp>
      <p:sp>
        <p:nvSpPr>
          <p:cNvPr id="5" name="Slide Number Placeholder 2"/>
          <p:cNvSpPr>
            <a:spLocks noGrp="1"/>
          </p:cNvSpPr>
          <p:nvPr/>
        </p:nvSpPr>
        <p:spPr>
          <a:xfrm>
            <a:off x="8077200" y="7007416"/>
            <a:ext cx="2133600" cy="365125"/>
          </a:xfrm>
          <a:prstGeom prst="rect">
            <a:avLst/>
          </a:prstGeom>
        </p:spPr>
        <p:txBody>
          <a:bodyPr vert="horz" lIns="91440" tIns="45720" rIns="91440" bIns="45720" rtlCol="0" anchor="ctr"/>
          <a:lstStyle>
            <a:defPPr>
              <a:defRPr lang="en-US"/>
            </a:defPPr>
            <a:lvl1pPr algn="r" defTabSz="457200" rtl="0" fontAlgn="auto">
              <a:spcBef>
                <a:spcPts val="0"/>
              </a:spcBef>
              <a:spcAft>
                <a:spcPts val="0"/>
              </a:spcAft>
              <a:defRPr sz="800" kern="1200" dirty="0" smtClean="0">
                <a:solidFill>
                  <a:schemeClr val="tx1"/>
                </a:solidFill>
                <a:latin typeface="+mn-lt"/>
                <a:ea typeface="+mn-ea"/>
                <a:cs typeface="+mn-cs"/>
              </a:defRPr>
            </a:lvl1pPr>
            <a:lvl2pPr marL="457200" algn="l" defTabSz="457200" rtl="0" fontAlgn="base">
              <a:spcBef>
                <a:spcPct val="0"/>
              </a:spcBef>
              <a:spcAft>
                <a:spcPct val="0"/>
              </a:spcAft>
              <a:defRPr kern="1200">
                <a:solidFill>
                  <a:schemeClr val="tx1"/>
                </a:solidFill>
                <a:latin typeface="Arial" charset="0"/>
                <a:ea typeface="ヒラギノ角ゴ Pro W3" charset="-128"/>
                <a:cs typeface="ヒラギノ角ゴ Pro W3" charset="-128"/>
              </a:defRPr>
            </a:lvl2pPr>
            <a:lvl3pPr marL="914400" algn="l" defTabSz="457200" rtl="0" fontAlgn="base">
              <a:spcBef>
                <a:spcPct val="0"/>
              </a:spcBef>
              <a:spcAft>
                <a:spcPct val="0"/>
              </a:spcAft>
              <a:defRPr kern="1200">
                <a:solidFill>
                  <a:schemeClr val="tx1"/>
                </a:solidFill>
                <a:latin typeface="Arial" charset="0"/>
                <a:ea typeface="ヒラギノ角ゴ Pro W3" charset="-128"/>
                <a:cs typeface="ヒラギノ角ゴ Pro W3" charset="-128"/>
              </a:defRPr>
            </a:lvl3pPr>
            <a:lvl4pPr marL="1371600" algn="l" defTabSz="457200" rtl="0" fontAlgn="base">
              <a:spcBef>
                <a:spcPct val="0"/>
              </a:spcBef>
              <a:spcAft>
                <a:spcPct val="0"/>
              </a:spcAft>
              <a:defRPr kern="1200">
                <a:solidFill>
                  <a:schemeClr val="tx1"/>
                </a:solidFill>
                <a:latin typeface="Arial" charset="0"/>
                <a:ea typeface="ヒラギノ角ゴ Pro W3" charset="-128"/>
                <a:cs typeface="ヒラギノ角ゴ Pro W3" charset="-128"/>
              </a:defRPr>
            </a:lvl4pPr>
            <a:lvl5pPr marL="1828800" algn="l" defTabSz="457200" rtl="0" fontAlgn="base">
              <a:spcBef>
                <a:spcPct val="0"/>
              </a:spcBef>
              <a:spcAft>
                <a:spcPct val="0"/>
              </a:spcAft>
              <a:defRPr kern="1200">
                <a:solidFill>
                  <a:schemeClr val="tx1"/>
                </a:solidFill>
                <a:latin typeface="Arial" charset="0"/>
                <a:ea typeface="ヒラギノ角ゴ Pro W3" charset="-128"/>
                <a:cs typeface="ヒラギノ角ゴ Pro W3" charset="-128"/>
              </a:defRPr>
            </a:lvl5pPr>
            <a:lvl6pPr marL="2286000" algn="l" defTabSz="457200" rtl="0" eaLnBrk="1" latinLnBrk="0" hangingPunct="1">
              <a:defRPr kern="1200">
                <a:solidFill>
                  <a:schemeClr val="tx1"/>
                </a:solidFill>
                <a:latin typeface="Arial" charset="0"/>
                <a:ea typeface="ヒラギノ角ゴ Pro W3" charset="-128"/>
                <a:cs typeface="ヒラギノ角ゴ Pro W3" charset="-128"/>
              </a:defRPr>
            </a:lvl6pPr>
            <a:lvl7pPr marL="2743200" algn="l" defTabSz="457200" rtl="0" eaLnBrk="1" latinLnBrk="0" hangingPunct="1">
              <a:defRPr kern="1200">
                <a:solidFill>
                  <a:schemeClr val="tx1"/>
                </a:solidFill>
                <a:latin typeface="Arial" charset="0"/>
                <a:ea typeface="ヒラギノ角ゴ Pro W3" charset="-128"/>
                <a:cs typeface="ヒラギノ角ゴ Pro W3" charset="-128"/>
              </a:defRPr>
            </a:lvl7pPr>
            <a:lvl8pPr marL="3200400" algn="l" defTabSz="457200" rtl="0" eaLnBrk="1" latinLnBrk="0" hangingPunct="1">
              <a:defRPr kern="1200">
                <a:solidFill>
                  <a:schemeClr val="tx1"/>
                </a:solidFill>
                <a:latin typeface="Arial" charset="0"/>
                <a:ea typeface="ヒラギノ角ゴ Pro W3" charset="-128"/>
                <a:cs typeface="ヒラギノ角ゴ Pro W3" charset="-128"/>
              </a:defRPr>
            </a:lvl8pPr>
            <a:lvl9pPr marL="3657600" algn="l" defTabSz="457200" rtl="0" eaLnBrk="1" latinLnBrk="0" hangingPunct="1">
              <a:defRPr kern="1200">
                <a:solidFill>
                  <a:schemeClr val="tx1"/>
                </a:solidFill>
                <a:latin typeface="Arial" charset="0"/>
                <a:ea typeface="ヒラギノ角ゴ Pro W3" charset="-128"/>
                <a:cs typeface="ヒラギノ角ゴ Pro W3" charset="-128"/>
              </a:defRPr>
            </a:lvl9pPr>
          </a:lstStyle>
          <a:p>
            <a:pPr>
              <a:defRPr/>
            </a:pPr>
            <a:r>
              <a:rPr lang="en-US" smtClean="0">
                <a:solidFill>
                  <a:prstClr val="black"/>
                </a:solidFill>
                <a:latin typeface="Arial"/>
              </a:rPr>
              <a:t>Page </a:t>
            </a:r>
            <a:fld id="{BE3614C6-9B97-DA43-9EC2-F206459474B6}" type="slidenum">
              <a:rPr lang="en-US" smtClean="0">
                <a:solidFill>
                  <a:prstClr val="black"/>
                </a:solidFill>
                <a:latin typeface="Arial"/>
              </a:rPr>
              <a:pPr>
                <a:defRPr/>
              </a:pPr>
              <a:t>12</a:t>
            </a:fld>
            <a:endParaRPr lang="en-US">
              <a:solidFill>
                <a:prstClr val="black"/>
              </a:solidFill>
              <a:latin typeface="Arial"/>
            </a:endParaRPr>
          </a:p>
        </p:txBody>
      </p:sp>
      <p:sp>
        <p:nvSpPr>
          <p:cNvPr id="6" name="Rounded Rectangle 5"/>
          <p:cNvSpPr/>
          <p:nvPr/>
        </p:nvSpPr>
        <p:spPr>
          <a:xfrm>
            <a:off x="1981200" y="2994476"/>
            <a:ext cx="8229600" cy="2796195"/>
          </a:xfrm>
          <a:prstGeom prst="roundRect">
            <a:avLst>
              <a:gd name="adj" fmla="val 2621"/>
            </a:avLst>
          </a:prstGeom>
          <a:solidFill>
            <a:schemeClr val="accent1"/>
          </a:solidFill>
          <a:ln w="28575" cmpd="sng">
            <a:solidFill>
              <a:srgbClr val="69BE28"/>
            </a:solidFill>
          </a:ln>
          <a:effectLst/>
        </p:spPr>
        <p:style>
          <a:lnRef idx="1">
            <a:schemeClr val="accent1"/>
          </a:lnRef>
          <a:fillRef idx="3">
            <a:schemeClr val="accent1"/>
          </a:fillRef>
          <a:effectRef idx="2">
            <a:schemeClr val="accent1"/>
          </a:effectRef>
          <a:fontRef idx="minor">
            <a:schemeClr val="lt1"/>
          </a:fontRef>
        </p:style>
        <p:txBody>
          <a:bodyPr tIns="45720" rtlCol="0" anchor="t"/>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marL="58738" algn="ctr"/>
            <a:r>
              <a:rPr lang="en-US" sz="2400" b="1" dirty="0" smtClean="0">
                <a:solidFill>
                  <a:srgbClr val="000000"/>
                </a:solidFill>
                <a:latin typeface="Calibri"/>
                <a:cs typeface="Calibri"/>
              </a:rPr>
              <a:t>Applications Run Natively </a:t>
            </a:r>
            <a:r>
              <a:rPr lang="en-US" sz="2400" b="1" i="1" dirty="0" smtClean="0">
                <a:solidFill>
                  <a:schemeClr val="accent1">
                    <a:lumMod val="20000"/>
                    <a:lumOff val="80000"/>
                  </a:schemeClr>
                </a:solidFill>
                <a:latin typeface="Calibri"/>
                <a:cs typeface="Calibri"/>
              </a:rPr>
              <a:t>in </a:t>
            </a:r>
            <a:r>
              <a:rPr lang="en-US" sz="2400" b="1" dirty="0" smtClean="0">
                <a:solidFill>
                  <a:srgbClr val="000000"/>
                </a:solidFill>
                <a:latin typeface="Calibri"/>
                <a:cs typeface="Calibri"/>
              </a:rPr>
              <a:t>Hadoop</a:t>
            </a:r>
            <a:endParaRPr lang="en-US" sz="2400" b="1" dirty="0">
              <a:solidFill>
                <a:srgbClr val="000000"/>
              </a:solidFill>
              <a:latin typeface="Calibri"/>
              <a:cs typeface="Calibri"/>
            </a:endParaRPr>
          </a:p>
        </p:txBody>
      </p:sp>
      <p:sp>
        <p:nvSpPr>
          <p:cNvPr id="7" name="Rounded Rectangle 6"/>
          <p:cNvSpPr>
            <a:spLocks/>
          </p:cNvSpPr>
          <p:nvPr/>
        </p:nvSpPr>
        <p:spPr>
          <a:xfrm>
            <a:off x="2564874" y="5081467"/>
            <a:ext cx="7543109" cy="596227"/>
          </a:xfrm>
          <a:prstGeom prst="roundRect">
            <a:avLst>
              <a:gd name="adj" fmla="val 5758"/>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r>
              <a:rPr lang="en-US" sz="2000" b="1" dirty="0" smtClean="0">
                <a:solidFill>
                  <a:schemeClr val="bg1">
                    <a:lumMod val="75000"/>
                    <a:lumOff val="25000"/>
                  </a:schemeClr>
                </a:solidFill>
                <a:latin typeface="Calibri"/>
                <a:cs typeface="Calibri"/>
              </a:rPr>
              <a:t>HDFS2 </a:t>
            </a:r>
            <a:r>
              <a:rPr lang="en-US" sz="1600" dirty="0" smtClean="0">
                <a:solidFill>
                  <a:schemeClr val="bg1">
                    <a:lumMod val="75000"/>
                    <a:lumOff val="25000"/>
                  </a:schemeClr>
                </a:solidFill>
                <a:latin typeface="Calibri"/>
                <a:cs typeface="Calibri"/>
              </a:rPr>
              <a:t>(Redundant, Reliable Storage)</a:t>
            </a:r>
            <a:endParaRPr lang="en-US" sz="1600" dirty="0">
              <a:solidFill>
                <a:schemeClr val="bg1">
                  <a:lumMod val="75000"/>
                  <a:lumOff val="25000"/>
                </a:schemeClr>
              </a:solidFill>
              <a:latin typeface="Calibri"/>
              <a:cs typeface="Calibri"/>
            </a:endParaRPr>
          </a:p>
        </p:txBody>
      </p:sp>
      <p:sp>
        <p:nvSpPr>
          <p:cNvPr id="8" name="Rounded Rectangle 7"/>
          <p:cNvSpPr>
            <a:spLocks/>
          </p:cNvSpPr>
          <p:nvPr/>
        </p:nvSpPr>
        <p:spPr>
          <a:xfrm>
            <a:off x="2564874" y="4220018"/>
            <a:ext cx="7543109" cy="771092"/>
          </a:xfrm>
          <a:prstGeom prst="roundRect">
            <a:avLst>
              <a:gd name="adj" fmla="val 5758"/>
            </a:avLst>
          </a:prstGeom>
          <a:solidFill>
            <a:schemeClr val="accent1">
              <a:lumMod val="20000"/>
              <a:lumOff val="80000"/>
            </a:schemeClr>
          </a:solidFill>
          <a:ln w="1905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marL="4763" algn="ctr"/>
            <a:r>
              <a:rPr lang="en-US" sz="2800" b="1" dirty="0" smtClean="0">
                <a:solidFill>
                  <a:schemeClr val="bg1"/>
                </a:solidFill>
                <a:latin typeface="Calibri"/>
                <a:cs typeface="Calibri"/>
              </a:rPr>
              <a:t>YARN </a:t>
            </a:r>
            <a:r>
              <a:rPr lang="en-US" sz="2000" dirty="0" smtClean="0">
                <a:solidFill>
                  <a:schemeClr val="bg1"/>
                </a:solidFill>
                <a:latin typeface="Calibri"/>
                <a:cs typeface="Calibri"/>
              </a:rPr>
              <a:t>(Cluster Resource Management)  </a:t>
            </a:r>
            <a:endParaRPr lang="en-US" sz="2800" dirty="0">
              <a:solidFill>
                <a:schemeClr val="bg1"/>
              </a:solidFill>
              <a:latin typeface="Calibri"/>
              <a:cs typeface="Calibri"/>
            </a:endParaRPr>
          </a:p>
        </p:txBody>
      </p:sp>
      <p:pic>
        <p:nvPicPr>
          <p:cNvPr id="9" name="Picture 8"/>
          <p:cNvPicPr>
            <a:picLocks noChangeAspect="1"/>
          </p:cNvPicPr>
          <p:nvPr/>
        </p:nvPicPr>
        <p:blipFill>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16200000">
            <a:off x="1377835" y="4417051"/>
            <a:ext cx="1765340" cy="417502"/>
          </a:xfrm>
          <a:prstGeom prst="rect">
            <a:avLst/>
          </a:prstGeom>
        </p:spPr>
      </p:pic>
      <p:sp>
        <p:nvSpPr>
          <p:cNvPr id="10" name="Rounded Rectangle 9"/>
          <p:cNvSpPr>
            <a:spLocks/>
          </p:cNvSpPr>
          <p:nvPr/>
        </p:nvSpPr>
        <p:spPr>
          <a:xfrm>
            <a:off x="2564874" y="3556786"/>
            <a:ext cx="878190" cy="607485"/>
          </a:xfrm>
          <a:prstGeom prst="roundRect">
            <a:avLst>
              <a:gd name="adj" fmla="val 5758"/>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spcAft>
                <a:spcPts val="0"/>
              </a:spcAft>
            </a:pPr>
            <a:r>
              <a:rPr lang="en-US" sz="1200" b="1" dirty="0" smtClean="0">
                <a:solidFill>
                  <a:schemeClr val="bg1">
                    <a:lumMod val="75000"/>
                    <a:lumOff val="25000"/>
                  </a:schemeClr>
                </a:solidFill>
                <a:latin typeface="Calibri"/>
                <a:cs typeface="Calibri"/>
              </a:rPr>
              <a:t>BATCH</a:t>
            </a:r>
          </a:p>
          <a:p>
            <a:pPr algn="ctr">
              <a:spcAft>
                <a:spcPts val="0"/>
              </a:spcAft>
            </a:pPr>
            <a:r>
              <a:rPr lang="en-US" sz="1200" b="1" dirty="0" smtClean="0">
                <a:solidFill>
                  <a:schemeClr val="bg1">
                    <a:lumMod val="75000"/>
                    <a:lumOff val="25000"/>
                  </a:schemeClr>
                </a:solidFill>
                <a:latin typeface="Calibri"/>
                <a:cs typeface="Calibri"/>
              </a:rPr>
              <a:t>(MapReduce)</a:t>
            </a:r>
            <a:endParaRPr lang="en-US" sz="1200" b="1" dirty="0">
              <a:solidFill>
                <a:schemeClr val="bg1">
                  <a:lumMod val="75000"/>
                  <a:lumOff val="25000"/>
                </a:schemeClr>
              </a:solidFill>
              <a:latin typeface="Calibri"/>
              <a:cs typeface="Calibri"/>
            </a:endParaRPr>
          </a:p>
        </p:txBody>
      </p:sp>
      <p:sp>
        <p:nvSpPr>
          <p:cNvPr id="11" name="Rounded Rectangle 10"/>
          <p:cNvSpPr>
            <a:spLocks/>
          </p:cNvSpPr>
          <p:nvPr/>
        </p:nvSpPr>
        <p:spPr>
          <a:xfrm>
            <a:off x="3522443" y="3556787"/>
            <a:ext cx="882283" cy="607486"/>
          </a:xfrm>
          <a:prstGeom prst="roundRect">
            <a:avLst>
              <a:gd name="adj" fmla="val 5758"/>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r>
              <a:rPr lang="en-US" sz="1200" b="1" dirty="0" smtClean="0">
                <a:solidFill>
                  <a:schemeClr val="bg1">
                    <a:lumMod val="75000"/>
                    <a:lumOff val="25000"/>
                  </a:schemeClr>
                </a:solidFill>
                <a:latin typeface="Calibri"/>
                <a:cs typeface="Calibri"/>
              </a:rPr>
              <a:t>INTERACTIVE</a:t>
            </a:r>
          </a:p>
          <a:p>
            <a:pPr algn="ctr"/>
            <a:r>
              <a:rPr lang="en-US" sz="1200" b="1" dirty="0" smtClean="0">
                <a:solidFill>
                  <a:schemeClr val="bg1">
                    <a:lumMod val="75000"/>
                    <a:lumOff val="25000"/>
                  </a:schemeClr>
                </a:solidFill>
                <a:latin typeface="Calibri"/>
                <a:cs typeface="Calibri"/>
              </a:rPr>
              <a:t>(Tez)</a:t>
            </a:r>
            <a:endParaRPr lang="en-US" sz="1200" b="1" dirty="0">
              <a:solidFill>
                <a:schemeClr val="bg1">
                  <a:lumMod val="75000"/>
                  <a:lumOff val="25000"/>
                </a:schemeClr>
              </a:solidFill>
              <a:latin typeface="Calibri"/>
              <a:cs typeface="Calibri"/>
            </a:endParaRPr>
          </a:p>
        </p:txBody>
      </p:sp>
      <p:sp>
        <p:nvSpPr>
          <p:cNvPr id="12" name="Rounded Rectangle 11"/>
          <p:cNvSpPr>
            <a:spLocks/>
          </p:cNvSpPr>
          <p:nvPr/>
        </p:nvSpPr>
        <p:spPr>
          <a:xfrm>
            <a:off x="5434648" y="3556787"/>
            <a:ext cx="871164" cy="607486"/>
          </a:xfrm>
          <a:prstGeom prst="roundRect">
            <a:avLst>
              <a:gd name="adj" fmla="val 5758"/>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r>
              <a:rPr lang="en-US" sz="1200" b="1" dirty="0" smtClean="0">
                <a:solidFill>
                  <a:schemeClr val="bg1">
                    <a:lumMod val="75000"/>
                    <a:lumOff val="25000"/>
                  </a:schemeClr>
                </a:solidFill>
                <a:latin typeface="Calibri"/>
                <a:cs typeface="Calibri"/>
              </a:rPr>
              <a:t>STREAMING</a:t>
            </a:r>
          </a:p>
          <a:p>
            <a:pPr algn="ctr"/>
            <a:r>
              <a:rPr lang="en-US" sz="1200" b="1" dirty="0" smtClean="0">
                <a:solidFill>
                  <a:schemeClr val="bg1">
                    <a:lumMod val="75000"/>
                    <a:lumOff val="25000"/>
                  </a:schemeClr>
                </a:solidFill>
                <a:latin typeface="Calibri"/>
                <a:cs typeface="Calibri"/>
              </a:rPr>
              <a:t>(Storm, S4,…)</a:t>
            </a:r>
          </a:p>
        </p:txBody>
      </p:sp>
      <p:sp>
        <p:nvSpPr>
          <p:cNvPr id="13" name="Rounded Rectangle 12"/>
          <p:cNvSpPr>
            <a:spLocks/>
          </p:cNvSpPr>
          <p:nvPr/>
        </p:nvSpPr>
        <p:spPr>
          <a:xfrm>
            <a:off x="6385191" y="3556787"/>
            <a:ext cx="871164" cy="607486"/>
          </a:xfrm>
          <a:prstGeom prst="roundRect">
            <a:avLst>
              <a:gd name="adj" fmla="val 5758"/>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r>
              <a:rPr lang="en-US" sz="1200" b="1" dirty="0" smtClean="0">
                <a:solidFill>
                  <a:schemeClr val="bg1">
                    <a:lumMod val="75000"/>
                    <a:lumOff val="25000"/>
                  </a:schemeClr>
                </a:solidFill>
                <a:latin typeface="Calibri"/>
                <a:cs typeface="Calibri"/>
              </a:rPr>
              <a:t>GRAPH</a:t>
            </a:r>
          </a:p>
          <a:p>
            <a:pPr algn="ctr"/>
            <a:r>
              <a:rPr lang="en-US" sz="1200" b="1" dirty="0" smtClean="0">
                <a:solidFill>
                  <a:schemeClr val="bg1">
                    <a:lumMod val="75000"/>
                    <a:lumOff val="25000"/>
                  </a:schemeClr>
                </a:solidFill>
                <a:latin typeface="Calibri"/>
                <a:cs typeface="Calibri"/>
              </a:rPr>
              <a:t>(Giraph)</a:t>
            </a:r>
          </a:p>
        </p:txBody>
      </p:sp>
      <p:sp>
        <p:nvSpPr>
          <p:cNvPr id="14" name="Rounded Rectangle 13"/>
          <p:cNvSpPr>
            <a:spLocks/>
          </p:cNvSpPr>
          <p:nvPr/>
        </p:nvSpPr>
        <p:spPr>
          <a:xfrm>
            <a:off x="7335734" y="3556787"/>
            <a:ext cx="871164" cy="607486"/>
          </a:xfrm>
          <a:prstGeom prst="roundRect">
            <a:avLst>
              <a:gd name="adj" fmla="val 5758"/>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r>
              <a:rPr lang="en-US" sz="1200" b="1" dirty="0" smtClean="0">
                <a:solidFill>
                  <a:schemeClr val="bg1">
                    <a:lumMod val="75000"/>
                    <a:lumOff val="25000"/>
                  </a:schemeClr>
                </a:solidFill>
                <a:latin typeface="Calibri"/>
                <a:cs typeface="Calibri"/>
              </a:rPr>
              <a:t>IN-MEMORY</a:t>
            </a:r>
          </a:p>
          <a:p>
            <a:pPr algn="ctr"/>
            <a:r>
              <a:rPr lang="en-US" sz="1200" b="1" dirty="0" smtClean="0">
                <a:solidFill>
                  <a:schemeClr val="bg1">
                    <a:lumMod val="75000"/>
                    <a:lumOff val="25000"/>
                  </a:schemeClr>
                </a:solidFill>
                <a:latin typeface="Calibri"/>
                <a:cs typeface="Calibri"/>
              </a:rPr>
              <a:t>(Spark)</a:t>
            </a:r>
          </a:p>
        </p:txBody>
      </p:sp>
      <p:sp>
        <p:nvSpPr>
          <p:cNvPr id="15" name="Rounded Rectangle 14"/>
          <p:cNvSpPr>
            <a:spLocks/>
          </p:cNvSpPr>
          <p:nvPr/>
        </p:nvSpPr>
        <p:spPr>
          <a:xfrm>
            <a:off x="8286277" y="3556787"/>
            <a:ext cx="871164" cy="607486"/>
          </a:xfrm>
          <a:prstGeom prst="roundRect">
            <a:avLst>
              <a:gd name="adj" fmla="val 5758"/>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r>
              <a:rPr lang="en-US" sz="1200" b="1" dirty="0" smtClean="0">
                <a:solidFill>
                  <a:schemeClr val="bg1">
                    <a:lumMod val="75000"/>
                    <a:lumOff val="25000"/>
                  </a:schemeClr>
                </a:solidFill>
                <a:latin typeface="Calibri"/>
                <a:cs typeface="Calibri"/>
              </a:rPr>
              <a:t>HPC MPI</a:t>
            </a:r>
          </a:p>
          <a:p>
            <a:pPr algn="ctr"/>
            <a:r>
              <a:rPr lang="en-US" sz="1200" b="1" dirty="0" smtClean="0">
                <a:solidFill>
                  <a:schemeClr val="bg1">
                    <a:lumMod val="75000"/>
                    <a:lumOff val="25000"/>
                  </a:schemeClr>
                </a:solidFill>
                <a:latin typeface="Calibri"/>
                <a:cs typeface="Calibri"/>
              </a:rPr>
              <a:t>(OpenMPI)</a:t>
            </a:r>
          </a:p>
        </p:txBody>
      </p:sp>
      <p:sp>
        <p:nvSpPr>
          <p:cNvPr id="16" name="Rounded Rectangle 15"/>
          <p:cNvSpPr>
            <a:spLocks/>
          </p:cNvSpPr>
          <p:nvPr/>
        </p:nvSpPr>
        <p:spPr>
          <a:xfrm>
            <a:off x="4484105" y="3556787"/>
            <a:ext cx="871164" cy="607486"/>
          </a:xfrm>
          <a:prstGeom prst="roundRect">
            <a:avLst>
              <a:gd name="adj" fmla="val 5758"/>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r>
              <a:rPr lang="en-US" sz="1200" b="1" dirty="0" smtClean="0">
                <a:solidFill>
                  <a:schemeClr val="bg1">
                    <a:lumMod val="75000"/>
                    <a:lumOff val="25000"/>
                  </a:schemeClr>
                </a:solidFill>
                <a:latin typeface="Calibri"/>
                <a:cs typeface="Calibri"/>
              </a:rPr>
              <a:t>ONLINE</a:t>
            </a:r>
          </a:p>
          <a:p>
            <a:pPr algn="ctr"/>
            <a:r>
              <a:rPr lang="en-US" sz="1200" b="1" dirty="0" smtClean="0">
                <a:solidFill>
                  <a:schemeClr val="bg1">
                    <a:lumMod val="75000"/>
                    <a:lumOff val="25000"/>
                  </a:schemeClr>
                </a:solidFill>
                <a:latin typeface="Calibri"/>
                <a:cs typeface="Calibri"/>
              </a:rPr>
              <a:t>(HBase)</a:t>
            </a:r>
          </a:p>
        </p:txBody>
      </p:sp>
      <p:sp>
        <p:nvSpPr>
          <p:cNvPr id="17" name="Rounded Rectangle 16"/>
          <p:cNvSpPr>
            <a:spLocks/>
          </p:cNvSpPr>
          <p:nvPr/>
        </p:nvSpPr>
        <p:spPr>
          <a:xfrm>
            <a:off x="9236819" y="3556787"/>
            <a:ext cx="871164" cy="607485"/>
          </a:xfrm>
          <a:prstGeom prst="roundRect">
            <a:avLst>
              <a:gd name="adj" fmla="val 5758"/>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r>
              <a:rPr lang="en-US" sz="1200" b="1" dirty="0" smtClean="0">
                <a:solidFill>
                  <a:schemeClr val="bg1">
                    <a:lumMod val="75000"/>
                    <a:lumOff val="25000"/>
                  </a:schemeClr>
                </a:solidFill>
                <a:latin typeface="Calibri"/>
                <a:cs typeface="Calibri"/>
              </a:rPr>
              <a:t>OTHER</a:t>
            </a:r>
          </a:p>
          <a:p>
            <a:pPr algn="ctr"/>
            <a:r>
              <a:rPr lang="en-US" sz="1200" b="1" dirty="0" smtClean="0">
                <a:solidFill>
                  <a:schemeClr val="bg1">
                    <a:lumMod val="75000"/>
                    <a:lumOff val="25000"/>
                  </a:schemeClr>
                </a:solidFill>
                <a:latin typeface="Calibri"/>
                <a:cs typeface="Calibri"/>
              </a:rPr>
              <a:t>(Search)</a:t>
            </a:r>
          </a:p>
          <a:p>
            <a:pPr algn="ctr"/>
            <a:r>
              <a:rPr lang="en-US" sz="1200" b="1" dirty="0" smtClean="0">
                <a:solidFill>
                  <a:schemeClr val="bg1">
                    <a:lumMod val="75000"/>
                    <a:lumOff val="25000"/>
                  </a:schemeClr>
                </a:solidFill>
                <a:latin typeface="Calibri"/>
                <a:cs typeface="Calibri"/>
              </a:rPr>
              <a:t>(Weave…)</a:t>
            </a:r>
          </a:p>
        </p:txBody>
      </p:sp>
      <p:grpSp>
        <p:nvGrpSpPr>
          <p:cNvPr id="18" name="Group 17"/>
          <p:cNvGrpSpPr/>
          <p:nvPr/>
        </p:nvGrpSpPr>
        <p:grpSpPr>
          <a:xfrm>
            <a:off x="2899041" y="4143180"/>
            <a:ext cx="216608" cy="164480"/>
            <a:chOff x="1359665" y="4586445"/>
            <a:chExt cx="256410" cy="215206"/>
          </a:xfrm>
        </p:grpSpPr>
        <p:sp>
          <p:nvSpPr>
            <p:cNvPr id="41" name="Trapezoid 40"/>
            <p:cNvSpPr/>
            <p:nvPr/>
          </p:nvSpPr>
          <p:spPr>
            <a:xfrm flipV="1">
              <a:off x="1359665" y="4608670"/>
              <a:ext cx="256410" cy="192981"/>
            </a:xfrm>
            <a:prstGeom prst="trapezoid">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sz="1100" b="1">
                <a:solidFill>
                  <a:schemeClr val="bg1">
                    <a:lumMod val="75000"/>
                    <a:lumOff val="25000"/>
                  </a:schemeClr>
                </a:solidFill>
                <a:latin typeface="Calibri"/>
                <a:cs typeface="Calibri"/>
              </a:endParaRPr>
            </a:p>
          </p:txBody>
        </p:sp>
        <p:sp>
          <p:nvSpPr>
            <p:cNvPr id="42" name="Trapezoid 41"/>
            <p:cNvSpPr/>
            <p:nvPr/>
          </p:nvSpPr>
          <p:spPr>
            <a:xfrm flipV="1">
              <a:off x="1359665" y="4586445"/>
              <a:ext cx="256410" cy="192981"/>
            </a:xfrm>
            <a:prstGeom prst="trapezoid">
              <a:avLst/>
            </a:prstGeom>
            <a:solidFill>
              <a:schemeClr val="accent1">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sz="1100" b="1">
                <a:solidFill>
                  <a:schemeClr val="bg1">
                    <a:lumMod val="75000"/>
                    <a:lumOff val="25000"/>
                  </a:schemeClr>
                </a:solidFill>
                <a:latin typeface="Calibri"/>
                <a:cs typeface="Calibri"/>
              </a:endParaRPr>
            </a:p>
          </p:txBody>
        </p:sp>
      </p:grpSp>
      <p:grpSp>
        <p:nvGrpSpPr>
          <p:cNvPr id="19" name="Group 18"/>
          <p:cNvGrpSpPr/>
          <p:nvPr/>
        </p:nvGrpSpPr>
        <p:grpSpPr>
          <a:xfrm>
            <a:off x="3850896" y="4147375"/>
            <a:ext cx="216608" cy="172836"/>
            <a:chOff x="1359665" y="4575512"/>
            <a:chExt cx="256410" cy="226139"/>
          </a:xfrm>
        </p:grpSpPr>
        <p:sp>
          <p:nvSpPr>
            <p:cNvPr id="39" name="Trapezoid 38"/>
            <p:cNvSpPr/>
            <p:nvPr/>
          </p:nvSpPr>
          <p:spPr>
            <a:xfrm flipV="1">
              <a:off x="1359665" y="4608670"/>
              <a:ext cx="256410" cy="192981"/>
            </a:xfrm>
            <a:prstGeom prst="trapezoid">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sz="1100" b="1">
                <a:solidFill>
                  <a:schemeClr val="bg1">
                    <a:lumMod val="75000"/>
                    <a:lumOff val="25000"/>
                  </a:schemeClr>
                </a:solidFill>
                <a:latin typeface="Calibri"/>
                <a:cs typeface="Calibri"/>
              </a:endParaRPr>
            </a:p>
          </p:txBody>
        </p:sp>
        <p:sp>
          <p:nvSpPr>
            <p:cNvPr id="40" name="Trapezoid 39"/>
            <p:cNvSpPr/>
            <p:nvPr/>
          </p:nvSpPr>
          <p:spPr>
            <a:xfrm flipV="1">
              <a:off x="1359665" y="4575512"/>
              <a:ext cx="256410" cy="192981"/>
            </a:xfrm>
            <a:prstGeom prst="trapezoid">
              <a:avLst/>
            </a:prstGeom>
            <a:solidFill>
              <a:schemeClr val="accent1">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sz="1100" b="1">
                <a:solidFill>
                  <a:schemeClr val="bg1">
                    <a:lumMod val="75000"/>
                    <a:lumOff val="25000"/>
                  </a:schemeClr>
                </a:solidFill>
                <a:latin typeface="Calibri"/>
                <a:cs typeface="Calibri"/>
              </a:endParaRPr>
            </a:p>
          </p:txBody>
        </p:sp>
      </p:grpSp>
      <p:grpSp>
        <p:nvGrpSpPr>
          <p:cNvPr id="20" name="Group 19"/>
          <p:cNvGrpSpPr/>
          <p:nvPr/>
        </p:nvGrpSpPr>
        <p:grpSpPr>
          <a:xfrm>
            <a:off x="4802751" y="4149530"/>
            <a:ext cx="216608" cy="164480"/>
            <a:chOff x="1359665" y="4586445"/>
            <a:chExt cx="256410" cy="215206"/>
          </a:xfrm>
        </p:grpSpPr>
        <p:sp>
          <p:nvSpPr>
            <p:cNvPr id="37" name="Trapezoid 36"/>
            <p:cNvSpPr/>
            <p:nvPr/>
          </p:nvSpPr>
          <p:spPr>
            <a:xfrm flipV="1">
              <a:off x="1359665" y="4608670"/>
              <a:ext cx="256410" cy="192981"/>
            </a:xfrm>
            <a:prstGeom prst="trapezoid">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sz="1100" b="1">
                <a:solidFill>
                  <a:schemeClr val="bg1">
                    <a:lumMod val="75000"/>
                    <a:lumOff val="25000"/>
                  </a:schemeClr>
                </a:solidFill>
                <a:latin typeface="Calibri"/>
                <a:cs typeface="Calibri"/>
              </a:endParaRPr>
            </a:p>
          </p:txBody>
        </p:sp>
        <p:sp>
          <p:nvSpPr>
            <p:cNvPr id="38" name="Trapezoid 37"/>
            <p:cNvSpPr/>
            <p:nvPr/>
          </p:nvSpPr>
          <p:spPr>
            <a:xfrm flipV="1">
              <a:off x="1359665" y="4586445"/>
              <a:ext cx="256410" cy="192981"/>
            </a:xfrm>
            <a:prstGeom prst="trapezoid">
              <a:avLst/>
            </a:prstGeom>
            <a:solidFill>
              <a:schemeClr val="accent1">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sz="1100" b="1">
                <a:solidFill>
                  <a:schemeClr val="bg1">
                    <a:lumMod val="75000"/>
                    <a:lumOff val="25000"/>
                  </a:schemeClr>
                </a:solidFill>
                <a:latin typeface="Calibri"/>
                <a:cs typeface="Calibri"/>
              </a:endParaRPr>
            </a:p>
          </p:txBody>
        </p:sp>
      </p:grpSp>
      <p:grpSp>
        <p:nvGrpSpPr>
          <p:cNvPr id="21" name="Group 20"/>
          <p:cNvGrpSpPr/>
          <p:nvPr/>
        </p:nvGrpSpPr>
        <p:grpSpPr>
          <a:xfrm>
            <a:off x="5754606" y="4143180"/>
            <a:ext cx="216608" cy="164480"/>
            <a:chOff x="1359665" y="4586445"/>
            <a:chExt cx="256410" cy="215206"/>
          </a:xfrm>
        </p:grpSpPr>
        <p:sp>
          <p:nvSpPr>
            <p:cNvPr id="35" name="Trapezoid 34"/>
            <p:cNvSpPr/>
            <p:nvPr/>
          </p:nvSpPr>
          <p:spPr>
            <a:xfrm flipV="1">
              <a:off x="1359665" y="4608670"/>
              <a:ext cx="256410" cy="192981"/>
            </a:xfrm>
            <a:prstGeom prst="trapezoid">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sz="1100" b="1">
                <a:solidFill>
                  <a:schemeClr val="bg1">
                    <a:lumMod val="75000"/>
                    <a:lumOff val="25000"/>
                  </a:schemeClr>
                </a:solidFill>
                <a:latin typeface="Calibri"/>
                <a:cs typeface="Calibri"/>
              </a:endParaRPr>
            </a:p>
          </p:txBody>
        </p:sp>
        <p:sp>
          <p:nvSpPr>
            <p:cNvPr id="36" name="Trapezoid 35"/>
            <p:cNvSpPr/>
            <p:nvPr/>
          </p:nvSpPr>
          <p:spPr>
            <a:xfrm flipV="1">
              <a:off x="1359665" y="4586445"/>
              <a:ext cx="256410" cy="192981"/>
            </a:xfrm>
            <a:prstGeom prst="trapezoid">
              <a:avLst/>
            </a:prstGeom>
            <a:solidFill>
              <a:schemeClr val="accent1">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sz="1100" b="1">
                <a:solidFill>
                  <a:schemeClr val="bg1">
                    <a:lumMod val="75000"/>
                    <a:lumOff val="25000"/>
                  </a:schemeClr>
                </a:solidFill>
                <a:latin typeface="Calibri"/>
                <a:cs typeface="Calibri"/>
              </a:endParaRPr>
            </a:p>
          </p:txBody>
        </p:sp>
      </p:grpSp>
      <p:grpSp>
        <p:nvGrpSpPr>
          <p:cNvPr id="22" name="Group 21"/>
          <p:cNvGrpSpPr/>
          <p:nvPr/>
        </p:nvGrpSpPr>
        <p:grpSpPr>
          <a:xfrm>
            <a:off x="9562027" y="4146173"/>
            <a:ext cx="216608" cy="164480"/>
            <a:chOff x="1359665" y="4586445"/>
            <a:chExt cx="256410" cy="215206"/>
          </a:xfrm>
        </p:grpSpPr>
        <p:sp>
          <p:nvSpPr>
            <p:cNvPr id="33" name="Trapezoid 32"/>
            <p:cNvSpPr/>
            <p:nvPr/>
          </p:nvSpPr>
          <p:spPr>
            <a:xfrm flipV="1">
              <a:off x="1359665" y="4608670"/>
              <a:ext cx="256410" cy="192981"/>
            </a:xfrm>
            <a:prstGeom prst="trapezoid">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sz="1100" b="1">
                <a:solidFill>
                  <a:schemeClr val="bg1">
                    <a:lumMod val="75000"/>
                    <a:lumOff val="25000"/>
                  </a:schemeClr>
                </a:solidFill>
                <a:latin typeface="Calibri"/>
                <a:cs typeface="Calibri"/>
              </a:endParaRPr>
            </a:p>
          </p:txBody>
        </p:sp>
        <p:sp>
          <p:nvSpPr>
            <p:cNvPr id="34" name="Trapezoid 33"/>
            <p:cNvSpPr/>
            <p:nvPr/>
          </p:nvSpPr>
          <p:spPr>
            <a:xfrm flipV="1">
              <a:off x="1359665" y="4586445"/>
              <a:ext cx="256410" cy="192981"/>
            </a:xfrm>
            <a:prstGeom prst="trapezoid">
              <a:avLst/>
            </a:prstGeom>
            <a:solidFill>
              <a:schemeClr val="accent1">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sz="1100" b="1">
                <a:solidFill>
                  <a:schemeClr val="bg1">
                    <a:lumMod val="75000"/>
                    <a:lumOff val="25000"/>
                  </a:schemeClr>
                </a:solidFill>
                <a:latin typeface="Calibri"/>
                <a:cs typeface="Calibri"/>
              </a:endParaRPr>
            </a:p>
          </p:txBody>
        </p:sp>
      </p:grpSp>
      <p:grpSp>
        <p:nvGrpSpPr>
          <p:cNvPr id="23" name="Group 22"/>
          <p:cNvGrpSpPr/>
          <p:nvPr/>
        </p:nvGrpSpPr>
        <p:grpSpPr>
          <a:xfrm>
            <a:off x="8610171" y="4142894"/>
            <a:ext cx="216608" cy="164480"/>
            <a:chOff x="1359665" y="4586445"/>
            <a:chExt cx="256410" cy="215206"/>
          </a:xfrm>
        </p:grpSpPr>
        <p:sp>
          <p:nvSpPr>
            <p:cNvPr id="31" name="Trapezoid 30"/>
            <p:cNvSpPr/>
            <p:nvPr/>
          </p:nvSpPr>
          <p:spPr>
            <a:xfrm flipV="1">
              <a:off x="1359665" y="4608670"/>
              <a:ext cx="256410" cy="192981"/>
            </a:xfrm>
            <a:prstGeom prst="trapezoid">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sz="1100" b="1">
                <a:solidFill>
                  <a:schemeClr val="bg1">
                    <a:lumMod val="75000"/>
                    <a:lumOff val="25000"/>
                  </a:schemeClr>
                </a:solidFill>
                <a:latin typeface="Calibri"/>
                <a:cs typeface="Calibri"/>
              </a:endParaRPr>
            </a:p>
          </p:txBody>
        </p:sp>
        <p:sp>
          <p:nvSpPr>
            <p:cNvPr id="32" name="Trapezoid 31"/>
            <p:cNvSpPr/>
            <p:nvPr/>
          </p:nvSpPr>
          <p:spPr>
            <a:xfrm flipV="1">
              <a:off x="1359665" y="4586445"/>
              <a:ext cx="256410" cy="192981"/>
            </a:xfrm>
            <a:prstGeom prst="trapezoid">
              <a:avLst/>
            </a:prstGeom>
            <a:solidFill>
              <a:schemeClr val="accent1">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sz="1100" b="1">
                <a:solidFill>
                  <a:schemeClr val="bg1">
                    <a:lumMod val="75000"/>
                    <a:lumOff val="25000"/>
                  </a:schemeClr>
                </a:solidFill>
                <a:latin typeface="Calibri"/>
                <a:cs typeface="Calibri"/>
              </a:endParaRPr>
            </a:p>
          </p:txBody>
        </p:sp>
      </p:grpSp>
      <p:grpSp>
        <p:nvGrpSpPr>
          <p:cNvPr id="24" name="Group 23"/>
          <p:cNvGrpSpPr/>
          <p:nvPr/>
        </p:nvGrpSpPr>
        <p:grpSpPr>
          <a:xfrm>
            <a:off x="7658316" y="4144352"/>
            <a:ext cx="216608" cy="164480"/>
            <a:chOff x="1359665" y="4586445"/>
            <a:chExt cx="256410" cy="215206"/>
          </a:xfrm>
        </p:grpSpPr>
        <p:sp>
          <p:nvSpPr>
            <p:cNvPr id="29" name="Trapezoid 28"/>
            <p:cNvSpPr/>
            <p:nvPr/>
          </p:nvSpPr>
          <p:spPr>
            <a:xfrm flipV="1">
              <a:off x="1359665" y="4608670"/>
              <a:ext cx="256410" cy="192981"/>
            </a:xfrm>
            <a:prstGeom prst="trapezoid">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sz="1100" b="1">
                <a:solidFill>
                  <a:schemeClr val="bg1">
                    <a:lumMod val="75000"/>
                    <a:lumOff val="25000"/>
                  </a:schemeClr>
                </a:solidFill>
                <a:latin typeface="Calibri"/>
                <a:cs typeface="Calibri"/>
              </a:endParaRPr>
            </a:p>
          </p:txBody>
        </p:sp>
        <p:sp>
          <p:nvSpPr>
            <p:cNvPr id="30" name="Trapezoid 29"/>
            <p:cNvSpPr/>
            <p:nvPr/>
          </p:nvSpPr>
          <p:spPr>
            <a:xfrm flipV="1">
              <a:off x="1359665" y="4586445"/>
              <a:ext cx="256410" cy="192981"/>
            </a:xfrm>
            <a:prstGeom prst="trapezoid">
              <a:avLst/>
            </a:prstGeom>
            <a:solidFill>
              <a:schemeClr val="accent1">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sz="1100" b="1">
                <a:solidFill>
                  <a:schemeClr val="bg1">
                    <a:lumMod val="75000"/>
                    <a:lumOff val="25000"/>
                  </a:schemeClr>
                </a:solidFill>
                <a:latin typeface="Calibri"/>
                <a:cs typeface="Calibri"/>
              </a:endParaRPr>
            </a:p>
          </p:txBody>
        </p:sp>
      </p:grpSp>
      <p:grpSp>
        <p:nvGrpSpPr>
          <p:cNvPr id="25" name="Group 24"/>
          <p:cNvGrpSpPr/>
          <p:nvPr/>
        </p:nvGrpSpPr>
        <p:grpSpPr>
          <a:xfrm>
            <a:off x="6706461" y="4149530"/>
            <a:ext cx="216608" cy="164480"/>
            <a:chOff x="1359665" y="4586445"/>
            <a:chExt cx="256410" cy="215206"/>
          </a:xfrm>
        </p:grpSpPr>
        <p:sp>
          <p:nvSpPr>
            <p:cNvPr id="27" name="Trapezoid 26"/>
            <p:cNvSpPr/>
            <p:nvPr/>
          </p:nvSpPr>
          <p:spPr>
            <a:xfrm flipV="1">
              <a:off x="1359665" y="4608670"/>
              <a:ext cx="256410" cy="192981"/>
            </a:xfrm>
            <a:prstGeom prst="trapezoid">
              <a:avLst/>
            </a:prstGeom>
            <a:solidFill>
              <a:schemeClr val="accent1">
                <a:lumMod val="20000"/>
                <a:lumOff val="80000"/>
              </a:schemeClr>
            </a:solidFill>
            <a:ln w="12700"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sz="1100" b="1">
                <a:solidFill>
                  <a:schemeClr val="bg1">
                    <a:lumMod val="75000"/>
                    <a:lumOff val="25000"/>
                  </a:schemeClr>
                </a:solidFill>
                <a:latin typeface="Calibri"/>
                <a:cs typeface="Calibri"/>
              </a:endParaRPr>
            </a:p>
          </p:txBody>
        </p:sp>
        <p:sp>
          <p:nvSpPr>
            <p:cNvPr id="28" name="Trapezoid 27"/>
            <p:cNvSpPr/>
            <p:nvPr/>
          </p:nvSpPr>
          <p:spPr>
            <a:xfrm flipV="1">
              <a:off x="1359665" y="4586445"/>
              <a:ext cx="256410" cy="192981"/>
            </a:xfrm>
            <a:prstGeom prst="trapezoid">
              <a:avLst/>
            </a:prstGeom>
            <a:solidFill>
              <a:schemeClr val="accent1">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sz="1100" b="1">
                <a:solidFill>
                  <a:schemeClr val="bg1">
                    <a:lumMod val="75000"/>
                    <a:lumOff val="25000"/>
                  </a:schemeClr>
                </a:solidFill>
                <a:latin typeface="Calibri"/>
                <a:cs typeface="Calibri"/>
              </a:endParaRPr>
            </a:p>
          </p:txBody>
        </p:sp>
      </p:grpSp>
    </p:spTree>
    <p:extLst>
      <p:ext uri="{BB962C8B-B14F-4D97-AF65-F5344CB8AC3E}">
        <p14:creationId xmlns:p14="http://schemas.microsoft.com/office/powerpoint/2010/main" val="832109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a:t>
            </a:r>
            <a:endParaRPr lang="en-US" dirty="0"/>
          </a:p>
        </p:txBody>
      </p:sp>
      <p:sp>
        <p:nvSpPr>
          <p:cNvPr id="43" name="Rectangle 3"/>
          <p:cNvSpPr txBox="1">
            <a:spLocks noChangeArrowheads="1"/>
          </p:cNvSpPr>
          <p:nvPr/>
        </p:nvSpPr>
        <p:spPr>
          <a:xfrm>
            <a:off x="1842752" y="2568262"/>
            <a:ext cx="7693025" cy="37242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1"/>
            <a:r>
              <a:rPr lang="en-US" sz="2000" dirty="0"/>
              <a:t>Hadoop Distributed File System. </a:t>
            </a:r>
          </a:p>
          <a:p>
            <a:pPr lvl="1"/>
            <a:r>
              <a:rPr lang="en-US" sz="2000" dirty="0" smtClean="0"/>
              <a:t>Stores </a:t>
            </a:r>
            <a:r>
              <a:rPr lang="en-US" sz="2000" dirty="0"/>
              <a:t>files in blocks across many nodes in a cluster</a:t>
            </a:r>
            <a:r>
              <a:rPr lang="en-US" sz="2000" dirty="0" smtClean="0"/>
              <a:t>.</a:t>
            </a:r>
          </a:p>
          <a:p>
            <a:pPr lvl="1"/>
            <a:r>
              <a:rPr lang="en-US" sz="2000" dirty="0" smtClean="0"/>
              <a:t>Replicates </a:t>
            </a:r>
            <a:r>
              <a:rPr lang="en-US" sz="2000" dirty="0"/>
              <a:t>the blocks across nodes for durability. </a:t>
            </a:r>
            <a:endParaRPr lang="en-US" sz="2000" dirty="0" smtClean="0"/>
          </a:p>
          <a:p>
            <a:pPr lvl="1"/>
            <a:r>
              <a:rPr lang="en-US" sz="2000" dirty="0" smtClean="0"/>
              <a:t>Master/Slave </a:t>
            </a:r>
            <a:r>
              <a:rPr lang="en-US" sz="2000" dirty="0"/>
              <a:t>architecture</a:t>
            </a:r>
            <a:endParaRPr lang="en-US" altLang="en-US" sz="2000" dirty="0">
              <a:latin typeface="Calibri" panose="020F0502020204030204" pitchFamily="34" charset="0"/>
            </a:endParaRPr>
          </a:p>
        </p:txBody>
      </p:sp>
    </p:spTree>
    <p:extLst>
      <p:ext uri="{BB962C8B-B14F-4D97-AF65-F5344CB8AC3E}">
        <p14:creationId xmlns:p14="http://schemas.microsoft.com/office/powerpoint/2010/main" val="26345408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a:t>
            </a:r>
            <a:endParaRPr lang="en-US" dirty="0"/>
          </a:p>
        </p:txBody>
      </p:sp>
      <p:sp>
        <p:nvSpPr>
          <p:cNvPr id="3" name="Content Placeholder 2"/>
          <p:cNvSpPr>
            <a:spLocks noGrp="1"/>
          </p:cNvSpPr>
          <p:nvPr>
            <p:ph idx="1"/>
          </p:nvPr>
        </p:nvSpPr>
        <p:spPr/>
        <p:txBody>
          <a:bodyPr/>
          <a:lstStyle/>
          <a:p>
            <a:r>
              <a:rPr lang="en-US" dirty="0"/>
              <a:t>Not fully POSIX compliant. </a:t>
            </a:r>
          </a:p>
          <a:p>
            <a:r>
              <a:rPr lang="en-US" dirty="0" smtClean="0"/>
              <a:t>No </a:t>
            </a:r>
            <a:r>
              <a:rPr lang="en-US" dirty="0"/>
              <a:t>file updates. </a:t>
            </a:r>
          </a:p>
          <a:p>
            <a:r>
              <a:rPr lang="en-US" dirty="0" smtClean="0"/>
              <a:t>Write </a:t>
            </a:r>
            <a:r>
              <a:rPr lang="en-US" dirty="0"/>
              <a:t>once, read many times. </a:t>
            </a:r>
          </a:p>
          <a:p>
            <a:r>
              <a:rPr lang="en-US" dirty="0" smtClean="0"/>
              <a:t>Large </a:t>
            </a:r>
            <a:r>
              <a:rPr lang="en-US" dirty="0"/>
              <a:t>blocks, sequential read patterns. </a:t>
            </a:r>
          </a:p>
          <a:p>
            <a:r>
              <a:rPr lang="en-US" dirty="0" smtClean="0"/>
              <a:t>Designed </a:t>
            </a:r>
            <a:r>
              <a:rPr lang="en-US" dirty="0"/>
              <a:t>for batch processing.</a:t>
            </a:r>
          </a:p>
        </p:txBody>
      </p:sp>
    </p:spTree>
    <p:extLst>
      <p:ext uri="{BB962C8B-B14F-4D97-AF65-F5344CB8AC3E}">
        <p14:creationId xmlns:p14="http://schemas.microsoft.com/office/powerpoint/2010/main" val="21635681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Design Goals</a:t>
            </a:r>
            <a:endParaRPr lang="en-US" dirty="0"/>
          </a:p>
        </p:txBody>
      </p:sp>
      <p:sp>
        <p:nvSpPr>
          <p:cNvPr id="4" name="Rectangle 3"/>
          <p:cNvSpPr txBox="1">
            <a:spLocks noChangeArrowheads="1"/>
          </p:cNvSpPr>
          <p:nvPr/>
        </p:nvSpPr>
        <p:spPr>
          <a:xfrm>
            <a:off x="1790747" y="2675720"/>
            <a:ext cx="7489825" cy="3889375"/>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90000"/>
              </a:lnSpc>
              <a:buFontTx/>
              <a:buNone/>
            </a:pPr>
            <a:r>
              <a:rPr lang="en-US" altLang="en-US" sz="2000" smtClean="0">
                <a:latin typeface="Calibri" panose="020F0502020204030204" pitchFamily="34" charset="0"/>
              </a:rPr>
              <a:t>The major design principles or assumptions in the Hadoop Distributed</a:t>
            </a:r>
          </a:p>
          <a:p>
            <a:pPr>
              <a:lnSpc>
                <a:spcPct val="90000"/>
              </a:lnSpc>
              <a:buFontTx/>
              <a:buNone/>
            </a:pPr>
            <a:r>
              <a:rPr lang="en-US" altLang="en-US" sz="2000" smtClean="0">
                <a:latin typeface="Calibri" panose="020F0502020204030204" pitchFamily="34" charset="0"/>
              </a:rPr>
              <a:t>File System design are:</a:t>
            </a:r>
            <a:endParaRPr lang="en-IN" altLang="en-US" sz="2000" smtClean="0">
              <a:latin typeface="Calibri" panose="020F0502020204030204" pitchFamily="34" charset="0"/>
            </a:endParaRPr>
          </a:p>
          <a:p>
            <a:pPr>
              <a:lnSpc>
                <a:spcPct val="90000"/>
              </a:lnSpc>
              <a:buFontTx/>
              <a:buChar char="•"/>
            </a:pPr>
            <a:r>
              <a:rPr lang="en-IN" altLang="en-US" sz="2000" smtClean="0">
                <a:latin typeface="Calibri" panose="020F0502020204030204" pitchFamily="34" charset="0"/>
              </a:rPr>
              <a:t>Hardware Failure </a:t>
            </a:r>
          </a:p>
          <a:p>
            <a:pPr>
              <a:lnSpc>
                <a:spcPct val="90000"/>
              </a:lnSpc>
              <a:buFontTx/>
              <a:buChar char="•"/>
            </a:pPr>
            <a:r>
              <a:rPr lang="en-IN" altLang="en-US" sz="2000" smtClean="0">
                <a:latin typeface="Calibri" panose="020F0502020204030204" pitchFamily="34" charset="0"/>
              </a:rPr>
              <a:t>Streaming Data Access </a:t>
            </a:r>
          </a:p>
          <a:p>
            <a:pPr>
              <a:lnSpc>
                <a:spcPct val="90000"/>
              </a:lnSpc>
              <a:buFontTx/>
              <a:buChar char="•"/>
            </a:pPr>
            <a:r>
              <a:rPr lang="en-IN" altLang="en-US" sz="2000" smtClean="0">
                <a:latin typeface="Calibri" panose="020F0502020204030204" pitchFamily="34" charset="0"/>
              </a:rPr>
              <a:t>Large files </a:t>
            </a:r>
          </a:p>
          <a:p>
            <a:pPr>
              <a:lnSpc>
                <a:spcPct val="90000"/>
              </a:lnSpc>
              <a:buFontTx/>
              <a:buChar char="•"/>
            </a:pPr>
            <a:r>
              <a:rPr lang="en-IN" altLang="en-US" sz="2000" smtClean="0">
                <a:latin typeface="Calibri" panose="020F0502020204030204" pitchFamily="34" charset="0"/>
              </a:rPr>
              <a:t>Simple Coherency Model</a:t>
            </a:r>
          </a:p>
          <a:p>
            <a:pPr>
              <a:lnSpc>
                <a:spcPct val="90000"/>
              </a:lnSpc>
              <a:buFontTx/>
              <a:buChar char="•"/>
            </a:pPr>
            <a:r>
              <a:rPr lang="en-US" altLang="en-US" sz="2000" smtClean="0">
                <a:latin typeface="Calibri" panose="020F0502020204030204" pitchFamily="34" charset="0"/>
              </a:rPr>
              <a:t>Data Localization</a:t>
            </a:r>
          </a:p>
          <a:p>
            <a:pPr>
              <a:lnSpc>
                <a:spcPct val="90000"/>
              </a:lnSpc>
              <a:buFontTx/>
              <a:buChar char="•"/>
            </a:pPr>
            <a:r>
              <a:rPr lang="en-US" altLang="en-US" sz="2000" smtClean="0">
                <a:latin typeface="Calibri" panose="020F0502020204030204" pitchFamily="34" charset="0"/>
              </a:rPr>
              <a:t>Fault – tolerant</a:t>
            </a:r>
          </a:p>
          <a:p>
            <a:pPr>
              <a:lnSpc>
                <a:spcPct val="90000"/>
              </a:lnSpc>
              <a:buFontTx/>
              <a:buChar char="•"/>
            </a:pPr>
            <a:r>
              <a:rPr lang="en-US" altLang="en-US" sz="2000" smtClean="0">
                <a:latin typeface="Calibri" panose="020F0502020204030204" pitchFamily="34" charset="0"/>
              </a:rPr>
              <a:t>Deploy on Commodity Hardware</a:t>
            </a:r>
          </a:p>
          <a:p>
            <a:pPr>
              <a:lnSpc>
                <a:spcPct val="90000"/>
              </a:lnSpc>
              <a:buFontTx/>
              <a:buChar char="•"/>
            </a:pPr>
            <a:r>
              <a:rPr lang="en-US" altLang="en-US" sz="2000" smtClean="0">
                <a:latin typeface="Calibri" panose="020F0502020204030204" pitchFamily="34" charset="0"/>
              </a:rPr>
              <a:t>Reliable and High throughput</a:t>
            </a:r>
          </a:p>
          <a:p>
            <a:pPr>
              <a:lnSpc>
                <a:spcPct val="90000"/>
              </a:lnSpc>
              <a:buFontTx/>
              <a:buChar char="•"/>
            </a:pPr>
            <a:r>
              <a:rPr lang="en-US" altLang="en-US" sz="2000" smtClean="0">
                <a:latin typeface="Calibri" panose="020F0502020204030204" pitchFamily="34" charset="0"/>
              </a:rPr>
              <a:t>Heterogeneous Hardware and Software platforms</a:t>
            </a:r>
            <a:endParaRPr lang="en-IN" altLang="en-US" sz="2000" dirty="0">
              <a:latin typeface="Calibri" panose="020F0502020204030204" pitchFamily="34" charset="0"/>
            </a:endParaRPr>
          </a:p>
        </p:txBody>
      </p:sp>
    </p:spTree>
    <p:extLst>
      <p:ext uri="{BB962C8B-B14F-4D97-AF65-F5344CB8AC3E}">
        <p14:creationId xmlns:p14="http://schemas.microsoft.com/office/powerpoint/2010/main" val="5661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Master Components</a:t>
            </a:r>
            <a:endParaRPr lang="en-US" dirty="0"/>
          </a:p>
        </p:txBody>
      </p:sp>
      <p:sp>
        <p:nvSpPr>
          <p:cNvPr id="3" name="Content Placeholder 2"/>
          <p:cNvSpPr>
            <a:spLocks noGrp="1"/>
          </p:cNvSpPr>
          <p:nvPr>
            <p:ph idx="1"/>
          </p:nvPr>
        </p:nvSpPr>
        <p:spPr/>
        <p:txBody>
          <a:bodyPr/>
          <a:lstStyle/>
          <a:p>
            <a:r>
              <a:rPr lang="en-US" dirty="0" err="1" smtClean="0"/>
              <a:t>NameNode</a:t>
            </a:r>
            <a:r>
              <a:rPr lang="en-US" dirty="0" smtClean="0"/>
              <a:t> –</a:t>
            </a:r>
          </a:p>
          <a:p>
            <a:pPr lvl="1"/>
            <a:r>
              <a:rPr lang="en-US" dirty="0" smtClean="0"/>
              <a:t>Runs </a:t>
            </a:r>
            <a:r>
              <a:rPr lang="en-US" dirty="0"/>
              <a:t>on a single node as a master process </a:t>
            </a:r>
          </a:p>
          <a:p>
            <a:pPr lvl="1"/>
            <a:r>
              <a:rPr lang="en-US" dirty="0" smtClean="0"/>
              <a:t>Holds </a:t>
            </a:r>
            <a:r>
              <a:rPr lang="en-US" dirty="0"/>
              <a:t>file metadata (which blocks are where) </a:t>
            </a:r>
          </a:p>
          <a:p>
            <a:pPr lvl="1"/>
            <a:r>
              <a:rPr lang="en-US" dirty="0" smtClean="0"/>
              <a:t>Directs </a:t>
            </a:r>
            <a:r>
              <a:rPr lang="en-US" dirty="0"/>
              <a:t>client access to files in HDFS </a:t>
            </a:r>
          </a:p>
          <a:p>
            <a:r>
              <a:rPr lang="en-US" dirty="0" err="1" smtClean="0"/>
              <a:t>SecondaryNameNode</a:t>
            </a:r>
            <a:r>
              <a:rPr lang="en-US" dirty="0" smtClean="0"/>
              <a:t> </a:t>
            </a:r>
          </a:p>
          <a:p>
            <a:pPr lvl="1"/>
            <a:r>
              <a:rPr lang="en-US" dirty="0" smtClean="0"/>
              <a:t>Not </a:t>
            </a:r>
            <a:r>
              <a:rPr lang="en-US" dirty="0"/>
              <a:t>a hot failover </a:t>
            </a:r>
          </a:p>
          <a:p>
            <a:pPr lvl="1"/>
            <a:r>
              <a:rPr lang="en-US" dirty="0" smtClean="0"/>
              <a:t>Maintains </a:t>
            </a:r>
            <a:r>
              <a:rPr lang="en-US" dirty="0"/>
              <a:t>a copy of the </a:t>
            </a:r>
            <a:r>
              <a:rPr lang="en-US" dirty="0" err="1"/>
              <a:t>NameNode</a:t>
            </a:r>
            <a:r>
              <a:rPr lang="en-US" dirty="0"/>
              <a:t> metadata</a:t>
            </a:r>
          </a:p>
        </p:txBody>
      </p:sp>
    </p:spTree>
    <p:extLst>
      <p:ext uri="{BB962C8B-B14F-4D97-AF65-F5344CB8AC3E}">
        <p14:creationId xmlns:p14="http://schemas.microsoft.com/office/powerpoint/2010/main" val="2251980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Slave </a:t>
            </a:r>
            <a:r>
              <a:rPr lang="en-US" dirty="0" err="1" smtClean="0"/>
              <a:t>Componets</a:t>
            </a:r>
            <a:endParaRPr lang="en-US" dirty="0"/>
          </a:p>
        </p:txBody>
      </p:sp>
      <p:sp>
        <p:nvSpPr>
          <p:cNvPr id="3" name="Content Placeholder 2"/>
          <p:cNvSpPr>
            <a:spLocks noGrp="1"/>
          </p:cNvSpPr>
          <p:nvPr>
            <p:ph idx="1"/>
          </p:nvPr>
        </p:nvSpPr>
        <p:spPr/>
        <p:txBody>
          <a:bodyPr/>
          <a:lstStyle/>
          <a:p>
            <a:r>
              <a:rPr lang="en-US" dirty="0" err="1"/>
              <a:t>DataNode</a:t>
            </a:r>
            <a:r>
              <a:rPr lang="en-US" dirty="0"/>
              <a:t> </a:t>
            </a:r>
          </a:p>
          <a:p>
            <a:pPr lvl="1"/>
            <a:r>
              <a:rPr lang="en-US" dirty="0" smtClean="0"/>
              <a:t>Generally </a:t>
            </a:r>
            <a:r>
              <a:rPr lang="en-US" dirty="0"/>
              <a:t>runs on all nodes in the cluster </a:t>
            </a:r>
          </a:p>
          <a:p>
            <a:pPr lvl="1"/>
            <a:r>
              <a:rPr lang="en-US" dirty="0" smtClean="0"/>
              <a:t>Block </a:t>
            </a:r>
            <a:r>
              <a:rPr lang="en-US" dirty="0"/>
              <a:t>creation/replication/deletion/reads </a:t>
            </a:r>
          </a:p>
          <a:p>
            <a:pPr lvl="1"/>
            <a:r>
              <a:rPr lang="en-US" dirty="0" smtClean="0"/>
              <a:t>Takes </a:t>
            </a:r>
            <a:r>
              <a:rPr lang="en-US" dirty="0"/>
              <a:t>orders from the </a:t>
            </a:r>
            <a:r>
              <a:rPr lang="en-US" dirty="0" err="1"/>
              <a:t>NameNode</a:t>
            </a:r>
            <a:endParaRPr lang="en-US" dirty="0"/>
          </a:p>
        </p:txBody>
      </p:sp>
    </p:spTree>
    <p:extLst>
      <p:ext uri="{BB962C8B-B14F-4D97-AF65-F5344CB8AC3E}">
        <p14:creationId xmlns:p14="http://schemas.microsoft.com/office/powerpoint/2010/main" val="837505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Illustrated</a:t>
            </a:r>
            <a:endParaRPr lang="en-US" dirty="0"/>
          </a:p>
        </p:txBody>
      </p:sp>
      <p:pic>
        <p:nvPicPr>
          <p:cNvPr id="4" name="Picture 3"/>
          <p:cNvPicPr>
            <a:picLocks noChangeAspect="1"/>
          </p:cNvPicPr>
          <p:nvPr/>
        </p:nvPicPr>
        <p:blipFill>
          <a:blip r:embed="rId2"/>
          <a:stretch>
            <a:fillRect/>
          </a:stretch>
        </p:blipFill>
        <p:spPr>
          <a:xfrm>
            <a:off x="2888221" y="2419350"/>
            <a:ext cx="6724650" cy="4438650"/>
          </a:xfrm>
          <a:prstGeom prst="rect">
            <a:avLst/>
          </a:prstGeom>
        </p:spPr>
      </p:pic>
    </p:spTree>
    <p:extLst>
      <p:ext uri="{BB962C8B-B14F-4D97-AF65-F5344CB8AC3E}">
        <p14:creationId xmlns:p14="http://schemas.microsoft.com/office/powerpoint/2010/main" val="27924424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Illustrated -2</a:t>
            </a:r>
            <a:endParaRPr lang="en-US" dirty="0"/>
          </a:p>
        </p:txBody>
      </p:sp>
      <p:pic>
        <p:nvPicPr>
          <p:cNvPr id="4" name="Picture 3"/>
          <p:cNvPicPr>
            <a:picLocks noChangeAspect="1"/>
          </p:cNvPicPr>
          <p:nvPr/>
        </p:nvPicPr>
        <p:blipFill>
          <a:blip r:embed="rId2"/>
          <a:stretch>
            <a:fillRect/>
          </a:stretch>
        </p:blipFill>
        <p:spPr>
          <a:xfrm>
            <a:off x="2727973" y="2476500"/>
            <a:ext cx="6143625" cy="4381500"/>
          </a:xfrm>
          <a:prstGeom prst="rect">
            <a:avLst/>
          </a:prstGeom>
        </p:spPr>
      </p:pic>
    </p:spTree>
    <p:extLst>
      <p:ext uri="{BB962C8B-B14F-4D97-AF65-F5344CB8AC3E}">
        <p14:creationId xmlns:p14="http://schemas.microsoft.com/office/powerpoint/2010/main" val="1164667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4" name="Content Placeholder 2"/>
          <p:cNvSpPr>
            <a:spLocks noGrp="1"/>
          </p:cNvSpPr>
          <p:nvPr>
            <p:ph idx="1"/>
          </p:nvPr>
        </p:nvSpPr>
        <p:spPr>
          <a:xfrm>
            <a:off x="1686767" y="2539737"/>
            <a:ext cx="8229600" cy="5143536"/>
          </a:xfrm>
        </p:spPr>
        <p:txBody>
          <a:bodyPr>
            <a:normAutofit/>
          </a:bodyPr>
          <a:lstStyle/>
          <a:p>
            <a:pPr lvl="0">
              <a:buFont typeface="Wingdings" pitchFamily="2" charset="2"/>
              <a:buChar char="ü"/>
            </a:pPr>
            <a:r>
              <a:rPr lang="en-US" dirty="0" smtClean="0"/>
              <a:t>Hadoop </a:t>
            </a:r>
            <a:r>
              <a:rPr lang="en-US" dirty="0"/>
              <a:t>is a large-scale distributed batch processing infrastructure. While it can be used on a single machine, its true power lies in its ability to scale to hundreds or thousands of computers, each with several processor cores. Hadoop is also designed to efficiently distribute large amounts of work across a set of </a:t>
            </a:r>
            <a:r>
              <a:rPr lang="en-US" dirty="0" smtClean="0"/>
              <a:t>machines</a:t>
            </a:r>
            <a:r>
              <a:rPr lang="en-US" dirty="0"/>
              <a:t> </a:t>
            </a:r>
            <a:r>
              <a:rPr lang="en-US" dirty="0" smtClean="0"/>
              <a:t>- Yahoo</a:t>
            </a:r>
          </a:p>
          <a:p>
            <a:pPr>
              <a:buFont typeface="Wingdings" pitchFamily="2" charset="2"/>
              <a:buChar char="ü"/>
            </a:pPr>
            <a:r>
              <a:rPr lang="en-IN" dirty="0" smtClean="0"/>
              <a:t>In a nutshell - It </a:t>
            </a:r>
            <a:r>
              <a:rPr lang="en-IN" dirty="0"/>
              <a:t>is an open source java framework for creating and running distributed applications with vast amount of data on a cluster of commodity Hardware</a:t>
            </a:r>
            <a:r>
              <a:rPr lang="en-IN" dirty="0" smtClean="0"/>
              <a:t>.</a:t>
            </a:r>
          </a:p>
          <a:p>
            <a:pPr marL="342900" lvl="1" indent="-342900">
              <a:buFont typeface="Wingdings" pitchFamily="2" charset="2"/>
              <a:buChar char="ü"/>
            </a:pPr>
            <a:r>
              <a:rPr lang="en-US" dirty="0"/>
              <a:t>It was created by Apache </a:t>
            </a:r>
            <a:r>
              <a:rPr lang="en-US" dirty="0" err="1"/>
              <a:t>Nutch</a:t>
            </a:r>
            <a:r>
              <a:rPr lang="en-US" dirty="0"/>
              <a:t> Team (Doug Cutting).</a:t>
            </a:r>
            <a:endParaRPr lang="en-IN" dirty="0"/>
          </a:p>
          <a:p>
            <a:pPr marL="0" indent="0">
              <a:buNone/>
            </a:pPr>
            <a:endParaRPr lang="en-IN" dirty="0"/>
          </a:p>
          <a:p>
            <a:pPr lvl="0">
              <a:buFont typeface="Wingdings" pitchFamily="2" charset="2"/>
              <a:buChar char="ü"/>
            </a:pPr>
            <a:endParaRPr lang="en-IN" dirty="0"/>
          </a:p>
        </p:txBody>
      </p:sp>
    </p:spTree>
    <p:extLst>
      <p:ext uri="{BB962C8B-B14F-4D97-AF65-F5344CB8AC3E}">
        <p14:creationId xmlns:p14="http://schemas.microsoft.com/office/powerpoint/2010/main" val="7443710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Illustrated -3</a:t>
            </a:r>
            <a:endParaRPr lang="en-US" dirty="0"/>
          </a:p>
        </p:txBody>
      </p:sp>
      <p:pic>
        <p:nvPicPr>
          <p:cNvPr id="3" name="Picture 2"/>
          <p:cNvPicPr>
            <a:picLocks noChangeAspect="1"/>
          </p:cNvPicPr>
          <p:nvPr/>
        </p:nvPicPr>
        <p:blipFill>
          <a:blip r:embed="rId2"/>
          <a:stretch>
            <a:fillRect/>
          </a:stretch>
        </p:blipFill>
        <p:spPr>
          <a:xfrm>
            <a:off x="2867025" y="2247229"/>
            <a:ext cx="6457950" cy="4552950"/>
          </a:xfrm>
          <a:prstGeom prst="rect">
            <a:avLst/>
          </a:prstGeom>
        </p:spPr>
      </p:pic>
    </p:spTree>
    <p:extLst>
      <p:ext uri="{BB962C8B-B14F-4D97-AF65-F5344CB8AC3E}">
        <p14:creationId xmlns:p14="http://schemas.microsoft.com/office/powerpoint/2010/main" val="11504573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Illustrated -4</a:t>
            </a:r>
            <a:endParaRPr lang="en-US" dirty="0"/>
          </a:p>
        </p:txBody>
      </p:sp>
      <p:pic>
        <p:nvPicPr>
          <p:cNvPr id="4" name="Picture 3"/>
          <p:cNvPicPr>
            <a:picLocks noChangeAspect="1"/>
          </p:cNvPicPr>
          <p:nvPr/>
        </p:nvPicPr>
        <p:blipFill>
          <a:blip r:embed="rId2"/>
          <a:stretch>
            <a:fillRect/>
          </a:stretch>
        </p:blipFill>
        <p:spPr>
          <a:xfrm>
            <a:off x="2867897" y="2200275"/>
            <a:ext cx="6353175" cy="4657725"/>
          </a:xfrm>
          <a:prstGeom prst="rect">
            <a:avLst/>
          </a:prstGeom>
        </p:spPr>
      </p:pic>
    </p:spTree>
    <p:extLst>
      <p:ext uri="{BB962C8B-B14F-4D97-AF65-F5344CB8AC3E}">
        <p14:creationId xmlns:p14="http://schemas.microsoft.com/office/powerpoint/2010/main" val="33126308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Illustrated -5</a:t>
            </a:r>
            <a:endParaRPr lang="en-US" dirty="0"/>
          </a:p>
        </p:txBody>
      </p:sp>
      <p:pic>
        <p:nvPicPr>
          <p:cNvPr id="3" name="Picture 2"/>
          <p:cNvPicPr>
            <a:picLocks noChangeAspect="1"/>
          </p:cNvPicPr>
          <p:nvPr/>
        </p:nvPicPr>
        <p:blipFill>
          <a:blip r:embed="rId2"/>
          <a:stretch>
            <a:fillRect/>
          </a:stretch>
        </p:blipFill>
        <p:spPr>
          <a:xfrm>
            <a:off x="3100387" y="2318131"/>
            <a:ext cx="5991225" cy="4333875"/>
          </a:xfrm>
          <a:prstGeom prst="rect">
            <a:avLst/>
          </a:prstGeom>
        </p:spPr>
      </p:pic>
    </p:spTree>
    <p:extLst>
      <p:ext uri="{BB962C8B-B14F-4D97-AF65-F5344CB8AC3E}">
        <p14:creationId xmlns:p14="http://schemas.microsoft.com/office/powerpoint/2010/main" val="9754807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Illustrated -6</a:t>
            </a:r>
            <a:endParaRPr lang="en-US" dirty="0"/>
          </a:p>
        </p:txBody>
      </p:sp>
      <p:pic>
        <p:nvPicPr>
          <p:cNvPr id="4" name="Picture 3"/>
          <p:cNvPicPr>
            <a:picLocks noChangeAspect="1"/>
          </p:cNvPicPr>
          <p:nvPr/>
        </p:nvPicPr>
        <p:blipFill>
          <a:blip r:embed="rId2"/>
          <a:stretch>
            <a:fillRect/>
          </a:stretch>
        </p:blipFill>
        <p:spPr>
          <a:xfrm>
            <a:off x="2727102" y="2290427"/>
            <a:ext cx="6248400" cy="4286250"/>
          </a:xfrm>
          <a:prstGeom prst="rect">
            <a:avLst/>
          </a:prstGeom>
        </p:spPr>
      </p:pic>
    </p:spTree>
    <p:extLst>
      <p:ext uri="{BB962C8B-B14F-4D97-AF65-F5344CB8AC3E}">
        <p14:creationId xmlns:p14="http://schemas.microsoft.com/office/powerpoint/2010/main" val="15613557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Illustrated -7</a:t>
            </a:r>
            <a:endParaRPr lang="en-US" dirty="0"/>
          </a:p>
        </p:txBody>
      </p:sp>
      <p:pic>
        <p:nvPicPr>
          <p:cNvPr id="3" name="Picture 2"/>
          <p:cNvPicPr>
            <a:picLocks noChangeAspect="1"/>
          </p:cNvPicPr>
          <p:nvPr/>
        </p:nvPicPr>
        <p:blipFill>
          <a:blip r:embed="rId2"/>
          <a:stretch>
            <a:fillRect/>
          </a:stretch>
        </p:blipFill>
        <p:spPr>
          <a:xfrm>
            <a:off x="2681287" y="2366829"/>
            <a:ext cx="6829425" cy="4391025"/>
          </a:xfrm>
          <a:prstGeom prst="rect">
            <a:avLst/>
          </a:prstGeom>
        </p:spPr>
      </p:pic>
    </p:spTree>
    <p:extLst>
      <p:ext uri="{BB962C8B-B14F-4D97-AF65-F5344CB8AC3E}">
        <p14:creationId xmlns:p14="http://schemas.microsoft.com/office/powerpoint/2010/main" val="1214187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Illustrated -8</a:t>
            </a:r>
            <a:endParaRPr lang="en-US" dirty="0"/>
          </a:p>
        </p:txBody>
      </p:sp>
      <p:pic>
        <p:nvPicPr>
          <p:cNvPr id="4" name="Picture 3"/>
          <p:cNvPicPr>
            <a:picLocks noChangeAspect="1"/>
          </p:cNvPicPr>
          <p:nvPr/>
        </p:nvPicPr>
        <p:blipFill>
          <a:blip r:embed="rId2"/>
          <a:stretch>
            <a:fillRect/>
          </a:stretch>
        </p:blipFill>
        <p:spPr>
          <a:xfrm>
            <a:off x="2516679" y="2286000"/>
            <a:ext cx="6772275" cy="4572000"/>
          </a:xfrm>
          <a:prstGeom prst="rect">
            <a:avLst/>
          </a:prstGeom>
        </p:spPr>
      </p:pic>
    </p:spTree>
    <p:extLst>
      <p:ext uri="{BB962C8B-B14F-4D97-AF65-F5344CB8AC3E}">
        <p14:creationId xmlns:p14="http://schemas.microsoft.com/office/powerpoint/2010/main" val="32479633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Illustrated -9 (Failure scenario)</a:t>
            </a:r>
            <a:endParaRPr lang="en-US" dirty="0"/>
          </a:p>
        </p:txBody>
      </p:sp>
      <p:pic>
        <p:nvPicPr>
          <p:cNvPr id="3" name="Picture 2"/>
          <p:cNvPicPr>
            <a:picLocks noChangeAspect="1"/>
          </p:cNvPicPr>
          <p:nvPr/>
        </p:nvPicPr>
        <p:blipFill>
          <a:blip r:embed="rId2"/>
          <a:stretch>
            <a:fillRect/>
          </a:stretch>
        </p:blipFill>
        <p:spPr>
          <a:xfrm>
            <a:off x="2897545" y="2252864"/>
            <a:ext cx="6448425" cy="4438650"/>
          </a:xfrm>
          <a:prstGeom prst="rect">
            <a:avLst/>
          </a:prstGeom>
        </p:spPr>
      </p:pic>
      <p:sp>
        <p:nvSpPr>
          <p:cNvPr id="5" name="TextBox 4"/>
          <p:cNvSpPr txBox="1"/>
          <p:nvPr/>
        </p:nvSpPr>
        <p:spPr>
          <a:xfrm>
            <a:off x="245617" y="4919729"/>
            <a:ext cx="5303856" cy="738664"/>
          </a:xfrm>
          <a:prstGeom prst="rect">
            <a:avLst/>
          </a:prstGeom>
          <a:noFill/>
        </p:spPr>
        <p:txBody>
          <a:bodyPr wrap="square" rtlCol="0">
            <a:spAutoFit/>
          </a:bodyPr>
          <a:lstStyle/>
          <a:p>
            <a:r>
              <a:rPr lang="en-US" sz="1400" b="1" i="1" dirty="0" smtClean="0"/>
              <a:t>Blocks stored in failed nodes are automatically rebalanced, and </a:t>
            </a:r>
            <a:r>
              <a:rPr lang="en-US" sz="1400" b="1" i="1" dirty="0" err="1" smtClean="0"/>
              <a:t>NameNode</a:t>
            </a:r>
            <a:r>
              <a:rPr lang="en-US" sz="1400" b="1" i="1" dirty="0" smtClean="0"/>
              <a:t> metadata is updated after rebalance</a:t>
            </a:r>
            <a:endParaRPr lang="en-US" sz="1400" b="1" i="1" dirty="0"/>
          </a:p>
        </p:txBody>
      </p:sp>
    </p:spTree>
    <p:extLst>
      <p:ext uri="{BB962C8B-B14F-4D97-AF65-F5344CB8AC3E}">
        <p14:creationId xmlns:p14="http://schemas.microsoft.com/office/powerpoint/2010/main" val="9466993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Action</a:t>
            </a:r>
            <a:endParaRPr lang="en-US" dirty="0"/>
          </a:p>
        </p:txBody>
      </p:sp>
      <p:sp>
        <p:nvSpPr>
          <p:cNvPr id="3" name="Content Placeholder 2"/>
          <p:cNvSpPr>
            <a:spLocks noGrp="1"/>
          </p:cNvSpPr>
          <p:nvPr>
            <p:ph idx="1"/>
          </p:nvPr>
        </p:nvSpPr>
        <p:spPr/>
        <p:txBody>
          <a:bodyPr/>
          <a:lstStyle/>
          <a:p>
            <a:r>
              <a:rPr lang="en-US" dirty="0" smtClean="0"/>
              <a:t>Setup Hadoop on your laptops/desktops</a:t>
            </a:r>
          </a:p>
          <a:p>
            <a:pPr lvl="1"/>
            <a:r>
              <a:rPr lang="en-US" dirty="0" smtClean="0"/>
              <a:t>Windows</a:t>
            </a:r>
          </a:p>
          <a:p>
            <a:pPr lvl="1"/>
            <a:r>
              <a:rPr lang="en-US" dirty="0" smtClean="0"/>
              <a:t>Linux</a:t>
            </a:r>
          </a:p>
          <a:p>
            <a:pPr lvl="1"/>
            <a:r>
              <a:rPr lang="en-US" dirty="0" smtClean="0"/>
              <a:t>AWS</a:t>
            </a:r>
          </a:p>
          <a:p>
            <a:pPr marL="457200" lvl="1" indent="0">
              <a:buNone/>
            </a:pPr>
            <a:endParaRPr lang="en-US" dirty="0"/>
          </a:p>
        </p:txBody>
      </p:sp>
    </p:spTree>
    <p:extLst>
      <p:ext uri="{BB962C8B-B14F-4D97-AF65-F5344CB8AC3E}">
        <p14:creationId xmlns:p14="http://schemas.microsoft.com/office/powerpoint/2010/main" val="18353329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Cluster Setup</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We have three modes for running Hadoop.</a:t>
            </a:r>
          </a:p>
          <a:p>
            <a:pPr lvl="1"/>
            <a:r>
              <a:rPr lang="en-US" dirty="0" smtClean="0"/>
              <a:t>Local mode</a:t>
            </a:r>
          </a:p>
          <a:p>
            <a:pPr lvl="1"/>
            <a:r>
              <a:rPr lang="en-US" dirty="0" smtClean="0"/>
              <a:t>Pseudo Distributed mode</a:t>
            </a:r>
          </a:p>
          <a:p>
            <a:pPr lvl="1"/>
            <a:r>
              <a:rPr lang="en-US" dirty="0" smtClean="0"/>
              <a:t>Distributed Mode</a:t>
            </a:r>
          </a:p>
          <a:p>
            <a:pPr lvl="1"/>
            <a:endParaRPr lang="en-US" dirty="0" smtClean="0"/>
          </a:p>
          <a:p>
            <a:pPr lvl="1">
              <a:buNone/>
            </a:pPr>
            <a:r>
              <a:rPr lang="en-US" b="1" dirty="0" smtClean="0"/>
              <a:t>Local Mode: </a:t>
            </a:r>
          </a:p>
          <a:p>
            <a:pPr lvl="1">
              <a:buNone/>
            </a:pPr>
            <a:r>
              <a:rPr lang="en-US" dirty="0" smtClean="0"/>
              <a:t>	Local mode is running Map Reduce on local file system of machine. This mode works on Single machine only.</a:t>
            </a:r>
          </a:p>
          <a:p>
            <a:pPr lvl="1">
              <a:buNone/>
            </a:pPr>
            <a:r>
              <a:rPr lang="en-US" dirty="0" smtClean="0"/>
              <a:t>	There is no HDFS, instead it is the local file system that is used.</a:t>
            </a:r>
          </a:p>
          <a:p>
            <a:pPr lvl="1">
              <a:buNone/>
            </a:pPr>
            <a:r>
              <a:rPr lang="en-US" dirty="0" smtClean="0"/>
              <a:t>	We cannot achieve all Map Reduce features</a:t>
            </a:r>
          </a:p>
          <a:p>
            <a:pPr lvl="1">
              <a:buNone/>
            </a:pPr>
            <a:r>
              <a:rPr lang="en-US" dirty="0" smtClean="0"/>
              <a:t>	All daemons are running in one JVM Process.</a:t>
            </a:r>
          </a:p>
          <a:p>
            <a:pPr lvl="1">
              <a:buNone/>
            </a:pPr>
            <a:r>
              <a:rPr lang="en-US" dirty="0" smtClean="0"/>
              <a:t>	It is useful developing map reduce programs on small set of data. All the error and log messages are written to console.</a:t>
            </a:r>
          </a:p>
        </p:txBody>
      </p:sp>
    </p:spTree>
    <p:extLst>
      <p:ext uri="{BB962C8B-B14F-4D97-AF65-F5344CB8AC3E}">
        <p14:creationId xmlns:p14="http://schemas.microsoft.com/office/powerpoint/2010/main" val="33188400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a:xfrm>
            <a:off x="1888202" y="2194427"/>
            <a:ext cx="8229600" cy="5143536"/>
          </a:xfrm>
        </p:spPr>
        <p:txBody>
          <a:bodyPr>
            <a:normAutofit/>
          </a:bodyPr>
          <a:lstStyle/>
          <a:p>
            <a:pPr>
              <a:buNone/>
            </a:pPr>
            <a:r>
              <a:rPr lang="en-US" sz="1400" b="1" dirty="0" smtClean="0"/>
              <a:t>Pseudo </a:t>
            </a:r>
            <a:r>
              <a:rPr lang="en-US" sz="1400" b="1" dirty="0"/>
              <a:t>Distributed Mode:</a:t>
            </a:r>
          </a:p>
          <a:p>
            <a:pPr>
              <a:buNone/>
            </a:pPr>
            <a:r>
              <a:rPr lang="en-US" sz="1400" dirty="0"/>
              <a:t>	It is Hadoop cluster of one node.</a:t>
            </a:r>
          </a:p>
          <a:p>
            <a:pPr>
              <a:buNone/>
            </a:pPr>
            <a:r>
              <a:rPr lang="en-US" sz="1400" dirty="0"/>
              <a:t>	All </a:t>
            </a:r>
            <a:r>
              <a:rPr lang="en-US" sz="1400" dirty="0" smtClean="0"/>
              <a:t>the Hadoop components </a:t>
            </a:r>
            <a:r>
              <a:rPr lang="en-US" sz="1400" dirty="0"/>
              <a:t>are </a:t>
            </a:r>
            <a:r>
              <a:rPr lang="en-US" sz="1400" dirty="0" smtClean="0"/>
              <a:t>run as individual </a:t>
            </a:r>
            <a:r>
              <a:rPr lang="en-US" sz="1400" dirty="0"/>
              <a:t>java processes. </a:t>
            </a:r>
          </a:p>
          <a:p>
            <a:pPr>
              <a:buNone/>
            </a:pPr>
            <a:r>
              <a:rPr lang="en-US" sz="1400" dirty="0"/>
              <a:t>	There is no software difference compared to Hadoop Fully Distributed cluster. It has only hardware differences (adding more nodes).</a:t>
            </a:r>
          </a:p>
          <a:p>
            <a:pPr>
              <a:buNone/>
            </a:pPr>
            <a:r>
              <a:rPr lang="en-US" sz="1400" dirty="0"/>
              <a:t>	This just like staging, running the our jobs before deploying these jobs running on actual production cluster.</a:t>
            </a:r>
          </a:p>
          <a:p>
            <a:pPr>
              <a:buNone/>
            </a:pPr>
            <a:r>
              <a:rPr lang="en-US" sz="1400" dirty="0"/>
              <a:t>	This mode has Web UI for monitoring job status, file counters</a:t>
            </a:r>
          </a:p>
          <a:p>
            <a:pPr>
              <a:buNone/>
            </a:pPr>
            <a:r>
              <a:rPr lang="en-US" sz="1400" dirty="0"/>
              <a:t>	All the </a:t>
            </a:r>
            <a:r>
              <a:rPr lang="en-US" sz="1400" dirty="0" smtClean="0"/>
              <a:t>errors are logged to </a:t>
            </a:r>
            <a:r>
              <a:rPr lang="en-US" sz="1400" dirty="0"/>
              <a:t>Console.</a:t>
            </a:r>
          </a:p>
          <a:p>
            <a:pPr>
              <a:buNone/>
            </a:pPr>
            <a:r>
              <a:rPr lang="en-US" sz="1400" dirty="0"/>
              <a:t>I	All log messages are </a:t>
            </a:r>
            <a:r>
              <a:rPr lang="en-US" sz="1400" dirty="0" smtClean="0"/>
              <a:t>logged to </a:t>
            </a:r>
            <a:r>
              <a:rPr lang="en-US" sz="1400" dirty="0"/>
              <a:t>log files instead of console. </a:t>
            </a:r>
          </a:p>
          <a:p>
            <a:pPr>
              <a:buNone/>
            </a:pPr>
            <a:r>
              <a:rPr lang="en-US" sz="1400" dirty="0"/>
              <a:t>	All the </a:t>
            </a:r>
            <a:r>
              <a:rPr lang="en-US" sz="1400" dirty="0" smtClean="0"/>
              <a:t>components have </a:t>
            </a:r>
            <a:r>
              <a:rPr lang="en-US" sz="1400" dirty="0"/>
              <a:t>their own log file names like hadoop-host-namenode.log, datanode.log, </a:t>
            </a:r>
            <a:r>
              <a:rPr lang="en-US" sz="1400" dirty="0" err="1" smtClean="0"/>
              <a:t>etc</a:t>
            </a:r>
            <a:r>
              <a:rPr lang="en-US" sz="1400" dirty="0" smtClean="0"/>
              <a:t>…</a:t>
            </a:r>
            <a:endParaRPr lang="en-US" sz="1400" dirty="0"/>
          </a:p>
          <a:p>
            <a:pPr>
              <a:buNone/>
            </a:pPr>
            <a:r>
              <a:rPr lang="en-US" sz="1400" dirty="0"/>
              <a:t>	All user level debugging messages </a:t>
            </a:r>
            <a:r>
              <a:rPr lang="en-US" sz="1400" dirty="0" smtClean="0"/>
              <a:t>are logged to </a:t>
            </a:r>
            <a:r>
              <a:rPr lang="en-US" sz="1400" dirty="0"/>
              <a:t>stdout, stderr files under userlogs  directory of logs</a:t>
            </a:r>
            <a:r>
              <a:rPr lang="en-US" sz="1400" dirty="0" smtClean="0"/>
              <a:t>.</a:t>
            </a:r>
            <a:endParaRPr lang="en-US" sz="1200" dirty="0" smtClean="0"/>
          </a:p>
        </p:txBody>
      </p:sp>
    </p:spTree>
    <p:extLst>
      <p:ext uri="{BB962C8B-B14F-4D97-AF65-F5344CB8AC3E}">
        <p14:creationId xmlns:p14="http://schemas.microsoft.com/office/powerpoint/2010/main" val="1638089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Distributed System</a:t>
            </a:r>
            <a:endParaRPr lang="en-US" dirty="0"/>
          </a:p>
        </p:txBody>
      </p:sp>
      <p:sp>
        <p:nvSpPr>
          <p:cNvPr id="3" name="Content Placeholder 2"/>
          <p:cNvSpPr>
            <a:spLocks noGrp="1"/>
          </p:cNvSpPr>
          <p:nvPr>
            <p:ph idx="1"/>
          </p:nvPr>
        </p:nvSpPr>
        <p:spPr/>
        <p:txBody>
          <a:bodyPr>
            <a:normAutofit fontScale="70000" lnSpcReduction="20000"/>
          </a:bodyPr>
          <a:lstStyle/>
          <a:p>
            <a:r>
              <a:rPr lang="en-US" dirty="0"/>
              <a:t>Definition: </a:t>
            </a:r>
            <a:r>
              <a:rPr lang="en-IN" dirty="0"/>
              <a:t>A distributed system is a piece of software that ensures that, a collection of independent computers that appears to its users as a single coherent </a:t>
            </a:r>
            <a:r>
              <a:rPr lang="en-IN" dirty="0" smtClean="0"/>
              <a:t>system.</a:t>
            </a:r>
          </a:p>
          <a:p>
            <a:r>
              <a:rPr lang="en-IN" dirty="0" smtClean="0"/>
              <a:t>Example Distributed Systems –</a:t>
            </a:r>
          </a:p>
          <a:p>
            <a:pPr lvl="1">
              <a:buFont typeface="Arial" pitchFamily="34" charset="0"/>
              <a:buChar char="•"/>
            </a:pPr>
            <a:r>
              <a:rPr lang="en-US" dirty="0"/>
              <a:t>Searching</a:t>
            </a:r>
            <a:endParaRPr lang="en-IN" dirty="0"/>
          </a:p>
          <a:p>
            <a:pPr lvl="1">
              <a:buFont typeface="Arial" pitchFamily="34" charset="0"/>
              <a:buChar char="•"/>
            </a:pPr>
            <a:r>
              <a:rPr lang="en-US" dirty="0"/>
              <a:t>Spam filter</a:t>
            </a:r>
          </a:p>
          <a:p>
            <a:pPr lvl="1">
              <a:buFont typeface="Arial" pitchFamily="34" charset="0"/>
              <a:buChar char="•"/>
            </a:pPr>
            <a:r>
              <a:rPr lang="en-US" dirty="0"/>
              <a:t>Indexing</a:t>
            </a:r>
          </a:p>
          <a:p>
            <a:pPr lvl="1">
              <a:buFont typeface="Arial" pitchFamily="34" charset="0"/>
              <a:buChar char="•"/>
            </a:pPr>
            <a:r>
              <a:rPr lang="en-US" dirty="0"/>
              <a:t>Crawling</a:t>
            </a:r>
          </a:p>
          <a:p>
            <a:pPr lvl="1">
              <a:buFont typeface="Arial" pitchFamily="34" charset="0"/>
              <a:buChar char="•"/>
            </a:pPr>
            <a:r>
              <a:rPr lang="en-US" dirty="0"/>
              <a:t>Sorting</a:t>
            </a:r>
          </a:p>
          <a:p>
            <a:pPr lvl="1">
              <a:buFont typeface="Arial" pitchFamily="34" charset="0"/>
              <a:buChar char="•"/>
            </a:pPr>
            <a:r>
              <a:rPr lang="en-US" dirty="0"/>
              <a:t>Data Analytics</a:t>
            </a:r>
          </a:p>
          <a:p>
            <a:pPr lvl="1">
              <a:buFont typeface="Arial" pitchFamily="34" charset="0"/>
              <a:buChar char="•"/>
            </a:pPr>
            <a:r>
              <a:rPr lang="en-US" dirty="0"/>
              <a:t>Machine Learning</a:t>
            </a:r>
          </a:p>
          <a:p>
            <a:pPr lvl="1">
              <a:buFont typeface="Arial" pitchFamily="34" charset="0"/>
              <a:buChar char="•"/>
            </a:pPr>
            <a:r>
              <a:rPr lang="en-US" dirty="0"/>
              <a:t>Predictive Analysis</a:t>
            </a:r>
          </a:p>
          <a:p>
            <a:pPr lvl="1">
              <a:buFont typeface="Arial" pitchFamily="34" charset="0"/>
              <a:buChar char="•"/>
            </a:pPr>
            <a:r>
              <a:rPr lang="en-US" dirty="0"/>
              <a:t>Logs </a:t>
            </a:r>
            <a:r>
              <a:rPr lang="en-US" dirty="0" smtClean="0"/>
              <a:t>Processing</a:t>
            </a:r>
          </a:p>
          <a:p>
            <a:pPr lvl="1">
              <a:buFont typeface="Arial" pitchFamily="34" charset="0"/>
              <a:buChar char="•"/>
            </a:pPr>
            <a:r>
              <a:rPr lang="en-US" dirty="0" err="1" smtClean="0"/>
              <a:t>ClickStream</a:t>
            </a:r>
            <a:r>
              <a:rPr lang="en-US" dirty="0" smtClean="0"/>
              <a:t> Processing</a:t>
            </a:r>
            <a:endParaRPr lang="en-US" dirty="0"/>
          </a:p>
          <a:p>
            <a:pPr lvl="1"/>
            <a:endParaRPr lang="en-US" dirty="0"/>
          </a:p>
          <a:p>
            <a:endParaRPr lang="en-US" dirty="0"/>
          </a:p>
        </p:txBody>
      </p:sp>
    </p:spTree>
    <p:extLst>
      <p:ext uri="{BB962C8B-B14F-4D97-AF65-F5344CB8AC3E}">
        <p14:creationId xmlns:p14="http://schemas.microsoft.com/office/powerpoint/2010/main" val="29217426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a:xfrm>
            <a:off x="1566231" y="2218975"/>
            <a:ext cx="8229600" cy="5429288"/>
          </a:xfrm>
        </p:spPr>
        <p:txBody>
          <a:bodyPr>
            <a:normAutofit/>
          </a:bodyPr>
          <a:lstStyle/>
          <a:p>
            <a:pPr>
              <a:buNone/>
            </a:pPr>
            <a:r>
              <a:rPr lang="en-US" sz="1600" b="1" dirty="0" smtClean="0"/>
              <a:t>Fully </a:t>
            </a:r>
            <a:r>
              <a:rPr lang="en-US" sz="1600" b="1" dirty="0"/>
              <a:t>Distributed Mode</a:t>
            </a:r>
          </a:p>
          <a:p>
            <a:pPr>
              <a:buNone/>
            </a:pPr>
            <a:r>
              <a:rPr lang="en-US" sz="1600" dirty="0"/>
              <a:t>	This actual production level cluster.</a:t>
            </a:r>
          </a:p>
          <a:p>
            <a:pPr>
              <a:buNone/>
            </a:pPr>
            <a:r>
              <a:rPr lang="en-US" sz="1600" dirty="0"/>
              <a:t>	</a:t>
            </a:r>
            <a:r>
              <a:rPr lang="en-US" sz="1600" dirty="0" smtClean="0"/>
              <a:t>Contains </a:t>
            </a:r>
            <a:r>
              <a:rPr lang="en-US" sz="1600" dirty="0"/>
              <a:t>more than one node.</a:t>
            </a:r>
          </a:p>
          <a:p>
            <a:pPr>
              <a:buNone/>
            </a:pPr>
            <a:r>
              <a:rPr lang="en-US" sz="1600" dirty="0"/>
              <a:t>	</a:t>
            </a:r>
            <a:r>
              <a:rPr lang="en-US" sz="1600" dirty="0" smtClean="0"/>
              <a:t>In </a:t>
            </a:r>
            <a:r>
              <a:rPr lang="en-US" sz="1600" dirty="0"/>
              <a:t>Production level cluster, Name Node selection very important because it is going to handle large no of files. So we have choose High RAM and high through put I/O Channels.</a:t>
            </a:r>
          </a:p>
          <a:p>
            <a:pPr>
              <a:buNone/>
            </a:pPr>
            <a:r>
              <a:rPr lang="en-US" sz="1600" dirty="0"/>
              <a:t>	Adding nodes, running balancer scripts.		</a:t>
            </a:r>
          </a:p>
          <a:p>
            <a:pPr>
              <a:buNone/>
            </a:pPr>
            <a:r>
              <a:rPr lang="en-US" sz="1600" dirty="0"/>
              <a:t>	Removing nodes safely from the cluster.</a:t>
            </a:r>
          </a:p>
          <a:p>
            <a:pPr>
              <a:buNone/>
            </a:pPr>
            <a:r>
              <a:rPr lang="en-US" sz="1600" dirty="0"/>
              <a:t>	Integrate any one of the Scheduler for scheduling the multiple jobs.</a:t>
            </a:r>
          </a:p>
          <a:p>
            <a:pPr>
              <a:buNone/>
            </a:pPr>
            <a:r>
              <a:rPr lang="en-US" sz="1600" dirty="0"/>
              <a:t>	This works on any distributed file system (S3, HDFS..)</a:t>
            </a:r>
          </a:p>
          <a:p>
            <a:pPr>
              <a:buNone/>
            </a:pPr>
            <a:endParaRPr lang="en-IN" sz="1600" dirty="0"/>
          </a:p>
        </p:txBody>
      </p:sp>
    </p:spTree>
    <p:extLst>
      <p:ext uri="{BB962C8B-B14F-4D97-AF65-F5344CB8AC3E}">
        <p14:creationId xmlns:p14="http://schemas.microsoft.com/office/powerpoint/2010/main" val="41427102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Directory Structure</a:t>
            </a:r>
            <a:endParaRPr lang="en-US" dirty="0"/>
          </a:p>
        </p:txBody>
      </p:sp>
      <p:pic>
        <p:nvPicPr>
          <p:cNvPr id="4" name="Picture 3"/>
          <p:cNvPicPr>
            <a:picLocks noChangeAspect="1"/>
          </p:cNvPicPr>
          <p:nvPr/>
        </p:nvPicPr>
        <p:blipFill>
          <a:blip r:embed="rId2"/>
          <a:stretch>
            <a:fillRect/>
          </a:stretch>
        </p:blipFill>
        <p:spPr>
          <a:xfrm>
            <a:off x="1099294" y="3140298"/>
            <a:ext cx="4248150" cy="3533775"/>
          </a:xfrm>
          <a:prstGeom prst="rect">
            <a:avLst/>
          </a:prstGeom>
        </p:spPr>
      </p:pic>
      <p:sp>
        <p:nvSpPr>
          <p:cNvPr id="6" name="TextBox 5"/>
          <p:cNvSpPr txBox="1"/>
          <p:nvPr/>
        </p:nvSpPr>
        <p:spPr>
          <a:xfrm>
            <a:off x="5924282" y="3039414"/>
            <a:ext cx="4777270" cy="1815882"/>
          </a:xfrm>
          <a:prstGeom prst="rect">
            <a:avLst/>
          </a:prstGeom>
          <a:noFill/>
        </p:spPr>
        <p:txBody>
          <a:bodyPr wrap="none" rtlCol="0">
            <a:spAutoFit/>
          </a:bodyPr>
          <a:lstStyle/>
          <a:p>
            <a:r>
              <a:rPr lang="en-US" sz="1600" b="1" dirty="0" smtClean="0"/>
              <a:t>bin</a:t>
            </a:r>
            <a:r>
              <a:rPr lang="en-US" sz="1600" dirty="0" smtClean="0"/>
              <a:t> – scripts to interact with </a:t>
            </a:r>
            <a:r>
              <a:rPr lang="en-US" sz="1600" dirty="0" err="1" smtClean="0"/>
              <a:t>HDFS,Mapred,Yarn</a:t>
            </a:r>
            <a:endParaRPr lang="en-US" sz="1600" dirty="0" smtClean="0"/>
          </a:p>
          <a:p>
            <a:r>
              <a:rPr lang="en-US" sz="1600" b="1" dirty="0" err="1" smtClean="0"/>
              <a:t>etc</a:t>
            </a:r>
            <a:r>
              <a:rPr lang="en-US" sz="1600" b="1" dirty="0" smtClean="0"/>
              <a:t>/</a:t>
            </a:r>
            <a:r>
              <a:rPr lang="en-US" sz="1600" b="1" dirty="0" err="1" smtClean="0"/>
              <a:t>hadoop</a:t>
            </a:r>
            <a:r>
              <a:rPr lang="en-US" sz="1600" dirty="0" smtClean="0"/>
              <a:t> – Configuration Files</a:t>
            </a:r>
          </a:p>
          <a:p>
            <a:r>
              <a:rPr lang="en-US" sz="1600" b="1" dirty="0" smtClean="0"/>
              <a:t>Include</a:t>
            </a:r>
            <a:r>
              <a:rPr lang="en-US" sz="1600" dirty="0" smtClean="0"/>
              <a:t> – header files for C++</a:t>
            </a:r>
          </a:p>
          <a:p>
            <a:r>
              <a:rPr lang="en-US" sz="1600" b="1" dirty="0" err="1" smtClean="0"/>
              <a:t>libexec</a:t>
            </a:r>
            <a:r>
              <a:rPr lang="en-US" sz="1600" dirty="0" smtClean="0"/>
              <a:t>  - Configuration Scripts</a:t>
            </a:r>
          </a:p>
          <a:p>
            <a:r>
              <a:rPr lang="en-US" sz="1600" b="1" dirty="0" smtClean="0"/>
              <a:t>logs</a:t>
            </a:r>
            <a:r>
              <a:rPr lang="en-US" sz="1600" dirty="0" smtClean="0"/>
              <a:t> – User/Component Logs</a:t>
            </a:r>
          </a:p>
          <a:p>
            <a:r>
              <a:rPr lang="en-US" sz="1600" b="1" dirty="0" err="1" smtClean="0"/>
              <a:t>sbin</a:t>
            </a:r>
            <a:r>
              <a:rPr lang="en-US" sz="1600" dirty="0" smtClean="0"/>
              <a:t> – scripts to start/stop components</a:t>
            </a:r>
          </a:p>
          <a:p>
            <a:r>
              <a:rPr lang="en-US" sz="1600" b="1" dirty="0"/>
              <a:t>s</a:t>
            </a:r>
            <a:r>
              <a:rPr lang="en-US" sz="1600" b="1" dirty="0" smtClean="0"/>
              <a:t>hare</a:t>
            </a:r>
            <a:r>
              <a:rPr lang="en-US" sz="1600" dirty="0" smtClean="0"/>
              <a:t> – documents, libraries </a:t>
            </a:r>
            <a:r>
              <a:rPr lang="en-US" sz="1600" dirty="0" err="1" smtClean="0"/>
              <a:t>etc</a:t>
            </a:r>
            <a:r>
              <a:rPr lang="en-US" sz="1600" dirty="0" smtClean="0"/>
              <a:t>…</a:t>
            </a:r>
            <a:endParaRPr lang="en-US" sz="1600" dirty="0"/>
          </a:p>
        </p:txBody>
      </p:sp>
      <p:sp>
        <p:nvSpPr>
          <p:cNvPr id="7" name="TextBox 6"/>
          <p:cNvSpPr txBox="1"/>
          <p:nvPr/>
        </p:nvSpPr>
        <p:spPr>
          <a:xfrm>
            <a:off x="5924282" y="5103674"/>
            <a:ext cx="5833150" cy="1600438"/>
          </a:xfrm>
          <a:prstGeom prst="rect">
            <a:avLst/>
          </a:prstGeom>
          <a:noFill/>
        </p:spPr>
        <p:txBody>
          <a:bodyPr wrap="square" rtlCol="0">
            <a:spAutoFit/>
          </a:bodyPr>
          <a:lstStyle/>
          <a:p>
            <a:r>
              <a:rPr lang="en-US" sz="1400" dirty="0" smtClean="0"/>
              <a:t>Set the below environment variables to start using –</a:t>
            </a:r>
          </a:p>
          <a:p>
            <a:r>
              <a:rPr lang="en-US" sz="1400" dirty="0" smtClean="0"/>
              <a:t>HADOOP_HOME to the container path</a:t>
            </a:r>
            <a:endParaRPr lang="en-US" sz="1400" dirty="0"/>
          </a:p>
          <a:p>
            <a:r>
              <a:rPr lang="en-US" sz="1400" dirty="0" smtClean="0"/>
              <a:t>Add bin and </a:t>
            </a:r>
            <a:r>
              <a:rPr lang="en-US" sz="1400" dirty="0" err="1" smtClean="0"/>
              <a:t>sbin</a:t>
            </a:r>
            <a:r>
              <a:rPr lang="en-US" sz="1400" dirty="0" smtClean="0"/>
              <a:t> to PATH variable</a:t>
            </a:r>
          </a:p>
          <a:p>
            <a:endParaRPr lang="en-US" sz="1400" dirty="0"/>
          </a:p>
          <a:p>
            <a:r>
              <a:rPr lang="en-US" sz="1400" dirty="0" smtClean="0"/>
              <a:t>Hadoop runs on Java and hence have JDK (&gt;=1.6) installed before you do any ops</a:t>
            </a:r>
          </a:p>
          <a:p>
            <a:r>
              <a:rPr lang="en-US" sz="1400" dirty="0" smtClean="0"/>
              <a:t>Set JAVA_HOME to the </a:t>
            </a:r>
            <a:r>
              <a:rPr lang="en-US" sz="1400" dirty="0" err="1" smtClean="0"/>
              <a:t>dir</a:t>
            </a:r>
            <a:r>
              <a:rPr lang="en-US" sz="1400" dirty="0" smtClean="0"/>
              <a:t> where you have installed JDK to</a:t>
            </a:r>
            <a:endParaRPr lang="en-US" sz="1400" dirty="0"/>
          </a:p>
        </p:txBody>
      </p:sp>
      <p:sp>
        <p:nvSpPr>
          <p:cNvPr id="8" name="TextBox 7"/>
          <p:cNvSpPr txBox="1"/>
          <p:nvPr/>
        </p:nvSpPr>
        <p:spPr>
          <a:xfrm>
            <a:off x="970505" y="2300750"/>
            <a:ext cx="10786927" cy="1508105"/>
          </a:xfrm>
          <a:prstGeom prst="rect">
            <a:avLst/>
          </a:prstGeom>
          <a:noFill/>
        </p:spPr>
        <p:txBody>
          <a:bodyPr wrap="none" rtlCol="0">
            <a:spAutoFit/>
          </a:bodyPr>
          <a:lstStyle/>
          <a:p>
            <a:r>
              <a:rPr lang="en-US" dirty="0" smtClean="0"/>
              <a:t>Pick Hadoop 2.6 version for windows from </a:t>
            </a:r>
            <a:r>
              <a:rPr lang="en-US" dirty="0" err="1" smtClean="0"/>
              <a:t>iXaT</a:t>
            </a:r>
            <a:r>
              <a:rPr lang="en-US" dirty="0" smtClean="0"/>
              <a:t> </a:t>
            </a:r>
            <a:r>
              <a:rPr lang="en-US" dirty="0" err="1" smtClean="0"/>
              <a:t>DropBox</a:t>
            </a:r>
            <a:r>
              <a:rPr lang="en-US" dirty="0" smtClean="0"/>
              <a:t>, copy to your windows host and unzip –</a:t>
            </a:r>
          </a:p>
          <a:p>
            <a:r>
              <a:rPr lang="en-US" sz="1400" dirty="0" smtClean="0"/>
              <a:t>  On Internet </a:t>
            </a:r>
            <a:r>
              <a:rPr lang="en-US" sz="1400" dirty="0">
                <a:hlinkClick r:id="rId3"/>
              </a:rPr>
              <a:t>https://</a:t>
            </a:r>
            <a:r>
              <a:rPr lang="en-US" sz="1400" dirty="0" smtClean="0">
                <a:hlinkClick r:id="rId3"/>
              </a:rPr>
              <a:t>www.dropbox.com/s/9m29cxbxae6q739/hdp2.6.rar?dl=0</a:t>
            </a:r>
            <a:endParaRPr lang="en-US" sz="1400" dirty="0" smtClean="0"/>
          </a:p>
          <a:p>
            <a:r>
              <a:rPr lang="en-US" sz="1400"/>
              <a:t> </a:t>
            </a:r>
            <a:r>
              <a:rPr lang="en-US" sz="1400" smtClean="0"/>
              <a:t> For </a:t>
            </a:r>
            <a:r>
              <a:rPr lang="en-US" sz="1400" dirty="0" err="1" smtClean="0"/>
              <a:t>ixAT</a:t>
            </a:r>
            <a:r>
              <a:rPr lang="en-US" sz="1400" dirty="0"/>
              <a:t> lab : </a:t>
            </a:r>
            <a:r>
              <a:rPr lang="en-US" sz="1400" dirty="0">
                <a:hlinkClick r:id="rId4" action="ppaction://hlinkfile"/>
              </a:rPr>
              <a:t>\\</a:t>
            </a:r>
            <a:r>
              <a:rPr lang="en-US" sz="1400" dirty="0" smtClean="0">
                <a:hlinkClick r:id="rId4" action="ppaction://hlinkfile"/>
              </a:rPr>
              <a:t>ixatlabmaster\IXATShare\hadoop102\WindowsBuild_Hadoop</a:t>
            </a:r>
            <a:endParaRPr lang="en-US" sz="1400" dirty="0" smtClean="0"/>
          </a:p>
          <a:p>
            <a:endParaRPr lang="en-US" sz="1400" dirty="0" smtClean="0"/>
          </a:p>
          <a:p>
            <a:endParaRPr lang="en-US" sz="1400" dirty="0" smtClean="0"/>
          </a:p>
          <a:p>
            <a:endParaRPr lang="en-US" dirty="0"/>
          </a:p>
        </p:txBody>
      </p:sp>
    </p:spTree>
    <p:extLst>
      <p:ext uri="{BB962C8B-B14F-4D97-AF65-F5344CB8AC3E}">
        <p14:creationId xmlns:p14="http://schemas.microsoft.com/office/powerpoint/2010/main" val="32250738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in Pseudo </a:t>
            </a:r>
            <a:r>
              <a:rPr lang="en-US" dirty="0" err="1" smtClean="0"/>
              <a:t>Dist</a:t>
            </a:r>
            <a:r>
              <a:rPr lang="en-US" dirty="0" smtClean="0"/>
              <a:t> mode</a:t>
            </a:r>
            <a:endParaRPr lang="en-US" dirty="0"/>
          </a:p>
        </p:txBody>
      </p:sp>
      <p:sp>
        <p:nvSpPr>
          <p:cNvPr id="4" name="TextBox 3"/>
          <p:cNvSpPr txBox="1"/>
          <p:nvPr/>
        </p:nvSpPr>
        <p:spPr>
          <a:xfrm>
            <a:off x="626920" y="2440208"/>
            <a:ext cx="4389343" cy="276999"/>
          </a:xfrm>
          <a:prstGeom prst="rect">
            <a:avLst/>
          </a:prstGeom>
          <a:noFill/>
        </p:spPr>
        <p:txBody>
          <a:bodyPr wrap="none" rtlCol="0">
            <a:spAutoFit/>
          </a:bodyPr>
          <a:lstStyle/>
          <a:p>
            <a:r>
              <a:rPr lang="en-US" sz="1200" b="1" dirty="0" smtClean="0"/>
              <a:t>1. Modify core-site.xml (can be found in </a:t>
            </a:r>
            <a:r>
              <a:rPr lang="en-US" sz="1200" b="1" dirty="0" err="1" smtClean="0"/>
              <a:t>etc</a:t>
            </a:r>
            <a:r>
              <a:rPr lang="en-US" sz="1200" b="1" dirty="0" smtClean="0"/>
              <a:t>/</a:t>
            </a:r>
            <a:r>
              <a:rPr lang="en-US" sz="1200" b="1" dirty="0" err="1" smtClean="0"/>
              <a:t>hadoop</a:t>
            </a:r>
            <a:r>
              <a:rPr lang="en-US" sz="1200" b="1" dirty="0" smtClean="0"/>
              <a:t> </a:t>
            </a:r>
            <a:r>
              <a:rPr lang="en-US" sz="1200" b="1" dirty="0" err="1" smtClean="0"/>
              <a:t>dir</a:t>
            </a:r>
            <a:r>
              <a:rPr lang="en-US" sz="1200" b="1" dirty="0" smtClean="0"/>
              <a:t>)</a:t>
            </a:r>
            <a:endParaRPr lang="en-US" sz="1200" b="1" dirty="0"/>
          </a:p>
        </p:txBody>
      </p:sp>
      <p:sp>
        <p:nvSpPr>
          <p:cNvPr id="5" name="TextBox 4"/>
          <p:cNvSpPr txBox="1"/>
          <p:nvPr/>
        </p:nvSpPr>
        <p:spPr>
          <a:xfrm>
            <a:off x="626920" y="2723009"/>
            <a:ext cx="4455066" cy="1477328"/>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&lt;configuration&gt;</a:t>
            </a:r>
          </a:p>
          <a:p>
            <a:r>
              <a:rPr lang="en-US" sz="1200" dirty="0">
                <a:latin typeface="Courier New" panose="02070309020205020404" pitchFamily="49" charset="0"/>
                <a:cs typeface="Courier New" panose="02070309020205020404" pitchFamily="49" charset="0"/>
              </a:rPr>
              <a:t>	&lt;property&gt;</a:t>
            </a:r>
          </a:p>
          <a:p>
            <a:r>
              <a:rPr lang="en-US" sz="1200" dirty="0">
                <a:latin typeface="Courier New" panose="02070309020205020404" pitchFamily="49" charset="0"/>
                <a:cs typeface="Courier New" panose="02070309020205020404" pitchFamily="49" charset="0"/>
              </a:rPr>
              <a:t>		&lt;name&gt;</a:t>
            </a:r>
            <a:r>
              <a:rPr lang="en-US" sz="1200" dirty="0" err="1">
                <a:latin typeface="Courier New" panose="02070309020205020404" pitchFamily="49" charset="0"/>
                <a:cs typeface="Courier New" panose="02070309020205020404" pitchFamily="49" charset="0"/>
              </a:rPr>
              <a:t>fs.defaultFS</a:t>
            </a:r>
            <a:r>
              <a:rPr lang="en-US" sz="1200" dirty="0">
                <a:latin typeface="Courier New" panose="02070309020205020404" pitchFamily="49" charset="0"/>
                <a:cs typeface="Courier New" panose="02070309020205020404" pitchFamily="49" charset="0"/>
              </a:rPr>
              <a:t>&lt;/name&gt;</a:t>
            </a:r>
          </a:p>
          <a:p>
            <a:r>
              <a:rPr lang="en-US" sz="1200" dirty="0">
                <a:latin typeface="Courier New" panose="02070309020205020404" pitchFamily="49" charset="0"/>
                <a:cs typeface="Courier New" panose="02070309020205020404" pitchFamily="49" charset="0"/>
              </a:rPr>
              <a:t>		&lt;value&gt;hdfs://127.0.0.1:8020&lt;/value&gt;</a:t>
            </a:r>
          </a:p>
          <a:p>
            <a:r>
              <a:rPr lang="en-US" sz="1200" dirty="0">
                <a:latin typeface="Courier New" panose="02070309020205020404" pitchFamily="49" charset="0"/>
                <a:cs typeface="Courier New" panose="02070309020205020404" pitchFamily="49" charset="0"/>
              </a:rPr>
              <a:t>	&lt;/property&gt;</a:t>
            </a:r>
          </a:p>
          <a:p>
            <a:r>
              <a:rPr lang="en-US" sz="1200" dirty="0">
                <a:latin typeface="Courier New" panose="02070309020205020404" pitchFamily="49" charset="0"/>
                <a:cs typeface="Courier New" panose="02070309020205020404" pitchFamily="49" charset="0"/>
              </a:rPr>
              <a:t>&lt;/configuration&gt;</a:t>
            </a:r>
          </a:p>
          <a:p>
            <a:endParaRPr lang="en-US" dirty="0"/>
          </a:p>
        </p:txBody>
      </p:sp>
      <p:sp>
        <p:nvSpPr>
          <p:cNvPr id="6" name="TextBox 5"/>
          <p:cNvSpPr txBox="1"/>
          <p:nvPr/>
        </p:nvSpPr>
        <p:spPr>
          <a:xfrm>
            <a:off x="5737695" y="2459615"/>
            <a:ext cx="6003731" cy="461665"/>
          </a:xfrm>
          <a:prstGeom prst="rect">
            <a:avLst/>
          </a:prstGeom>
          <a:noFill/>
        </p:spPr>
        <p:txBody>
          <a:bodyPr wrap="square" rtlCol="0">
            <a:spAutoFit/>
          </a:bodyPr>
          <a:lstStyle/>
          <a:p>
            <a:r>
              <a:rPr lang="en-US" sz="1200" b="1" dirty="0" smtClean="0"/>
              <a:t>2. Modify hdfs-site.xml (can be found in </a:t>
            </a:r>
            <a:r>
              <a:rPr lang="en-US" sz="1200" b="1" dirty="0" err="1" smtClean="0"/>
              <a:t>etc</a:t>
            </a:r>
            <a:r>
              <a:rPr lang="en-US" sz="1200" b="1" dirty="0" smtClean="0"/>
              <a:t>/</a:t>
            </a:r>
            <a:r>
              <a:rPr lang="en-US" sz="1200" b="1" dirty="0" err="1" smtClean="0"/>
              <a:t>hadoop</a:t>
            </a:r>
            <a:r>
              <a:rPr lang="en-US" sz="1200" b="1" dirty="0" smtClean="0"/>
              <a:t> </a:t>
            </a:r>
            <a:r>
              <a:rPr lang="en-US" sz="1200" b="1" dirty="0" err="1" smtClean="0"/>
              <a:t>dir</a:t>
            </a:r>
            <a:r>
              <a:rPr lang="en-US" sz="1200" b="1" dirty="0" smtClean="0"/>
              <a:t>), replace E:/hdp2.6 to the path where you have unzipped Hadoop to</a:t>
            </a:r>
            <a:endParaRPr lang="en-US" sz="1200" b="1" dirty="0"/>
          </a:p>
        </p:txBody>
      </p:sp>
      <p:sp>
        <p:nvSpPr>
          <p:cNvPr id="7" name="TextBox 6"/>
          <p:cNvSpPr txBox="1"/>
          <p:nvPr/>
        </p:nvSpPr>
        <p:spPr>
          <a:xfrm>
            <a:off x="5737695" y="2893375"/>
            <a:ext cx="4416594" cy="3970318"/>
          </a:xfrm>
          <a:prstGeom prst="rect">
            <a:avLst/>
          </a:prstGeom>
          <a:noFill/>
        </p:spPr>
        <p:txBody>
          <a:bodyPr wrap="none" rtlCol="0">
            <a:spAutoFit/>
          </a:bodyPr>
          <a:lstStyle/>
          <a:p>
            <a:r>
              <a:rPr lang="en-US" sz="900" dirty="0">
                <a:latin typeface="Courier New" panose="02070309020205020404" pitchFamily="49" charset="0"/>
                <a:cs typeface="Courier New" panose="02070309020205020404" pitchFamily="49" charset="0"/>
              </a:rPr>
              <a:t>&lt;configuration&gt;</a:t>
            </a:r>
          </a:p>
          <a:p>
            <a:r>
              <a:rPr lang="en-US" sz="900" dirty="0">
                <a:latin typeface="Courier New" panose="02070309020205020404" pitchFamily="49" charset="0"/>
                <a:cs typeface="Courier New" panose="02070309020205020404" pitchFamily="49" charset="0"/>
              </a:rPr>
              <a:t>	&lt;property&gt;</a:t>
            </a:r>
          </a:p>
          <a:p>
            <a:r>
              <a:rPr lang="en-US" sz="900" dirty="0">
                <a:latin typeface="Courier New" panose="02070309020205020404" pitchFamily="49" charset="0"/>
                <a:cs typeface="Courier New" panose="02070309020205020404" pitchFamily="49" charset="0"/>
              </a:rPr>
              <a:t>		&lt;name&gt;</a:t>
            </a:r>
            <a:r>
              <a:rPr lang="en-US" sz="900" dirty="0" err="1">
                <a:latin typeface="Courier New" panose="02070309020205020404" pitchFamily="49" charset="0"/>
                <a:cs typeface="Courier New" panose="02070309020205020404" pitchFamily="49" charset="0"/>
              </a:rPr>
              <a:t>dfs.replication</a:t>
            </a:r>
            <a:r>
              <a:rPr lang="en-US" sz="900" dirty="0">
                <a:latin typeface="Courier New" panose="02070309020205020404" pitchFamily="49" charset="0"/>
                <a:cs typeface="Courier New" panose="02070309020205020404" pitchFamily="49" charset="0"/>
              </a:rPr>
              <a:t>&lt;/name&gt;</a:t>
            </a:r>
          </a:p>
          <a:p>
            <a:r>
              <a:rPr lang="en-US" sz="900" dirty="0">
                <a:latin typeface="Courier New" panose="02070309020205020404" pitchFamily="49" charset="0"/>
                <a:cs typeface="Courier New" panose="02070309020205020404" pitchFamily="49" charset="0"/>
              </a:rPr>
              <a:t>		&lt;value&gt;1&lt;/value&gt;</a:t>
            </a:r>
          </a:p>
          <a:p>
            <a:r>
              <a:rPr lang="en-US" sz="900" dirty="0">
                <a:latin typeface="Courier New" panose="02070309020205020404" pitchFamily="49" charset="0"/>
                <a:cs typeface="Courier New" panose="02070309020205020404" pitchFamily="49" charset="0"/>
              </a:rPr>
              <a:t>	&lt;/property&gt;</a:t>
            </a:r>
          </a:p>
          <a:p>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&lt;property&gt;</a:t>
            </a:r>
          </a:p>
          <a:p>
            <a:r>
              <a:rPr lang="en-US" sz="900" dirty="0">
                <a:latin typeface="Courier New" panose="02070309020205020404" pitchFamily="49" charset="0"/>
                <a:cs typeface="Courier New" panose="02070309020205020404" pitchFamily="49" charset="0"/>
              </a:rPr>
              <a:t>	    &lt;name&gt;</a:t>
            </a:r>
            <a:r>
              <a:rPr lang="en-US" sz="900" dirty="0" err="1">
                <a:latin typeface="Courier New" panose="02070309020205020404" pitchFamily="49" charset="0"/>
                <a:cs typeface="Courier New" panose="02070309020205020404" pitchFamily="49" charset="0"/>
              </a:rPr>
              <a:t>dfs.http.address</a:t>
            </a:r>
            <a:r>
              <a:rPr lang="en-US" sz="900" dirty="0">
                <a:latin typeface="Courier New" panose="02070309020205020404" pitchFamily="49" charset="0"/>
                <a:cs typeface="Courier New" panose="02070309020205020404" pitchFamily="49" charset="0"/>
              </a:rPr>
              <a:t>&lt;/name&gt;</a:t>
            </a:r>
          </a:p>
          <a:p>
            <a:r>
              <a:rPr lang="en-US" sz="900" dirty="0">
                <a:latin typeface="Courier New" panose="02070309020205020404" pitchFamily="49" charset="0"/>
                <a:cs typeface="Courier New" panose="02070309020205020404" pitchFamily="49" charset="0"/>
              </a:rPr>
              <a:t>	    &lt;value&gt;127.0.0.1:50070&lt;/value&gt;</a:t>
            </a:r>
          </a:p>
          <a:p>
            <a:r>
              <a:rPr lang="en-US" sz="900" dirty="0">
                <a:latin typeface="Courier New" panose="02070309020205020404" pitchFamily="49" charset="0"/>
                <a:cs typeface="Courier New" panose="02070309020205020404" pitchFamily="49" charset="0"/>
              </a:rPr>
              <a:t>	  &lt;/property&gt;</a:t>
            </a:r>
          </a:p>
          <a:p>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&lt;property&gt;</a:t>
            </a:r>
          </a:p>
          <a:p>
            <a:r>
              <a:rPr lang="en-US" sz="900" dirty="0">
                <a:latin typeface="Courier New" panose="02070309020205020404" pitchFamily="49" charset="0"/>
                <a:cs typeface="Courier New" panose="02070309020205020404" pitchFamily="49" charset="0"/>
              </a:rPr>
              <a:t>	    &lt;name&gt;</a:t>
            </a:r>
            <a:r>
              <a:rPr lang="en-US" sz="900" dirty="0" err="1">
                <a:latin typeface="Courier New" panose="02070309020205020404" pitchFamily="49" charset="0"/>
                <a:cs typeface="Courier New" panose="02070309020205020404" pitchFamily="49" charset="0"/>
              </a:rPr>
              <a:t>dfs.webhdfs.enabled</a:t>
            </a:r>
            <a:r>
              <a:rPr lang="en-US" sz="900" dirty="0">
                <a:latin typeface="Courier New" panose="02070309020205020404" pitchFamily="49" charset="0"/>
                <a:cs typeface="Courier New" panose="02070309020205020404" pitchFamily="49" charset="0"/>
              </a:rPr>
              <a:t>&lt;/name&gt;</a:t>
            </a:r>
          </a:p>
          <a:p>
            <a:r>
              <a:rPr lang="en-US" sz="900" dirty="0">
                <a:latin typeface="Courier New" panose="02070309020205020404" pitchFamily="49" charset="0"/>
                <a:cs typeface="Courier New" panose="02070309020205020404" pitchFamily="49" charset="0"/>
              </a:rPr>
              <a:t>	    &lt;value&gt;true&lt;/value&gt;</a:t>
            </a:r>
          </a:p>
          <a:p>
            <a:r>
              <a:rPr lang="en-US" sz="900" dirty="0">
                <a:latin typeface="Courier New" panose="02070309020205020404" pitchFamily="49" charset="0"/>
                <a:cs typeface="Courier New" panose="02070309020205020404" pitchFamily="49" charset="0"/>
              </a:rPr>
              <a:t>	    &lt;description&gt;to enable </a:t>
            </a:r>
            <a:r>
              <a:rPr lang="en-US" sz="900" dirty="0" err="1">
                <a:latin typeface="Courier New" panose="02070309020205020404" pitchFamily="49" charset="0"/>
                <a:cs typeface="Courier New" panose="02070309020205020404" pitchFamily="49" charset="0"/>
              </a:rPr>
              <a:t>webhdfs</a:t>
            </a:r>
            <a:r>
              <a:rPr lang="en-US" sz="900" dirty="0">
                <a:latin typeface="Courier New" panose="02070309020205020404" pitchFamily="49" charset="0"/>
                <a:cs typeface="Courier New" panose="02070309020205020404" pitchFamily="49" charset="0"/>
              </a:rPr>
              <a:t>&lt;/description&gt;</a:t>
            </a:r>
          </a:p>
          <a:p>
            <a:r>
              <a:rPr lang="en-US" sz="900" dirty="0">
                <a:latin typeface="Courier New" panose="02070309020205020404" pitchFamily="49" charset="0"/>
                <a:cs typeface="Courier New" panose="02070309020205020404" pitchFamily="49" charset="0"/>
              </a:rPr>
              <a:t>	    &lt;final&gt;true&lt;/final&gt;</a:t>
            </a:r>
          </a:p>
          <a:p>
            <a:r>
              <a:rPr lang="en-US" sz="900" dirty="0">
                <a:latin typeface="Courier New" panose="02070309020205020404" pitchFamily="49" charset="0"/>
                <a:cs typeface="Courier New" panose="02070309020205020404" pitchFamily="49" charset="0"/>
              </a:rPr>
              <a:t>	  &lt;/property&gt;</a:t>
            </a:r>
          </a:p>
          <a:p>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&lt;property&gt;</a:t>
            </a:r>
          </a:p>
          <a:p>
            <a:r>
              <a:rPr lang="en-US" sz="900" dirty="0">
                <a:latin typeface="Courier New" panose="02070309020205020404" pitchFamily="49" charset="0"/>
                <a:cs typeface="Courier New" panose="02070309020205020404" pitchFamily="49" charset="0"/>
              </a:rPr>
              <a:t>		&lt;name&gt;</a:t>
            </a:r>
            <a:r>
              <a:rPr lang="en-US" sz="900" dirty="0" err="1">
                <a:latin typeface="Courier New" panose="02070309020205020404" pitchFamily="49" charset="0"/>
                <a:cs typeface="Courier New" panose="02070309020205020404" pitchFamily="49" charset="0"/>
              </a:rPr>
              <a:t>dfs.namenode.name.dir</a:t>
            </a:r>
            <a:r>
              <a:rPr lang="en-US" sz="900" dirty="0">
                <a:latin typeface="Courier New" panose="02070309020205020404" pitchFamily="49" charset="0"/>
                <a:cs typeface="Courier New" panose="02070309020205020404" pitchFamily="49" charset="0"/>
              </a:rPr>
              <a:t>&lt;/name&gt;</a:t>
            </a:r>
          </a:p>
          <a:p>
            <a:r>
              <a:rPr lang="en-US" sz="900" dirty="0">
                <a:latin typeface="Courier New" panose="02070309020205020404" pitchFamily="49" charset="0"/>
                <a:cs typeface="Courier New" panose="02070309020205020404" pitchFamily="49" charset="0"/>
              </a:rPr>
              <a:t>		&lt;value&gt;file:/E:/hdp2.6/data/</a:t>
            </a:r>
            <a:r>
              <a:rPr lang="en-US" sz="900" dirty="0" err="1">
                <a:latin typeface="Courier New" panose="02070309020205020404" pitchFamily="49" charset="0"/>
                <a:cs typeface="Courier New" panose="02070309020205020404" pitchFamily="49" charset="0"/>
              </a:rPr>
              <a:t>dfs</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namenode</a:t>
            </a:r>
            <a:r>
              <a:rPr lang="en-US" sz="900" dirty="0">
                <a:latin typeface="Courier New" panose="02070309020205020404" pitchFamily="49" charset="0"/>
                <a:cs typeface="Courier New" panose="02070309020205020404" pitchFamily="49" charset="0"/>
              </a:rPr>
              <a:t>&lt;/value&gt;</a:t>
            </a:r>
          </a:p>
          <a:p>
            <a:r>
              <a:rPr lang="en-US" sz="900" dirty="0">
                <a:latin typeface="Courier New" panose="02070309020205020404" pitchFamily="49" charset="0"/>
                <a:cs typeface="Courier New" panose="02070309020205020404" pitchFamily="49" charset="0"/>
              </a:rPr>
              <a:t>	&lt;/property&gt;</a:t>
            </a:r>
          </a:p>
          <a:p>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&lt;property&gt;</a:t>
            </a:r>
          </a:p>
          <a:p>
            <a:r>
              <a:rPr lang="en-US" sz="900" dirty="0">
                <a:latin typeface="Courier New" panose="02070309020205020404" pitchFamily="49" charset="0"/>
                <a:cs typeface="Courier New" panose="02070309020205020404" pitchFamily="49" charset="0"/>
              </a:rPr>
              <a:t>		&lt;name&gt;</a:t>
            </a:r>
            <a:r>
              <a:rPr lang="en-US" sz="900" dirty="0" err="1">
                <a:latin typeface="Courier New" panose="02070309020205020404" pitchFamily="49" charset="0"/>
                <a:cs typeface="Courier New" panose="02070309020205020404" pitchFamily="49" charset="0"/>
              </a:rPr>
              <a:t>dfs.datanode.data.dir</a:t>
            </a:r>
            <a:r>
              <a:rPr lang="en-US" sz="900" dirty="0">
                <a:latin typeface="Courier New" panose="02070309020205020404" pitchFamily="49" charset="0"/>
                <a:cs typeface="Courier New" panose="02070309020205020404" pitchFamily="49" charset="0"/>
              </a:rPr>
              <a:t>&lt;/name&gt;</a:t>
            </a:r>
          </a:p>
          <a:p>
            <a:r>
              <a:rPr lang="en-US" sz="900" dirty="0">
                <a:latin typeface="Courier New" panose="02070309020205020404" pitchFamily="49" charset="0"/>
                <a:cs typeface="Courier New" panose="02070309020205020404" pitchFamily="49" charset="0"/>
              </a:rPr>
              <a:t>		&lt;value&gt;file:/E:/hdp2.6/data/</a:t>
            </a:r>
            <a:r>
              <a:rPr lang="en-US" sz="900" dirty="0" err="1">
                <a:latin typeface="Courier New" panose="02070309020205020404" pitchFamily="49" charset="0"/>
                <a:cs typeface="Courier New" panose="02070309020205020404" pitchFamily="49" charset="0"/>
              </a:rPr>
              <a:t>dfs</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datanode</a:t>
            </a:r>
            <a:r>
              <a:rPr lang="en-US" sz="900" dirty="0">
                <a:latin typeface="Courier New" panose="02070309020205020404" pitchFamily="49" charset="0"/>
                <a:cs typeface="Courier New" panose="02070309020205020404" pitchFamily="49" charset="0"/>
              </a:rPr>
              <a:t>&lt;/value&gt;</a:t>
            </a:r>
          </a:p>
          <a:p>
            <a:r>
              <a:rPr lang="en-US" sz="900" dirty="0">
                <a:latin typeface="Courier New" panose="02070309020205020404" pitchFamily="49" charset="0"/>
                <a:cs typeface="Courier New" panose="02070309020205020404" pitchFamily="49" charset="0"/>
              </a:rPr>
              <a:t>	&lt;/property&gt;</a:t>
            </a:r>
          </a:p>
          <a:p>
            <a:r>
              <a:rPr lang="en-US" sz="900" dirty="0">
                <a:latin typeface="Courier New" panose="02070309020205020404" pitchFamily="49" charset="0"/>
                <a:cs typeface="Courier New" panose="02070309020205020404" pitchFamily="49" charset="0"/>
              </a:rPr>
              <a:t>&lt;/configuration&gt;</a:t>
            </a:r>
          </a:p>
        </p:txBody>
      </p:sp>
      <p:sp>
        <p:nvSpPr>
          <p:cNvPr id="8" name="TextBox 7"/>
          <p:cNvSpPr txBox="1"/>
          <p:nvPr/>
        </p:nvSpPr>
        <p:spPr>
          <a:xfrm>
            <a:off x="626920" y="4023843"/>
            <a:ext cx="5110775" cy="461665"/>
          </a:xfrm>
          <a:prstGeom prst="rect">
            <a:avLst/>
          </a:prstGeom>
          <a:noFill/>
        </p:spPr>
        <p:txBody>
          <a:bodyPr wrap="square" rtlCol="0">
            <a:spAutoFit/>
          </a:bodyPr>
          <a:lstStyle/>
          <a:p>
            <a:r>
              <a:rPr lang="en-US" sz="1200" b="1" dirty="0" smtClean="0"/>
              <a:t>3. Open a command prompt and set environment </a:t>
            </a:r>
            <a:r>
              <a:rPr lang="en-US" sz="1200" b="1" dirty="0" err="1" smtClean="0"/>
              <a:t>vars</a:t>
            </a:r>
            <a:r>
              <a:rPr lang="en-US" sz="1200" b="1" dirty="0" smtClean="0"/>
              <a:t> (again modify e:\hdp2.6 to the ones on your box)</a:t>
            </a:r>
            <a:endParaRPr lang="en-US" sz="1200" b="1" dirty="0"/>
          </a:p>
        </p:txBody>
      </p:sp>
      <p:sp>
        <p:nvSpPr>
          <p:cNvPr id="9" name="TextBox 8"/>
          <p:cNvSpPr txBox="1"/>
          <p:nvPr/>
        </p:nvSpPr>
        <p:spPr>
          <a:xfrm>
            <a:off x="626920" y="4485508"/>
            <a:ext cx="4275529" cy="646331"/>
          </a:xfrm>
          <a:prstGeom prst="rect">
            <a:avLst/>
          </a:prstGeom>
          <a:noFill/>
        </p:spPr>
        <p:txBody>
          <a:bodyPr wrap="none" rtlCol="0">
            <a:spAutoFit/>
          </a:bodyPr>
          <a:lstStyle/>
          <a:p>
            <a:r>
              <a:rPr lang="en-US" sz="1200" dirty="0" smtClean="0">
                <a:latin typeface="Courier New" panose="02070309020205020404" pitchFamily="49" charset="0"/>
                <a:cs typeface="Courier New" panose="02070309020205020404" pitchFamily="49" charset="0"/>
              </a:rPr>
              <a:t>Set JAVA_HOME=E:\JDK1.7</a:t>
            </a:r>
          </a:p>
          <a:p>
            <a:r>
              <a:rPr lang="en-US" sz="1200" dirty="0" smtClean="0">
                <a:latin typeface="Courier New" panose="02070309020205020404" pitchFamily="49" charset="0"/>
                <a:cs typeface="Courier New" panose="02070309020205020404" pitchFamily="49" charset="0"/>
              </a:rPr>
              <a:t>set </a:t>
            </a:r>
            <a:r>
              <a:rPr lang="en-US" sz="1200" dirty="0">
                <a:latin typeface="Courier New" panose="02070309020205020404" pitchFamily="49" charset="0"/>
                <a:cs typeface="Courier New" panose="02070309020205020404" pitchFamily="49" charset="0"/>
              </a:rPr>
              <a:t>HADOOP_HOME=E:\hdp2.6</a:t>
            </a:r>
          </a:p>
          <a:p>
            <a:r>
              <a:rPr lang="en-US" sz="1200" dirty="0">
                <a:latin typeface="Courier New" panose="02070309020205020404" pitchFamily="49" charset="0"/>
                <a:cs typeface="Courier New" panose="02070309020205020404" pitchFamily="49" charset="0"/>
              </a:rPr>
              <a:t>set PATH=E:\hdp2.6\</a:t>
            </a:r>
            <a:r>
              <a:rPr lang="en-US" sz="1200" dirty="0" err="1">
                <a:latin typeface="Courier New" panose="02070309020205020404" pitchFamily="49" charset="0"/>
                <a:cs typeface="Courier New" panose="02070309020205020404" pitchFamily="49" charset="0"/>
              </a:rPr>
              <a:t>bin;E</a:t>
            </a:r>
            <a:r>
              <a:rPr lang="en-US" sz="1200" dirty="0">
                <a:latin typeface="Courier New" panose="02070309020205020404" pitchFamily="49" charset="0"/>
                <a:cs typeface="Courier New" panose="02070309020205020404" pitchFamily="49" charset="0"/>
              </a:rPr>
              <a:t>:\hdp2.6\</a:t>
            </a:r>
            <a:r>
              <a:rPr lang="en-US" sz="1200" dirty="0" err="1">
                <a:latin typeface="Courier New" panose="02070309020205020404" pitchFamily="49" charset="0"/>
                <a:cs typeface="Courier New" panose="02070309020205020404" pitchFamily="49" charset="0"/>
              </a:rPr>
              <a:t>sbin</a:t>
            </a:r>
            <a:r>
              <a:rPr lang="en-US" sz="1200" dirty="0">
                <a:latin typeface="Courier New" panose="02070309020205020404" pitchFamily="49" charset="0"/>
                <a:cs typeface="Courier New" panose="02070309020205020404" pitchFamily="49" charset="0"/>
              </a:rPr>
              <a:t>;%PATH%</a:t>
            </a:r>
            <a:endParaRPr lang="en-US" dirty="0"/>
          </a:p>
        </p:txBody>
      </p:sp>
      <p:sp>
        <p:nvSpPr>
          <p:cNvPr id="10" name="TextBox 9"/>
          <p:cNvSpPr txBox="1"/>
          <p:nvPr/>
        </p:nvSpPr>
        <p:spPr>
          <a:xfrm>
            <a:off x="660052" y="5117148"/>
            <a:ext cx="5110775" cy="276999"/>
          </a:xfrm>
          <a:prstGeom prst="rect">
            <a:avLst/>
          </a:prstGeom>
          <a:noFill/>
        </p:spPr>
        <p:txBody>
          <a:bodyPr wrap="square" rtlCol="0">
            <a:spAutoFit/>
          </a:bodyPr>
          <a:lstStyle/>
          <a:p>
            <a:r>
              <a:rPr lang="en-US" sz="1200" b="1" dirty="0"/>
              <a:t>4</a:t>
            </a:r>
            <a:r>
              <a:rPr lang="en-US" sz="1200" b="1" dirty="0" smtClean="0"/>
              <a:t>. Prepare HDFS by running the below command</a:t>
            </a:r>
            <a:endParaRPr lang="en-US" sz="1200" b="1" dirty="0"/>
          </a:p>
        </p:txBody>
      </p:sp>
      <p:sp>
        <p:nvSpPr>
          <p:cNvPr id="12" name="TextBox 11"/>
          <p:cNvSpPr txBox="1"/>
          <p:nvPr/>
        </p:nvSpPr>
        <p:spPr>
          <a:xfrm>
            <a:off x="626920" y="5352990"/>
            <a:ext cx="2230098" cy="276999"/>
          </a:xfrm>
          <a:prstGeom prst="rect">
            <a:avLst/>
          </a:prstGeom>
          <a:noFill/>
        </p:spPr>
        <p:txBody>
          <a:bodyPr wrap="none" rtlCol="0">
            <a:spAutoFit/>
          </a:bodyPr>
          <a:lstStyle/>
          <a:p>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h</a:t>
            </a:r>
            <a:r>
              <a:rPr lang="en-US" sz="1200" dirty="0" err="1" smtClean="0">
                <a:latin typeface="Courier New" panose="02070309020205020404" pitchFamily="49" charset="0"/>
                <a:cs typeface="Courier New" panose="02070309020205020404" pitchFamily="49" charset="0"/>
              </a:rPr>
              <a:t>dfs</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namenode</a:t>
            </a:r>
            <a:r>
              <a:rPr lang="en-US" sz="1200" dirty="0" smtClean="0">
                <a:latin typeface="Courier New" panose="02070309020205020404" pitchFamily="49" charset="0"/>
                <a:cs typeface="Courier New" panose="02070309020205020404" pitchFamily="49" charset="0"/>
              </a:rPr>
              <a:t> -format</a:t>
            </a:r>
            <a:endParaRPr lang="en-US" dirty="0"/>
          </a:p>
        </p:txBody>
      </p:sp>
      <p:sp>
        <p:nvSpPr>
          <p:cNvPr id="13" name="TextBox 12"/>
          <p:cNvSpPr txBox="1"/>
          <p:nvPr/>
        </p:nvSpPr>
        <p:spPr>
          <a:xfrm>
            <a:off x="666680" y="5932159"/>
            <a:ext cx="5110775" cy="276999"/>
          </a:xfrm>
          <a:prstGeom prst="rect">
            <a:avLst/>
          </a:prstGeom>
          <a:noFill/>
        </p:spPr>
        <p:txBody>
          <a:bodyPr wrap="square" rtlCol="0">
            <a:spAutoFit/>
          </a:bodyPr>
          <a:lstStyle/>
          <a:p>
            <a:r>
              <a:rPr lang="en-US" sz="1200" b="1" dirty="0" smtClean="0"/>
              <a:t>5. Start HDFS by running the below command</a:t>
            </a:r>
            <a:endParaRPr lang="en-US" sz="1200" b="1" dirty="0"/>
          </a:p>
        </p:txBody>
      </p:sp>
      <p:sp>
        <p:nvSpPr>
          <p:cNvPr id="14" name="TextBox 13"/>
          <p:cNvSpPr txBox="1"/>
          <p:nvPr/>
        </p:nvSpPr>
        <p:spPr>
          <a:xfrm>
            <a:off x="766070" y="6176725"/>
            <a:ext cx="1393330" cy="276999"/>
          </a:xfrm>
          <a:prstGeom prst="rect">
            <a:avLst/>
          </a:prstGeom>
          <a:noFill/>
        </p:spPr>
        <p:txBody>
          <a:bodyPr wrap="none" rtlCol="0">
            <a:spAutoFit/>
          </a:bodyPr>
          <a:lstStyle/>
          <a:p>
            <a:r>
              <a:rPr lang="en-US" sz="1200" dirty="0" smtClean="0">
                <a:latin typeface="Courier New" panose="02070309020205020404" pitchFamily="49" charset="0"/>
                <a:cs typeface="Courier New" panose="02070309020205020404" pitchFamily="49" charset="0"/>
              </a:rPr>
              <a:t>start-dfs.cmd</a:t>
            </a:r>
            <a:endParaRPr lang="en-US" dirty="0"/>
          </a:p>
        </p:txBody>
      </p:sp>
    </p:spTree>
    <p:extLst>
      <p:ext uri="{BB962C8B-B14F-4D97-AF65-F5344CB8AC3E}">
        <p14:creationId xmlns:p14="http://schemas.microsoft.com/office/powerpoint/2010/main" val="40931832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HDFS Shell for File Operations</a:t>
            </a:r>
            <a:endParaRPr lang="en-US" dirty="0"/>
          </a:p>
        </p:txBody>
      </p:sp>
      <p:sp>
        <p:nvSpPr>
          <p:cNvPr id="3" name="Content Placeholder 2"/>
          <p:cNvSpPr>
            <a:spLocks noGrp="1"/>
          </p:cNvSpPr>
          <p:nvPr>
            <p:ph idx="1"/>
          </p:nvPr>
        </p:nvSpPr>
        <p:spPr/>
        <p:txBody>
          <a:bodyPr/>
          <a:lstStyle/>
          <a:p>
            <a:r>
              <a:rPr lang="en-US" dirty="0"/>
              <a:t>Easy to use command line interface. </a:t>
            </a:r>
          </a:p>
          <a:p>
            <a:r>
              <a:rPr lang="en-US" dirty="0" smtClean="0"/>
              <a:t>Create</a:t>
            </a:r>
            <a:r>
              <a:rPr lang="en-US" dirty="0"/>
              <a:t>, copy, move, and delete files. </a:t>
            </a:r>
          </a:p>
          <a:p>
            <a:r>
              <a:rPr lang="en-US" dirty="0" smtClean="0"/>
              <a:t>Administrative </a:t>
            </a:r>
            <a:r>
              <a:rPr lang="en-US" dirty="0"/>
              <a:t>duties - </a:t>
            </a:r>
            <a:r>
              <a:rPr lang="en-US" dirty="0" err="1"/>
              <a:t>chmod</a:t>
            </a:r>
            <a:r>
              <a:rPr lang="en-US" dirty="0"/>
              <a:t>, </a:t>
            </a:r>
            <a:r>
              <a:rPr lang="en-US" dirty="0" err="1"/>
              <a:t>chown</a:t>
            </a:r>
            <a:r>
              <a:rPr lang="en-US" dirty="0"/>
              <a:t>, </a:t>
            </a:r>
            <a:r>
              <a:rPr lang="en-US" dirty="0" err="1"/>
              <a:t>chgrp</a:t>
            </a:r>
            <a:r>
              <a:rPr lang="en-US" dirty="0"/>
              <a:t>. </a:t>
            </a:r>
          </a:p>
          <a:p>
            <a:r>
              <a:rPr lang="en-US" dirty="0" smtClean="0"/>
              <a:t>Set </a:t>
            </a:r>
            <a:r>
              <a:rPr lang="en-US" dirty="0"/>
              <a:t>replication factor for a file. </a:t>
            </a:r>
          </a:p>
          <a:p>
            <a:r>
              <a:rPr lang="en-US" dirty="0" smtClean="0"/>
              <a:t>Head</a:t>
            </a:r>
            <a:r>
              <a:rPr lang="en-US" dirty="0"/>
              <a:t>, tail, cat to view files.</a:t>
            </a:r>
          </a:p>
        </p:txBody>
      </p:sp>
    </p:spTree>
    <p:extLst>
      <p:ext uri="{BB962C8B-B14F-4D97-AF65-F5344CB8AC3E}">
        <p14:creationId xmlns:p14="http://schemas.microsoft.com/office/powerpoint/2010/main" val="37237521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Storage Costs</a:t>
            </a:r>
            <a:endParaRPr lang="en-US" dirty="0"/>
          </a:p>
        </p:txBody>
      </p:sp>
      <p:pic>
        <p:nvPicPr>
          <p:cNvPr id="4" name="Picture 3"/>
          <p:cNvPicPr>
            <a:picLocks noChangeAspect="1"/>
          </p:cNvPicPr>
          <p:nvPr/>
        </p:nvPicPr>
        <p:blipFill>
          <a:blip r:embed="rId2"/>
          <a:stretch>
            <a:fillRect/>
          </a:stretch>
        </p:blipFill>
        <p:spPr>
          <a:xfrm>
            <a:off x="2650634" y="2811015"/>
            <a:ext cx="5448300" cy="3914775"/>
          </a:xfrm>
          <a:prstGeom prst="rect">
            <a:avLst/>
          </a:prstGeom>
        </p:spPr>
      </p:pic>
    </p:spTree>
    <p:extLst>
      <p:ext uri="{BB962C8B-B14F-4D97-AF65-F5344CB8AC3E}">
        <p14:creationId xmlns:p14="http://schemas.microsoft.com/office/powerpoint/2010/main" val="9348104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Appendix - Storage </a:t>
            </a:r>
            <a:r>
              <a:rPr lang="en-US" dirty="0" smtClean="0"/>
              <a:t>Speeds</a:t>
            </a:r>
            <a:endParaRPr lang="en-US" dirty="0"/>
          </a:p>
        </p:txBody>
      </p:sp>
      <p:pic>
        <p:nvPicPr>
          <p:cNvPr id="4" name="Picture 3"/>
          <p:cNvPicPr>
            <a:picLocks noChangeAspect="1"/>
          </p:cNvPicPr>
          <p:nvPr/>
        </p:nvPicPr>
        <p:blipFill>
          <a:blip r:embed="rId2"/>
          <a:stretch>
            <a:fillRect/>
          </a:stretch>
        </p:blipFill>
        <p:spPr>
          <a:xfrm>
            <a:off x="2446987" y="2260158"/>
            <a:ext cx="5967412" cy="4597842"/>
          </a:xfrm>
          <a:prstGeom prst="rect">
            <a:avLst/>
          </a:prstGeom>
        </p:spPr>
      </p:pic>
    </p:spTree>
    <p:extLst>
      <p:ext uri="{BB962C8B-B14F-4D97-AF65-F5344CB8AC3E}">
        <p14:creationId xmlns:p14="http://schemas.microsoft.com/office/powerpoint/2010/main" val="1419902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Distributed System?</a:t>
            </a:r>
            <a:endParaRPr lang="en-US" dirty="0"/>
          </a:p>
        </p:txBody>
      </p:sp>
      <p:sp>
        <p:nvSpPr>
          <p:cNvPr id="3" name="Content Placeholder 2"/>
          <p:cNvSpPr>
            <a:spLocks noGrp="1"/>
          </p:cNvSpPr>
          <p:nvPr>
            <p:ph idx="1"/>
          </p:nvPr>
        </p:nvSpPr>
        <p:spPr/>
        <p:txBody>
          <a:bodyPr/>
          <a:lstStyle/>
          <a:p>
            <a:r>
              <a:rPr lang="en-US" dirty="0" smtClean="0"/>
              <a:t>Just because of the fact that the data that need to be processed to derive information out of the data is large.</a:t>
            </a:r>
          </a:p>
          <a:p>
            <a:r>
              <a:rPr lang="en-US" dirty="0" smtClean="0"/>
              <a:t>How large</a:t>
            </a:r>
            <a:r>
              <a:rPr lang="en-US" dirty="0"/>
              <a:t>? Orders of magnitude larger than many existing systems work with. Hundreds of gigabytes of data constitute the low end of </a:t>
            </a:r>
            <a:r>
              <a:rPr lang="en-US" dirty="0" err="1"/>
              <a:t>BigData</a:t>
            </a:r>
            <a:r>
              <a:rPr lang="en-US" dirty="0"/>
              <a:t>-scale</a:t>
            </a:r>
            <a:r>
              <a:rPr lang="en-US" dirty="0" smtClean="0"/>
              <a:t>.</a:t>
            </a:r>
          </a:p>
          <a:p>
            <a:r>
              <a:rPr lang="en-US" dirty="0"/>
              <a:t>At this scale, it is likely that the input data set will not even fit on a single computer's hard drive, much less in </a:t>
            </a:r>
            <a:r>
              <a:rPr lang="en-US" dirty="0" smtClean="0"/>
              <a:t>memory, hence we need to process the data in Distributed fashion.</a:t>
            </a:r>
            <a:endParaRPr lang="en-US" dirty="0"/>
          </a:p>
        </p:txBody>
      </p:sp>
    </p:spTree>
    <p:extLst>
      <p:ext uri="{BB962C8B-B14F-4D97-AF65-F5344CB8AC3E}">
        <p14:creationId xmlns:p14="http://schemas.microsoft.com/office/powerpoint/2010/main" val="2727995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in Distributed systems</a:t>
            </a:r>
            <a:endParaRPr lang="en-US" dirty="0"/>
          </a:p>
        </p:txBody>
      </p:sp>
      <p:sp>
        <p:nvSpPr>
          <p:cNvPr id="3" name="Content Placeholder 2"/>
          <p:cNvSpPr>
            <a:spLocks noGrp="1"/>
          </p:cNvSpPr>
          <p:nvPr>
            <p:ph idx="1"/>
          </p:nvPr>
        </p:nvSpPr>
        <p:spPr/>
        <p:txBody>
          <a:bodyPr/>
          <a:lstStyle/>
          <a:p>
            <a:r>
              <a:rPr lang="en-US" dirty="0"/>
              <a:t>Performing large-scale computation is difficult. To work with this volume of data requires distributing parts of the problem to multiple machines to handle in parallel. Whenever multiple machines are used in cooperation with one another, the probability of failures rises. In a single-machine environment, failure is not something that program designers explicitly worry about very often: if the machine has crashed, then there is no way for the program to recover anyway.</a:t>
            </a:r>
          </a:p>
        </p:txBody>
      </p:sp>
    </p:spTree>
    <p:extLst>
      <p:ext uri="{BB962C8B-B14F-4D97-AF65-F5344CB8AC3E}">
        <p14:creationId xmlns:p14="http://schemas.microsoft.com/office/powerpoint/2010/main" val="3411201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in Distributed systems</a:t>
            </a:r>
          </a:p>
        </p:txBody>
      </p:sp>
      <p:sp>
        <p:nvSpPr>
          <p:cNvPr id="3" name="Content Placeholder 2"/>
          <p:cNvSpPr>
            <a:spLocks noGrp="1"/>
          </p:cNvSpPr>
          <p:nvPr>
            <p:ph idx="1"/>
          </p:nvPr>
        </p:nvSpPr>
        <p:spPr/>
        <p:txBody>
          <a:bodyPr>
            <a:normAutofit fontScale="70000" lnSpcReduction="20000"/>
          </a:bodyPr>
          <a:lstStyle/>
          <a:p>
            <a:r>
              <a:rPr lang="en-US" dirty="0"/>
              <a:t>In a distributed </a:t>
            </a:r>
            <a:r>
              <a:rPr lang="en-US" dirty="0" smtClean="0"/>
              <a:t>system, partial </a:t>
            </a:r>
            <a:r>
              <a:rPr lang="en-US" dirty="0"/>
              <a:t>failures are an expected and common occurrence. </a:t>
            </a:r>
          </a:p>
          <a:p>
            <a:pPr lvl="1"/>
            <a:r>
              <a:rPr lang="en-US" dirty="0"/>
              <a:t>Networks can experience partial or total failure if switches and routers break down. </a:t>
            </a:r>
          </a:p>
          <a:p>
            <a:pPr lvl="1"/>
            <a:r>
              <a:rPr lang="en-US" dirty="0"/>
              <a:t>Data may not arrive at a particular point in time due to unexpected network congestion. </a:t>
            </a:r>
          </a:p>
          <a:p>
            <a:pPr lvl="1"/>
            <a:r>
              <a:rPr lang="en-US" dirty="0"/>
              <a:t>Individual compute nodes may overheat, crash, experience hard drive failures, or run out of memory or disk space. </a:t>
            </a:r>
          </a:p>
          <a:p>
            <a:pPr lvl="1"/>
            <a:r>
              <a:rPr lang="en-US" dirty="0"/>
              <a:t>Data may be corrupted, or maliciously or improperly transmitted. </a:t>
            </a:r>
          </a:p>
          <a:p>
            <a:pPr lvl="1"/>
            <a:r>
              <a:rPr lang="en-US" dirty="0"/>
              <a:t>Multiple implementations or versions of client software may speak slightly different protocols from one another. </a:t>
            </a:r>
          </a:p>
          <a:p>
            <a:pPr lvl="1"/>
            <a:r>
              <a:rPr lang="en-US" dirty="0"/>
              <a:t>Clocks may become desynchronized, lock files may not be released, parties involved in distributed atomic transactions may lose their network connections part-way through, etc. </a:t>
            </a:r>
          </a:p>
          <a:p>
            <a:pPr lvl="1"/>
            <a:r>
              <a:rPr lang="en-US" dirty="0"/>
              <a:t>In each of these cases, the rest of the distributed system should be able to recover from the component failure or transient error condition and continue to make progress. </a:t>
            </a:r>
          </a:p>
          <a:p>
            <a:r>
              <a:rPr lang="en-US" dirty="0"/>
              <a:t>Providing above resilience is a major software engineering challenge, we have seen a glimpse of some of the above in our earlier </a:t>
            </a:r>
            <a:r>
              <a:rPr lang="en-US" dirty="0" err="1"/>
              <a:t>ClickStream</a:t>
            </a:r>
            <a:r>
              <a:rPr lang="en-US" dirty="0"/>
              <a:t> analytics app.</a:t>
            </a:r>
          </a:p>
          <a:p>
            <a:endParaRPr lang="en-US" dirty="0"/>
          </a:p>
          <a:p>
            <a:r>
              <a:rPr lang="en-US" dirty="0"/>
              <a:t>Check out - </a:t>
            </a:r>
            <a:r>
              <a:rPr lang="en-US" dirty="0">
                <a:hlinkClick r:id="rId2"/>
              </a:rPr>
              <a:t>https://</a:t>
            </a:r>
            <a:r>
              <a:rPr lang="en-US" dirty="0" smtClean="0">
                <a:hlinkClick r:id="rId2"/>
              </a:rPr>
              <a:t>en.wikipedia.org/wiki/Fallacies_of_distributed_computing</a:t>
            </a:r>
            <a:endParaRPr lang="en-US" dirty="0" smtClean="0"/>
          </a:p>
          <a:p>
            <a:endParaRPr lang="en-US" dirty="0"/>
          </a:p>
          <a:p>
            <a:endParaRPr lang="en-US" dirty="0"/>
          </a:p>
        </p:txBody>
      </p:sp>
    </p:spTree>
    <p:extLst>
      <p:ext uri="{BB962C8B-B14F-4D97-AF65-F5344CB8AC3E}">
        <p14:creationId xmlns:p14="http://schemas.microsoft.com/office/powerpoint/2010/main" val="804435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Then why use a Distributed system?</a:t>
            </a:r>
            <a:endParaRPr lang="en-US" dirty="0"/>
          </a:p>
        </p:txBody>
      </p:sp>
      <p:sp>
        <p:nvSpPr>
          <p:cNvPr id="3" name="Content Placeholder 2"/>
          <p:cNvSpPr>
            <a:spLocks noGrp="1"/>
          </p:cNvSpPr>
          <p:nvPr>
            <p:ph idx="1"/>
          </p:nvPr>
        </p:nvSpPr>
        <p:spPr>
          <a:xfrm>
            <a:off x="1049902" y="2305642"/>
            <a:ext cx="8825659" cy="3416300"/>
          </a:xfrm>
        </p:spPr>
        <p:txBody>
          <a:bodyPr>
            <a:normAutofit/>
          </a:bodyPr>
          <a:lstStyle/>
          <a:p>
            <a:r>
              <a:rPr lang="en-US" sz="1400" dirty="0"/>
              <a:t> Moore's Law states that the number of transistors that can be placed in a processor will double approximately every two years, for half the cost.</a:t>
            </a:r>
          </a:p>
          <a:p>
            <a:r>
              <a:rPr lang="en-US" sz="1400" dirty="0"/>
              <a:t>While we can still double the number of transistors per unit area at this pace, this does not necessarily result in faster single-threaded performance</a:t>
            </a:r>
            <a:r>
              <a:rPr lang="en-US" sz="1400" dirty="0" smtClean="0"/>
              <a:t>.</a:t>
            </a:r>
          </a:p>
          <a:p>
            <a:r>
              <a:rPr lang="en-US" sz="1400" dirty="0" smtClean="0"/>
              <a:t>For example, in the case of Intel processors we are at ~2-3GHz speed since the last 10 years.</a:t>
            </a:r>
          </a:p>
          <a:p>
            <a:r>
              <a:rPr lang="en-US" sz="1400" dirty="0"/>
              <a:t>New processor architectures now focus on embedding many smaller CPUs or "cores" onto the same physical device. This allows multiple threads to process twice as much data in parallel, but at the same speed at which they operated previously.</a:t>
            </a:r>
          </a:p>
        </p:txBody>
      </p:sp>
      <p:pic>
        <p:nvPicPr>
          <p:cNvPr id="4" name="Picture 3"/>
          <p:cNvPicPr>
            <a:picLocks noChangeAspect="1"/>
          </p:cNvPicPr>
          <p:nvPr/>
        </p:nvPicPr>
        <p:blipFill>
          <a:blip r:embed="rId2"/>
          <a:stretch>
            <a:fillRect/>
          </a:stretch>
        </p:blipFill>
        <p:spPr>
          <a:xfrm>
            <a:off x="1154954" y="4822803"/>
            <a:ext cx="8720607" cy="1798278"/>
          </a:xfrm>
          <a:prstGeom prst="rect">
            <a:avLst/>
          </a:prstGeom>
        </p:spPr>
      </p:pic>
    </p:spTree>
    <p:extLst>
      <p:ext uri="{BB962C8B-B14F-4D97-AF65-F5344CB8AC3E}">
        <p14:creationId xmlns:p14="http://schemas.microsoft.com/office/powerpoint/2010/main" val="2758113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Then why use a Distributed system?</a:t>
            </a:r>
          </a:p>
        </p:txBody>
      </p:sp>
      <p:sp>
        <p:nvSpPr>
          <p:cNvPr id="3" name="Content Placeholder 2"/>
          <p:cNvSpPr>
            <a:spLocks noGrp="1"/>
          </p:cNvSpPr>
          <p:nvPr>
            <p:ph idx="1"/>
          </p:nvPr>
        </p:nvSpPr>
        <p:spPr/>
        <p:txBody>
          <a:bodyPr>
            <a:normAutofit fontScale="92500" lnSpcReduction="20000"/>
          </a:bodyPr>
          <a:lstStyle/>
          <a:p>
            <a:r>
              <a:rPr lang="en-US" dirty="0" smtClean="0"/>
              <a:t>Lets assume that we have a thousand CPU core single </a:t>
            </a:r>
            <a:r>
              <a:rPr lang="en-US" dirty="0"/>
              <a:t>machine, </a:t>
            </a:r>
            <a:r>
              <a:rPr lang="en-US" dirty="0" smtClean="0"/>
              <a:t>even then we cannot gain much mileage in processing because it is not </a:t>
            </a:r>
            <a:r>
              <a:rPr lang="en-US" dirty="0"/>
              <a:t>be possible to deliver input data to these processing cores fast enough for processing. </a:t>
            </a:r>
          </a:p>
          <a:p>
            <a:pPr lvl="1"/>
            <a:r>
              <a:rPr lang="en-US" dirty="0"/>
              <a:t>Individual hard drives can only sustain read speeds between 60-100 MB/second. </a:t>
            </a:r>
          </a:p>
          <a:p>
            <a:pPr lvl="1"/>
            <a:r>
              <a:rPr lang="en-US" dirty="0" smtClean="0"/>
              <a:t>Storage is getting cheaper over time, but speeds </a:t>
            </a:r>
            <a:r>
              <a:rPr lang="en-US" dirty="0"/>
              <a:t>have </a:t>
            </a:r>
            <a:r>
              <a:rPr lang="en-US" dirty="0" smtClean="0"/>
              <a:t>not been </a:t>
            </a:r>
            <a:r>
              <a:rPr lang="en-US" dirty="0"/>
              <a:t>increasing over </a:t>
            </a:r>
            <a:r>
              <a:rPr lang="en-US" dirty="0" smtClean="0"/>
              <a:t>time at par with the pace of processor speed (refer to last two slides). </a:t>
            </a:r>
            <a:endParaRPr lang="en-US" dirty="0"/>
          </a:p>
          <a:p>
            <a:pPr lvl="1"/>
            <a:r>
              <a:rPr lang="en-US" dirty="0" smtClean="0"/>
              <a:t>Optimistically </a:t>
            </a:r>
            <a:r>
              <a:rPr lang="en-US" dirty="0"/>
              <a:t>assuming the upper limit of 100 MB/second, and assuming four independent I/O channels are available to the machine, that provides 400 MB of data every second. </a:t>
            </a:r>
          </a:p>
          <a:p>
            <a:pPr lvl="1"/>
            <a:r>
              <a:rPr lang="en-US" dirty="0"/>
              <a:t>A </a:t>
            </a:r>
            <a:r>
              <a:rPr lang="en-US" dirty="0" smtClean="0"/>
              <a:t>1 </a:t>
            </a:r>
            <a:r>
              <a:rPr lang="en-US" dirty="0"/>
              <a:t>terabyte data set (</a:t>
            </a:r>
            <a:r>
              <a:rPr lang="en-US" dirty="0" smtClean="0"/>
              <a:t>1048576MB) would </a:t>
            </a:r>
            <a:r>
              <a:rPr lang="en-US" dirty="0"/>
              <a:t>thus take </a:t>
            </a:r>
            <a:r>
              <a:rPr lang="en-US" dirty="0" smtClean="0"/>
              <a:t>~43 minutes </a:t>
            </a:r>
            <a:r>
              <a:rPr lang="en-US" dirty="0"/>
              <a:t>to </a:t>
            </a:r>
            <a:r>
              <a:rPr lang="en-US" dirty="0" smtClean="0"/>
              <a:t>just read the </a:t>
            </a:r>
            <a:r>
              <a:rPr lang="en-US" dirty="0"/>
              <a:t>data</a:t>
            </a:r>
            <a:r>
              <a:rPr lang="en-US" dirty="0" smtClean="0"/>
              <a:t>!</a:t>
            </a:r>
          </a:p>
          <a:p>
            <a:pPr lvl="1"/>
            <a:r>
              <a:rPr lang="en-US" dirty="0" smtClean="0"/>
              <a:t>In this case all the1000cores of CPU would enter into idling state waiting for I/O.</a:t>
            </a:r>
            <a:endParaRPr lang="en-US" dirty="0"/>
          </a:p>
          <a:p>
            <a:r>
              <a:rPr lang="en-US" dirty="0"/>
              <a:t>With 100 separate machines each with </a:t>
            </a:r>
            <a:r>
              <a:rPr lang="en-US" dirty="0" smtClean="0"/>
              <a:t>4 I/O </a:t>
            </a:r>
            <a:r>
              <a:rPr lang="en-US" dirty="0"/>
              <a:t>channels on the job, this drops to </a:t>
            </a:r>
            <a:r>
              <a:rPr lang="en-US" dirty="0" smtClean="0"/>
              <a:t>26seconds!</a:t>
            </a:r>
            <a:endParaRPr lang="en-US" dirty="0"/>
          </a:p>
        </p:txBody>
      </p:sp>
    </p:spTree>
    <p:extLst>
      <p:ext uri="{BB962C8B-B14F-4D97-AF65-F5344CB8AC3E}">
        <p14:creationId xmlns:p14="http://schemas.microsoft.com/office/powerpoint/2010/main" val="1862754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Approach</a:t>
            </a:r>
            <a:endParaRPr lang="en-US" dirty="0"/>
          </a:p>
        </p:txBody>
      </p:sp>
      <p:sp>
        <p:nvSpPr>
          <p:cNvPr id="3" name="Content Placeholder 2"/>
          <p:cNvSpPr>
            <a:spLocks noGrp="1"/>
          </p:cNvSpPr>
          <p:nvPr>
            <p:ph idx="1"/>
          </p:nvPr>
        </p:nvSpPr>
        <p:spPr/>
        <p:txBody>
          <a:bodyPr/>
          <a:lstStyle/>
          <a:p>
            <a:r>
              <a:rPr lang="en-US" dirty="0"/>
              <a:t>Hadoop is designed to efficiently process large volumes of </a:t>
            </a:r>
            <a:r>
              <a:rPr lang="en-US" dirty="0" smtClean="0"/>
              <a:t>data by </a:t>
            </a:r>
            <a:r>
              <a:rPr lang="en-US" dirty="0"/>
              <a:t>connecting many commodity computers together to work in parallel. </a:t>
            </a:r>
            <a:endParaRPr lang="en-US" dirty="0" smtClean="0"/>
          </a:p>
          <a:p>
            <a:r>
              <a:rPr lang="en-US" dirty="0" smtClean="0"/>
              <a:t>The </a:t>
            </a:r>
            <a:r>
              <a:rPr lang="en-US" dirty="0"/>
              <a:t>theoretical 1000-CPU machine </a:t>
            </a:r>
            <a:r>
              <a:rPr lang="en-US" dirty="0" smtClean="0"/>
              <a:t>that we spoke about earlier </a:t>
            </a:r>
            <a:r>
              <a:rPr lang="en-US" dirty="0"/>
              <a:t>would cost a very large amount of money, far more than 1,000 single-CPU or 250 quad-core machines. </a:t>
            </a:r>
            <a:endParaRPr lang="en-US" dirty="0" smtClean="0"/>
          </a:p>
          <a:p>
            <a:r>
              <a:rPr lang="en-US" dirty="0" smtClean="0"/>
              <a:t>Hadoop ties </a:t>
            </a:r>
            <a:r>
              <a:rPr lang="en-US" dirty="0"/>
              <a:t>these smaller and more reasonably priced machines together into a single cost-effective compute cluster.</a:t>
            </a:r>
          </a:p>
        </p:txBody>
      </p:sp>
    </p:spTree>
    <p:extLst>
      <p:ext uri="{BB962C8B-B14F-4D97-AF65-F5344CB8AC3E}">
        <p14:creationId xmlns:p14="http://schemas.microsoft.com/office/powerpoint/2010/main" val="27162715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320</TotalTime>
  <Words>1654</Words>
  <Application>Microsoft Office PowerPoint</Application>
  <PresentationFormat>Widescreen</PresentationFormat>
  <Paragraphs>256</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Century Gothic</vt:lpstr>
      <vt:lpstr>Courier New</vt:lpstr>
      <vt:lpstr>Wingdings</vt:lpstr>
      <vt:lpstr>Wingdings 3</vt:lpstr>
      <vt:lpstr>ヒラギノ角ゴ Pro W3</vt:lpstr>
      <vt:lpstr>Ion Boardroom</vt:lpstr>
      <vt:lpstr>Hadoop Introduction</vt:lpstr>
      <vt:lpstr>Introduction</vt:lpstr>
      <vt:lpstr>What is a Distributed System</vt:lpstr>
      <vt:lpstr>Why Distributed System?</vt:lpstr>
      <vt:lpstr>Challenges in Distributed systems</vt:lpstr>
      <vt:lpstr>Challenges in Distributed systems</vt:lpstr>
      <vt:lpstr>Then why use a Distributed system?</vt:lpstr>
      <vt:lpstr>Then why use a Distributed system?</vt:lpstr>
      <vt:lpstr>Hadoop Approach</vt:lpstr>
      <vt:lpstr>Features of Hadoop</vt:lpstr>
      <vt:lpstr>Core Hadoop</vt:lpstr>
      <vt:lpstr>Core Hadoop Components</vt:lpstr>
      <vt:lpstr>HDFS</vt:lpstr>
      <vt:lpstr>HDFS</vt:lpstr>
      <vt:lpstr>HDFS Design Goals</vt:lpstr>
      <vt:lpstr>HDFS Master Components</vt:lpstr>
      <vt:lpstr>HDFS Slave Componets</vt:lpstr>
      <vt:lpstr>HDFS Illustrated</vt:lpstr>
      <vt:lpstr>HDFS Illustrated -2</vt:lpstr>
      <vt:lpstr>HDFS Illustrated -3</vt:lpstr>
      <vt:lpstr>HDFS Illustrated -4</vt:lpstr>
      <vt:lpstr>HDFS Illustrated -5</vt:lpstr>
      <vt:lpstr>HDFS Illustrated -6</vt:lpstr>
      <vt:lpstr>HDFS Illustrated -7</vt:lpstr>
      <vt:lpstr>HDFS Illustrated -8</vt:lpstr>
      <vt:lpstr>HDFS Illustrated -9 (Failure scenario)</vt:lpstr>
      <vt:lpstr>In Action</vt:lpstr>
      <vt:lpstr>Hadoop Cluster Setup</vt:lpstr>
      <vt:lpstr>Contd..</vt:lpstr>
      <vt:lpstr>Contd..</vt:lpstr>
      <vt:lpstr>Hadoop Directory Structure</vt:lpstr>
      <vt:lpstr>Running in Pseudo Dist mode</vt:lpstr>
      <vt:lpstr>Use HDFS Shell for File Operations</vt:lpstr>
      <vt:lpstr>Appendix - Storage Costs</vt:lpstr>
      <vt:lpstr>Appendix - Storage Speeds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Introduction</dc:title>
  <dc:creator>hari sarma</dc:creator>
  <cp:lastModifiedBy>hari sarma</cp:lastModifiedBy>
  <cp:revision>50</cp:revision>
  <dcterms:created xsi:type="dcterms:W3CDTF">2016-02-05T13:56:27Z</dcterms:created>
  <dcterms:modified xsi:type="dcterms:W3CDTF">2016-02-09T04:06:48Z</dcterms:modified>
</cp:coreProperties>
</file>