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4" r:id="rId6"/>
    <p:sldId id="267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B7872-FC74-4AF8-8968-C2796DB71992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CBC36-351A-4F00-83F1-3E7F22BF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1578241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HDFS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3465" y="1086007"/>
            <a:ext cx="8229600" cy="411162"/>
          </a:xfrm>
        </p:spPr>
        <p:txBody>
          <a:bodyPr/>
          <a:lstStyle/>
          <a:p>
            <a:r>
              <a:rPr lang="en-US" altLang="en-US" sz="3200" b="1" dirty="0" smtClean="0"/>
              <a:t>Components - </a:t>
            </a:r>
            <a:r>
              <a:rPr lang="en-US" altLang="en-US" sz="3200" b="1" dirty="0" err="1" smtClean="0"/>
              <a:t>NameNode</a:t>
            </a:r>
            <a:endParaRPr lang="en-US" altLang="en-US" sz="3200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5436" y="2409424"/>
            <a:ext cx="8229600" cy="5287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rgbClr val="FF0066"/>
                </a:solidFill>
              </a:rPr>
              <a:t>DFS Master “</a:t>
            </a:r>
            <a:r>
              <a:rPr lang="en-GB" altLang="en-US" sz="2000" b="1" dirty="0" err="1">
                <a:solidFill>
                  <a:srgbClr val="FF0066"/>
                </a:solidFill>
              </a:rPr>
              <a:t>Namenode</a:t>
            </a:r>
            <a:r>
              <a:rPr lang="en-GB" altLang="en-US" sz="2000" b="1" dirty="0">
                <a:solidFill>
                  <a:srgbClr val="FF0066"/>
                </a:solidFill>
              </a:rPr>
              <a:t>”</a:t>
            </a:r>
          </a:p>
          <a:p>
            <a:pPr lvl="1">
              <a:lnSpc>
                <a:spcPct val="80000"/>
              </a:lnSpc>
            </a:pPr>
            <a:r>
              <a:rPr lang="en-GB" altLang="en-US" sz="1200" dirty="0">
                <a:solidFill>
                  <a:srgbClr val="000000"/>
                </a:solidFill>
              </a:rPr>
              <a:t>Manages the </a:t>
            </a:r>
            <a:r>
              <a:rPr lang="en-GB" altLang="en-US" sz="1200" b="1" dirty="0">
                <a:solidFill>
                  <a:srgbClr val="000000"/>
                </a:solidFill>
              </a:rPr>
              <a:t>file system namespace</a:t>
            </a:r>
          </a:p>
          <a:p>
            <a:pPr lvl="1">
              <a:lnSpc>
                <a:spcPct val="80000"/>
              </a:lnSpc>
            </a:pPr>
            <a:r>
              <a:rPr lang="en-GB" altLang="en-US" sz="1200" b="1" dirty="0">
                <a:solidFill>
                  <a:srgbClr val="000000"/>
                </a:solidFill>
              </a:rPr>
              <a:t>Controls</a:t>
            </a:r>
            <a:r>
              <a:rPr lang="en-GB" altLang="en-US" sz="1200" dirty="0">
                <a:solidFill>
                  <a:srgbClr val="000000"/>
                </a:solidFill>
              </a:rPr>
              <a:t> read/write access to files </a:t>
            </a:r>
          </a:p>
          <a:p>
            <a:pPr lvl="1">
              <a:lnSpc>
                <a:spcPct val="80000"/>
              </a:lnSpc>
            </a:pPr>
            <a:r>
              <a:rPr lang="en-GB" altLang="en-US" sz="1200" dirty="0">
                <a:solidFill>
                  <a:srgbClr val="000000"/>
                </a:solidFill>
              </a:rPr>
              <a:t>Manages </a:t>
            </a:r>
            <a:r>
              <a:rPr lang="en-GB" altLang="en-US" sz="1200" b="1" dirty="0">
                <a:solidFill>
                  <a:srgbClr val="000000"/>
                </a:solidFill>
              </a:rPr>
              <a:t>block replication</a:t>
            </a:r>
          </a:p>
          <a:p>
            <a:pPr lvl="1">
              <a:lnSpc>
                <a:spcPct val="80000"/>
              </a:lnSpc>
            </a:pPr>
            <a:r>
              <a:rPr lang="en-GB" altLang="en-US" sz="1200" b="1" dirty="0">
                <a:solidFill>
                  <a:srgbClr val="000000"/>
                </a:solidFill>
              </a:rPr>
              <a:t>Checkpoints</a:t>
            </a:r>
            <a:r>
              <a:rPr lang="en-GB" altLang="en-US" sz="1200" dirty="0">
                <a:solidFill>
                  <a:srgbClr val="000000"/>
                </a:solidFill>
              </a:rPr>
              <a:t> namespace and journals namespace changes for </a:t>
            </a:r>
            <a:r>
              <a:rPr lang="en-GB" altLang="en-US" sz="1200" b="1" dirty="0">
                <a:solidFill>
                  <a:srgbClr val="FF0066"/>
                </a:solidFill>
              </a:rPr>
              <a:t>reliability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Metadata of Name node in Memory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200" dirty="0"/>
              <a:t>– The entire </a:t>
            </a:r>
            <a:r>
              <a:rPr lang="en-US" altLang="en-US" sz="1200" b="1" dirty="0">
                <a:solidFill>
                  <a:srgbClr val="FF0066"/>
                </a:solidFill>
              </a:rPr>
              <a:t>metadata is in main memory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200" dirty="0"/>
              <a:t>– No demand paging of FS metadata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Types of Metadata: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200" dirty="0"/>
              <a:t>List of files, file and chunk namespaces; list of blocks, location of replicas; file attributes etc.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033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5060" y="2451168"/>
            <a:ext cx="9144000" cy="5592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000000"/>
                </a:solidFill>
              </a:rPr>
              <a:t>Serve </a:t>
            </a:r>
            <a:r>
              <a:rPr lang="en-GB" altLang="en-US" sz="2000" b="1" dirty="0">
                <a:solidFill>
                  <a:srgbClr val="000000"/>
                </a:solidFill>
              </a:rPr>
              <a:t>read/write requests</a:t>
            </a:r>
            <a:r>
              <a:rPr lang="en-GB" altLang="en-US" sz="2000" dirty="0">
                <a:solidFill>
                  <a:srgbClr val="000000"/>
                </a:solidFill>
              </a:rPr>
              <a:t> from clients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000000"/>
                </a:solidFill>
              </a:rPr>
              <a:t>Perform </a:t>
            </a:r>
            <a:r>
              <a:rPr lang="en-GB" altLang="en-US" sz="2000" b="1" dirty="0">
                <a:solidFill>
                  <a:srgbClr val="000000"/>
                </a:solidFill>
              </a:rPr>
              <a:t>replication</a:t>
            </a:r>
            <a:r>
              <a:rPr lang="en-GB" altLang="en-US" sz="2000" dirty="0">
                <a:solidFill>
                  <a:srgbClr val="000000"/>
                </a:solidFill>
              </a:rPr>
              <a:t> tasks upon instruction by </a:t>
            </a:r>
            <a:r>
              <a:rPr lang="en-GB" altLang="en-US" sz="2000" dirty="0" err="1">
                <a:solidFill>
                  <a:srgbClr val="000000"/>
                </a:solidFill>
              </a:rPr>
              <a:t>namenode</a:t>
            </a:r>
            <a:endParaRPr lang="en-GB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Data nodes act as:</a:t>
            </a:r>
            <a:endParaRPr lang="en-US" altLang="en-US" sz="2000" dirty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66"/>
                </a:solidFill>
              </a:rPr>
              <a:t>1) A Block Server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dirty="0"/>
              <a:t>– Stores </a:t>
            </a:r>
            <a:r>
              <a:rPr lang="en-US" altLang="en-US" sz="1200" b="1" dirty="0"/>
              <a:t>data</a:t>
            </a:r>
            <a:r>
              <a:rPr lang="en-US" altLang="en-US" sz="1200" dirty="0"/>
              <a:t> in the local file system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dirty="0"/>
              <a:t>– Stores </a:t>
            </a:r>
            <a:r>
              <a:rPr lang="en-US" altLang="en-US" sz="1200" b="1" dirty="0"/>
              <a:t>metadata</a:t>
            </a:r>
            <a:r>
              <a:rPr lang="en-US" altLang="en-US" sz="1200" dirty="0"/>
              <a:t> of a block (e.g. CRC)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dirty="0"/>
              <a:t>– Serves data and metadata to Clients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66"/>
                </a:solidFill>
              </a:rPr>
              <a:t>2) Block Report:</a:t>
            </a:r>
            <a:r>
              <a:rPr lang="en-US" altLang="en-US" sz="2000" dirty="0"/>
              <a:t> Periodically sends a </a:t>
            </a:r>
            <a:r>
              <a:rPr lang="en-US" altLang="en-US" sz="2000" b="1" dirty="0"/>
              <a:t>report of all existing blocks</a:t>
            </a:r>
            <a:r>
              <a:rPr lang="en-US" altLang="en-US" sz="2000" dirty="0"/>
              <a:t> to the </a:t>
            </a:r>
            <a:r>
              <a:rPr lang="en-US" altLang="en-US" sz="2000" dirty="0" err="1"/>
              <a:t>NameNode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3) Periodically sends </a:t>
            </a:r>
            <a:r>
              <a:rPr lang="en-US" altLang="en-US" sz="2000" dirty="0">
                <a:solidFill>
                  <a:srgbClr val="FF0066"/>
                </a:solidFill>
              </a:rPr>
              <a:t>heartbeat</a:t>
            </a:r>
            <a:r>
              <a:rPr lang="en-US" altLang="en-US" sz="2000" dirty="0"/>
              <a:t> to </a:t>
            </a:r>
            <a:r>
              <a:rPr lang="en-US" altLang="en-US" sz="2000" dirty="0" err="1"/>
              <a:t>NameNode</a:t>
            </a:r>
            <a:r>
              <a:rPr lang="en-US" altLang="en-US" sz="2000" dirty="0"/>
              <a:t> (detect node failures)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4) Facilitates </a:t>
            </a:r>
            <a:r>
              <a:rPr lang="en-US" altLang="en-US" sz="2000" dirty="0">
                <a:solidFill>
                  <a:srgbClr val="FF0066"/>
                </a:solidFill>
              </a:rPr>
              <a:t>Pipelining</a:t>
            </a:r>
            <a:r>
              <a:rPr lang="en-US" altLang="en-US" sz="2000" dirty="0"/>
              <a:t> of Data (to other specified </a:t>
            </a:r>
            <a:r>
              <a:rPr lang="en-US" altLang="en-US" sz="2000" dirty="0" err="1"/>
              <a:t>DataNodes</a:t>
            </a:r>
            <a:r>
              <a:rPr lang="en-US" altLang="en-US" sz="20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783465" y="1086007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/>
              <a:t>Components - </a:t>
            </a:r>
            <a:r>
              <a:rPr lang="en-US" altLang="en-US" sz="3200" b="1" dirty="0" err="1" smtClean="0"/>
              <a:t>DataNode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685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7561" y="2536066"/>
            <a:ext cx="8229600" cy="51355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• Copies </a:t>
            </a:r>
            <a:r>
              <a:rPr lang="en-US" altLang="en-US" dirty="0" err="1"/>
              <a:t>FsImage</a:t>
            </a:r>
            <a:r>
              <a:rPr lang="en-US" altLang="en-US" dirty="0"/>
              <a:t> and Transaction Log from </a:t>
            </a:r>
            <a:r>
              <a:rPr lang="en-US" altLang="en-US" dirty="0" err="1"/>
              <a:t>NameNode</a:t>
            </a:r>
            <a:r>
              <a:rPr lang="en-US" altLang="en-US" dirty="0"/>
              <a:t> to a temporary directory</a:t>
            </a:r>
          </a:p>
          <a:p>
            <a:pPr>
              <a:buFontTx/>
              <a:buNone/>
            </a:pPr>
            <a:r>
              <a:rPr lang="en-US" altLang="en-US" dirty="0"/>
              <a:t>• Merges </a:t>
            </a:r>
            <a:r>
              <a:rPr lang="en-US" altLang="en-US" dirty="0" err="1"/>
              <a:t>FSImage</a:t>
            </a:r>
            <a:r>
              <a:rPr lang="en-US" altLang="en-US" dirty="0"/>
              <a:t> and Transaction Log into a new </a:t>
            </a:r>
            <a:r>
              <a:rPr lang="en-US" altLang="en-US" dirty="0" err="1"/>
              <a:t>FSImage</a:t>
            </a:r>
            <a:r>
              <a:rPr lang="en-US" altLang="en-US" dirty="0"/>
              <a:t> in temporary directory</a:t>
            </a:r>
          </a:p>
          <a:p>
            <a:pPr>
              <a:buFontTx/>
              <a:buNone/>
            </a:pPr>
            <a:r>
              <a:rPr lang="en-US" altLang="en-US" dirty="0"/>
              <a:t>• Uploads new </a:t>
            </a:r>
            <a:r>
              <a:rPr lang="en-US" altLang="en-US" dirty="0" err="1"/>
              <a:t>FSImage</a:t>
            </a:r>
            <a:r>
              <a:rPr lang="en-US" altLang="en-US" dirty="0"/>
              <a:t> to the </a:t>
            </a:r>
            <a:r>
              <a:rPr lang="en-US" altLang="en-US" dirty="0" err="1"/>
              <a:t>NameNode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– Transaction Log on </a:t>
            </a:r>
            <a:r>
              <a:rPr lang="en-US" altLang="en-US" dirty="0" err="1"/>
              <a:t>NameNode</a:t>
            </a:r>
            <a:r>
              <a:rPr lang="en-US" altLang="en-US" dirty="0"/>
              <a:t> is purged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783465" y="1086007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/>
              <a:t>Components – Secondary </a:t>
            </a:r>
            <a:r>
              <a:rPr lang="en-US" altLang="en-US" sz="3200" b="1" dirty="0" err="1" smtClean="0"/>
              <a:t>NNode</a:t>
            </a:r>
            <a:endParaRPr lang="en-US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8186" y="5705341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(in)Famous Parody </a:t>
            </a:r>
            <a:r>
              <a:rPr lang="en-US" dirty="0"/>
              <a:t>on SNN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vimeo.com/15782414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2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783465" y="1086007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/>
              <a:t>Architecture – v1.x</a:t>
            </a:r>
            <a:endParaRPr lang="en-US" altLang="en-US" sz="32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4" y="2298512"/>
            <a:ext cx="6399477" cy="428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508384" y="3545649"/>
            <a:ext cx="4365564" cy="64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indent="-2159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46113" indent="-2159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62013" indent="-214313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077913" indent="-2159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35113" indent="-2159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992313" indent="-2159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49513" indent="-2159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06713" indent="-2159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</a:rPr>
              <a:t>• </a:t>
            </a:r>
            <a:r>
              <a:rPr lang="en-GB" altLang="en-US" sz="1400" b="1" dirty="0" err="1">
                <a:solidFill>
                  <a:srgbClr val="000000"/>
                </a:solidFill>
              </a:rPr>
              <a:t>NameNode</a:t>
            </a:r>
            <a:r>
              <a:rPr lang="en-GB" altLang="en-US" sz="1400" dirty="0">
                <a:solidFill>
                  <a:srgbClr val="000000"/>
                </a:solidFill>
              </a:rPr>
              <a:t>: filename, offset­&gt; </a:t>
            </a:r>
            <a:r>
              <a:rPr lang="en-GB" altLang="en-US" sz="1400" dirty="0" err="1">
                <a:solidFill>
                  <a:srgbClr val="000000"/>
                </a:solidFill>
              </a:rPr>
              <a:t>block­id</a:t>
            </a:r>
            <a:r>
              <a:rPr lang="en-GB" altLang="en-US" sz="1400" dirty="0">
                <a:solidFill>
                  <a:srgbClr val="000000"/>
                </a:solidFill>
              </a:rPr>
              <a:t>, block ­&gt; </a:t>
            </a:r>
            <a:r>
              <a:rPr lang="en-GB" altLang="en-US" sz="1400" dirty="0" err="1">
                <a:solidFill>
                  <a:srgbClr val="000000"/>
                </a:solidFill>
              </a:rPr>
              <a:t>datanode</a:t>
            </a:r>
            <a:endParaRPr lang="en-GB" altLang="en-US" sz="1400" dirty="0">
              <a:solidFill>
                <a:srgbClr val="000000"/>
              </a:solidFill>
            </a:endParaRP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</a:rPr>
              <a:t>• </a:t>
            </a:r>
            <a:r>
              <a:rPr lang="en-GB" altLang="en-US" sz="1400" b="1" dirty="0" err="1">
                <a:solidFill>
                  <a:srgbClr val="000000"/>
                </a:solidFill>
              </a:rPr>
              <a:t>DataNode</a:t>
            </a:r>
            <a:r>
              <a:rPr lang="en-GB" altLang="en-US" sz="1400" dirty="0">
                <a:solidFill>
                  <a:srgbClr val="000000"/>
                </a:solidFill>
              </a:rPr>
              <a:t>:  maps block ­&gt; local disk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</a:rPr>
              <a:t>• </a:t>
            </a:r>
            <a:r>
              <a:rPr lang="en-GB" altLang="en-US" sz="1400" b="1" strike="sngStrike" dirty="0">
                <a:solidFill>
                  <a:srgbClr val="000000"/>
                </a:solidFill>
              </a:rPr>
              <a:t>Secondary</a:t>
            </a:r>
            <a:r>
              <a:rPr lang="en-GB" altLang="en-US" sz="1400" b="1" dirty="0">
                <a:solidFill>
                  <a:srgbClr val="000000"/>
                </a:solidFill>
              </a:rPr>
              <a:t> </a:t>
            </a:r>
            <a:r>
              <a:rPr lang="en-GB" altLang="en-US" sz="1400" b="1" dirty="0" err="1" smtClean="0">
                <a:solidFill>
                  <a:srgbClr val="000000"/>
                </a:solidFill>
              </a:rPr>
              <a:t>NameNode</a:t>
            </a:r>
            <a:r>
              <a:rPr lang="en-GB" altLang="en-US" sz="1400" b="1" dirty="0" smtClean="0">
                <a:solidFill>
                  <a:srgbClr val="000000"/>
                </a:solidFill>
              </a:rPr>
              <a:t> (Checkpoint </a:t>
            </a:r>
            <a:r>
              <a:rPr lang="en-GB" altLang="en-US" sz="1400" b="1" dirty="0" err="1" smtClean="0">
                <a:solidFill>
                  <a:srgbClr val="000000"/>
                </a:solidFill>
              </a:rPr>
              <a:t>NameNode</a:t>
            </a:r>
            <a:r>
              <a:rPr lang="en-GB" altLang="en-US" sz="1400" b="1" dirty="0" smtClean="0">
                <a:solidFill>
                  <a:srgbClr val="000000"/>
                </a:solidFill>
              </a:rPr>
              <a:t>)</a:t>
            </a:r>
            <a:r>
              <a:rPr lang="en-GB" altLang="en-US" sz="1400" dirty="0" smtClean="0">
                <a:solidFill>
                  <a:srgbClr val="000000"/>
                </a:solidFill>
              </a:rPr>
              <a:t>:</a:t>
            </a:r>
            <a:r>
              <a:rPr lang="en-GB" altLang="en-US" sz="1400" dirty="0">
                <a:solidFill>
                  <a:srgbClr val="000000"/>
                </a:solidFill>
              </a:rPr>
              <a:t> periodically merges edit logs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</a:rPr>
              <a:t>Block is also called chunk</a:t>
            </a:r>
          </a:p>
        </p:txBody>
      </p:sp>
    </p:spTree>
    <p:extLst>
      <p:ext uri="{BB962C8B-B14F-4D97-AF65-F5344CB8AC3E}">
        <p14:creationId xmlns:p14="http://schemas.microsoft.com/office/powerpoint/2010/main" val="10884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783465" y="1086007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/>
              <a:t>Architecture – v2.x</a:t>
            </a:r>
            <a:endParaRPr lang="en-US" altLang="en-US" sz="32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508384" y="3517513"/>
            <a:ext cx="4365564" cy="64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indent="-2159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46113" indent="-2159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62013" indent="-214313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077913" indent="-2159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35113" indent="-2159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992313" indent="-2159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49513" indent="-2159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06713" indent="-2159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</a:rPr>
              <a:t>• </a:t>
            </a:r>
            <a:r>
              <a:rPr lang="en-GB" altLang="en-US" sz="1400" b="1" dirty="0" err="1">
                <a:solidFill>
                  <a:srgbClr val="000000"/>
                </a:solidFill>
              </a:rPr>
              <a:t>NameNode</a:t>
            </a:r>
            <a:r>
              <a:rPr lang="en-GB" altLang="en-US" sz="1400" dirty="0">
                <a:solidFill>
                  <a:srgbClr val="000000"/>
                </a:solidFill>
              </a:rPr>
              <a:t>: filename, offset­&gt; </a:t>
            </a:r>
            <a:r>
              <a:rPr lang="en-GB" altLang="en-US" sz="1400" dirty="0" err="1">
                <a:solidFill>
                  <a:srgbClr val="000000"/>
                </a:solidFill>
              </a:rPr>
              <a:t>block­id</a:t>
            </a:r>
            <a:r>
              <a:rPr lang="en-GB" altLang="en-US" sz="1400" dirty="0">
                <a:solidFill>
                  <a:srgbClr val="000000"/>
                </a:solidFill>
              </a:rPr>
              <a:t>, block ­&gt; </a:t>
            </a:r>
            <a:r>
              <a:rPr lang="en-GB" altLang="en-US" sz="1400" dirty="0" err="1">
                <a:solidFill>
                  <a:srgbClr val="000000"/>
                </a:solidFill>
              </a:rPr>
              <a:t>datanode</a:t>
            </a:r>
            <a:endParaRPr lang="en-GB" altLang="en-US" sz="1400" dirty="0">
              <a:solidFill>
                <a:srgbClr val="000000"/>
              </a:solidFill>
            </a:endParaRP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</a:rPr>
              <a:t>• </a:t>
            </a:r>
            <a:r>
              <a:rPr lang="en-GB" altLang="en-US" sz="1400" b="1" dirty="0" err="1">
                <a:solidFill>
                  <a:srgbClr val="000000"/>
                </a:solidFill>
              </a:rPr>
              <a:t>DataNode</a:t>
            </a:r>
            <a:r>
              <a:rPr lang="en-GB" altLang="en-US" sz="1400" dirty="0">
                <a:solidFill>
                  <a:srgbClr val="000000"/>
                </a:solidFill>
              </a:rPr>
              <a:t>:  maps block ­&gt; local </a:t>
            </a:r>
            <a:r>
              <a:rPr lang="en-GB" altLang="en-US" sz="1400" dirty="0" smtClean="0">
                <a:solidFill>
                  <a:srgbClr val="000000"/>
                </a:solidFill>
              </a:rPr>
              <a:t>disk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</a:rPr>
              <a:t>• </a:t>
            </a:r>
            <a:r>
              <a:rPr lang="en-GB" altLang="en-US" sz="1400" b="1" dirty="0" smtClean="0">
                <a:solidFill>
                  <a:srgbClr val="000000"/>
                </a:solidFill>
              </a:rPr>
              <a:t>Passive </a:t>
            </a:r>
            <a:r>
              <a:rPr lang="en-GB" altLang="en-US" sz="1400" b="1" dirty="0" err="1" smtClean="0">
                <a:solidFill>
                  <a:srgbClr val="000000"/>
                </a:solidFill>
              </a:rPr>
              <a:t>NameNode</a:t>
            </a:r>
            <a:r>
              <a:rPr lang="en-GB" altLang="en-US" sz="1400" b="1" dirty="0" smtClean="0">
                <a:solidFill>
                  <a:srgbClr val="000000"/>
                </a:solidFill>
              </a:rPr>
              <a:t> – </a:t>
            </a:r>
            <a:r>
              <a:rPr lang="en-GB" altLang="en-US" sz="1400" dirty="0" smtClean="0">
                <a:solidFill>
                  <a:srgbClr val="000000"/>
                </a:solidFill>
              </a:rPr>
              <a:t>the standby </a:t>
            </a:r>
            <a:r>
              <a:rPr lang="en-GB" altLang="en-US" sz="1400" dirty="0" err="1" smtClean="0">
                <a:solidFill>
                  <a:srgbClr val="000000"/>
                </a:solidFill>
              </a:rPr>
              <a:t>NameNode</a:t>
            </a:r>
            <a:endParaRPr lang="en-GB" altLang="en-US" sz="1400" dirty="0" smtClean="0">
              <a:solidFill>
                <a:srgbClr val="000000"/>
              </a:solidFill>
            </a:endParaRP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</a:pPr>
            <a:r>
              <a:rPr lang="en-GB" altLang="en-US" sz="1400" dirty="0">
                <a:solidFill>
                  <a:srgbClr val="000000"/>
                </a:solidFill>
              </a:rPr>
              <a:t>• </a:t>
            </a:r>
            <a:r>
              <a:rPr lang="en-GB" altLang="en-US" sz="1400" b="1" dirty="0" smtClean="0">
                <a:solidFill>
                  <a:srgbClr val="000000"/>
                </a:solidFill>
              </a:rPr>
              <a:t>Zookeeper </a:t>
            </a:r>
            <a:r>
              <a:rPr lang="en-GB" altLang="en-US" sz="1400" b="1" dirty="0">
                <a:solidFill>
                  <a:srgbClr val="000000"/>
                </a:solidFill>
              </a:rPr>
              <a:t>– </a:t>
            </a:r>
            <a:r>
              <a:rPr lang="en-GB" altLang="en-US" sz="1400" dirty="0">
                <a:solidFill>
                  <a:srgbClr val="000000"/>
                </a:solidFill>
              </a:rPr>
              <a:t>the </a:t>
            </a:r>
            <a:r>
              <a:rPr lang="en-GB" altLang="en-US" sz="1400" dirty="0" smtClean="0">
                <a:solidFill>
                  <a:srgbClr val="000000"/>
                </a:solidFill>
              </a:rPr>
              <a:t>Coordinator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 dirty="0" smtClean="0">
                <a:solidFill>
                  <a:srgbClr val="000000"/>
                </a:solidFill>
              </a:rPr>
              <a:t>•</a:t>
            </a:r>
            <a:r>
              <a:rPr lang="en-GB" altLang="en-US" sz="1400" dirty="0">
                <a:solidFill>
                  <a:srgbClr val="000000"/>
                </a:solidFill>
              </a:rPr>
              <a:t> </a:t>
            </a:r>
            <a:r>
              <a:rPr lang="en-GB" altLang="en-US" sz="1400" b="1" strike="sngStrike" dirty="0">
                <a:solidFill>
                  <a:srgbClr val="000000"/>
                </a:solidFill>
              </a:rPr>
              <a:t>Secondary</a:t>
            </a:r>
            <a:r>
              <a:rPr lang="en-GB" altLang="en-US" sz="1400" b="1" dirty="0">
                <a:solidFill>
                  <a:srgbClr val="000000"/>
                </a:solidFill>
              </a:rPr>
              <a:t> </a:t>
            </a:r>
            <a:r>
              <a:rPr lang="en-GB" altLang="en-US" sz="1400" b="1" dirty="0" err="1" smtClean="0">
                <a:solidFill>
                  <a:srgbClr val="000000"/>
                </a:solidFill>
              </a:rPr>
              <a:t>NameNode</a:t>
            </a:r>
            <a:r>
              <a:rPr lang="en-GB" altLang="en-US" sz="1400" b="1" dirty="0" smtClean="0">
                <a:solidFill>
                  <a:srgbClr val="000000"/>
                </a:solidFill>
              </a:rPr>
              <a:t> (Checkpoint </a:t>
            </a:r>
            <a:r>
              <a:rPr lang="en-GB" altLang="en-US" sz="1400" b="1" dirty="0" err="1" smtClean="0">
                <a:solidFill>
                  <a:srgbClr val="000000"/>
                </a:solidFill>
              </a:rPr>
              <a:t>NameNode</a:t>
            </a:r>
            <a:r>
              <a:rPr lang="en-GB" altLang="en-US" sz="1400" b="1" dirty="0" smtClean="0">
                <a:solidFill>
                  <a:srgbClr val="000000"/>
                </a:solidFill>
              </a:rPr>
              <a:t>)</a:t>
            </a:r>
            <a:r>
              <a:rPr lang="en-GB" altLang="en-US" sz="1400" dirty="0" smtClean="0">
                <a:solidFill>
                  <a:srgbClr val="000000"/>
                </a:solidFill>
              </a:rPr>
              <a:t>:</a:t>
            </a:r>
            <a:r>
              <a:rPr lang="en-GB" altLang="en-US" sz="1400" dirty="0">
                <a:solidFill>
                  <a:srgbClr val="000000"/>
                </a:solidFill>
              </a:rPr>
              <a:t> periodically merges edit logs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</a:rPr>
              <a:t>Block is also called </a:t>
            </a:r>
            <a:r>
              <a:rPr lang="en-GB" altLang="en-US" sz="1400" dirty="0" smtClean="0">
                <a:solidFill>
                  <a:srgbClr val="000000"/>
                </a:solidFill>
              </a:rPr>
              <a:t>chunk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GB" altLang="en-US" sz="1400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293994" y="5847008"/>
            <a:ext cx="906277" cy="3328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38" y="2448730"/>
            <a:ext cx="52006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Configuration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Configuration();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FSDataOutputStream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out.writeUTF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("Hello, this is some content from a java program");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FSDataInputStream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in.readUTF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783465" y="1086007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/>
              <a:t>HDFS Write pipeline</a:t>
            </a:r>
            <a:endParaRPr lang="en-US" alt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7" y="2347886"/>
            <a:ext cx="5870620" cy="4407537"/>
          </a:xfrm>
          <a:prstGeom prst="rect">
            <a:avLst/>
          </a:prstGeom>
        </p:spPr>
      </p:pic>
      <p:pic>
        <p:nvPicPr>
          <p:cNvPr id="10242" name="Picture 2" descr="Write Pipeline in HD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749" y="2767660"/>
            <a:ext cx="3756053" cy="336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68969" y="613034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Replicated DN’s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783465" y="1086007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/>
              <a:t>HDFS Read pipeline</a:t>
            </a:r>
            <a:endParaRPr lang="en-US" alt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81" y="2266950"/>
            <a:ext cx="7086600" cy="459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4181" y="6452315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 on DN’s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242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</vt:lpstr>
      <vt:lpstr>Wingdings 3</vt:lpstr>
      <vt:lpstr>Ion Boardroom</vt:lpstr>
      <vt:lpstr>More HDFS</vt:lpstr>
      <vt:lpstr>Components - NameNode</vt:lpstr>
      <vt:lpstr>PowerPoint Presentation</vt:lpstr>
      <vt:lpstr>PowerPoint Presentation</vt:lpstr>
      <vt:lpstr>PowerPoint Presentation</vt:lpstr>
      <vt:lpstr>PowerPoint Presentation</vt:lpstr>
      <vt:lpstr>Java API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HDFS</dc:title>
  <dc:creator>hari sarma</dc:creator>
  <cp:lastModifiedBy>hari sarma</cp:lastModifiedBy>
  <cp:revision>11</cp:revision>
  <dcterms:created xsi:type="dcterms:W3CDTF">2016-02-10T16:33:03Z</dcterms:created>
  <dcterms:modified xsi:type="dcterms:W3CDTF">2016-02-11T01:49:35Z</dcterms:modified>
</cp:coreProperties>
</file>