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4517F-9C19-4E9A-AB98-AA89BD9F1D1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22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07/04/19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07/04/19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200" dirty="0"/>
              <a:t> </a:t>
            </a:r>
            <a:r>
              <a:rPr lang="en-IN" sz="1800" dirty="0"/>
              <a:t>Group Name: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1800" dirty="0"/>
              <a:t> Hemant Satam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Spark Funds should invest in 3 English Speaking countries – USA, GBR and IND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 Spark Funds should invest in top three sectors of these countries, which include;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 / IND] – Others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GBR] – Cleantech / Semiconductors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[IND] – News, Search and Messaging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 / IND] – Social, Finance, Analytics, Advertising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 Spark Funds should invest in the following top two companies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[USA] –  social-finance and </a:t>
            </a:r>
            <a:r>
              <a:rPr lang="en-IN" sz="2000" dirty="0" err="1"/>
              <a:t>freescale</a:t>
            </a:r>
            <a:endParaRPr lang="en-IN" sz="2000" dirty="0"/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[GBR] – </a:t>
            </a:r>
            <a:r>
              <a:rPr lang="en-IN" sz="2000" dirty="0" err="1"/>
              <a:t>oneweb</a:t>
            </a:r>
            <a:r>
              <a:rPr lang="en-IN" sz="2000" dirty="0"/>
              <a:t> and </a:t>
            </a:r>
            <a:r>
              <a:rPr lang="en-IN" sz="2000" dirty="0" err="1"/>
              <a:t>immunocore</a:t>
            </a:r>
            <a:endParaRPr lang="en-IN" sz="2000" dirty="0"/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[IND] – </a:t>
            </a:r>
            <a:r>
              <a:rPr lang="en-IN" sz="2000" dirty="0" err="1"/>
              <a:t>flipkart</a:t>
            </a:r>
            <a:r>
              <a:rPr lang="en-IN" sz="2000" dirty="0"/>
              <a:t> and </a:t>
            </a:r>
            <a:r>
              <a:rPr lang="en-IN" sz="2000" dirty="0" err="1"/>
              <a:t>quikr-india</a:t>
            </a:r>
            <a:endParaRPr lang="en-IN" sz="20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1600" dirty="0"/>
              <a:t>Overview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is an asset management company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 to make investments in a few companies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CEO of Spark funds wants to understand the global trends in investments in order to take effective decisions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  <a:p>
            <a:pPr>
              <a:buFont typeface="Wingdings" pitchFamily="2" charset="2"/>
              <a:buChar char="v"/>
            </a:pPr>
            <a:r>
              <a:rPr lang="en-IN" sz="1600" dirty="0"/>
              <a:t>Constraints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to invest between 5 to 15 million USD per round of investment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 to invest only in English-speaking countries for ease of communications with companies it invests in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  <a:p>
            <a:pPr>
              <a:buFont typeface="Wingdings" pitchFamily="2" charset="2"/>
              <a:buChar char="v"/>
            </a:pPr>
            <a:r>
              <a:rPr lang="en-IN" sz="1600" dirty="0"/>
              <a:t>Strategy</a:t>
            </a:r>
          </a:p>
          <a:p>
            <a:pPr lvl="1">
              <a:buFont typeface="Wingdings" pitchFamily="2" charset="2"/>
              <a:buChar char="v"/>
            </a:pPr>
            <a:r>
              <a:rPr lang="en-IN" sz="1600" dirty="0"/>
              <a:t>Spark Funds wants to invest in where most other investors are investing</a:t>
            </a:r>
          </a:p>
          <a:p>
            <a:pPr>
              <a:buFont typeface="Wingdings" pitchFamily="2" charset="2"/>
              <a:buChar char="v"/>
            </a:pPr>
            <a:endParaRPr lang="en-IN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6611A0-6204-C34A-9A69-BF7996ED5774}"/>
              </a:ext>
            </a:extLst>
          </p:cNvPr>
          <p:cNvGrpSpPr/>
          <p:nvPr/>
        </p:nvGrpSpPr>
        <p:grpSpPr>
          <a:xfrm>
            <a:off x="1370429" y="1851532"/>
            <a:ext cx="10549054" cy="3838202"/>
            <a:chOff x="746175" y="1728439"/>
            <a:chExt cx="10549054" cy="383820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145370-F5BC-1D4C-AAD2-8AA004A7AA26}"/>
                </a:ext>
              </a:extLst>
            </p:cNvPr>
            <p:cNvSpPr/>
            <p:nvPr/>
          </p:nvSpPr>
          <p:spPr>
            <a:xfrm>
              <a:off x="746175" y="1728439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Investment type Analysis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FC86EFF-CF78-B543-8494-042EA31C0D55}"/>
                </a:ext>
              </a:extLst>
            </p:cNvPr>
            <p:cNvSpPr/>
            <p:nvPr/>
          </p:nvSpPr>
          <p:spPr>
            <a:xfrm>
              <a:off x="746175" y="4618787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Analysis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7A57FB3-C8F6-B040-8D4E-3AD78C416AA7}"/>
                </a:ext>
              </a:extLst>
            </p:cNvPr>
            <p:cNvSpPr/>
            <p:nvPr/>
          </p:nvSpPr>
          <p:spPr>
            <a:xfrm>
              <a:off x="746175" y="3173613"/>
              <a:ext cx="1806498" cy="9478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Country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8009B9-2492-1943-8D3D-F3596941012A}"/>
                </a:ext>
              </a:extLst>
            </p:cNvPr>
            <p:cNvSpPr/>
            <p:nvPr/>
          </p:nvSpPr>
          <p:spPr>
            <a:xfrm>
              <a:off x="2705073" y="2048964"/>
              <a:ext cx="7418542" cy="2735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5CE019-349D-F34F-9E1F-B9073647396D}"/>
                </a:ext>
              </a:extLst>
            </p:cNvPr>
            <p:cNvSpPr/>
            <p:nvPr/>
          </p:nvSpPr>
          <p:spPr>
            <a:xfrm>
              <a:off x="5404003" y="4727575"/>
              <a:ext cx="5155559" cy="6901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0248F3-1687-D847-AC07-AB677B2E1833}"/>
                </a:ext>
              </a:extLst>
            </p:cNvPr>
            <p:cNvSpPr txBox="1"/>
            <p:nvPr/>
          </p:nvSpPr>
          <p:spPr>
            <a:xfrm>
              <a:off x="2705073" y="4747619"/>
              <a:ext cx="6966466" cy="6901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Understand the distribution of investments across eight sectors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Suggest top 3 sectors in which 3 identified countries have maximum investment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E35AD9-EA0A-CF49-91F1-C759225E4817}"/>
                </a:ext>
              </a:extLst>
            </p:cNvPr>
            <p:cNvSpPr/>
            <p:nvPr/>
          </p:nvSpPr>
          <p:spPr>
            <a:xfrm>
              <a:off x="4511571" y="3510751"/>
              <a:ext cx="6783658" cy="27357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E30AD7-C8CA-CC46-9FB6-91BB35513F9E}"/>
                </a:ext>
              </a:extLst>
            </p:cNvPr>
            <p:cNvSpPr txBox="1"/>
            <p:nvPr/>
          </p:nvSpPr>
          <p:spPr>
            <a:xfrm>
              <a:off x="2705073" y="3376017"/>
              <a:ext cx="6783658" cy="5430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Identify countries which have been most heavily invested in the past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Countries identified has to be English Speaking countries (manually identified)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733E23-752B-5C43-891C-4E974A1278C8}"/>
                </a:ext>
              </a:extLst>
            </p:cNvPr>
            <p:cNvSpPr txBox="1"/>
            <p:nvPr/>
          </p:nvSpPr>
          <p:spPr>
            <a:xfrm>
              <a:off x="2705073" y="1972763"/>
              <a:ext cx="7418542" cy="4259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Compare typical investment amounts in a venture, seed, angel and private equity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/>
                <a:t>Enable Spark fund to choose the investment type that is best suited for their strategy</a:t>
              </a:r>
            </a:p>
          </p:txBody>
        </p: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3D438598-3A9D-794B-912B-169C62EA40F9}"/>
                </a:ext>
              </a:extLst>
            </p:cNvPr>
            <p:cNvSpPr/>
            <p:nvPr/>
          </p:nvSpPr>
          <p:spPr>
            <a:xfrm>
              <a:off x="1529862" y="2760785"/>
              <a:ext cx="334107" cy="334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13891763-896F-CD4B-8ACA-A068E01011BF}"/>
                </a:ext>
              </a:extLst>
            </p:cNvPr>
            <p:cNvSpPr/>
            <p:nvPr/>
          </p:nvSpPr>
          <p:spPr>
            <a:xfrm>
              <a:off x="1529861" y="4200188"/>
              <a:ext cx="334107" cy="3341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Data available for companies [permalink] and round2 [</a:t>
            </a:r>
            <a:r>
              <a:rPr lang="en-IN" sz="2000" dirty="0" err="1"/>
              <a:t>company_permalink</a:t>
            </a:r>
            <a:r>
              <a:rPr lang="en-IN" sz="2000" dirty="0"/>
              <a:t>] needs cleansing prior to usage 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Difference found in two datasets of 2 records, which has been ignored given the large number of records available for analysis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Investment Amount [</a:t>
            </a:r>
            <a:r>
              <a:rPr lang="en-IN" sz="2000" dirty="0" err="1"/>
              <a:t>raised_amount_usd</a:t>
            </a:r>
            <a:r>
              <a:rPr lang="en-IN" sz="2000" dirty="0"/>
              <a:t>] contains null values – approach has been to be update these with 0’s for aggregation consistencies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Additional data found in round2 dataset to the tune of 42493 records that does not have a match in companies and hence removed (ignored for analysis)</a:t>
            </a:r>
          </a:p>
          <a:p>
            <a:pPr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A combined dataset of companies and round2 results in 114942 observations which have been further analysed to reach our conclusions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Analysis based on investment type analysis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It has been observed that [seed] and [angel] investment type are way below and [private equity] investment type is way above the limit identified by Spark Funds of USD 5 – 15 Million </a:t>
            </a:r>
          </a:p>
          <a:p>
            <a:pPr lvl="1">
              <a:buFont typeface="Wingdings" pitchFamily="2" charset="2"/>
              <a:buChar char="v"/>
            </a:pPr>
            <a:endParaRPr lang="en-IN" sz="2000" dirty="0"/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[Venture] investment type has been identified as the most suited investment type for Spark Funds as it fits within the range identified of USD 5 – 15 Million</a:t>
            </a:r>
          </a:p>
          <a:p>
            <a:pPr lvl="1"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 Analysis based on country data (English speaking countries) indicate the following countries are best suited for investment by Spark Funds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USA (422.5 Billion)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GBR (20.24 Billion)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IND (14.39 Billion)</a:t>
            </a:r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Sector analysis indicates that maximum investments happen in the following sectors by country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 / IND] – Others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 ] - Cleantech / Semiconductors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[IND] - News, Search and Messaging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 / GBR / IND] - Social, Finance, Analytics, Advertising</a:t>
            </a:r>
          </a:p>
          <a:p>
            <a:pPr lvl="1">
              <a:buFont typeface="Wingdings" pitchFamily="2" charset="2"/>
              <a:buChar char="v"/>
            </a:pPr>
            <a:endParaRPr lang="en-IN" sz="2000" dirty="0"/>
          </a:p>
          <a:p>
            <a:pPr>
              <a:buFont typeface="Wingdings" pitchFamily="2" charset="2"/>
              <a:buChar char="v"/>
            </a:pPr>
            <a:r>
              <a:rPr lang="en-IN" sz="2000" dirty="0"/>
              <a:t> Top two companies identified for each country with investments in top two sectors include</a:t>
            </a:r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[USA] –  social-finance and </a:t>
            </a:r>
            <a:r>
              <a:rPr lang="en-IN" sz="2000" dirty="0" err="1"/>
              <a:t>freescale</a:t>
            </a:r>
            <a:endParaRPr lang="en-IN" sz="2000" dirty="0"/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[GBR] – </a:t>
            </a:r>
            <a:r>
              <a:rPr lang="en-IN" sz="2000" dirty="0" err="1"/>
              <a:t>oneweb</a:t>
            </a:r>
            <a:r>
              <a:rPr lang="en-IN" sz="2000" dirty="0"/>
              <a:t> and </a:t>
            </a:r>
            <a:r>
              <a:rPr lang="en-IN" sz="2000" dirty="0" err="1"/>
              <a:t>immunocore</a:t>
            </a:r>
            <a:endParaRPr lang="en-IN" sz="2000" dirty="0"/>
          </a:p>
          <a:p>
            <a:pPr lvl="1">
              <a:buFont typeface="Wingdings" pitchFamily="2" charset="2"/>
              <a:buChar char="v"/>
            </a:pPr>
            <a:r>
              <a:rPr lang="en-IN" sz="2000" dirty="0"/>
              <a:t> [IND] – </a:t>
            </a:r>
            <a:r>
              <a:rPr lang="en-IN" sz="2000" dirty="0" err="1"/>
              <a:t>flipkart</a:t>
            </a:r>
            <a:r>
              <a:rPr lang="en-IN" sz="2000" dirty="0"/>
              <a:t> and </a:t>
            </a:r>
            <a:r>
              <a:rPr lang="en-IN" sz="2000" dirty="0" err="1"/>
              <a:t>quikr-india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 – Investment by Funding Type&gt;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557C8A-7088-6443-B7E1-8A707FFB0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838" y="1761623"/>
            <a:ext cx="9359999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2800" dirty="0"/>
              <a:t>&lt;Results – Investment by Top 9 Countries (by count and amount)&gt;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A27F8-241C-A741-8951-9275B188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37" y="1758673"/>
            <a:ext cx="936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 – Investment in Top 3 Sectors of Top 3 Companies&gt;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5878-08A0-A845-A408-8ADBDFE92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70648"/>
            <a:ext cx="9360000" cy="46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683</Words>
  <Application>Microsoft Macintosh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 – Investment by Funding Type&gt;</vt:lpstr>
      <vt:lpstr> &lt;Results – Investment by Top 9 Countries (by count and amount)&gt;</vt:lpstr>
      <vt:lpstr> &lt;Results – Investment in Top 3 Sectors of Top 3 Companies&gt;</vt:lpstr>
      <vt:lpstr> &lt;Conclusions&gt;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Hemant Satam</cp:lastModifiedBy>
  <cp:revision>33</cp:revision>
  <cp:lastPrinted>2019-04-07T18:28:20Z</cp:lastPrinted>
  <dcterms:created xsi:type="dcterms:W3CDTF">2016-06-09T08:16:28Z</dcterms:created>
  <dcterms:modified xsi:type="dcterms:W3CDTF">2019-04-07T18:29:54Z</dcterms:modified>
</cp:coreProperties>
</file>