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07/04/19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Hemant Satam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600" dirty="0"/>
              <a:t>Overview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is an asset management company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want to make investments in a few companies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CEO of Spark funds wants to understand the global trends in investments in order to take effective decisions</a:t>
            </a:r>
          </a:p>
          <a:p>
            <a:pPr>
              <a:buFont typeface="Wingdings" pitchFamily="2" charset="2"/>
              <a:buChar char="v"/>
            </a:pPr>
            <a:endParaRPr lang="en-IN" sz="1600" dirty="0"/>
          </a:p>
          <a:p>
            <a:pPr>
              <a:buFont typeface="Wingdings" pitchFamily="2" charset="2"/>
              <a:buChar char="v"/>
            </a:pPr>
            <a:r>
              <a:rPr lang="en-IN" sz="1600" dirty="0"/>
              <a:t>Constraints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to invest between 5 to 15 million USD per round of investment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want to invest only in English-speaking countries for ease of communications with companies it invests in</a:t>
            </a:r>
          </a:p>
          <a:p>
            <a:pPr>
              <a:buFont typeface="Wingdings" pitchFamily="2" charset="2"/>
              <a:buChar char="v"/>
            </a:pPr>
            <a:endParaRPr lang="en-IN" sz="1600" dirty="0"/>
          </a:p>
          <a:p>
            <a:pPr>
              <a:buFont typeface="Wingdings" pitchFamily="2" charset="2"/>
              <a:buChar char="v"/>
            </a:pPr>
            <a:r>
              <a:rPr lang="en-IN" sz="1600" dirty="0"/>
              <a:t>Strategy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wants to invest in where most other investors are investing</a:t>
            </a:r>
          </a:p>
          <a:p>
            <a:pPr>
              <a:buFont typeface="Wingdings" pitchFamily="2" charset="2"/>
              <a:buChar char="v"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6611A0-6204-C34A-9A69-BF7996ED5774}"/>
              </a:ext>
            </a:extLst>
          </p:cNvPr>
          <p:cNvGrpSpPr/>
          <p:nvPr/>
        </p:nvGrpSpPr>
        <p:grpSpPr>
          <a:xfrm>
            <a:off x="1370429" y="1851532"/>
            <a:ext cx="10549054" cy="3838202"/>
            <a:chOff x="746175" y="1728439"/>
            <a:chExt cx="10549054" cy="383820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B145370-F5BC-1D4C-AAD2-8AA004A7AA26}"/>
                </a:ext>
              </a:extLst>
            </p:cNvPr>
            <p:cNvSpPr/>
            <p:nvPr/>
          </p:nvSpPr>
          <p:spPr>
            <a:xfrm>
              <a:off x="746175" y="1728439"/>
              <a:ext cx="1806498" cy="947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Investment type Analysis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C86EFF-CF78-B543-8494-042EA31C0D55}"/>
                </a:ext>
              </a:extLst>
            </p:cNvPr>
            <p:cNvSpPr/>
            <p:nvPr/>
          </p:nvSpPr>
          <p:spPr>
            <a:xfrm>
              <a:off x="746175" y="4618787"/>
              <a:ext cx="1806498" cy="947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Analysis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7A57FB3-C8F6-B040-8D4E-3AD78C416AA7}"/>
                </a:ext>
              </a:extLst>
            </p:cNvPr>
            <p:cNvSpPr/>
            <p:nvPr/>
          </p:nvSpPr>
          <p:spPr>
            <a:xfrm>
              <a:off x="746175" y="3173613"/>
              <a:ext cx="1806498" cy="947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Country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8009B9-2492-1943-8D3D-F3596941012A}"/>
                </a:ext>
              </a:extLst>
            </p:cNvPr>
            <p:cNvSpPr/>
            <p:nvPr/>
          </p:nvSpPr>
          <p:spPr>
            <a:xfrm>
              <a:off x="2705073" y="2048964"/>
              <a:ext cx="7418542" cy="2735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5CE019-349D-F34F-9E1F-B9073647396D}"/>
                </a:ext>
              </a:extLst>
            </p:cNvPr>
            <p:cNvSpPr/>
            <p:nvPr/>
          </p:nvSpPr>
          <p:spPr>
            <a:xfrm>
              <a:off x="5404003" y="4727575"/>
              <a:ext cx="5155559" cy="6901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0248F3-1687-D847-AC07-AB677B2E1833}"/>
                </a:ext>
              </a:extLst>
            </p:cNvPr>
            <p:cNvSpPr txBox="1"/>
            <p:nvPr/>
          </p:nvSpPr>
          <p:spPr>
            <a:xfrm>
              <a:off x="2705073" y="4747619"/>
              <a:ext cx="6966466" cy="69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Understand the distribution of investments across eight sectors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Suggest top 3 sectors in which 3 identified countries have maximum investment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E35AD9-EA0A-CF49-91F1-C759225E4817}"/>
                </a:ext>
              </a:extLst>
            </p:cNvPr>
            <p:cNvSpPr/>
            <p:nvPr/>
          </p:nvSpPr>
          <p:spPr>
            <a:xfrm>
              <a:off x="4511571" y="3510751"/>
              <a:ext cx="6783658" cy="2735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E30AD7-C8CA-CC46-9FB6-91BB35513F9E}"/>
                </a:ext>
              </a:extLst>
            </p:cNvPr>
            <p:cNvSpPr txBox="1"/>
            <p:nvPr/>
          </p:nvSpPr>
          <p:spPr>
            <a:xfrm>
              <a:off x="2705073" y="3376017"/>
              <a:ext cx="6783658" cy="5430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Identify countries which have been most heavily invested in the past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Countries identified has to be English Speaking countries (manually identified)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733E23-752B-5C43-891C-4E974A1278C8}"/>
                </a:ext>
              </a:extLst>
            </p:cNvPr>
            <p:cNvSpPr txBox="1"/>
            <p:nvPr/>
          </p:nvSpPr>
          <p:spPr>
            <a:xfrm>
              <a:off x="2705073" y="1972763"/>
              <a:ext cx="7418542" cy="425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Compare typical investment amounts in a venture, seed, angel and private equity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Enable Spark fund to choose the investment type that is best suited for their strategy</a:t>
              </a:r>
            </a:p>
          </p:txBody>
        </p: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3D438598-3A9D-794B-912B-169C62EA40F9}"/>
                </a:ext>
              </a:extLst>
            </p:cNvPr>
            <p:cNvSpPr/>
            <p:nvPr/>
          </p:nvSpPr>
          <p:spPr>
            <a:xfrm>
              <a:off x="1529862" y="2760785"/>
              <a:ext cx="334107" cy="334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13891763-896F-CD4B-8ACA-A068E01011BF}"/>
                </a:ext>
              </a:extLst>
            </p:cNvPr>
            <p:cNvSpPr/>
            <p:nvPr/>
          </p:nvSpPr>
          <p:spPr>
            <a:xfrm>
              <a:off x="1529861" y="4200188"/>
              <a:ext cx="334107" cy="334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600" dirty="0"/>
              <a:t>Data Cleaning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Data available for companies and round2 contains data for [permalink] which needs cleansing prior to </a:t>
            </a:r>
            <a:r>
              <a:rPr lang="en-IN" sz="1600" dirty="0" err="1"/>
              <a:t>uage</a:t>
            </a:r>
            <a:endParaRPr lang="en-IN" sz="1600"/>
          </a:p>
          <a:p>
            <a:pPr lvl="1">
              <a:buFont typeface="Wingdings" pitchFamily="2" charset="2"/>
              <a:buChar char="v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 – Investment by Funding Type&gt;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7C8A-7088-6443-B7E1-8A707FFB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38" y="1761623"/>
            <a:ext cx="9359999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&lt;Results – Investment by Top 9 Countries (by count and amount)&gt;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A27F8-241C-A741-8951-9275B188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37" y="1758673"/>
            <a:ext cx="936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25878-08A0-A845-A408-8ADBDFE92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70648"/>
            <a:ext cx="936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251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 – Investment by Funding Type&gt;</vt:lpstr>
      <vt:lpstr> &lt;Results – Investment by Top 9 Countries (by count and amount)&gt;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Hemant Satam</cp:lastModifiedBy>
  <cp:revision>27</cp:revision>
  <dcterms:created xsi:type="dcterms:W3CDTF">2016-06-09T08:16:28Z</dcterms:created>
  <dcterms:modified xsi:type="dcterms:W3CDTF">2019-04-07T17:51:50Z</dcterms:modified>
</cp:coreProperties>
</file>