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9" r:id="rId11"/>
    <p:sldId id="268" r:id="rId12"/>
    <p:sldId id="270" r:id="rId13"/>
    <p:sldId id="263" r:id="rId14"/>
    <p:sldId id="265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41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95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43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58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83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60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8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0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45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96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37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A1AD9-98D0-4926-A662-690A33481C0C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6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7447" y="413062"/>
            <a:ext cx="9144000" cy="458609"/>
          </a:xfrm>
        </p:spPr>
        <p:txBody>
          <a:bodyPr>
            <a:noAutofit/>
          </a:bodyPr>
          <a:lstStyle/>
          <a:p>
            <a:r>
              <a:rPr lang="en-GB" sz="4000" dirty="0" smtClean="0"/>
              <a:t>SQW object structure:</a:t>
            </a:r>
            <a:endParaRPr lang="en-GB" sz="4000" dirty="0"/>
          </a:p>
        </p:txBody>
      </p:sp>
      <p:sp>
        <p:nvSpPr>
          <p:cNvPr id="5" name="Rectangle 4"/>
          <p:cNvSpPr/>
          <p:nvPr/>
        </p:nvSpPr>
        <p:spPr>
          <a:xfrm>
            <a:off x="1025495" y="1888621"/>
            <a:ext cx="1051133" cy="311066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SQW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0" idx="3"/>
            <a:endCxn id="15" idx="1"/>
          </p:cNvCxnSpPr>
          <p:nvPr/>
        </p:nvCxnSpPr>
        <p:spPr>
          <a:xfrm flipV="1">
            <a:off x="2076628" y="2145762"/>
            <a:ext cx="1616751" cy="300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25495" y="1888621"/>
            <a:ext cx="1051133" cy="5743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npix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30104" y="4420123"/>
            <a:ext cx="1051133" cy="5743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pix</a:t>
            </a:r>
            <a:endParaRPr lang="en-GB" dirty="0" smtClean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693379" y="1987664"/>
            <a:ext cx="3242763" cy="316195"/>
            <a:chOff x="3037156" y="2024029"/>
            <a:chExt cx="3242763" cy="316195"/>
          </a:xfrm>
        </p:grpSpPr>
        <p:sp>
          <p:nvSpPr>
            <p:cNvPr id="15" name="Rectangle 14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693379" y="1673339"/>
            <a:ext cx="3242763" cy="316195"/>
            <a:chOff x="3037156" y="2024029"/>
            <a:chExt cx="3242763" cy="316195"/>
          </a:xfrm>
        </p:grpSpPr>
        <p:sp>
          <p:nvSpPr>
            <p:cNvPr id="51" name="Rectangle 50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7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8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885003" y="164677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N-cell:</a:t>
            </a:r>
            <a:endParaRPr lang="en-GB" dirty="0"/>
          </a:p>
        </p:txBody>
      </p:sp>
      <p:grpSp>
        <p:nvGrpSpPr>
          <p:cNvPr id="65" name="Group 64"/>
          <p:cNvGrpSpPr/>
          <p:nvPr/>
        </p:nvGrpSpPr>
        <p:grpSpPr>
          <a:xfrm>
            <a:off x="3731479" y="4103341"/>
            <a:ext cx="4681057" cy="1179938"/>
            <a:chOff x="3960079" y="3981421"/>
            <a:chExt cx="4681057" cy="1179938"/>
          </a:xfrm>
        </p:grpSpPr>
        <p:sp>
          <p:nvSpPr>
            <p:cNvPr id="41" name="Rectangle 40"/>
            <p:cNvSpPr/>
            <p:nvPr/>
          </p:nvSpPr>
          <p:spPr>
            <a:xfrm>
              <a:off x="3960079" y="3981450"/>
              <a:ext cx="359888" cy="1179909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324029" y="3981450"/>
              <a:ext cx="359888" cy="1179909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83217" y="3981450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3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042712" y="3981450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4</a:t>
              </a:r>
            </a:p>
            <a:p>
              <a:pPr algn="ctr"/>
              <a:endParaRPr lang="en-GB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402284" y="3981450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5</a:t>
              </a:r>
            </a:p>
            <a:p>
              <a:pPr algn="ctr"/>
              <a:endParaRPr lang="en-GB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761856" y="3981450"/>
              <a:ext cx="359888" cy="117990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6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122372" y="3981421"/>
              <a:ext cx="359888" cy="117990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7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481000" y="3981450"/>
              <a:ext cx="359888" cy="117990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8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842954" y="3981450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9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204908" y="3981442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10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566862" y="3981434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11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924055" y="3981428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12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281248" y="3981422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13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Straight Arrow Connector 65"/>
          <p:cNvCxnSpPr>
            <a:endCxn id="41" idx="1"/>
          </p:cNvCxnSpPr>
          <p:nvPr/>
        </p:nvCxnSpPr>
        <p:spPr>
          <a:xfrm flipV="1">
            <a:off x="2084248" y="4693325"/>
            <a:ext cx="1647231" cy="123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5" idx="2"/>
            <a:endCxn id="41" idx="0"/>
          </p:cNvCxnSpPr>
          <p:nvPr/>
        </p:nvCxnSpPr>
        <p:spPr>
          <a:xfrm rot="16200000" flipH="1">
            <a:off x="2992618" y="3184564"/>
            <a:ext cx="1799511" cy="38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29" idx="2"/>
            <a:endCxn id="43" idx="0"/>
          </p:cNvCxnSpPr>
          <p:nvPr/>
        </p:nvCxnSpPr>
        <p:spPr>
          <a:xfrm rot="5400000">
            <a:off x="3895504" y="3042917"/>
            <a:ext cx="1799511" cy="321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0" idx="2"/>
            <a:endCxn id="46" idx="0"/>
          </p:cNvCxnSpPr>
          <p:nvPr/>
        </p:nvCxnSpPr>
        <p:spPr>
          <a:xfrm rot="16200000" flipH="1">
            <a:off x="4614609" y="3004778"/>
            <a:ext cx="1799511" cy="397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2" idx="2"/>
            <a:endCxn id="47" idx="0"/>
          </p:cNvCxnSpPr>
          <p:nvPr/>
        </p:nvCxnSpPr>
        <p:spPr>
          <a:xfrm rot="16200000" flipH="1">
            <a:off x="5154453" y="3184078"/>
            <a:ext cx="1799482" cy="39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4" idx="2"/>
            <a:endCxn id="49" idx="0"/>
          </p:cNvCxnSpPr>
          <p:nvPr/>
        </p:nvCxnSpPr>
        <p:spPr>
          <a:xfrm rot="16200000" flipH="1">
            <a:off x="5875493" y="3184564"/>
            <a:ext cx="1799511" cy="38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78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1) </a:t>
            </a:r>
            <a:r>
              <a:rPr lang="en-GB" dirty="0" err="1" smtClean="0"/>
              <a:t>get_contributing_bins</a:t>
            </a:r>
            <a:r>
              <a:rPr lang="en-GB" dirty="0" smtClean="0"/>
              <a:t>: (</a:t>
            </a:r>
            <a:r>
              <a:rPr lang="en-GB" dirty="0" err="1" smtClean="0"/>
              <a:t>old_bins_in_new_coord_system</a:t>
            </a:r>
            <a:r>
              <a:rPr lang="en-GB" dirty="0" smtClean="0"/>
              <a:t>)</a:t>
            </a:r>
            <a:endParaRPr lang="en-GB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2318657" y="1919667"/>
            <a:ext cx="5442858" cy="1369634"/>
            <a:chOff x="2318657" y="2294317"/>
            <a:chExt cx="5442858" cy="1369634"/>
          </a:xfrm>
        </p:grpSpPr>
        <p:sp>
          <p:nvSpPr>
            <p:cNvPr id="6" name="Rectangle 5"/>
            <p:cNvSpPr/>
            <p:nvPr/>
          </p:nvSpPr>
          <p:spPr>
            <a:xfrm>
              <a:off x="2318657" y="2294317"/>
              <a:ext cx="5442858" cy="13696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318657" y="24479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318657" y="26003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318657" y="27527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18657" y="29051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318657" y="30575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318657" y="32099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318657" y="33623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318657" y="35147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247015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262164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277313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292462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307612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322761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337820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352969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368118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383267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398417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413566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428625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443774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458923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474072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89222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504371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519430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534579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549728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564877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580027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595176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610235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625384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640533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655682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670832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685981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701040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 flipV="1">
              <a:off x="716189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731338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746487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761637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>
            <a:off x="3054868" y="2835275"/>
            <a:ext cx="2577454" cy="2500369"/>
            <a:chOff x="3532833" y="3614678"/>
            <a:chExt cx="2577454" cy="2500369"/>
          </a:xfrm>
        </p:grpSpPr>
        <p:grpSp>
          <p:nvGrpSpPr>
            <p:cNvPr id="119" name="Group 118"/>
            <p:cNvGrpSpPr/>
            <p:nvPr/>
          </p:nvGrpSpPr>
          <p:grpSpPr>
            <a:xfrm>
              <a:off x="3532833" y="3614679"/>
              <a:ext cx="2577454" cy="2500368"/>
              <a:chOff x="3723334" y="4129032"/>
              <a:chExt cx="1622459" cy="1647881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4437743" y="4843463"/>
                <a:ext cx="151493" cy="1428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4366303" y="4772022"/>
                <a:ext cx="303893" cy="280988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4294863" y="4700580"/>
                <a:ext cx="445866" cy="423869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4223423" y="4629138"/>
                <a:ext cx="586702" cy="581037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4151982" y="4557696"/>
                <a:ext cx="740239" cy="719154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4080541" y="4486253"/>
                <a:ext cx="886747" cy="876321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4009100" y="4414810"/>
                <a:ext cx="1034615" cy="1028728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3937659" y="4343366"/>
                <a:ext cx="1177266" cy="1181133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3866218" y="4271922"/>
                <a:ext cx="1328082" cy="1328778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3794776" y="4200477"/>
                <a:ext cx="1482073" cy="1485947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3723334" y="4129032"/>
                <a:ext cx="1622459" cy="164788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4795838" y="3614678"/>
              <a:ext cx="936990" cy="1200210"/>
              <a:chOff x="4795838" y="3614678"/>
              <a:chExt cx="936990" cy="1200210"/>
            </a:xfrm>
          </p:grpSpPr>
          <p:cxnSp>
            <p:nvCxnSpPr>
              <p:cNvPr id="121" name="Straight Connector 120"/>
              <p:cNvCxnSpPr>
                <a:stCxn id="118" idx="0"/>
              </p:cNvCxnSpPr>
              <p:nvPr/>
            </p:nvCxnSpPr>
            <p:spPr>
              <a:xfrm flipH="1">
                <a:off x="4795838" y="3614679"/>
                <a:ext cx="25722" cy="12002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>
                <a:stCxn id="118" idx="7"/>
              </p:cNvCxnSpPr>
              <p:nvPr/>
            </p:nvCxnSpPr>
            <p:spPr>
              <a:xfrm flipH="1">
                <a:off x="4795838" y="3980849"/>
                <a:ext cx="936990" cy="8340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>
                <a:off x="4795838" y="3694188"/>
                <a:ext cx="463481" cy="1120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H="1">
                <a:off x="4795838" y="3636169"/>
                <a:ext cx="247877" cy="11787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flipH="1">
                <a:off x="4795838" y="3802592"/>
                <a:ext cx="708307" cy="10122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 flipH="1">
                <a:off x="4795838" y="3659981"/>
                <a:ext cx="353238" cy="11549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H="1">
                <a:off x="4795838" y="3743325"/>
                <a:ext cx="591570" cy="10715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H="1">
                <a:off x="4795838" y="3881438"/>
                <a:ext cx="818550" cy="9334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18" idx="0"/>
              </p:cNvCxnSpPr>
              <p:nvPr/>
            </p:nvCxnSpPr>
            <p:spPr>
              <a:xfrm flipH="1">
                <a:off x="4795838" y="3614679"/>
                <a:ext cx="25722" cy="12002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H="1">
                <a:off x="4795838" y="3614678"/>
                <a:ext cx="134405" cy="12002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0" name="6-Point Star 159"/>
          <p:cNvSpPr/>
          <p:nvPr/>
        </p:nvSpPr>
        <p:spPr>
          <a:xfrm>
            <a:off x="4853940" y="310967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6-Point Star 160"/>
          <p:cNvSpPr/>
          <p:nvPr/>
        </p:nvSpPr>
        <p:spPr>
          <a:xfrm>
            <a:off x="4704080" y="2959177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6-Point Star 161"/>
          <p:cNvSpPr/>
          <p:nvPr/>
        </p:nvSpPr>
        <p:spPr>
          <a:xfrm>
            <a:off x="4553585" y="296489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6-Point Star 162"/>
          <p:cNvSpPr/>
          <p:nvPr/>
        </p:nvSpPr>
        <p:spPr>
          <a:xfrm>
            <a:off x="4396740" y="296489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6-Point Star 163"/>
          <p:cNvSpPr/>
          <p:nvPr/>
        </p:nvSpPr>
        <p:spPr>
          <a:xfrm>
            <a:off x="4411980" y="311729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6-Point Star 164"/>
          <p:cNvSpPr/>
          <p:nvPr/>
        </p:nvSpPr>
        <p:spPr>
          <a:xfrm>
            <a:off x="4411980" y="326969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6-Point Star 165"/>
          <p:cNvSpPr/>
          <p:nvPr/>
        </p:nvSpPr>
        <p:spPr>
          <a:xfrm>
            <a:off x="4549140" y="326207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6-Point Star 166"/>
          <p:cNvSpPr/>
          <p:nvPr/>
        </p:nvSpPr>
        <p:spPr>
          <a:xfrm>
            <a:off x="4705350" y="325445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6-Point Star 167"/>
          <p:cNvSpPr/>
          <p:nvPr/>
        </p:nvSpPr>
        <p:spPr>
          <a:xfrm>
            <a:off x="4861560" y="324683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6-Point Star 168"/>
          <p:cNvSpPr/>
          <p:nvPr/>
        </p:nvSpPr>
        <p:spPr>
          <a:xfrm>
            <a:off x="5010024" y="3248523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6-Point Star 169"/>
          <p:cNvSpPr/>
          <p:nvPr/>
        </p:nvSpPr>
        <p:spPr>
          <a:xfrm>
            <a:off x="5158740" y="323921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6-Point Star 170"/>
          <p:cNvSpPr/>
          <p:nvPr/>
        </p:nvSpPr>
        <p:spPr>
          <a:xfrm>
            <a:off x="4705350" y="311475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6-Point Star 171"/>
          <p:cNvSpPr/>
          <p:nvPr/>
        </p:nvSpPr>
        <p:spPr>
          <a:xfrm>
            <a:off x="4549775" y="311475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6-Point Star 172"/>
          <p:cNvSpPr/>
          <p:nvPr/>
        </p:nvSpPr>
        <p:spPr>
          <a:xfrm>
            <a:off x="5006975" y="311475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6" name="Straight Arrow Connector 175"/>
          <p:cNvCxnSpPr>
            <a:endCxn id="113" idx="0"/>
          </p:cNvCxnSpPr>
          <p:nvPr/>
        </p:nvCxnSpPr>
        <p:spPr>
          <a:xfrm flipH="1">
            <a:off x="4326678" y="2835276"/>
            <a:ext cx="14589" cy="542020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endCxn id="113" idx="7"/>
          </p:cNvCxnSpPr>
          <p:nvPr/>
        </p:nvCxnSpPr>
        <p:spPr>
          <a:xfrm flipH="1">
            <a:off x="4824726" y="3187021"/>
            <a:ext cx="429121" cy="384999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Arc 182"/>
          <p:cNvSpPr/>
          <p:nvPr/>
        </p:nvSpPr>
        <p:spPr>
          <a:xfrm>
            <a:off x="3616028" y="3380465"/>
            <a:ext cx="1410152" cy="1326493"/>
          </a:xfrm>
          <a:prstGeom prst="arc">
            <a:avLst>
              <a:gd name="adj1" fmla="val 16212649"/>
              <a:gd name="adj2" fmla="val 19081168"/>
            </a:avLst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Arc 183"/>
          <p:cNvSpPr/>
          <p:nvPr/>
        </p:nvSpPr>
        <p:spPr>
          <a:xfrm>
            <a:off x="3151904" y="2840038"/>
            <a:ext cx="2423396" cy="2278061"/>
          </a:xfrm>
          <a:prstGeom prst="arc">
            <a:avLst>
              <a:gd name="adj1" fmla="val 16108231"/>
              <a:gd name="adj2" fmla="val 19138994"/>
            </a:avLst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TextBox 184"/>
          <p:cNvSpPr txBox="1"/>
          <p:nvPr/>
        </p:nvSpPr>
        <p:spPr>
          <a:xfrm>
            <a:off x="1628775" y="5610225"/>
            <a:ext cx="613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Choose within New Ranges + Halo</a:t>
            </a:r>
            <a:endParaRPr lang="en-GB" sz="2800" dirty="0"/>
          </a:p>
        </p:txBody>
      </p:sp>
      <p:cxnSp>
        <p:nvCxnSpPr>
          <p:cNvPr id="187" name="Straight Connector 186"/>
          <p:cNvCxnSpPr/>
          <p:nvPr/>
        </p:nvCxnSpPr>
        <p:spPr>
          <a:xfrm flipV="1">
            <a:off x="5038732" y="2987675"/>
            <a:ext cx="307061" cy="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6-Point Star 187"/>
          <p:cNvSpPr/>
          <p:nvPr/>
        </p:nvSpPr>
        <p:spPr>
          <a:xfrm>
            <a:off x="4853940" y="296997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Connector 92"/>
          <p:cNvCxnSpPr/>
          <p:nvPr/>
        </p:nvCxnSpPr>
        <p:spPr>
          <a:xfrm>
            <a:off x="5345793" y="2987675"/>
            <a:ext cx="0" cy="30162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5038732" y="2856766"/>
            <a:ext cx="0" cy="13091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4591959" y="2686452"/>
            <a:ext cx="0" cy="15178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4282367" y="2689127"/>
            <a:ext cx="1141" cy="59953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580366" y="2840805"/>
            <a:ext cx="460627" cy="209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4286250" y="2693888"/>
            <a:ext cx="303585" cy="2859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269656" y="3287461"/>
            <a:ext cx="1076137" cy="1839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933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dirty="0" smtClean="0"/>
              <a:t>) </a:t>
            </a:r>
            <a:r>
              <a:rPr lang="en-GB" dirty="0" err="1" smtClean="0"/>
              <a:t>get_contributing_bins</a:t>
            </a:r>
            <a:r>
              <a:rPr lang="en-GB" dirty="0" smtClean="0"/>
              <a:t>: (</a:t>
            </a:r>
            <a:r>
              <a:rPr lang="en-GB" dirty="0" err="1" smtClean="0"/>
              <a:t>new_bins_in_old_coord_system</a:t>
            </a:r>
            <a:r>
              <a:rPr lang="en-GB" dirty="0" smtClean="0"/>
              <a:t>)</a:t>
            </a:r>
            <a:endParaRPr lang="en-GB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2318657" y="1919667"/>
            <a:ext cx="5442858" cy="1369634"/>
            <a:chOff x="2318657" y="2294317"/>
            <a:chExt cx="5442858" cy="1369634"/>
          </a:xfrm>
        </p:grpSpPr>
        <p:sp>
          <p:nvSpPr>
            <p:cNvPr id="6" name="Rectangle 5"/>
            <p:cNvSpPr/>
            <p:nvPr/>
          </p:nvSpPr>
          <p:spPr>
            <a:xfrm>
              <a:off x="2318657" y="2294317"/>
              <a:ext cx="5442858" cy="13696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318657" y="24479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318657" y="26003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318657" y="27527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18657" y="29051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318657" y="30575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318657" y="32099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318657" y="33623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318657" y="35147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247015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262164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277313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292462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307612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322761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337820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352969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368118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383267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398417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413566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428625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443774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458923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474072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89222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504371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519430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534579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549728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564877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580027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595176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610235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625384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640533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655682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670832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685981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701040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 flipV="1">
              <a:off x="716189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731338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746487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761637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>
            <a:off x="3054868" y="2835275"/>
            <a:ext cx="2577454" cy="2500369"/>
            <a:chOff x="3532833" y="3614678"/>
            <a:chExt cx="2577454" cy="2500369"/>
          </a:xfrm>
        </p:grpSpPr>
        <p:grpSp>
          <p:nvGrpSpPr>
            <p:cNvPr id="119" name="Group 118"/>
            <p:cNvGrpSpPr/>
            <p:nvPr/>
          </p:nvGrpSpPr>
          <p:grpSpPr>
            <a:xfrm>
              <a:off x="3532833" y="3614679"/>
              <a:ext cx="2577454" cy="2500368"/>
              <a:chOff x="3723334" y="4129032"/>
              <a:chExt cx="1622459" cy="1647881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4437743" y="4843463"/>
                <a:ext cx="151493" cy="1428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4366303" y="4772022"/>
                <a:ext cx="303893" cy="280988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4294863" y="4700580"/>
                <a:ext cx="445866" cy="423869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4223423" y="4629138"/>
                <a:ext cx="586702" cy="581037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4151982" y="4557696"/>
                <a:ext cx="740239" cy="719154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4080541" y="4486253"/>
                <a:ext cx="886747" cy="876321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4009100" y="4414810"/>
                <a:ext cx="1034615" cy="1028728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3937659" y="4343366"/>
                <a:ext cx="1177266" cy="1181133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3866218" y="4271922"/>
                <a:ext cx="1328082" cy="1328778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3794776" y="4200477"/>
                <a:ext cx="1482073" cy="1485947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3723334" y="4129032"/>
                <a:ext cx="1622459" cy="164788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4795838" y="3614678"/>
              <a:ext cx="936990" cy="1200210"/>
              <a:chOff x="4795838" y="3614678"/>
              <a:chExt cx="936990" cy="1200210"/>
            </a:xfrm>
          </p:grpSpPr>
          <p:cxnSp>
            <p:nvCxnSpPr>
              <p:cNvPr id="121" name="Straight Connector 120"/>
              <p:cNvCxnSpPr>
                <a:stCxn id="118" idx="0"/>
              </p:cNvCxnSpPr>
              <p:nvPr/>
            </p:nvCxnSpPr>
            <p:spPr>
              <a:xfrm flipH="1">
                <a:off x="4795838" y="3614679"/>
                <a:ext cx="25722" cy="12002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>
                <a:stCxn id="118" idx="7"/>
              </p:cNvCxnSpPr>
              <p:nvPr/>
            </p:nvCxnSpPr>
            <p:spPr>
              <a:xfrm flipH="1">
                <a:off x="4795838" y="3980849"/>
                <a:ext cx="936990" cy="8340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>
                <a:off x="4795838" y="3694188"/>
                <a:ext cx="463481" cy="1120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H="1">
                <a:off x="4795838" y="3636169"/>
                <a:ext cx="247877" cy="11787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flipH="1">
                <a:off x="4795838" y="3802592"/>
                <a:ext cx="708307" cy="10122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 flipH="1">
                <a:off x="4795838" y="3659981"/>
                <a:ext cx="353238" cy="11549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H="1">
                <a:off x="4795838" y="3743325"/>
                <a:ext cx="591570" cy="10715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H="1">
                <a:off x="4795838" y="3881438"/>
                <a:ext cx="818550" cy="9334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18" idx="0"/>
              </p:cNvCxnSpPr>
              <p:nvPr/>
            </p:nvCxnSpPr>
            <p:spPr>
              <a:xfrm flipH="1">
                <a:off x="4795838" y="3614679"/>
                <a:ext cx="25722" cy="12002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H="1">
                <a:off x="4795838" y="3614678"/>
                <a:ext cx="134405" cy="12002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0" name="6-Point Star 159"/>
          <p:cNvSpPr/>
          <p:nvPr/>
        </p:nvSpPr>
        <p:spPr>
          <a:xfrm>
            <a:off x="4706297" y="2981083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6-Point Star 160"/>
          <p:cNvSpPr/>
          <p:nvPr/>
        </p:nvSpPr>
        <p:spPr>
          <a:xfrm>
            <a:off x="4513576" y="2930599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6-Point Star 161"/>
          <p:cNvSpPr/>
          <p:nvPr/>
        </p:nvSpPr>
        <p:spPr>
          <a:xfrm>
            <a:off x="4410709" y="2922025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6-Point Star 167"/>
          <p:cNvSpPr/>
          <p:nvPr/>
        </p:nvSpPr>
        <p:spPr>
          <a:xfrm>
            <a:off x="4928816" y="3084407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6-Point Star 168"/>
          <p:cNvSpPr/>
          <p:nvPr/>
        </p:nvSpPr>
        <p:spPr>
          <a:xfrm>
            <a:off x="5029313" y="3153638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6-Point Star 169"/>
          <p:cNvSpPr/>
          <p:nvPr/>
        </p:nvSpPr>
        <p:spPr>
          <a:xfrm>
            <a:off x="5134926" y="3243975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6-Point Star 170"/>
          <p:cNvSpPr/>
          <p:nvPr/>
        </p:nvSpPr>
        <p:spPr>
          <a:xfrm>
            <a:off x="4614861" y="2952820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6-Point Star 172"/>
          <p:cNvSpPr/>
          <p:nvPr/>
        </p:nvSpPr>
        <p:spPr>
          <a:xfrm>
            <a:off x="4821234" y="3024259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6" name="Straight Arrow Connector 175"/>
          <p:cNvCxnSpPr>
            <a:endCxn id="113" idx="0"/>
          </p:cNvCxnSpPr>
          <p:nvPr/>
        </p:nvCxnSpPr>
        <p:spPr>
          <a:xfrm flipH="1">
            <a:off x="4326678" y="2835276"/>
            <a:ext cx="14589" cy="542020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>
            <a:off x="4841380" y="3202977"/>
            <a:ext cx="429121" cy="384999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Arc 182"/>
          <p:cNvSpPr/>
          <p:nvPr/>
        </p:nvSpPr>
        <p:spPr>
          <a:xfrm>
            <a:off x="3616028" y="3380465"/>
            <a:ext cx="1410152" cy="1326493"/>
          </a:xfrm>
          <a:prstGeom prst="arc">
            <a:avLst>
              <a:gd name="adj1" fmla="val 16212649"/>
              <a:gd name="adj2" fmla="val 19081168"/>
            </a:avLst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Arc 183"/>
          <p:cNvSpPr/>
          <p:nvPr/>
        </p:nvSpPr>
        <p:spPr>
          <a:xfrm>
            <a:off x="3151904" y="2840038"/>
            <a:ext cx="2423396" cy="2278061"/>
          </a:xfrm>
          <a:prstGeom prst="arc">
            <a:avLst>
              <a:gd name="adj1" fmla="val 16108231"/>
              <a:gd name="adj2" fmla="val 19138994"/>
            </a:avLst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TextBox 184"/>
          <p:cNvSpPr txBox="1"/>
          <p:nvPr/>
        </p:nvSpPr>
        <p:spPr>
          <a:xfrm>
            <a:off x="1628775" y="5610225"/>
            <a:ext cx="6132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new bin size &lt; current bin size. Select occupied bins</a:t>
            </a:r>
            <a:endParaRPr lang="en-GB" sz="2800" dirty="0"/>
          </a:p>
        </p:txBody>
      </p:sp>
      <p:sp>
        <p:nvSpPr>
          <p:cNvPr id="91" name="6-Point Star 90"/>
          <p:cNvSpPr/>
          <p:nvPr/>
        </p:nvSpPr>
        <p:spPr>
          <a:xfrm>
            <a:off x="4301169" y="2917257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6-Point Star 91"/>
          <p:cNvSpPr/>
          <p:nvPr/>
        </p:nvSpPr>
        <p:spPr>
          <a:xfrm>
            <a:off x="4305926" y="2802956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6-Point Star 92"/>
          <p:cNvSpPr/>
          <p:nvPr/>
        </p:nvSpPr>
        <p:spPr>
          <a:xfrm>
            <a:off x="4420227" y="280772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6-Point Star 93"/>
          <p:cNvSpPr/>
          <p:nvPr/>
        </p:nvSpPr>
        <p:spPr>
          <a:xfrm>
            <a:off x="4534528" y="2822014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6-Point Star 94"/>
          <p:cNvSpPr/>
          <p:nvPr/>
        </p:nvSpPr>
        <p:spPr>
          <a:xfrm>
            <a:off x="4639303" y="2836306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6-Point Star 95"/>
          <p:cNvSpPr/>
          <p:nvPr/>
        </p:nvSpPr>
        <p:spPr>
          <a:xfrm>
            <a:off x="4748841" y="2869650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6-Point Star 96"/>
          <p:cNvSpPr/>
          <p:nvPr/>
        </p:nvSpPr>
        <p:spPr>
          <a:xfrm>
            <a:off x="4872668" y="2926809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6-Point Star 97"/>
          <p:cNvSpPr/>
          <p:nvPr/>
        </p:nvSpPr>
        <p:spPr>
          <a:xfrm>
            <a:off x="4998875" y="2993494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6-Point Star 98"/>
          <p:cNvSpPr/>
          <p:nvPr/>
        </p:nvSpPr>
        <p:spPr>
          <a:xfrm>
            <a:off x="5096507" y="306494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6-Point Star 99"/>
          <p:cNvSpPr/>
          <p:nvPr/>
        </p:nvSpPr>
        <p:spPr>
          <a:xfrm>
            <a:off x="5229860" y="3169731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6-Point Star 101"/>
          <p:cNvSpPr/>
          <p:nvPr/>
        </p:nvSpPr>
        <p:spPr>
          <a:xfrm>
            <a:off x="4953629" y="3236418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6-Point Star 102"/>
          <p:cNvSpPr/>
          <p:nvPr/>
        </p:nvSpPr>
        <p:spPr>
          <a:xfrm>
            <a:off x="4720265" y="3212608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6-Point Star 103"/>
          <p:cNvSpPr/>
          <p:nvPr/>
        </p:nvSpPr>
        <p:spPr>
          <a:xfrm>
            <a:off x="4629779" y="3184035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6-Point Star 104"/>
          <p:cNvSpPr/>
          <p:nvPr/>
        </p:nvSpPr>
        <p:spPr>
          <a:xfrm>
            <a:off x="4544056" y="3164988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6-Point Star 105"/>
          <p:cNvSpPr/>
          <p:nvPr/>
        </p:nvSpPr>
        <p:spPr>
          <a:xfrm>
            <a:off x="4458333" y="3145941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6-Point Star 106"/>
          <p:cNvSpPr/>
          <p:nvPr/>
        </p:nvSpPr>
        <p:spPr>
          <a:xfrm>
            <a:off x="4382136" y="3141183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6-Point Star 119"/>
          <p:cNvSpPr/>
          <p:nvPr/>
        </p:nvSpPr>
        <p:spPr>
          <a:xfrm>
            <a:off x="4296413" y="3136425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6-Point Star 122"/>
          <p:cNvSpPr/>
          <p:nvPr/>
        </p:nvSpPr>
        <p:spPr>
          <a:xfrm>
            <a:off x="4296418" y="323168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6-Point Star 123"/>
          <p:cNvSpPr/>
          <p:nvPr/>
        </p:nvSpPr>
        <p:spPr>
          <a:xfrm>
            <a:off x="4367862" y="3241205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6-Point Star 125"/>
          <p:cNvSpPr/>
          <p:nvPr/>
        </p:nvSpPr>
        <p:spPr>
          <a:xfrm>
            <a:off x="4444069" y="3255491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6-Point Star 126"/>
          <p:cNvSpPr/>
          <p:nvPr/>
        </p:nvSpPr>
        <p:spPr>
          <a:xfrm>
            <a:off x="4663867" y="3088955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6-Point Star 134"/>
          <p:cNvSpPr/>
          <p:nvPr/>
        </p:nvSpPr>
        <p:spPr>
          <a:xfrm>
            <a:off x="4863214" y="3179289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6-Point Star 135"/>
          <p:cNvSpPr/>
          <p:nvPr/>
        </p:nvSpPr>
        <p:spPr>
          <a:xfrm>
            <a:off x="4782250" y="3117369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6-Point Star 136"/>
          <p:cNvSpPr/>
          <p:nvPr/>
        </p:nvSpPr>
        <p:spPr>
          <a:xfrm>
            <a:off x="4568611" y="3065137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6-Point Star 137"/>
          <p:cNvSpPr/>
          <p:nvPr/>
        </p:nvSpPr>
        <p:spPr>
          <a:xfrm>
            <a:off x="4482883" y="3031793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6-Point Star 139"/>
          <p:cNvSpPr/>
          <p:nvPr/>
        </p:nvSpPr>
        <p:spPr>
          <a:xfrm>
            <a:off x="4392392" y="3027027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6-Point Star 140"/>
          <p:cNvSpPr/>
          <p:nvPr/>
        </p:nvSpPr>
        <p:spPr>
          <a:xfrm>
            <a:off x="4292375" y="3022261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278908" y="2687638"/>
            <a:ext cx="305063" cy="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94" idx="0"/>
          </p:cNvCxnSpPr>
          <p:nvPr/>
        </p:nvCxnSpPr>
        <p:spPr>
          <a:xfrm flipV="1">
            <a:off x="4604923" y="2831951"/>
            <a:ext cx="437279" cy="541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5038732" y="2987677"/>
            <a:ext cx="15149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5195897" y="3140085"/>
            <a:ext cx="15149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 flipV="1">
            <a:off x="4591237" y="2680032"/>
            <a:ext cx="1" cy="15917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98" idx="5"/>
          </p:cNvCxnSpPr>
          <p:nvPr/>
        </p:nvCxnSpPr>
        <p:spPr>
          <a:xfrm flipH="1" flipV="1">
            <a:off x="5031025" y="2817763"/>
            <a:ext cx="3048" cy="17573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V="1">
            <a:off x="5203607" y="2978222"/>
            <a:ext cx="867" cy="16662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 flipV="1">
            <a:off x="5344885" y="3138972"/>
            <a:ext cx="2505" cy="14500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4278908" y="2680864"/>
            <a:ext cx="5514" cy="62407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4284422" y="3286185"/>
            <a:ext cx="1077829" cy="972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 flipV="1">
            <a:off x="5183425" y="2970163"/>
            <a:ext cx="3048" cy="17573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822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4368888" y="3228658"/>
            <a:ext cx="150587" cy="1378902"/>
          </a:xfrm>
          <a:prstGeom prst="rect">
            <a:avLst/>
          </a:prstGeom>
          <a:pattFill prst="pct10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2097676" y="3228658"/>
            <a:ext cx="2270579" cy="1378902"/>
          </a:xfrm>
          <a:prstGeom prst="rect">
            <a:avLst/>
          </a:prstGeom>
          <a:pattFill prst="pct10">
            <a:fgClr>
              <a:srgbClr val="92D05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symmetrisation: Works through bins first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2097677" y="3237927"/>
            <a:ext cx="5442858" cy="1369634"/>
            <a:chOff x="2318657" y="2294317"/>
            <a:chExt cx="5442858" cy="1369634"/>
          </a:xfrm>
        </p:grpSpPr>
        <p:sp>
          <p:nvSpPr>
            <p:cNvPr id="5" name="Rectangle 4"/>
            <p:cNvSpPr/>
            <p:nvPr/>
          </p:nvSpPr>
          <p:spPr>
            <a:xfrm>
              <a:off x="2318657" y="2294317"/>
              <a:ext cx="5442858" cy="13696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18657" y="24479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318657" y="26003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18657" y="27527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318657" y="29051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18657" y="30575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318657" y="32099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318657" y="33623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18657" y="35147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247015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262164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277313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292462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307612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322761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337820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352969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368118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383267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398417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413566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428625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443774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458923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474834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489222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504371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519430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534579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549728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564877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580027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595176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610235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625384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640533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655682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670832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685981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701040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716189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731338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746487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761637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/>
          <p:cNvCxnSpPr/>
          <p:nvPr/>
        </p:nvCxnSpPr>
        <p:spPr>
          <a:xfrm flipH="1">
            <a:off x="4433208" y="1690688"/>
            <a:ext cx="2994" cy="3650932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rved Down Arrow 54"/>
          <p:cNvSpPr/>
          <p:nvPr/>
        </p:nvSpPr>
        <p:spPr>
          <a:xfrm>
            <a:off x="3129731" y="2361023"/>
            <a:ext cx="2628900" cy="8001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14586" y="5201675"/>
            <a:ext cx="945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Two types of reflected cells:  Pixels transformed and pixels transformed and verified for uniqueness</a:t>
            </a:r>
            <a:endParaRPr lang="en-GB" dirty="0"/>
          </a:p>
        </p:txBody>
      </p:sp>
      <p:sp>
        <p:nvSpPr>
          <p:cNvPr id="57" name="Up Arrow 56"/>
          <p:cNvSpPr/>
          <p:nvPr/>
        </p:nvSpPr>
        <p:spPr>
          <a:xfrm>
            <a:off x="3006635" y="4708362"/>
            <a:ext cx="302078" cy="4115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58" name="Up Arrow 57"/>
          <p:cNvSpPr/>
          <p:nvPr/>
        </p:nvSpPr>
        <p:spPr>
          <a:xfrm>
            <a:off x="4311560" y="4698837"/>
            <a:ext cx="302078" cy="4115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4030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16"/>
          <p:cNvSpPr/>
          <p:nvPr/>
        </p:nvSpPr>
        <p:spPr>
          <a:xfrm>
            <a:off x="8742426" y="4905405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get_pixels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59" y="1690688"/>
            <a:ext cx="5019675" cy="4381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2643311">
            <a:off x="1621970" y="3755703"/>
            <a:ext cx="2338251" cy="522514"/>
          </a:xfrm>
          <a:prstGeom prst="rect">
            <a:avLst/>
          </a:prstGeom>
          <a:pattFill prst="pct80">
            <a:fgClr>
              <a:schemeClr val="bg1"/>
            </a:fgClr>
            <a:bgClr>
              <a:srgbClr val="FF0000"/>
            </a:bgClr>
          </a:pattFill>
          <a:ln>
            <a:solidFill>
              <a:schemeClr val="accent1">
                <a:shade val="50000"/>
                <a:alpha val="1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084769" y="2041456"/>
            <a:ext cx="5486400" cy="2862322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/>
              <a:t>npix_contributed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 smtClean="0"/>
              <a:t>PixData</a:t>
            </a:r>
            <a:r>
              <a:rPr lang="en-GB" dirty="0" smtClean="0"/>
              <a:t>:</a:t>
            </a:r>
          </a:p>
          <a:p>
            <a:r>
              <a:rPr lang="en-GB" dirty="0" err="1" smtClean="0"/>
              <a:t>pix</a:t>
            </a:r>
            <a:r>
              <a:rPr lang="en-GB" dirty="0" smtClean="0"/>
              <a:t> = </a:t>
            </a:r>
            <a:r>
              <a:rPr lang="en-GB" dirty="0" err="1" smtClean="0"/>
              <a:t>get_pixels</a:t>
            </a:r>
            <a:r>
              <a:rPr lang="en-GB" dirty="0" smtClean="0"/>
              <a:t>(</a:t>
            </a:r>
            <a:r>
              <a:rPr lang="en-GB" dirty="0" err="1"/>
              <a:t>npix_contributed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err="1" smtClean="0"/>
              <a:t>pix_hkl</a:t>
            </a:r>
            <a:r>
              <a:rPr lang="en-GB" dirty="0" smtClean="0"/>
              <a:t>= </a:t>
            </a:r>
            <a:r>
              <a:rPr lang="en-GB" b="1" dirty="0" err="1" smtClean="0"/>
              <a:t>projection</a:t>
            </a:r>
            <a:r>
              <a:rPr lang="en-GB" dirty="0" err="1" smtClean="0"/>
              <a:t>.convert_from_cc_to_axes</a:t>
            </a:r>
            <a:r>
              <a:rPr lang="en-GB" dirty="0" smtClean="0"/>
              <a:t>(</a:t>
            </a:r>
            <a:r>
              <a:rPr lang="en-GB" dirty="0" err="1" smtClean="0"/>
              <a:t>pix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[</a:t>
            </a:r>
            <a:r>
              <a:rPr lang="en-GB" dirty="0" err="1" smtClean="0"/>
              <a:t>s,e,npix</a:t>
            </a:r>
            <a:r>
              <a:rPr lang="en-GB" dirty="0" smtClean="0"/>
              <a:t>] = axis_block1.rebin(</a:t>
            </a:r>
            <a:r>
              <a:rPr lang="en-GB" dirty="0" err="1" smtClean="0"/>
              <a:t>pix_hkl</a:t>
            </a:r>
            <a:r>
              <a:rPr lang="en-GB" dirty="0" smtClean="0"/>
              <a:t>);</a:t>
            </a:r>
            <a:endParaRPr lang="en-GB" dirty="0"/>
          </a:p>
          <a:p>
            <a:endParaRPr lang="en-GB" dirty="0"/>
          </a:p>
        </p:txBody>
      </p:sp>
      <p:cxnSp>
        <p:nvCxnSpPr>
          <p:cNvPr id="9" name="Elbow Connector 8"/>
          <p:cNvCxnSpPr>
            <a:stCxn id="6" idx="0"/>
          </p:cNvCxnSpPr>
          <p:nvPr/>
        </p:nvCxnSpPr>
        <p:spPr>
          <a:xfrm rot="5400000" flipH="1" flipV="1">
            <a:off x="3798285" y="1446145"/>
            <a:ext cx="1557534" cy="320858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rot="2633870">
            <a:off x="1611579" y="4199346"/>
            <a:ext cx="1720440" cy="369332"/>
            <a:chOff x="6265320" y="4230624"/>
            <a:chExt cx="1720440" cy="36933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265320" y="4426612"/>
              <a:ext cx="1720440" cy="112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851904" y="4230624"/>
              <a:ext cx="304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u</a:t>
              </a:r>
              <a:endParaRPr lang="en-GB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82077" y="2858243"/>
            <a:ext cx="814369" cy="369332"/>
            <a:chOff x="6795325" y="3626339"/>
            <a:chExt cx="814369" cy="369332"/>
          </a:xfrm>
        </p:grpSpPr>
        <p:cxnSp>
          <p:nvCxnSpPr>
            <p:cNvPr id="18" name="Straight Arrow Connector 17"/>
            <p:cNvCxnSpPr/>
            <p:nvPr/>
          </p:nvCxnSpPr>
          <p:spPr>
            <a:xfrm rot="18907573">
              <a:off x="6795325" y="3803994"/>
              <a:ext cx="814369" cy="290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8907573">
              <a:off x="6965518" y="3626339"/>
              <a:ext cx="3432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v</a:t>
              </a:r>
              <a:endParaRPr lang="en-GB" dirty="0"/>
            </a:p>
          </p:txBody>
        </p:sp>
      </p:grpSp>
      <p:sp>
        <p:nvSpPr>
          <p:cNvPr id="13" name="Down Arrow 12"/>
          <p:cNvSpPr/>
          <p:nvPr/>
        </p:nvSpPr>
        <p:spPr>
          <a:xfrm>
            <a:off x="8742426" y="1522125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1170079"/>
            <a:ext cx="2381250" cy="476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575" y="5385435"/>
            <a:ext cx="2381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0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16"/>
          <p:cNvSpPr/>
          <p:nvPr/>
        </p:nvSpPr>
        <p:spPr>
          <a:xfrm>
            <a:off x="8742426" y="4905405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get_pixels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59" y="1690688"/>
            <a:ext cx="5019675" cy="4381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84769" y="2041456"/>
            <a:ext cx="5486400" cy="2862322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/>
              <a:t>npix_contributed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 smtClean="0"/>
              <a:t>PixData</a:t>
            </a:r>
            <a:r>
              <a:rPr lang="en-GB" dirty="0" smtClean="0"/>
              <a:t>:</a:t>
            </a:r>
          </a:p>
          <a:p>
            <a:r>
              <a:rPr lang="en-GB" dirty="0" err="1" smtClean="0"/>
              <a:t>pix</a:t>
            </a:r>
            <a:r>
              <a:rPr lang="en-GB" dirty="0" smtClean="0"/>
              <a:t> = </a:t>
            </a:r>
            <a:r>
              <a:rPr lang="en-GB" dirty="0" err="1" smtClean="0"/>
              <a:t>get_pixels</a:t>
            </a:r>
            <a:r>
              <a:rPr lang="en-GB" dirty="0" smtClean="0"/>
              <a:t>(</a:t>
            </a:r>
            <a:r>
              <a:rPr lang="en-GB" dirty="0" err="1"/>
              <a:t>npix_contributed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err="1" smtClean="0"/>
              <a:t>pix_cyl</a:t>
            </a:r>
            <a:r>
              <a:rPr lang="en-GB" dirty="0" smtClean="0"/>
              <a:t> = </a:t>
            </a:r>
            <a:r>
              <a:rPr lang="en-GB" b="1" dirty="0" err="1" smtClean="0"/>
              <a:t>projection</a:t>
            </a:r>
            <a:r>
              <a:rPr lang="en-GB" dirty="0" err="1" smtClean="0"/>
              <a:t>.convert_from_cc_to_axes</a:t>
            </a:r>
            <a:r>
              <a:rPr lang="en-GB" dirty="0" smtClean="0"/>
              <a:t>(</a:t>
            </a:r>
            <a:r>
              <a:rPr lang="en-GB" dirty="0" err="1" smtClean="0"/>
              <a:t>pix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[</a:t>
            </a:r>
            <a:r>
              <a:rPr lang="en-GB" dirty="0" err="1" smtClean="0"/>
              <a:t>s,e,npix</a:t>
            </a:r>
            <a:r>
              <a:rPr lang="en-GB" dirty="0" smtClean="0"/>
              <a:t>] = axis_block1.rebin(</a:t>
            </a:r>
            <a:r>
              <a:rPr lang="en-GB" dirty="0" err="1" smtClean="0"/>
              <a:t>pix_cyl</a:t>
            </a:r>
            <a:r>
              <a:rPr lang="en-GB" dirty="0" smtClean="0"/>
              <a:t>);</a:t>
            </a:r>
            <a:endParaRPr lang="en-GB" dirty="0"/>
          </a:p>
          <a:p>
            <a:endParaRPr lang="en-GB" dirty="0"/>
          </a:p>
        </p:txBody>
      </p:sp>
      <p:cxnSp>
        <p:nvCxnSpPr>
          <p:cNvPr id="9" name="Elbow Connector 8"/>
          <p:cNvCxnSpPr>
            <a:stCxn id="21" idx="0"/>
          </p:cNvCxnSpPr>
          <p:nvPr/>
        </p:nvCxnSpPr>
        <p:spPr>
          <a:xfrm rot="5400000" flipH="1" flipV="1">
            <a:off x="3667502" y="1315364"/>
            <a:ext cx="1557534" cy="347014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/>
          <p:cNvSpPr/>
          <p:nvPr/>
        </p:nvSpPr>
        <p:spPr>
          <a:xfrm>
            <a:off x="8742426" y="1522125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1170079"/>
            <a:ext cx="2381250" cy="476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575" y="5385435"/>
            <a:ext cx="2381250" cy="476250"/>
          </a:xfrm>
          <a:prstGeom prst="rect">
            <a:avLst/>
          </a:prstGeom>
        </p:spPr>
      </p:pic>
      <p:sp>
        <p:nvSpPr>
          <p:cNvPr id="21" name="Donut 20"/>
          <p:cNvSpPr/>
          <p:nvPr/>
        </p:nvSpPr>
        <p:spPr>
          <a:xfrm>
            <a:off x="1955292" y="3829204"/>
            <a:ext cx="1511808" cy="1429213"/>
          </a:xfrm>
          <a:prstGeom prst="donu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91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6296"/>
            <a:ext cx="10515600" cy="904875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Projection refactoring plan: Refactor cut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0" y="1412090"/>
            <a:ext cx="7453993" cy="2583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4978173"/>
            <a:ext cx="4514850" cy="1495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668" y="4706710"/>
            <a:ext cx="4333875" cy="20383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799" y="4288444"/>
            <a:ext cx="4669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Extract </a:t>
            </a:r>
            <a:r>
              <a:rPr lang="en-GB" sz="2400" smtClean="0"/>
              <a:t>classes (in cut procedure):</a:t>
            </a:r>
            <a:endParaRPr lang="en-GB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85800" y="4706710"/>
            <a:ext cx="891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5800" y="1248604"/>
            <a:ext cx="5399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Upcoming DND (</a:t>
            </a:r>
            <a:r>
              <a:rPr lang="en-GB" sz="2400" dirty="0" err="1" smtClean="0"/>
              <a:t>sqw_dnd_data</a:t>
            </a:r>
            <a:r>
              <a:rPr lang="en-GB" sz="2400" dirty="0" smtClean="0"/>
              <a:t>) object: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129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0164" y="392224"/>
            <a:ext cx="1356022" cy="458609"/>
          </a:xfrm>
        </p:spPr>
        <p:txBody>
          <a:bodyPr>
            <a:noAutofit/>
          </a:bodyPr>
          <a:lstStyle/>
          <a:p>
            <a:r>
              <a:rPr lang="en-GB" sz="4000" dirty="0" smtClean="0"/>
              <a:t>Cut:</a:t>
            </a:r>
            <a:endParaRPr lang="en-GB" sz="4000" dirty="0"/>
          </a:p>
        </p:txBody>
      </p:sp>
      <p:sp>
        <p:nvSpPr>
          <p:cNvPr id="5" name="Rectangle 4"/>
          <p:cNvSpPr/>
          <p:nvPr/>
        </p:nvSpPr>
        <p:spPr>
          <a:xfrm>
            <a:off x="617882" y="1527862"/>
            <a:ext cx="783570" cy="2650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SQW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0" idx="3"/>
            <a:endCxn id="15" idx="1"/>
          </p:cNvCxnSpPr>
          <p:nvPr/>
        </p:nvCxnSpPr>
        <p:spPr>
          <a:xfrm flipV="1">
            <a:off x="1401452" y="1746985"/>
            <a:ext cx="1205212" cy="255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17882" y="1527862"/>
            <a:ext cx="783570" cy="48944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npix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318" y="3685084"/>
            <a:ext cx="783570" cy="48944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pix</a:t>
            </a:r>
            <a:endParaRPr lang="en-GB" dirty="0" smtClean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606665" y="1612261"/>
            <a:ext cx="2417328" cy="269446"/>
            <a:chOff x="3037156" y="2024029"/>
            <a:chExt cx="3242763" cy="316195"/>
          </a:xfrm>
        </p:grpSpPr>
        <p:sp>
          <p:nvSpPr>
            <p:cNvPr id="15" name="Rectangle 14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606665" y="1344409"/>
            <a:ext cx="2417328" cy="269446"/>
            <a:chOff x="3037156" y="2024029"/>
            <a:chExt cx="3242763" cy="316195"/>
          </a:xfrm>
        </p:grpSpPr>
        <p:sp>
          <p:nvSpPr>
            <p:cNvPr id="51" name="Rectangle 50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7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8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852965" y="126852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N-cell:</a:t>
            </a: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2635066" y="3415160"/>
            <a:ext cx="268280" cy="1005459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06374" y="3415160"/>
            <a:ext cx="268280" cy="1005459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174132" y="3415160"/>
            <a:ext cx="268280" cy="100545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442118" y="3415160"/>
            <a:ext cx="268280" cy="100545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710162" y="3415160"/>
            <a:ext cx="268280" cy="100545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d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978207" y="3415160"/>
            <a:ext cx="268280" cy="1005459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246954" y="3415135"/>
            <a:ext cx="268280" cy="10054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14295" y="3415160"/>
            <a:ext cx="268280" cy="10054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8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784115" y="3415160"/>
            <a:ext cx="268280" cy="100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9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053934" y="3415153"/>
            <a:ext cx="268280" cy="100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10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3754" y="3415146"/>
            <a:ext cx="268280" cy="100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11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590025" y="3415141"/>
            <a:ext cx="268280" cy="100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12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856296" y="3415136"/>
            <a:ext cx="268280" cy="100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13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086004" y="5272521"/>
            <a:ext cx="268280" cy="100546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352275" y="5272516"/>
            <a:ext cx="268280" cy="100546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618545" y="5272511"/>
            <a:ext cx="268280" cy="100546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endCxn id="41" idx="1"/>
          </p:cNvCxnSpPr>
          <p:nvPr/>
        </p:nvCxnSpPr>
        <p:spPr>
          <a:xfrm flipV="1">
            <a:off x="1407133" y="3917893"/>
            <a:ext cx="1227934" cy="104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5" idx="2"/>
            <a:endCxn id="41" idx="0"/>
          </p:cNvCxnSpPr>
          <p:nvPr/>
        </p:nvCxnSpPr>
        <p:spPr>
          <a:xfrm rot="16200000" flipH="1">
            <a:off x="1988278" y="2634234"/>
            <a:ext cx="1533455" cy="28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29" idx="2"/>
            <a:endCxn id="43" idx="0"/>
          </p:cNvCxnSpPr>
          <p:nvPr/>
        </p:nvCxnSpPr>
        <p:spPr>
          <a:xfrm rot="5400000">
            <a:off x="2661337" y="2528642"/>
            <a:ext cx="1533455" cy="2395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0" idx="2"/>
            <a:endCxn id="46" idx="0"/>
          </p:cNvCxnSpPr>
          <p:nvPr/>
        </p:nvCxnSpPr>
        <p:spPr>
          <a:xfrm rot="16200000" flipH="1">
            <a:off x="3197396" y="2500211"/>
            <a:ext cx="1533455" cy="2964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2" idx="2"/>
            <a:endCxn id="47" idx="0"/>
          </p:cNvCxnSpPr>
          <p:nvPr/>
        </p:nvCxnSpPr>
        <p:spPr>
          <a:xfrm rot="16200000" flipH="1">
            <a:off x="3599826" y="2633870"/>
            <a:ext cx="1533430" cy="291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4" idx="2"/>
            <a:endCxn id="49" idx="0"/>
          </p:cNvCxnSpPr>
          <p:nvPr/>
        </p:nvCxnSpPr>
        <p:spPr>
          <a:xfrm rot="16200000" flipH="1">
            <a:off x="4137326" y="2634234"/>
            <a:ext cx="1533455" cy="28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877709" y="783846"/>
            <a:ext cx="1071203" cy="112112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 w="508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 Select Bins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173590" y="3415837"/>
            <a:ext cx="1071203" cy="16331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508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  <a:r>
              <a:rPr lang="en-GB" dirty="0" smtClean="0">
                <a:solidFill>
                  <a:schemeClr val="tx1"/>
                </a:solidFill>
              </a:rPr>
              <a:t> Cut pixels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39025" y="1037032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 Select bins</a:t>
            </a:r>
            <a:endParaRPr lang="en-GB" dirty="0"/>
          </a:p>
        </p:txBody>
      </p:sp>
      <p:sp>
        <p:nvSpPr>
          <p:cNvPr id="68" name="Rectangle 67"/>
          <p:cNvSpPr/>
          <p:nvPr/>
        </p:nvSpPr>
        <p:spPr>
          <a:xfrm>
            <a:off x="7439025" y="1959089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 cut pixels</a:t>
            </a:r>
            <a:endParaRPr lang="en-GB" dirty="0"/>
          </a:p>
        </p:txBody>
      </p:sp>
      <p:sp>
        <p:nvSpPr>
          <p:cNvPr id="70" name="Rectangle 69"/>
          <p:cNvSpPr/>
          <p:nvPr/>
        </p:nvSpPr>
        <p:spPr>
          <a:xfrm>
            <a:off x="7439025" y="2883014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 bin pixels</a:t>
            </a:r>
            <a:endParaRPr lang="en-GB" dirty="0"/>
          </a:p>
        </p:txBody>
      </p:sp>
      <p:cxnSp>
        <p:nvCxnSpPr>
          <p:cNvPr id="11" name="Elbow Connector 10"/>
          <p:cNvCxnSpPr>
            <a:stCxn id="4" idx="1"/>
            <a:endCxn id="3" idx="3"/>
          </p:cNvCxnSpPr>
          <p:nvPr/>
        </p:nvCxnSpPr>
        <p:spPr>
          <a:xfrm rot="10800000">
            <a:off x="3948913" y="1344410"/>
            <a:ext cx="3490113" cy="149823"/>
          </a:xfrm>
          <a:prstGeom prst="bentConnector3">
            <a:avLst/>
          </a:prstGeom>
          <a:ln w="127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8" idx="1"/>
            <a:endCxn id="67" idx="0"/>
          </p:cNvCxnSpPr>
          <p:nvPr/>
        </p:nvCxnSpPr>
        <p:spPr>
          <a:xfrm rot="10800000" flipV="1">
            <a:off x="3709193" y="2416289"/>
            <a:ext cx="3729833" cy="999548"/>
          </a:xfrm>
          <a:prstGeom prst="bentConnector2">
            <a:avLst/>
          </a:prstGeom>
          <a:ln w="127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7685712" y="4193594"/>
            <a:ext cx="1449725" cy="631796"/>
            <a:chOff x="7439025" y="4310488"/>
            <a:chExt cx="1449725" cy="631796"/>
          </a:xfrm>
        </p:grpSpPr>
        <p:grpSp>
          <p:nvGrpSpPr>
            <p:cNvPr id="17" name="Group 16"/>
            <p:cNvGrpSpPr/>
            <p:nvPr/>
          </p:nvGrpSpPr>
          <p:grpSpPr>
            <a:xfrm>
              <a:off x="7446229" y="4626089"/>
              <a:ext cx="1442521" cy="316195"/>
              <a:chOff x="9113104" y="4692764"/>
              <a:chExt cx="1442521" cy="316195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9113104" y="4692764"/>
                <a:ext cx="359888" cy="31619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0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477054" y="4692764"/>
                <a:ext cx="359888" cy="316195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2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836242" y="4692764"/>
                <a:ext cx="359888" cy="31619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1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0195737" y="4692764"/>
                <a:ext cx="359888" cy="31619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0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439025" y="4310488"/>
              <a:ext cx="1442521" cy="316195"/>
              <a:chOff x="7439025" y="4310488"/>
              <a:chExt cx="1442521" cy="316195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7439025" y="4310488"/>
                <a:ext cx="359888" cy="31619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802975" y="4310488"/>
                <a:ext cx="359888" cy="31619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2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8162163" y="4310488"/>
                <a:ext cx="359888" cy="31619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8521658" y="4310488"/>
                <a:ext cx="359888" cy="31619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4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3" name="Elbow Connector 22"/>
          <p:cNvCxnSpPr>
            <a:stCxn id="75" idx="2"/>
            <a:endCxn id="95" idx="0"/>
          </p:cNvCxnSpPr>
          <p:nvPr/>
        </p:nvCxnSpPr>
        <p:spPr>
          <a:xfrm rot="5400000">
            <a:off x="8004912" y="5040622"/>
            <a:ext cx="447131" cy="16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7" idx="2"/>
            <a:endCxn id="97" idx="0"/>
          </p:cNvCxnSpPr>
          <p:nvPr/>
        </p:nvCxnSpPr>
        <p:spPr>
          <a:xfrm rot="16200000" flipH="1">
            <a:off x="8450781" y="4970606"/>
            <a:ext cx="447121" cy="1566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/>
          <p:cNvSpPr/>
          <p:nvPr/>
        </p:nvSpPr>
        <p:spPr>
          <a:xfrm>
            <a:off x="8210945" y="3797414"/>
            <a:ext cx="361160" cy="3771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617882" y="5775241"/>
            <a:ext cx="391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 smtClean="0"/>
              <a:t>equal_to_toll</a:t>
            </a:r>
            <a:r>
              <a:rPr lang="en-GB" dirty="0" smtClean="0"/>
              <a:t> needs sorting pixels in bin</a:t>
            </a:r>
            <a:endParaRPr lang="en-GB" dirty="0"/>
          </a:p>
        </p:txBody>
      </p:sp>
      <p:cxnSp>
        <p:nvCxnSpPr>
          <p:cNvPr id="21" name="Elbow Connector 20"/>
          <p:cNvCxnSpPr>
            <a:stCxn id="9" idx="3"/>
            <a:endCxn id="63" idx="2"/>
          </p:cNvCxnSpPr>
          <p:nvPr/>
        </p:nvCxnSpPr>
        <p:spPr>
          <a:xfrm flipV="1">
            <a:off x="4533377" y="4420600"/>
            <a:ext cx="1190788" cy="15393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9" idx="3"/>
            <a:endCxn id="64" idx="2"/>
          </p:cNvCxnSpPr>
          <p:nvPr/>
        </p:nvCxnSpPr>
        <p:spPr>
          <a:xfrm flipV="1">
            <a:off x="4533377" y="4420595"/>
            <a:ext cx="1457059" cy="1539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01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4943475" y="4596293"/>
            <a:ext cx="6314495" cy="1425550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file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43475" y="1122521"/>
            <a:ext cx="6335804" cy="3157404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Memory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4802" y="371994"/>
            <a:ext cx="10026353" cy="458609"/>
          </a:xfrm>
        </p:spPr>
        <p:txBody>
          <a:bodyPr>
            <a:noAutofit/>
          </a:bodyPr>
          <a:lstStyle/>
          <a:p>
            <a:r>
              <a:rPr lang="en-GB" sz="4000" dirty="0" smtClean="0"/>
              <a:t>Change pixels coordinates on </a:t>
            </a:r>
            <a:r>
              <a:rPr lang="en-GB" sz="4000" dirty="0" err="1" smtClean="0"/>
              <a:t>filebased</a:t>
            </a:r>
            <a:r>
              <a:rPr lang="en-GB" sz="4000" dirty="0" smtClean="0"/>
              <a:t> SQW:</a:t>
            </a:r>
            <a:endParaRPr lang="en-GB" sz="4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6207979" y="3483089"/>
            <a:ext cx="3242763" cy="316195"/>
            <a:chOff x="3037156" y="2024029"/>
            <a:chExt cx="3242763" cy="316195"/>
          </a:xfrm>
        </p:grpSpPr>
        <p:sp>
          <p:nvSpPr>
            <p:cNvPr id="15" name="Rectangle 14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207979" y="3168764"/>
            <a:ext cx="3242763" cy="316195"/>
            <a:chOff x="3037156" y="2024029"/>
            <a:chExt cx="3242763" cy="316195"/>
          </a:xfrm>
        </p:grpSpPr>
        <p:sp>
          <p:nvSpPr>
            <p:cNvPr id="51" name="Rectangle 50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7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8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46079" y="4760566"/>
            <a:ext cx="4681057" cy="1179938"/>
            <a:chOff x="1197829" y="3941416"/>
            <a:chExt cx="4681057" cy="1179938"/>
          </a:xfrm>
        </p:grpSpPr>
        <p:sp>
          <p:nvSpPr>
            <p:cNvPr id="41" name="Rectangle 40"/>
            <p:cNvSpPr/>
            <p:nvPr/>
          </p:nvSpPr>
          <p:spPr>
            <a:xfrm>
              <a:off x="1197829" y="3941445"/>
              <a:ext cx="359888" cy="1179909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561779" y="3941445"/>
              <a:ext cx="359888" cy="1179909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920967" y="3941445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3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80462" y="3941445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4</a:t>
              </a:r>
            </a:p>
            <a:p>
              <a:pPr algn="ctr"/>
              <a:endParaRPr lang="en-GB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640034" y="3941445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5</a:t>
              </a:r>
            </a:p>
            <a:p>
              <a:pPr algn="ctr"/>
              <a:endParaRPr lang="en-GB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999606" y="3941445"/>
              <a:ext cx="359888" cy="117990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6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360122" y="3941416"/>
              <a:ext cx="359888" cy="117990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7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18750" y="3941445"/>
              <a:ext cx="359888" cy="117990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8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080704" y="3941445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9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442658" y="3941437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10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804612" y="3941429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11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161805" y="3941423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12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18998" y="3941417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13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Rectangle 66"/>
          <p:cNvSpPr/>
          <p:nvPr/>
        </p:nvSpPr>
        <p:spPr>
          <a:xfrm>
            <a:off x="6169117" y="1512570"/>
            <a:ext cx="359888" cy="117990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528612" y="1512570"/>
            <a:ext cx="359888" cy="117990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4</a:t>
            </a: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88184" y="1512570"/>
            <a:ext cx="359888" cy="117990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5</a:t>
            </a: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47756" y="1512570"/>
            <a:ext cx="359888" cy="1179909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6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608272" y="1512541"/>
            <a:ext cx="359888" cy="11799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7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9" name="Elbow Connector 68"/>
          <p:cNvCxnSpPr>
            <a:stCxn id="15" idx="2"/>
            <a:endCxn id="41" idx="0"/>
          </p:cNvCxnSpPr>
          <p:nvPr/>
        </p:nvCxnSpPr>
        <p:spPr>
          <a:xfrm rot="16200000" flipH="1">
            <a:off x="5926318" y="4260889"/>
            <a:ext cx="961311" cy="38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29" idx="2"/>
            <a:endCxn id="43" idx="0"/>
          </p:cNvCxnSpPr>
          <p:nvPr/>
        </p:nvCxnSpPr>
        <p:spPr>
          <a:xfrm rot="5400000">
            <a:off x="6829204" y="4119242"/>
            <a:ext cx="961311" cy="321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0" idx="2"/>
            <a:endCxn id="46" idx="0"/>
          </p:cNvCxnSpPr>
          <p:nvPr/>
        </p:nvCxnSpPr>
        <p:spPr>
          <a:xfrm rot="16200000" flipH="1">
            <a:off x="7548309" y="4081103"/>
            <a:ext cx="961311" cy="397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2" idx="2"/>
            <a:endCxn id="47" idx="0"/>
          </p:cNvCxnSpPr>
          <p:nvPr/>
        </p:nvCxnSpPr>
        <p:spPr>
          <a:xfrm rot="16200000" flipH="1">
            <a:off x="8088153" y="4260403"/>
            <a:ext cx="961282" cy="39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4" idx="2"/>
            <a:endCxn id="49" idx="0"/>
          </p:cNvCxnSpPr>
          <p:nvPr/>
        </p:nvCxnSpPr>
        <p:spPr>
          <a:xfrm rot="16200000" flipH="1">
            <a:off x="8809193" y="4260889"/>
            <a:ext cx="961311" cy="38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02439" y="1917829"/>
            <a:ext cx="69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Page:</a:t>
            </a:r>
            <a:endParaRPr lang="en-GB" dirty="0"/>
          </a:p>
        </p:txBody>
      </p:sp>
      <p:cxnSp>
        <p:nvCxnSpPr>
          <p:cNvPr id="21" name="Elbow Connector 20"/>
          <p:cNvCxnSpPr>
            <a:stCxn id="29" idx="2"/>
            <a:endCxn id="67" idx="2"/>
          </p:cNvCxnSpPr>
          <p:nvPr/>
        </p:nvCxnSpPr>
        <p:spPr>
          <a:xfrm rot="5400000" flipH="1">
            <a:off x="6356406" y="2685135"/>
            <a:ext cx="1106805" cy="1121495"/>
          </a:xfrm>
          <a:prstGeom prst="bentConnector3">
            <a:avLst>
              <a:gd name="adj1" fmla="val -20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30" idx="2"/>
          </p:cNvCxnSpPr>
          <p:nvPr/>
        </p:nvCxnSpPr>
        <p:spPr>
          <a:xfrm rot="5400000" flipH="1">
            <a:off x="7098930" y="3068087"/>
            <a:ext cx="1098061" cy="364335"/>
          </a:xfrm>
          <a:prstGeom prst="bentConnector3">
            <a:avLst>
              <a:gd name="adj1" fmla="val -208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6207979" y="3483073"/>
            <a:ext cx="3242763" cy="316195"/>
            <a:chOff x="3037156" y="2024029"/>
            <a:chExt cx="3242763" cy="316195"/>
          </a:xfrm>
        </p:grpSpPr>
        <p:sp>
          <p:nvSpPr>
            <p:cNvPr id="79" name="Rectangle 78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Elbow Connector 25"/>
          <p:cNvCxnSpPr>
            <a:stCxn id="32" idx="2"/>
            <a:endCxn id="73" idx="2"/>
          </p:cNvCxnSpPr>
          <p:nvPr/>
        </p:nvCxnSpPr>
        <p:spPr>
          <a:xfrm rot="5400000" flipH="1">
            <a:off x="7615327" y="2865339"/>
            <a:ext cx="1106834" cy="761056"/>
          </a:xfrm>
          <a:prstGeom prst="bentConnector3">
            <a:avLst>
              <a:gd name="adj1" fmla="val -20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964710" y="4594249"/>
            <a:ext cx="1800224" cy="173191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1053074" y="1463450"/>
            <a:ext cx="386407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Keep </a:t>
            </a:r>
            <a:r>
              <a:rPr lang="en-GB" b="1" dirty="0" err="1" smtClean="0"/>
              <a:t>pix_range</a:t>
            </a:r>
            <a:r>
              <a:rPr lang="ru-RU" dirty="0" smtClean="0"/>
              <a:t> </a:t>
            </a:r>
            <a:r>
              <a:rPr lang="en-GB" dirty="0" smtClean="0"/>
              <a:t>synchronous</a:t>
            </a:r>
          </a:p>
          <a:p>
            <a:endParaRPr lang="en-GB" dirty="0" smtClean="0"/>
          </a:p>
          <a:p>
            <a:pPr marL="342900" indent="-342900">
              <a:buAutoNum type="arabicParenR"/>
            </a:pPr>
            <a:r>
              <a:rPr lang="en-GB" dirty="0" smtClean="0"/>
              <a:t>Assign pixels (Page only?)</a:t>
            </a:r>
          </a:p>
          <a:p>
            <a:pPr marL="342900" indent="-342900">
              <a:buAutoNum type="arabicParenR"/>
            </a:pPr>
            <a:r>
              <a:rPr lang="en-GB" dirty="0" err="1" smtClean="0"/>
              <a:t>Rebin</a:t>
            </a:r>
            <a:r>
              <a:rPr lang="en-GB" dirty="0" smtClean="0"/>
              <a:t> the whole file</a:t>
            </a:r>
          </a:p>
          <a:p>
            <a:pPr marL="342900" indent="-342900">
              <a:buAutoNum type="arabicParenR"/>
            </a:pPr>
            <a:r>
              <a:rPr lang="en-GB" dirty="0" smtClean="0"/>
              <a:t>Calculate the file averages</a:t>
            </a:r>
          </a:p>
          <a:p>
            <a:pPr marL="342900" indent="-342900">
              <a:buAutoNum type="arabicParenR"/>
            </a:pPr>
            <a:r>
              <a:rPr lang="en-GB" dirty="0" smtClean="0"/>
              <a:t>Save everything back</a:t>
            </a:r>
          </a:p>
          <a:p>
            <a:pPr marL="342900" indent="-342900">
              <a:buAutoNum type="arabicParenR"/>
            </a:pPr>
            <a:r>
              <a:rPr lang="en-GB" dirty="0" smtClean="0"/>
              <a:t>Repeat again for next assignment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1053074" y="3641170"/>
            <a:ext cx="3871892" cy="280368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Whole file operation!</a:t>
            </a:r>
          </a:p>
          <a:p>
            <a:endParaRPr lang="en-GB" dirty="0" smtClean="0"/>
          </a:p>
          <a:p>
            <a:r>
              <a:rPr lang="en-GB" dirty="0" smtClean="0"/>
              <a:t>Need to cache sequence of operations until some moment in a future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chemeClr val="tx1"/>
                </a:solidFill>
              </a:rPr>
              <a:t>sqw2 = copy(sqw1) </a:t>
            </a:r>
            <a:r>
              <a:rPr lang="en-GB" dirty="0" smtClean="0"/>
              <a:t>– should copy the whole file if you  want to avoid</a:t>
            </a:r>
          </a:p>
          <a:p>
            <a:r>
              <a:rPr lang="en-GB" dirty="0" smtClean="0"/>
              <a:t>unexpected side effects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195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Algorithm: (What Horace Core is all about)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08450"/>
          </a:xfrm>
        </p:spPr>
        <p:txBody>
          <a:bodyPr/>
          <a:lstStyle/>
          <a:p>
            <a:r>
              <a:rPr lang="en-GB" dirty="0" smtClean="0"/>
              <a:t>Select bins</a:t>
            </a:r>
          </a:p>
          <a:p>
            <a:r>
              <a:rPr lang="en-GB" dirty="0" smtClean="0"/>
              <a:t>Do something with them</a:t>
            </a:r>
          </a:p>
          <a:p>
            <a:r>
              <a:rPr lang="en-GB" dirty="0" smtClean="0"/>
              <a:t>Select correspondent pixels</a:t>
            </a:r>
          </a:p>
          <a:p>
            <a:r>
              <a:rPr lang="en-GB" dirty="0" smtClean="0"/>
              <a:t>Do something with pixels </a:t>
            </a:r>
          </a:p>
          <a:p>
            <a:r>
              <a:rPr lang="en-GB" dirty="0" smtClean="0"/>
              <a:t>Build new </a:t>
            </a:r>
            <a:r>
              <a:rPr lang="en-GB" dirty="0" err="1" smtClean="0"/>
              <a:t>sqw</a:t>
            </a:r>
            <a:r>
              <a:rPr lang="en-GB" dirty="0"/>
              <a:t> </a:t>
            </a:r>
            <a:r>
              <a:rPr lang="en-GB" dirty="0" smtClean="0"/>
              <a:t>on the bases of transformed bins and pixels (cut)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710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096" y="1912934"/>
            <a:ext cx="10353675" cy="4962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DND object and </a:t>
            </a:r>
            <a:r>
              <a:rPr lang="en-GB" dirty="0"/>
              <a:t>p</a:t>
            </a:r>
            <a:r>
              <a:rPr lang="en-GB" dirty="0" smtClean="0"/>
              <a:t>arts </a:t>
            </a:r>
            <a:r>
              <a:rPr lang="en-GB" dirty="0" smtClean="0"/>
              <a:t>of new SQW object </a:t>
            </a:r>
            <a:r>
              <a:rPr lang="en-GB" dirty="0" smtClean="0"/>
              <a:t>(</a:t>
            </a:r>
            <a:r>
              <a:rPr lang="en-GB" dirty="0" err="1" smtClean="0"/>
              <a:t>data_sqw_dnd</a:t>
            </a:r>
            <a:r>
              <a:rPr lang="en-GB" dirty="0" smtClean="0"/>
              <a:t>):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96" y="1557867"/>
            <a:ext cx="1647032" cy="11937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01971" y="3426356"/>
            <a:ext cx="3069771" cy="870857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npix_to_pix_transformation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3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Cut algorithm: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2359478"/>
            <a:ext cx="98488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0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get_bins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59" y="1690688"/>
            <a:ext cx="5019675" cy="4381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2643311">
            <a:off x="1621970" y="3755703"/>
            <a:ext cx="2338251" cy="522514"/>
          </a:xfrm>
          <a:prstGeom prst="rect">
            <a:avLst/>
          </a:prstGeom>
          <a:pattFill prst="pct80">
            <a:fgClr>
              <a:schemeClr val="bg1"/>
            </a:fgClr>
            <a:bgClr>
              <a:srgbClr val="FF0000"/>
            </a:bgClr>
          </a:pattFill>
          <a:ln>
            <a:solidFill>
              <a:schemeClr val="accent1">
                <a:shade val="50000"/>
                <a:alpha val="1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016524" y="1321356"/>
            <a:ext cx="6894217" cy="3693319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axis_block1 </a:t>
            </a:r>
            <a:r>
              <a:rPr lang="en-GB" dirty="0"/>
              <a:t>= </a:t>
            </a:r>
            <a:r>
              <a:rPr lang="en-GB" dirty="0" err="1" smtClean="0"/>
              <a:t>get_new_shape</a:t>
            </a:r>
            <a:r>
              <a:rPr lang="en-GB" dirty="0" smtClean="0"/>
              <a:t>(</a:t>
            </a:r>
            <a:r>
              <a:rPr lang="en-GB" b="1" dirty="0" smtClean="0"/>
              <a:t>proj_requested,</a:t>
            </a:r>
            <a:r>
              <a:rPr lang="en-GB" dirty="0" smtClean="0"/>
              <a:t>axis_block0</a:t>
            </a:r>
            <a:r>
              <a:rPr lang="en-GB" dirty="0" smtClean="0"/>
              <a:t>,[1:10],[])</a:t>
            </a:r>
          </a:p>
          <a:p>
            <a:endParaRPr lang="en-GB" dirty="0" smtClean="0"/>
          </a:p>
          <a:p>
            <a:r>
              <a:rPr lang="en-GB" dirty="0" err="1" smtClean="0"/>
              <a:t>old</a:t>
            </a:r>
            <a:r>
              <a:rPr lang="en-GB" b="1" dirty="0" err="1" smtClean="0"/>
              <a:t>_bins_</a:t>
            </a:r>
            <a:r>
              <a:rPr lang="en-GB" dirty="0" err="1" smtClean="0"/>
              <a:t>in_new_coord_system</a:t>
            </a:r>
            <a:r>
              <a:rPr lang="en-GB" dirty="0" smtClean="0"/>
              <a:t> = </a:t>
            </a:r>
            <a:r>
              <a:rPr lang="en-GB" dirty="0" smtClean="0"/>
              <a:t>axis_block0.bin_grid(</a:t>
            </a:r>
            <a:r>
              <a:rPr lang="en-GB" b="1" dirty="0" smtClean="0"/>
              <a:t>proj_existing,proj_requested</a:t>
            </a:r>
            <a:r>
              <a:rPr lang="en-GB" dirty="0" smtClean="0"/>
              <a:t>,axis_block1)</a:t>
            </a:r>
          </a:p>
          <a:p>
            <a:endParaRPr lang="en-GB" dirty="0"/>
          </a:p>
          <a:p>
            <a:r>
              <a:rPr lang="en-GB" dirty="0" err="1" smtClean="0"/>
              <a:t>new</a:t>
            </a:r>
            <a:r>
              <a:rPr lang="en-GB" b="1" dirty="0" err="1" smtClean="0"/>
              <a:t>_bins_</a:t>
            </a:r>
            <a:r>
              <a:rPr lang="en-GB" dirty="0" err="1" smtClean="0"/>
              <a:t>in_old_coord_system</a:t>
            </a:r>
            <a:r>
              <a:rPr lang="en-GB" dirty="0" smtClean="0"/>
              <a:t> = </a:t>
            </a:r>
          </a:p>
          <a:p>
            <a:r>
              <a:rPr lang="en-GB" dirty="0" smtClean="0"/>
              <a:t>axis_block1.bin_grid(</a:t>
            </a:r>
            <a:r>
              <a:rPr lang="en-GB" b="1" dirty="0" smtClean="0"/>
              <a:t>proj_existing,proj_requested</a:t>
            </a:r>
            <a:r>
              <a:rPr lang="en-GB" dirty="0" smtClean="0"/>
              <a:t>,axis_block0)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ind</a:t>
            </a:r>
            <a:r>
              <a:rPr lang="en-GB" dirty="0" smtClean="0"/>
              <a:t> </a:t>
            </a:r>
            <a:r>
              <a:rPr lang="en-GB" dirty="0" smtClean="0"/>
              <a:t>= </a:t>
            </a:r>
            <a:r>
              <a:rPr lang="en-GB" dirty="0" err="1" smtClean="0"/>
              <a:t>get_bin_ind</a:t>
            </a:r>
            <a:r>
              <a:rPr lang="en-GB" dirty="0" smtClean="0"/>
              <a:t>(axis_block0,</a:t>
            </a:r>
            <a:r>
              <a:rPr lang="en-GB" dirty="0" smtClean="0"/>
              <a:t>~</a:t>
            </a:r>
            <a:r>
              <a:rPr lang="en-GB" b="1" dirty="0" smtClean="0"/>
              <a:t>_bins</a:t>
            </a:r>
            <a:r>
              <a:rPr lang="en-GB" b="1" dirty="0" smtClean="0"/>
              <a:t>_</a:t>
            </a:r>
            <a:r>
              <a:rPr lang="en-GB" dirty="0" smtClean="0"/>
              <a:t>~</a:t>
            </a:r>
            <a:r>
              <a:rPr lang="en-GB" dirty="0" smtClean="0"/>
              <a:t>)</a:t>
            </a:r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npix_contributed</a:t>
            </a:r>
            <a:r>
              <a:rPr lang="en-GB" dirty="0" smtClean="0"/>
              <a:t> =</a:t>
            </a:r>
            <a:r>
              <a:rPr lang="en-GB" dirty="0" err="1" smtClean="0"/>
              <a:t>get_contributed_pix_pos</a:t>
            </a:r>
            <a:r>
              <a:rPr lang="en-GB" dirty="0" smtClean="0"/>
              <a:t>(</a:t>
            </a:r>
            <a:r>
              <a:rPr lang="en-GB" dirty="0" err="1" smtClean="0"/>
              <a:t>ind,npix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9" name="Elbow Connector 8"/>
          <p:cNvCxnSpPr>
            <a:stCxn id="6" idx="0"/>
          </p:cNvCxnSpPr>
          <p:nvPr/>
        </p:nvCxnSpPr>
        <p:spPr>
          <a:xfrm rot="5400000" flipH="1" flipV="1">
            <a:off x="2846660" y="1659338"/>
            <a:ext cx="2295967" cy="2043765"/>
          </a:xfrm>
          <a:prstGeom prst="bentConnector3">
            <a:avLst>
              <a:gd name="adj1" fmla="val 9988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rot="2633870">
            <a:off x="1611579" y="4199346"/>
            <a:ext cx="1720440" cy="369332"/>
            <a:chOff x="6265320" y="4230624"/>
            <a:chExt cx="1720440" cy="36933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265320" y="4426612"/>
              <a:ext cx="1720440" cy="112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851904" y="4230624"/>
              <a:ext cx="304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u</a:t>
              </a:r>
              <a:endParaRPr lang="en-GB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82077" y="2858243"/>
            <a:ext cx="814369" cy="369332"/>
            <a:chOff x="6795325" y="3626339"/>
            <a:chExt cx="814369" cy="369332"/>
          </a:xfrm>
        </p:grpSpPr>
        <p:cxnSp>
          <p:nvCxnSpPr>
            <p:cNvPr id="18" name="Straight Arrow Connector 17"/>
            <p:cNvCxnSpPr/>
            <p:nvPr/>
          </p:nvCxnSpPr>
          <p:spPr>
            <a:xfrm rot="18907573">
              <a:off x="6795325" y="3803994"/>
              <a:ext cx="814369" cy="290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8907573">
              <a:off x="6965518" y="3626339"/>
              <a:ext cx="3432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v</a:t>
              </a:r>
              <a:endParaRPr lang="en-GB" dirty="0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366991"/>
            <a:ext cx="2381250" cy="476250"/>
          </a:xfrm>
          <a:prstGeom prst="rect">
            <a:avLst/>
          </a:prstGeom>
        </p:spPr>
      </p:pic>
      <p:sp>
        <p:nvSpPr>
          <p:cNvPr id="22" name="Down Arrow 21"/>
          <p:cNvSpPr/>
          <p:nvPr/>
        </p:nvSpPr>
        <p:spPr>
          <a:xfrm>
            <a:off x="8742426" y="814074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wn Arrow 22"/>
          <p:cNvSpPr/>
          <p:nvPr/>
        </p:nvSpPr>
        <p:spPr>
          <a:xfrm>
            <a:off x="8645652" y="5022151"/>
            <a:ext cx="193548" cy="105003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575" y="6073100"/>
            <a:ext cx="2381250" cy="476250"/>
          </a:xfrm>
          <a:prstGeom prst="rect">
            <a:avLst/>
          </a:prstGeom>
        </p:spPr>
      </p:pic>
      <p:sp>
        <p:nvSpPr>
          <p:cNvPr id="3" name="Right Brace 2"/>
          <p:cNvSpPr/>
          <p:nvPr/>
        </p:nvSpPr>
        <p:spPr>
          <a:xfrm rot="10800000">
            <a:off x="4817211" y="1865838"/>
            <a:ext cx="364067" cy="1562162"/>
          </a:xfrm>
          <a:prstGeom prst="rightBrac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 rot="16200000">
            <a:off x="3950166" y="2515223"/>
            <a:ext cx="1376967" cy="26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One of:</a:t>
            </a:r>
            <a:endParaRPr lang="en-GB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031112" y="2987677"/>
            <a:ext cx="15149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58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get_bins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59" y="1690688"/>
            <a:ext cx="5019675" cy="4381500"/>
          </a:xfrm>
          <a:prstGeom prst="rect">
            <a:avLst/>
          </a:prstGeom>
        </p:spPr>
      </p:pic>
      <p:cxnSp>
        <p:nvCxnSpPr>
          <p:cNvPr id="9" name="Elbow Connector 8"/>
          <p:cNvCxnSpPr>
            <a:stCxn id="3" idx="0"/>
          </p:cNvCxnSpPr>
          <p:nvPr/>
        </p:nvCxnSpPr>
        <p:spPr>
          <a:xfrm rot="5400000" flipH="1" flipV="1">
            <a:off x="2820115" y="1425967"/>
            <a:ext cx="2294318" cy="251215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366991"/>
            <a:ext cx="2381250" cy="476250"/>
          </a:xfrm>
          <a:prstGeom prst="rect">
            <a:avLst/>
          </a:prstGeom>
        </p:spPr>
      </p:pic>
      <p:sp>
        <p:nvSpPr>
          <p:cNvPr id="22" name="Down Arrow 21"/>
          <p:cNvSpPr/>
          <p:nvPr/>
        </p:nvSpPr>
        <p:spPr>
          <a:xfrm>
            <a:off x="8742426" y="814074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wn Arrow 22"/>
          <p:cNvSpPr/>
          <p:nvPr/>
        </p:nvSpPr>
        <p:spPr>
          <a:xfrm>
            <a:off x="8742426" y="4458984"/>
            <a:ext cx="107660" cy="137027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575" y="5829260"/>
            <a:ext cx="2381250" cy="476250"/>
          </a:xfrm>
          <a:prstGeom prst="rect">
            <a:avLst/>
          </a:prstGeom>
        </p:spPr>
      </p:pic>
      <p:sp>
        <p:nvSpPr>
          <p:cNvPr id="3" name="Donut 2"/>
          <p:cNvSpPr/>
          <p:nvPr/>
        </p:nvSpPr>
        <p:spPr>
          <a:xfrm>
            <a:off x="1955292" y="3829204"/>
            <a:ext cx="1511808" cy="1429213"/>
          </a:xfrm>
          <a:prstGeom prst="donu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95887" y="3907766"/>
            <a:ext cx="1115309" cy="67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2518913" y="3485072"/>
            <a:ext cx="192283" cy="111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23352" y="1332242"/>
            <a:ext cx="6894217" cy="3139321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axis_block1 </a:t>
            </a:r>
            <a:r>
              <a:rPr lang="en-GB" dirty="0"/>
              <a:t>= </a:t>
            </a:r>
            <a:r>
              <a:rPr lang="en-GB" dirty="0" err="1" smtClean="0"/>
              <a:t>get_new_shape</a:t>
            </a:r>
            <a:r>
              <a:rPr lang="en-GB" dirty="0" smtClean="0"/>
              <a:t>(</a:t>
            </a:r>
            <a:r>
              <a:rPr lang="en-GB" b="1" dirty="0" smtClean="0"/>
              <a:t>proj_requested,</a:t>
            </a:r>
            <a:r>
              <a:rPr lang="en-GB" dirty="0" smtClean="0"/>
              <a:t>axis_block0</a:t>
            </a:r>
            <a:r>
              <a:rPr lang="en-GB" dirty="0" smtClean="0"/>
              <a:t>,[1:10],[])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new</a:t>
            </a:r>
            <a:r>
              <a:rPr lang="en-GB" b="1" dirty="0" err="1" smtClean="0"/>
              <a:t>_bins_</a:t>
            </a:r>
            <a:r>
              <a:rPr lang="en-GB" dirty="0" err="1" smtClean="0"/>
              <a:t>in_old_coord_system</a:t>
            </a:r>
            <a:r>
              <a:rPr lang="en-GB" dirty="0" smtClean="0"/>
              <a:t> = </a:t>
            </a:r>
          </a:p>
          <a:p>
            <a:r>
              <a:rPr lang="en-GB" dirty="0" smtClean="0"/>
              <a:t>axis_block1.bin_grid(</a:t>
            </a:r>
            <a:r>
              <a:rPr lang="en-GB" b="1" dirty="0" smtClean="0"/>
              <a:t>proj_existing,proj_requested</a:t>
            </a:r>
            <a:r>
              <a:rPr lang="en-GB" dirty="0" smtClean="0"/>
              <a:t>,axis_block0)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ind</a:t>
            </a:r>
            <a:r>
              <a:rPr lang="en-GB" dirty="0" smtClean="0"/>
              <a:t> </a:t>
            </a:r>
            <a:r>
              <a:rPr lang="en-GB" dirty="0" smtClean="0"/>
              <a:t>= </a:t>
            </a:r>
            <a:r>
              <a:rPr lang="en-GB" dirty="0" err="1" smtClean="0"/>
              <a:t>get_bin_ind</a:t>
            </a:r>
            <a:r>
              <a:rPr lang="en-GB" dirty="0" smtClean="0"/>
              <a:t>(axis_block0,</a:t>
            </a:r>
            <a:r>
              <a:rPr lang="en-GB" dirty="0" smtClean="0"/>
              <a:t>~</a:t>
            </a:r>
            <a:r>
              <a:rPr lang="en-GB" b="1" dirty="0" smtClean="0"/>
              <a:t>_bins</a:t>
            </a:r>
            <a:r>
              <a:rPr lang="en-GB" b="1" dirty="0" smtClean="0"/>
              <a:t>_</a:t>
            </a:r>
            <a:r>
              <a:rPr lang="en-GB" dirty="0" smtClean="0"/>
              <a:t>~</a:t>
            </a:r>
            <a:r>
              <a:rPr lang="en-GB" dirty="0" smtClean="0"/>
              <a:t>)</a:t>
            </a:r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npix_contributed</a:t>
            </a:r>
            <a:r>
              <a:rPr lang="en-GB" dirty="0" smtClean="0"/>
              <a:t> =</a:t>
            </a:r>
            <a:r>
              <a:rPr lang="en-GB" dirty="0" err="1" smtClean="0"/>
              <a:t>get_contributed_pix_pos</a:t>
            </a:r>
            <a:r>
              <a:rPr lang="en-GB" dirty="0" smtClean="0"/>
              <a:t>(</a:t>
            </a:r>
            <a:r>
              <a:rPr lang="en-GB" dirty="0" err="1" smtClean="0"/>
              <a:t>ind,npix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93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1) Generic operation – convert both grids into Crystal Cartesian</a:t>
            </a:r>
            <a:endParaRPr lang="en-GB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2318657" y="1919667"/>
            <a:ext cx="5442858" cy="1369634"/>
            <a:chOff x="2318657" y="2294317"/>
            <a:chExt cx="5442858" cy="1369634"/>
          </a:xfrm>
        </p:grpSpPr>
        <p:sp>
          <p:nvSpPr>
            <p:cNvPr id="6" name="Rectangle 5"/>
            <p:cNvSpPr/>
            <p:nvPr/>
          </p:nvSpPr>
          <p:spPr>
            <a:xfrm>
              <a:off x="2318657" y="2294317"/>
              <a:ext cx="5442858" cy="13696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318657" y="24479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318657" y="26003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318657" y="27527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18657" y="29051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318657" y="30575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318657" y="32099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318657" y="33623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318657" y="35147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247015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262164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277313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292462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307612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322761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337820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352969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368118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383267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398417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413566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428625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443774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458923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474072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89222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504371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519430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534579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549728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564877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580027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595176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610235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625384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640533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655682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670832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685981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701040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 flipV="1">
              <a:off x="716189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731338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746487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761637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>
            <a:off x="3054868" y="2835275"/>
            <a:ext cx="2577454" cy="2500369"/>
            <a:chOff x="3532833" y="3614678"/>
            <a:chExt cx="2577454" cy="2500369"/>
          </a:xfrm>
        </p:grpSpPr>
        <p:grpSp>
          <p:nvGrpSpPr>
            <p:cNvPr id="119" name="Group 118"/>
            <p:cNvGrpSpPr/>
            <p:nvPr/>
          </p:nvGrpSpPr>
          <p:grpSpPr>
            <a:xfrm>
              <a:off x="3532833" y="3614679"/>
              <a:ext cx="2577454" cy="2500368"/>
              <a:chOff x="3723334" y="4129032"/>
              <a:chExt cx="1622459" cy="1647881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4437743" y="4843463"/>
                <a:ext cx="151493" cy="1428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4366303" y="4772022"/>
                <a:ext cx="303893" cy="280988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4294863" y="4700580"/>
                <a:ext cx="445866" cy="423869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4223423" y="4629138"/>
                <a:ext cx="586702" cy="581037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4151982" y="4557696"/>
                <a:ext cx="740239" cy="719154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4080541" y="4486253"/>
                <a:ext cx="886747" cy="876321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4009100" y="4414810"/>
                <a:ext cx="1034615" cy="1028728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3937659" y="4343366"/>
                <a:ext cx="1177266" cy="1181133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3866218" y="4271922"/>
                <a:ext cx="1328082" cy="1328778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3794776" y="4200477"/>
                <a:ext cx="1482073" cy="1485947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3723334" y="4129032"/>
                <a:ext cx="1622459" cy="164788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4795838" y="3614678"/>
              <a:ext cx="936990" cy="1200210"/>
              <a:chOff x="4795838" y="3614678"/>
              <a:chExt cx="936990" cy="1200210"/>
            </a:xfrm>
          </p:grpSpPr>
          <p:cxnSp>
            <p:nvCxnSpPr>
              <p:cNvPr id="121" name="Straight Connector 120"/>
              <p:cNvCxnSpPr>
                <a:stCxn id="118" idx="0"/>
              </p:cNvCxnSpPr>
              <p:nvPr/>
            </p:nvCxnSpPr>
            <p:spPr>
              <a:xfrm flipH="1">
                <a:off x="4795838" y="3614679"/>
                <a:ext cx="25722" cy="12002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>
                <a:stCxn id="118" idx="7"/>
              </p:cNvCxnSpPr>
              <p:nvPr/>
            </p:nvCxnSpPr>
            <p:spPr>
              <a:xfrm flipH="1">
                <a:off x="4795838" y="3980849"/>
                <a:ext cx="936990" cy="8340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>
                <a:off x="4795838" y="3694188"/>
                <a:ext cx="463481" cy="1120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H="1">
                <a:off x="4795838" y="3636169"/>
                <a:ext cx="247877" cy="11787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flipH="1">
                <a:off x="4795838" y="3802592"/>
                <a:ext cx="708307" cy="10122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 flipH="1">
                <a:off x="4795838" y="3659981"/>
                <a:ext cx="353238" cy="11549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H="1">
                <a:off x="4795838" y="3743325"/>
                <a:ext cx="591570" cy="10715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H="1">
                <a:off x="4795838" y="3881438"/>
                <a:ext cx="818550" cy="9334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18" idx="0"/>
              </p:cNvCxnSpPr>
              <p:nvPr/>
            </p:nvCxnSpPr>
            <p:spPr>
              <a:xfrm flipH="1">
                <a:off x="4795838" y="3614679"/>
                <a:ext cx="25722" cy="12002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H="1">
                <a:off x="4795838" y="3614678"/>
                <a:ext cx="134405" cy="12002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TextBox 184"/>
          <p:cNvSpPr txBox="1"/>
          <p:nvPr/>
        </p:nvSpPr>
        <p:spPr>
          <a:xfrm>
            <a:off x="1034824" y="5653767"/>
            <a:ext cx="983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Optimization possible – Convert one cut coordinates  into another cut coordinates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505640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487</Words>
  <Application>Microsoft Office PowerPoint</Application>
  <PresentationFormat>Widescreen</PresentationFormat>
  <Paragraphs>235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SQW object structure:</vt:lpstr>
      <vt:lpstr>Cut:</vt:lpstr>
      <vt:lpstr>Change pixels coordinates on filebased SQW:</vt:lpstr>
      <vt:lpstr>Algorithm: (What Horace Core is all about)</vt:lpstr>
      <vt:lpstr>DND object and parts of new SQW object (data_sqw_dnd):</vt:lpstr>
      <vt:lpstr>Cut algorithm:</vt:lpstr>
      <vt:lpstr>get_bins:</vt:lpstr>
      <vt:lpstr>get_bins:</vt:lpstr>
      <vt:lpstr>1) Generic operation – convert both grids into Crystal Cartesian</vt:lpstr>
      <vt:lpstr>1) get_contributing_bins: (old_bins_in_new_coord_system)</vt:lpstr>
      <vt:lpstr>2) get_contributing_bins: (new_bins_in_old_coord_system)</vt:lpstr>
      <vt:lpstr>New symmetrisation: Works through bins first</vt:lpstr>
      <vt:lpstr>get_pixels:</vt:lpstr>
      <vt:lpstr>get_pixels:</vt:lpstr>
      <vt:lpstr>Projection refactoring plan: Refactor cut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</dc:creator>
  <cp:lastModifiedBy>Alex B</cp:lastModifiedBy>
  <cp:revision>75</cp:revision>
  <dcterms:created xsi:type="dcterms:W3CDTF">2020-11-27T11:41:18Z</dcterms:created>
  <dcterms:modified xsi:type="dcterms:W3CDTF">2021-01-18T14:12:42Z</dcterms:modified>
</cp:coreProperties>
</file>