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9" r:id="rId11"/>
    <p:sldId id="268" r:id="rId12"/>
    <p:sldId id="270" r:id="rId13"/>
    <p:sldId id="263" r:id="rId14"/>
    <p:sldId id="26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>
        <p:scale>
          <a:sx n="100" d="100"/>
          <a:sy n="100" d="100"/>
        </p:scale>
        <p:origin x="-3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1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95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83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08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5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1AD9-98D0-4926-A662-690A33481C0C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1AD9-98D0-4926-A662-690A33481C0C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AA600-7C87-494C-A659-74A4D77A3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447" y="413062"/>
            <a:ext cx="9144000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SQW object structure: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1025495" y="1888621"/>
            <a:ext cx="1051133" cy="31106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2076628" y="2145762"/>
            <a:ext cx="1616751" cy="3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25495" y="1888621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0104" y="4420123"/>
            <a:ext cx="1051133" cy="5743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693379" y="1987664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693379" y="1673339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85003" y="164677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grpSp>
        <p:nvGrpSpPr>
          <p:cNvPr id="65" name="Group 64"/>
          <p:cNvGrpSpPr/>
          <p:nvPr/>
        </p:nvGrpSpPr>
        <p:grpSpPr>
          <a:xfrm>
            <a:off x="3731479" y="4103341"/>
            <a:ext cx="4681057" cy="1179938"/>
            <a:chOff x="3960079" y="3981421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396007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324029" y="3981450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83217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042712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402284" y="3981450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61856" y="3981450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22372" y="3981421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481000" y="3981450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42954" y="3981450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204908" y="398144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66862" y="3981434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24055" y="3981428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81248" y="3981422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2084248" y="4693325"/>
            <a:ext cx="1647231" cy="123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2992618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3895504" y="3042917"/>
            <a:ext cx="17995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4614609" y="3004778"/>
            <a:ext cx="17995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5154453" y="3184078"/>
            <a:ext cx="17994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5875493" y="3184564"/>
            <a:ext cx="17995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05" y="29383"/>
            <a:ext cx="10515600" cy="1325563"/>
          </a:xfrm>
        </p:spPr>
        <p:txBody>
          <a:bodyPr/>
          <a:lstStyle/>
          <a:p>
            <a:r>
              <a:rPr lang="en-GB" dirty="0" smtClean="0"/>
              <a:t>1) </a:t>
            </a:r>
            <a:r>
              <a:rPr lang="en-GB" dirty="0" err="1" smtClean="0"/>
              <a:t>get_contributing_bins</a:t>
            </a:r>
            <a:r>
              <a:rPr lang="en-GB" dirty="0" smtClean="0"/>
              <a:t>: (</a:t>
            </a:r>
            <a:r>
              <a:rPr lang="en-GB" dirty="0" err="1" smtClean="0"/>
              <a:t>old_bins_in_new_coord_system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85" name="TextBox 184"/>
          <p:cNvSpPr txBox="1"/>
          <p:nvPr/>
        </p:nvSpPr>
        <p:spPr>
          <a:xfrm>
            <a:off x="1628774" y="5610225"/>
            <a:ext cx="958090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Current implementation: </a:t>
            </a:r>
            <a:r>
              <a:rPr lang="en-GB" sz="2800" dirty="0" smtClean="0"/>
              <a:t>Choose </a:t>
            </a:r>
            <a:r>
              <a:rPr lang="en-GB" sz="2800" dirty="0" smtClean="0"/>
              <a:t>within New Ranges + </a:t>
            </a:r>
            <a:r>
              <a:rPr lang="en-GB" sz="2800" dirty="0" smtClean="0"/>
              <a:t>Halo</a:t>
            </a:r>
          </a:p>
          <a:p>
            <a:r>
              <a:rPr lang="en-GB" sz="1100" u="sng" dirty="0">
                <a:solidFill>
                  <a:srgbClr val="0070C0"/>
                </a:solidFill>
              </a:rPr>
              <a:t>https://github.com/pace-neutrons/Horace/blob/master/horace_core/sqw/coord_transform/%40projection/private/get_irange_rot.m</a:t>
            </a:r>
            <a:endParaRPr lang="en-GB" sz="1100" u="sng" dirty="0">
              <a:solidFill>
                <a:srgbClr val="0070C0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935083" y="1752027"/>
            <a:ext cx="5442858" cy="1369634"/>
            <a:chOff x="2318657" y="2294317"/>
            <a:chExt cx="5442858" cy="1369634"/>
          </a:xfrm>
        </p:grpSpPr>
        <p:sp>
          <p:nvSpPr>
            <p:cNvPr id="6" name="Rectangle 5"/>
            <p:cNvSpPr/>
            <p:nvPr/>
          </p:nvSpPr>
          <p:spPr>
            <a:xfrm>
              <a:off x="2318657" y="2294317"/>
              <a:ext cx="5442858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318657" y="2447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18657" y="2600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18657" y="2752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18657" y="29051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18657" y="30575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18657" y="3209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18657" y="3362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18657" y="3514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4701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6216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7731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9246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0761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2276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3782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5296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6811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8326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9841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356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2862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44377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5892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7407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8922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0437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1943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3457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4972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6487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8002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59517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1023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62538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64053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65568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67083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68598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70104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71618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73133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4648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76163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1671294" y="2667635"/>
            <a:ext cx="2577454" cy="2500369"/>
            <a:chOff x="3532833" y="3614678"/>
            <a:chExt cx="2577454" cy="25003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3532833" y="3614679"/>
              <a:ext cx="2577454" cy="2500368"/>
              <a:chOff x="3723334" y="4129032"/>
              <a:chExt cx="1622459" cy="1647881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437743" y="4843463"/>
                <a:ext cx="151493" cy="1428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366303" y="4772022"/>
                <a:ext cx="303893" cy="28098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294863" y="4700580"/>
                <a:ext cx="445866" cy="423869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223423" y="4629138"/>
                <a:ext cx="586702" cy="58103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51982" y="4557696"/>
                <a:ext cx="740239" cy="71915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080541" y="4486253"/>
                <a:ext cx="886747" cy="876321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009100" y="4414810"/>
                <a:ext cx="1034615" cy="102872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937659" y="4343366"/>
                <a:ext cx="1177266" cy="1181133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866218" y="4271922"/>
                <a:ext cx="1328082" cy="132877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794776" y="4200477"/>
                <a:ext cx="1482073" cy="148594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723334" y="4129032"/>
                <a:ext cx="1622459" cy="1647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95838" y="3614678"/>
              <a:ext cx="936990" cy="1200210"/>
              <a:chOff x="4795838" y="3614678"/>
              <a:chExt cx="936990" cy="1200210"/>
            </a:xfrm>
          </p:grpSpPr>
          <p:cxnSp>
            <p:nvCxnSpPr>
              <p:cNvPr id="121" name="Straight Connector 120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8" idx="7"/>
              </p:cNvCxnSpPr>
              <p:nvPr/>
            </p:nvCxnSpPr>
            <p:spPr>
              <a:xfrm flipH="1">
                <a:off x="4795838" y="3980849"/>
                <a:ext cx="936990" cy="834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4795838" y="3694188"/>
                <a:ext cx="463481" cy="1120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4795838" y="3636169"/>
                <a:ext cx="247877" cy="11787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4795838" y="3802592"/>
                <a:ext cx="708307" cy="1012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795838" y="3659981"/>
                <a:ext cx="353238" cy="1154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4795838" y="3743325"/>
                <a:ext cx="591570" cy="1071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4795838" y="3881438"/>
                <a:ext cx="818550" cy="933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4795838" y="3614678"/>
                <a:ext cx="134405" cy="1200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0" name="6-Point Star 159"/>
          <p:cNvSpPr/>
          <p:nvPr/>
        </p:nvSpPr>
        <p:spPr>
          <a:xfrm>
            <a:off x="3470366" y="294203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6-Point Star 160"/>
          <p:cNvSpPr/>
          <p:nvPr/>
        </p:nvSpPr>
        <p:spPr>
          <a:xfrm>
            <a:off x="3320506" y="2791537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6-Point Star 161"/>
          <p:cNvSpPr/>
          <p:nvPr/>
        </p:nvSpPr>
        <p:spPr>
          <a:xfrm>
            <a:off x="3170011" y="27972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6-Point Star 162"/>
          <p:cNvSpPr/>
          <p:nvPr/>
        </p:nvSpPr>
        <p:spPr>
          <a:xfrm>
            <a:off x="3013166" y="27972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6-Point Star 163"/>
          <p:cNvSpPr/>
          <p:nvPr/>
        </p:nvSpPr>
        <p:spPr>
          <a:xfrm>
            <a:off x="3028406" y="29496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6-Point Star 164"/>
          <p:cNvSpPr/>
          <p:nvPr/>
        </p:nvSpPr>
        <p:spPr>
          <a:xfrm>
            <a:off x="3028406" y="310205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6-Point Star 165"/>
          <p:cNvSpPr/>
          <p:nvPr/>
        </p:nvSpPr>
        <p:spPr>
          <a:xfrm>
            <a:off x="3165566" y="309443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6-Point Star 166"/>
          <p:cNvSpPr/>
          <p:nvPr/>
        </p:nvSpPr>
        <p:spPr>
          <a:xfrm>
            <a:off x="3321776" y="30868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6-Point Star 167"/>
          <p:cNvSpPr/>
          <p:nvPr/>
        </p:nvSpPr>
        <p:spPr>
          <a:xfrm>
            <a:off x="3477986" y="307919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6-Point Star 168"/>
          <p:cNvSpPr/>
          <p:nvPr/>
        </p:nvSpPr>
        <p:spPr>
          <a:xfrm>
            <a:off x="3626450" y="3080883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6-Point Star 169"/>
          <p:cNvSpPr/>
          <p:nvPr/>
        </p:nvSpPr>
        <p:spPr>
          <a:xfrm>
            <a:off x="3775166" y="307157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6-Point Star 170"/>
          <p:cNvSpPr/>
          <p:nvPr/>
        </p:nvSpPr>
        <p:spPr>
          <a:xfrm>
            <a:off x="3321776" y="29471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6-Point Star 171"/>
          <p:cNvSpPr/>
          <p:nvPr/>
        </p:nvSpPr>
        <p:spPr>
          <a:xfrm>
            <a:off x="3166201" y="29471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6-Point Star 172"/>
          <p:cNvSpPr/>
          <p:nvPr/>
        </p:nvSpPr>
        <p:spPr>
          <a:xfrm>
            <a:off x="3623401" y="29471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6" name="Straight Arrow Connector 175"/>
          <p:cNvCxnSpPr>
            <a:endCxn id="113" idx="0"/>
          </p:cNvCxnSpPr>
          <p:nvPr/>
        </p:nvCxnSpPr>
        <p:spPr>
          <a:xfrm flipH="1">
            <a:off x="2943104" y="2667636"/>
            <a:ext cx="14589" cy="542020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113" idx="7"/>
          </p:cNvCxnSpPr>
          <p:nvPr/>
        </p:nvCxnSpPr>
        <p:spPr>
          <a:xfrm flipH="1">
            <a:off x="3441152" y="3019381"/>
            <a:ext cx="429121" cy="384999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Arc 182"/>
          <p:cNvSpPr/>
          <p:nvPr/>
        </p:nvSpPr>
        <p:spPr>
          <a:xfrm>
            <a:off x="2232454" y="3212825"/>
            <a:ext cx="1410152" cy="1326493"/>
          </a:xfrm>
          <a:prstGeom prst="arc">
            <a:avLst>
              <a:gd name="adj1" fmla="val 16212649"/>
              <a:gd name="adj2" fmla="val 19081168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Arc 183"/>
          <p:cNvSpPr/>
          <p:nvPr/>
        </p:nvSpPr>
        <p:spPr>
          <a:xfrm>
            <a:off x="1768330" y="2672398"/>
            <a:ext cx="2423396" cy="2278061"/>
          </a:xfrm>
          <a:prstGeom prst="arc">
            <a:avLst>
              <a:gd name="adj1" fmla="val 16108231"/>
              <a:gd name="adj2" fmla="val 19138994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Connector 186"/>
          <p:cNvCxnSpPr/>
          <p:nvPr/>
        </p:nvCxnSpPr>
        <p:spPr>
          <a:xfrm flipV="1">
            <a:off x="3655158" y="2820035"/>
            <a:ext cx="307061" cy="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6-Point Star 187"/>
          <p:cNvSpPr/>
          <p:nvPr/>
        </p:nvSpPr>
        <p:spPr>
          <a:xfrm>
            <a:off x="3470366" y="280233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Connector 92"/>
          <p:cNvCxnSpPr/>
          <p:nvPr/>
        </p:nvCxnSpPr>
        <p:spPr>
          <a:xfrm>
            <a:off x="3962219" y="2820035"/>
            <a:ext cx="0" cy="3016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3655158" y="2689126"/>
            <a:ext cx="0" cy="13091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3208385" y="2518812"/>
            <a:ext cx="0" cy="15178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898793" y="2521487"/>
            <a:ext cx="1141" cy="59953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196792" y="2673165"/>
            <a:ext cx="460627" cy="209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2902676" y="2526248"/>
            <a:ext cx="303585" cy="285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886082" y="3119821"/>
            <a:ext cx="1076137" cy="1839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925450" y="1827284"/>
            <a:ext cx="3027137" cy="3560508"/>
            <a:chOff x="6925450" y="1827284"/>
            <a:chExt cx="3027137" cy="3560508"/>
          </a:xfrm>
        </p:grpSpPr>
        <p:sp>
          <p:nvSpPr>
            <p:cNvPr id="60" name="Rectangle 59"/>
            <p:cNvSpPr/>
            <p:nvPr/>
          </p:nvSpPr>
          <p:spPr>
            <a:xfrm>
              <a:off x="8143752" y="2555117"/>
              <a:ext cx="589623" cy="1905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7162369" y="2735273"/>
              <a:ext cx="2577454" cy="2500368"/>
              <a:chOff x="3723334" y="4129032"/>
              <a:chExt cx="1622459" cy="1647881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3862427" y="4270320"/>
                <a:ext cx="1340287" cy="13303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3723334" y="4129032"/>
                <a:ext cx="1622459" cy="1647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0" name="Straight Arrow Connector 139"/>
            <p:cNvCxnSpPr/>
            <p:nvPr/>
          </p:nvCxnSpPr>
          <p:spPr>
            <a:xfrm flipH="1">
              <a:off x="8484587" y="2708225"/>
              <a:ext cx="1896" cy="22153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9289793" y="3196941"/>
              <a:ext cx="158180" cy="12111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Arc 142"/>
            <p:cNvSpPr/>
            <p:nvPr/>
          </p:nvSpPr>
          <p:spPr>
            <a:xfrm>
              <a:off x="7233334" y="2960320"/>
              <a:ext cx="2399299" cy="2427472"/>
            </a:xfrm>
            <a:prstGeom prst="arc">
              <a:avLst>
                <a:gd name="adj1" fmla="val 16212649"/>
                <a:gd name="adj2" fmla="val 18927765"/>
              </a:avLst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/>
            <p:cNvSpPr/>
            <p:nvPr/>
          </p:nvSpPr>
          <p:spPr>
            <a:xfrm>
              <a:off x="6959992" y="2735271"/>
              <a:ext cx="2810713" cy="2477873"/>
            </a:xfrm>
            <a:prstGeom prst="arc">
              <a:avLst>
                <a:gd name="adj1" fmla="val 16362065"/>
                <a:gd name="adj2" fmla="val 19356095"/>
              </a:avLst>
            </a:prstGeom>
            <a:ln w="254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8463041" y="2747145"/>
              <a:ext cx="906" cy="12895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480404" y="3175497"/>
              <a:ext cx="967568" cy="82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6925450" y="1827284"/>
              <a:ext cx="3027137" cy="1369634"/>
              <a:chOff x="7032130" y="1819664"/>
              <a:chExt cx="3027137" cy="1369634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7032130" y="1819664"/>
                <a:ext cx="3027136" cy="1369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>
                <a:off x="7032130" y="2550201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7032130" y="2735271"/>
                <a:ext cx="3027136" cy="118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032130" y="2929757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7032130" y="3071572"/>
                <a:ext cx="3027136" cy="152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 flipV="1">
                <a:off x="7032130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 flipV="1">
                <a:off x="7637194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H="1" flipV="1">
                <a:off x="8243166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 flipV="1">
                <a:off x="8848230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 flipV="1">
                <a:off x="9453294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H="1" flipV="1">
                <a:off x="10059266" y="1819664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7032130" y="2359701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7032130" y="2192061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7032130" y="2024421"/>
                <a:ext cx="30271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6-Point Star 259"/>
            <p:cNvSpPr/>
            <p:nvPr/>
          </p:nvSpPr>
          <p:spPr>
            <a:xfrm flipH="1">
              <a:off x="8693359" y="2890600"/>
              <a:ext cx="109674" cy="71924"/>
            </a:xfrm>
            <a:prstGeom prst="star6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 dirty="0"/>
            </a:p>
          </p:txBody>
        </p:sp>
      </p:grpSp>
      <p:sp>
        <p:nvSpPr>
          <p:cNvPr id="262" name="Rectangle 261"/>
          <p:cNvSpPr/>
          <p:nvPr/>
        </p:nvSpPr>
        <p:spPr>
          <a:xfrm>
            <a:off x="8738789" y="2759515"/>
            <a:ext cx="602618" cy="154920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/>
          <p:cNvSpPr/>
          <p:nvPr/>
        </p:nvSpPr>
        <p:spPr>
          <a:xfrm>
            <a:off x="8741550" y="2919536"/>
            <a:ext cx="607477" cy="181718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/>
          <p:cNvSpPr/>
          <p:nvPr/>
        </p:nvSpPr>
        <p:spPr>
          <a:xfrm>
            <a:off x="9369003" y="3079555"/>
            <a:ext cx="589623" cy="117362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/>
          <p:cNvSpPr/>
          <p:nvPr/>
        </p:nvSpPr>
        <p:spPr>
          <a:xfrm>
            <a:off x="8139405" y="2752581"/>
            <a:ext cx="607275" cy="20091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TextBox 267"/>
          <p:cNvSpPr txBox="1"/>
          <p:nvPr/>
        </p:nvSpPr>
        <p:spPr>
          <a:xfrm>
            <a:off x="9447972" y="1033740"/>
            <a:ext cx="19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Toby’s problem</a:t>
            </a:r>
            <a:endParaRPr lang="en-GB" dirty="0"/>
          </a:p>
        </p:txBody>
      </p:sp>
      <p:cxnSp>
        <p:nvCxnSpPr>
          <p:cNvPr id="270" name="Straight Arrow Connector 269"/>
          <p:cNvCxnSpPr>
            <a:stCxn id="268" idx="2"/>
            <a:endCxn id="60" idx="0"/>
          </p:cNvCxnSpPr>
          <p:nvPr/>
        </p:nvCxnSpPr>
        <p:spPr>
          <a:xfrm flipH="1">
            <a:off x="8438564" y="1403072"/>
            <a:ext cx="1977148" cy="1152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8141817" y="2939293"/>
            <a:ext cx="604863" cy="152935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/>
          <p:cNvSpPr/>
          <p:nvPr/>
        </p:nvSpPr>
        <p:spPr>
          <a:xfrm>
            <a:off x="8772103" y="3085905"/>
            <a:ext cx="589623" cy="117362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6-Point Star 278"/>
          <p:cNvSpPr/>
          <p:nvPr/>
        </p:nvSpPr>
        <p:spPr>
          <a:xfrm>
            <a:off x="9306651" y="3150312"/>
            <a:ext cx="70395" cy="6138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/>
          <p:cNvSpPr/>
          <p:nvPr/>
        </p:nvSpPr>
        <p:spPr>
          <a:xfrm>
            <a:off x="9340769" y="3948235"/>
            <a:ext cx="602618" cy="154920"/>
          </a:xfrm>
          <a:prstGeom prst="rec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1" name="Straight Arrow Connector 280"/>
          <p:cNvCxnSpPr>
            <a:stCxn id="268" idx="2"/>
            <a:endCxn id="280" idx="0"/>
          </p:cNvCxnSpPr>
          <p:nvPr/>
        </p:nvCxnSpPr>
        <p:spPr>
          <a:xfrm flipH="1">
            <a:off x="9642078" y="1403072"/>
            <a:ext cx="773634" cy="254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80" idx="2"/>
          </p:cNvCxnSpPr>
          <p:nvPr/>
        </p:nvCxnSpPr>
        <p:spPr>
          <a:xfrm>
            <a:off x="9642078" y="4103155"/>
            <a:ext cx="507762" cy="436163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9084990" y="4596023"/>
            <a:ext cx="297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Occurs if char size of cut grid&lt;</a:t>
            </a:r>
          </a:p>
          <a:p>
            <a:r>
              <a:rPr lang="en-GB" dirty="0" smtClean="0"/>
              <a:t>Char size of initial grid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93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Straight Connector 250"/>
          <p:cNvCxnSpPr/>
          <p:nvPr/>
        </p:nvCxnSpPr>
        <p:spPr>
          <a:xfrm flipV="1">
            <a:off x="9349971" y="2819861"/>
            <a:ext cx="426452" cy="1211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0" y="136114"/>
            <a:ext cx="10515600" cy="1325563"/>
          </a:xfrm>
        </p:spPr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) </a:t>
            </a:r>
            <a:r>
              <a:rPr lang="en-GB" dirty="0" err="1" smtClean="0"/>
              <a:t>get_contributing_bins</a:t>
            </a:r>
            <a:r>
              <a:rPr lang="en-GB" dirty="0" smtClean="0"/>
              <a:t>: (</a:t>
            </a:r>
            <a:r>
              <a:rPr lang="en-GB" dirty="0" err="1" smtClean="0"/>
              <a:t>new_bins_in_old_coord_system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85" name="TextBox 184"/>
          <p:cNvSpPr txBox="1"/>
          <p:nvPr/>
        </p:nvSpPr>
        <p:spPr>
          <a:xfrm>
            <a:off x="1628775" y="5610225"/>
            <a:ext cx="6132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new bin size &lt; current bin size. Select occupied bins</a:t>
            </a:r>
            <a:endParaRPr lang="en-GB" sz="28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51512" y="1931805"/>
            <a:ext cx="5442858" cy="3403839"/>
            <a:chOff x="351512" y="1931805"/>
            <a:chExt cx="5442858" cy="3403839"/>
          </a:xfrm>
        </p:grpSpPr>
        <p:grpSp>
          <p:nvGrpSpPr>
            <p:cNvPr id="101" name="Group 100"/>
            <p:cNvGrpSpPr/>
            <p:nvPr/>
          </p:nvGrpSpPr>
          <p:grpSpPr>
            <a:xfrm>
              <a:off x="351512" y="1931805"/>
              <a:ext cx="5442858" cy="1369634"/>
              <a:chOff x="2318657" y="2294317"/>
              <a:chExt cx="5442858" cy="136963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318657" y="2294317"/>
                <a:ext cx="5442858" cy="13696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2318657" y="24479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318657" y="26003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318657" y="27527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318657" y="29051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318657" y="30575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318657" y="32099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318657" y="33623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318657" y="3514725"/>
                <a:ext cx="5442858" cy="47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247015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262164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277313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292462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307612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22761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37820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352969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368118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383267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398417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413566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428625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443774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8923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474072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489222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504371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519430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534579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549728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64877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580027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95176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610235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625384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640533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655682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670832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 flipV="1">
                <a:off x="6859815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7010400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7161893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 flipV="1">
                <a:off x="7313386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7464879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 flipV="1">
                <a:off x="7616372" y="2294317"/>
                <a:ext cx="1" cy="1369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1138983" y="1940417"/>
              <a:ext cx="2577454" cy="3395227"/>
              <a:chOff x="1138983" y="1940417"/>
              <a:chExt cx="2577454" cy="3395227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1138983" y="2835275"/>
                <a:ext cx="2577454" cy="2500369"/>
                <a:chOff x="3532833" y="3614678"/>
                <a:chExt cx="2577454" cy="2500369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3532833" y="3614679"/>
                  <a:ext cx="2577454" cy="2500368"/>
                  <a:chOff x="3723334" y="4129032"/>
                  <a:chExt cx="1622459" cy="1647881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4437743" y="4843463"/>
                    <a:ext cx="151493" cy="14287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4366303" y="4772022"/>
                    <a:ext cx="303893" cy="280988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4294863" y="4700580"/>
                    <a:ext cx="445866" cy="423869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4223423" y="4629138"/>
                    <a:ext cx="586702" cy="581037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4151982" y="4557696"/>
                    <a:ext cx="740239" cy="719154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4080541" y="4486253"/>
                    <a:ext cx="886747" cy="876321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4009100" y="4414810"/>
                    <a:ext cx="1034615" cy="1028728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3937659" y="4343366"/>
                    <a:ext cx="1177266" cy="1181133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3866218" y="4271922"/>
                    <a:ext cx="1328082" cy="1328778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3794776" y="4200477"/>
                    <a:ext cx="1482073" cy="1485947"/>
                  </a:xfrm>
                  <a:prstGeom prst="ellipse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3723334" y="4129032"/>
                    <a:ext cx="1622459" cy="164788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>
                  <a:off x="4795838" y="3614678"/>
                  <a:ext cx="936990" cy="1200210"/>
                  <a:chOff x="4795838" y="3614678"/>
                  <a:chExt cx="936990" cy="1200210"/>
                </a:xfrm>
              </p:grpSpPr>
              <p:cxnSp>
                <p:nvCxnSpPr>
                  <p:cNvPr id="121" name="Straight Connector 120"/>
                  <p:cNvCxnSpPr>
                    <a:stCxn id="118" idx="0"/>
                  </p:cNvCxnSpPr>
                  <p:nvPr/>
                </p:nvCxnSpPr>
                <p:spPr>
                  <a:xfrm flipH="1">
                    <a:off x="4795838" y="3614679"/>
                    <a:ext cx="25722" cy="12002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>
                    <a:stCxn id="118" idx="7"/>
                  </p:cNvCxnSpPr>
                  <p:nvPr/>
                </p:nvCxnSpPr>
                <p:spPr>
                  <a:xfrm flipH="1">
                    <a:off x="4795838" y="3980849"/>
                    <a:ext cx="936990" cy="83403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 flipH="1">
                    <a:off x="4795838" y="3694188"/>
                    <a:ext cx="463481" cy="11207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 flipH="1">
                    <a:off x="4795838" y="3636169"/>
                    <a:ext cx="247877" cy="117871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flipH="1">
                    <a:off x="4795838" y="3802592"/>
                    <a:ext cx="708307" cy="101229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H="1">
                    <a:off x="4795838" y="3659981"/>
                    <a:ext cx="353238" cy="11549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 flipH="1">
                    <a:off x="4795838" y="3743325"/>
                    <a:ext cx="591570" cy="107156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4795838" y="3881438"/>
                    <a:ext cx="818550" cy="9334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>
                    <a:stCxn id="118" idx="0"/>
                  </p:cNvCxnSpPr>
                  <p:nvPr/>
                </p:nvCxnSpPr>
                <p:spPr>
                  <a:xfrm flipH="1">
                    <a:off x="4795838" y="3614679"/>
                    <a:ext cx="25722" cy="12002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flipH="1">
                    <a:off x="4795838" y="3614678"/>
                    <a:ext cx="134405" cy="1200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0" name="6-Point Star 159"/>
              <p:cNvSpPr/>
              <p:nvPr/>
            </p:nvSpPr>
            <p:spPr>
              <a:xfrm>
                <a:off x="2790412" y="2981083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6-Point Star 160"/>
              <p:cNvSpPr/>
              <p:nvPr/>
            </p:nvSpPr>
            <p:spPr>
              <a:xfrm>
                <a:off x="2597691" y="293059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6-Point Star 161"/>
              <p:cNvSpPr/>
              <p:nvPr/>
            </p:nvSpPr>
            <p:spPr>
              <a:xfrm>
                <a:off x="2494824" y="292202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6-Point Star 167"/>
              <p:cNvSpPr/>
              <p:nvPr/>
            </p:nvSpPr>
            <p:spPr>
              <a:xfrm>
                <a:off x="3012931" y="3084407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6-Point Star 168"/>
              <p:cNvSpPr/>
              <p:nvPr/>
            </p:nvSpPr>
            <p:spPr>
              <a:xfrm>
                <a:off x="3113428" y="3153638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6-Point Star 169"/>
              <p:cNvSpPr/>
              <p:nvPr/>
            </p:nvSpPr>
            <p:spPr>
              <a:xfrm>
                <a:off x="3219041" y="324397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6-Point Star 170"/>
              <p:cNvSpPr/>
              <p:nvPr/>
            </p:nvSpPr>
            <p:spPr>
              <a:xfrm>
                <a:off x="2698976" y="2952820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6-Point Star 172"/>
              <p:cNvSpPr/>
              <p:nvPr/>
            </p:nvSpPr>
            <p:spPr>
              <a:xfrm>
                <a:off x="2905349" y="302425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6" name="Straight Arrow Connector 175"/>
              <p:cNvCxnSpPr>
                <a:endCxn id="113" idx="0"/>
              </p:cNvCxnSpPr>
              <p:nvPr/>
            </p:nvCxnSpPr>
            <p:spPr>
              <a:xfrm flipH="1">
                <a:off x="2410793" y="2835276"/>
                <a:ext cx="14589" cy="5420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 flipH="1">
                <a:off x="2925495" y="3202977"/>
                <a:ext cx="429121" cy="3849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Arc 182"/>
              <p:cNvSpPr/>
              <p:nvPr/>
            </p:nvSpPr>
            <p:spPr>
              <a:xfrm>
                <a:off x="1700143" y="3380465"/>
                <a:ext cx="1410152" cy="1326493"/>
              </a:xfrm>
              <a:prstGeom prst="arc">
                <a:avLst>
                  <a:gd name="adj1" fmla="val 16212649"/>
                  <a:gd name="adj2" fmla="val 19081168"/>
                </a:avLst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Arc 183"/>
              <p:cNvSpPr/>
              <p:nvPr/>
            </p:nvSpPr>
            <p:spPr>
              <a:xfrm>
                <a:off x="1236019" y="2840038"/>
                <a:ext cx="2423396" cy="2278061"/>
              </a:xfrm>
              <a:prstGeom prst="arc">
                <a:avLst>
                  <a:gd name="adj1" fmla="val 16108231"/>
                  <a:gd name="adj2" fmla="val 19138994"/>
                </a:avLst>
              </a:prstGeom>
              <a:ln w="25400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6-Point Star 90"/>
              <p:cNvSpPr/>
              <p:nvPr/>
            </p:nvSpPr>
            <p:spPr>
              <a:xfrm>
                <a:off x="2385284" y="2917257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6-Point Star 91"/>
              <p:cNvSpPr/>
              <p:nvPr/>
            </p:nvSpPr>
            <p:spPr>
              <a:xfrm>
                <a:off x="2390041" y="2802956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6-Point Star 92"/>
              <p:cNvSpPr/>
              <p:nvPr/>
            </p:nvSpPr>
            <p:spPr>
              <a:xfrm>
                <a:off x="2504342" y="2807722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6-Point Star 93"/>
              <p:cNvSpPr/>
              <p:nvPr/>
            </p:nvSpPr>
            <p:spPr>
              <a:xfrm>
                <a:off x="2618643" y="2822014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6-Point Star 94"/>
              <p:cNvSpPr/>
              <p:nvPr/>
            </p:nvSpPr>
            <p:spPr>
              <a:xfrm>
                <a:off x="2723418" y="2836306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6-Point Star 95"/>
              <p:cNvSpPr/>
              <p:nvPr/>
            </p:nvSpPr>
            <p:spPr>
              <a:xfrm>
                <a:off x="2832956" y="2869650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6-Point Star 96"/>
              <p:cNvSpPr/>
              <p:nvPr/>
            </p:nvSpPr>
            <p:spPr>
              <a:xfrm>
                <a:off x="2956783" y="292680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6-Point Star 97"/>
              <p:cNvSpPr/>
              <p:nvPr/>
            </p:nvSpPr>
            <p:spPr>
              <a:xfrm>
                <a:off x="3082990" y="2993494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6-Point Star 98"/>
              <p:cNvSpPr/>
              <p:nvPr/>
            </p:nvSpPr>
            <p:spPr>
              <a:xfrm>
                <a:off x="3180622" y="3064942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6-Point Star 99"/>
              <p:cNvSpPr/>
              <p:nvPr/>
            </p:nvSpPr>
            <p:spPr>
              <a:xfrm>
                <a:off x="3313975" y="3169731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6-Point Star 101"/>
              <p:cNvSpPr/>
              <p:nvPr/>
            </p:nvSpPr>
            <p:spPr>
              <a:xfrm>
                <a:off x="3037744" y="3236418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6-Point Star 102"/>
              <p:cNvSpPr/>
              <p:nvPr/>
            </p:nvSpPr>
            <p:spPr>
              <a:xfrm>
                <a:off x="2804380" y="3212608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6-Point Star 103"/>
              <p:cNvSpPr/>
              <p:nvPr/>
            </p:nvSpPr>
            <p:spPr>
              <a:xfrm>
                <a:off x="2713894" y="318403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6-Point Star 104"/>
              <p:cNvSpPr/>
              <p:nvPr/>
            </p:nvSpPr>
            <p:spPr>
              <a:xfrm>
                <a:off x="2628171" y="3164988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6-Point Star 105"/>
              <p:cNvSpPr/>
              <p:nvPr/>
            </p:nvSpPr>
            <p:spPr>
              <a:xfrm>
                <a:off x="2542448" y="3145941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6-Point Star 106"/>
              <p:cNvSpPr/>
              <p:nvPr/>
            </p:nvSpPr>
            <p:spPr>
              <a:xfrm>
                <a:off x="2466251" y="3141183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6-Point Star 119"/>
              <p:cNvSpPr/>
              <p:nvPr/>
            </p:nvSpPr>
            <p:spPr>
              <a:xfrm>
                <a:off x="2380528" y="313642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6-Point Star 122"/>
              <p:cNvSpPr/>
              <p:nvPr/>
            </p:nvSpPr>
            <p:spPr>
              <a:xfrm>
                <a:off x="2380533" y="3231682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6-Point Star 123"/>
              <p:cNvSpPr/>
              <p:nvPr/>
            </p:nvSpPr>
            <p:spPr>
              <a:xfrm>
                <a:off x="2451977" y="324120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6-Point Star 125"/>
              <p:cNvSpPr/>
              <p:nvPr/>
            </p:nvSpPr>
            <p:spPr>
              <a:xfrm>
                <a:off x="2528184" y="3255491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6-Point Star 126"/>
              <p:cNvSpPr/>
              <p:nvPr/>
            </p:nvSpPr>
            <p:spPr>
              <a:xfrm>
                <a:off x="2747982" y="3088955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6-Point Star 134"/>
              <p:cNvSpPr/>
              <p:nvPr/>
            </p:nvSpPr>
            <p:spPr>
              <a:xfrm>
                <a:off x="2947329" y="317928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6-Point Star 135"/>
              <p:cNvSpPr/>
              <p:nvPr/>
            </p:nvSpPr>
            <p:spPr>
              <a:xfrm>
                <a:off x="2866365" y="3117369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6-Point Star 136"/>
              <p:cNvSpPr/>
              <p:nvPr/>
            </p:nvSpPr>
            <p:spPr>
              <a:xfrm>
                <a:off x="2652726" y="3065137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6-Point Star 137"/>
              <p:cNvSpPr/>
              <p:nvPr/>
            </p:nvSpPr>
            <p:spPr>
              <a:xfrm>
                <a:off x="2566998" y="3031793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6-Point Star 139"/>
              <p:cNvSpPr/>
              <p:nvPr/>
            </p:nvSpPr>
            <p:spPr>
              <a:xfrm>
                <a:off x="2476507" y="3027027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6-Point Star 140"/>
              <p:cNvSpPr/>
              <p:nvPr/>
            </p:nvSpPr>
            <p:spPr>
              <a:xfrm>
                <a:off x="2376490" y="3022261"/>
                <a:ext cx="70395" cy="61388"/>
              </a:xfrm>
              <a:prstGeom prst="star6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2363023" y="2687638"/>
                <a:ext cx="305063" cy="2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94" idx="0"/>
              </p:cNvCxnSpPr>
              <p:nvPr/>
            </p:nvCxnSpPr>
            <p:spPr>
              <a:xfrm flipV="1">
                <a:off x="2689038" y="2831951"/>
                <a:ext cx="437279" cy="541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122847" y="2987677"/>
                <a:ext cx="151493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3280012" y="3140085"/>
                <a:ext cx="151493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 flipV="1">
                <a:off x="2675352" y="2680032"/>
                <a:ext cx="1" cy="15917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98" idx="5"/>
              </p:cNvCxnSpPr>
              <p:nvPr/>
            </p:nvCxnSpPr>
            <p:spPr>
              <a:xfrm flipH="1" flipV="1">
                <a:off x="3115140" y="2817763"/>
                <a:ext cx="3048" cy="175731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3287722" y="2978222"/>
                <a:ext cx="867" cy="16662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H="1" flipV="1">
                <a:off x="3429000" y="3138972"/>
                <a:ext cx="2505" cy="145006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2363023" y="2680864"/>
                <a:ext cx="5514" cy="624076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2368537" y="3286185"/>
                <a:ext cx="1077829" cy="9725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H="1" flipV="1">
                <a:off x="3267540" y="2970163"/>
                <a:ext cx="3048" cy="175731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Rectangle 2"/>
              <p:cNvSpPr/>
              <p:nvPr/>
            </p:nvSpPr>
            <p:spPr>
              <a:xfrm>
                <a:off x="2888575" y="1940417"/>
                <a:ext cx="183624" cy="1689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16" name="Group 215"/>
          <p:cNvGrpSpPr/>
          <p:nvPr/>
        </p:nvGrpSpPr>
        <p:grpSpPr>
          <a:xfrm>
            <a:off x="8054998" y="2735273"/>
            <a:ext cx="2577454" cy="2500368"/>
            <a:chOff x="3723334" y="4129032"/>
            <a:chExt cx="1622459" cy="1647881"/>
          </a:xfrm>
        </p:grpSpPr>
        <p:sp>
          <p:nvSpPr>
            <p:cNvPr id="240" name="Oval 239"/>
            <p:cNvSpPr/>
            <p:nvPr/>
          </p:nvSpPr>
          <p:spPr>
            <a:xfrm>
              <a:off x="3862427" y="4270320"/>
              <a:ext cx="1340287" cy="13303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Oval 240"/>
            <p:cNvSpPr/>
            <p:nvPr/>
          </p:nvSpPr>
          <p:spPr>
            <a:xfrm>
              <a:off x="3798226" y="4204052"/>
              <a:ext cx="1467741" cy="1485349"/>
            </a:xfrm>
            <a:prstGeom prst="ellipse">
              <a:avLst/>
            </a:pr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Oval 241"/>
            <p:cNvSpPr/>
            <p:nvPr/>
          </p:nvSpPr>
          <p:spPr>
            <a:xfrm>
              <a:off x="3723334" y="4129032"/>
              <a:ext cx="1622459" cy="16478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17" name="Straight Arrow Connector 216"/>
          <p:cNvCxnSpPr/>
          <p:nvPr/>
        </p:nvCxnSpPr>
        <p:spPr>
          <a:xfrm flipH="1">
            <a:off x="9377216" y="2708225"/>
            <a:ext cx="1896" cy="22153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Arc 218"/>
          <p:cNvSpPr/>
          <p:nvPr/>
        </p:nvSpPr>
        <p:spPr>
          <a:xfrm>
            <a:off x="8125963" y="2960320"/>
            <a:ext cx="2399299" cy="2427472"/>
          </a:xfrm>
          <a:prstGeom prst="arc">
            <a:avLst>
              <a:gd name="adj1" fmla="val 16212649"/>
              <a:gd name="adj2" fmla="val 18927765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Arc 219"/>
          <p:cNvSpPr/>
          <p:nvPr/>
        </p:nvSpPr>
        <p:spPr>
          <a:xfrm>
            <a:off x="7852621" y="2735271"/>
            <a:ext cx="2810713" cy="2477873"/>
          </a:xfrm>
          <a:prstGeom prst="arc">
            <a:avLst>
              <a:gd name="adj1" fmla="val 16362065"/>
              <a:gd name="adj2" fmla="val 19356095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Connector 220"/>
          <p:cNvCxnSpPr/>
          <p:nvPr/>
        </p:nvCxnSpPr>
        <p:spPr>
          <a:xfrm flipH="1">
            <a:off x="9355670" y="2747145"/>
            <a:ext cx="906" cy="128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9355669" y="3175498"/>
            <a:ext cx="984932" cy="85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/>
          <p:cNvGrpSpPr/>
          <p:nvPr/>
        </p:nvGrpSpPr>
        <p:grpSpPr>
          <a:xfrm>
            <a:off x="7826989" y="1833164"/>
            <a:ext cx="3027137" cy="1369634"/>
            <a:chOff x="7032130" y="1819664"/>
            <a:chExt cx="3027137" cy="1369634"/>
          </a:xfrm>
        </p:grpSpPr>
        <p:sp>
          <p:nvSpPr>
            <p:cNvPr id="226" name="Rectangle 225"/>
            <p:cNvSpPr/>
            <p:nvPr/>
          </p:nvSpPr>
          <p:spPr>
            <a:xfrm>
              <a:off x="7032130" y="1819664"/>
              <a:ext cx="3027136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7" name="Straight Connector 226"/>
            <p:cNvCxnSpPr/>
            <p:nvPr/>
          </p:nvCxnSpPr>
          <p:spPr>
            <a:xfrm>
              <a:off x="7032130" y="2550201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7032130" y="2735271"/>
              <a:ext cx="3027136" cy="118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7032130" y="2929757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7032130" y="3071572"/>
              <a:ext cx="3027136" cy="15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 flipV="1">
              <a:off x="7032130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H="1" flipV="1">
              <a:off x="7637194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H="1" flipV="1">
              <a:off x="8243166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 flipV="1">
              <a:off x="8848230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 flipH="1" flipV="1">
              <a:off x="9453294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 flipV="1">
              <a:off x="10059266" y="1819664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7032130" y="2359701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032130" y="2192061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7032130" y="2024421"/>
              <a:ext cx="30271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6-Point Star 223"/>
          <p:cNvSpPr/>
          <p:nvPr/>
        </p:nvSpPr>
        <p:spPr>
          <a:xfrm flipH="1">
            <a:off x="9307858" y="2902030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25" name="6-Point Star 224"/>
          <p:cNvSpPr/>
          <p:nvPr/>
        </p:nvSpPr>
        <p:spPr>
          <a:xfrm flipH="1">
            <a:off x="9724076" y="2788576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50" name="Rectangle 249"/>
          <p:cNvSpPr/>
          <p:nvPr/>
        </p:nvSpPr>
        <p:spPr>
          <a:xfrm>
            <a:off x="9042066" y="2939293"/>
            <a:ext cx="589623" cy="152935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2" name="Straight Connector 251"/>
          <p:cNvCxnSpPr/>
          <p:nvPr/>
        </p:nvCxnSpPr>
        <p:spPr>
          <a:xfrm flipV="1">
            <a:off x="9358966" y="2961294"/>
            <a:ext cx="725478" cy="1062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6-Point Star 252"/>
          <p:cNvSpPr/>
          <p:nvPr/>
        </p:nvSpPr>
        <p:spPr>
          <a:xfrm flipH="1">
            <a:off x="9320558" y="2705180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54" name="6-Point Star 253"/>
          <p:cNvSpPr/>
          <p:nvPr/>
        </p:nvSpPr>
        <p:spPr>
          <a:xfrm flipH="1">
            <a:off x="9650093" y="2980998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55" name="6-Point Star 254"/>
          <p:cNvSpPr/>
          <p:nvPr/>
        </p:nvSpPr>
        <p:spPr>
          <a:xfrm flipH="1">
            <a:off x="9907261" y="3105497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56" name="6-Point Star 255"/>
          <p:cNvSpPr/>
          <p:nvPr/>
        </p:nvSpPr>
        <p:spPr>
          <a:xfrm flipH="1">
            <a:off x="10033466" y="2929286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cxnSp>
        <p:nvCxnSpPr>
          <p:cNvPr id="218" name="Straight Arrow Connector 217"/>
          <p:cNvCxnSpPr/>
          <p:nvPr/>
        </p:nvCxnSpPr>
        <p:spPr>
          <a:xfrm flipH="1">
            <a:off x="10182422" y="3196941"/>
            <a:ext cx="158180" cy="121117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6-Point Star 256"/>
          <p:cNvSpPr/>
          <p:nvPr/>
        </p:nvSpPr>
        <p:spPr>
          <a:xfrm flipH="1">
            <a:off x="10117869" y="3143439"/>
            <a:ext cx="109674" cy="8861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60" name="6-Point Star 259"/>
          <p:cNvSpPr/>
          <p:nvPr/>
        </p:nvSpPr>
        <p:spPr>
          <a:xfrm flipH="1">
            <a:off x="9676158" y="2889330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61" name="6-Point Star 260"/>
          <p:cNvSpPr/>
          <p:nvPr/>
        </p:nvSpPr>
        <p:spPr>
          <a:xfrm flipH="1">
            <a:off x="9971433" y="3022680"/>
            <a:ext cx="109674" cy="71924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44" name="Rectangle 243"/>
          <p:cNvSpPr/>
          <p:nvPr/>
        </p:nvSpPr>
        <p:spPr>
          <a:xfrm>
            <a:off x="9631007" y="2936310"/>
            <a:ext cx="607477" cy="14933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/>
          <p:cNvSpPr/>
          <p:nvPr/>
        </p:nvSpPr>
        <p:spPr>
          <a:xfrm>
            <a:off x="9639038" y="2759514"/>
            <a:ext cx="602618" cy="17436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/>
          <p:cNvSpPr/>
          <p:nvPr/>
        </p:nvSpPr>
        <p:spPr>
          <a:xfrm>
            <a:off x="9028089" y="2769296"/>
            <a:ext cx="606209" cy="181321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/>
          <p:cNvSpPr/>
          <p:nvPr/>
        </p:nvSpPr>
        <p:spPr>
          <a:xfrm>
            <a:off x="9617997" y="3082730"/>
            <a:ext cx="617309" cy="117362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6-Point Star 262"/>
          <p:cNvSpPr/>
          <p:nvPr/>
        </p:nvSpPr>
        <p:spPr>
          <a:xfrm flipH="1">
            <a:off x="10293978" y="3151665"/>
            <a:ext cx="109674" cy="88618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45" name="Rectangle 244"/>
          <p:cNvSpPr/>
          <p:nvPr/>
        </p:nvSpPr>
        <p:spPr>
          <a:xfrm>
            <a:off x="10242582" y="3079555"/>
            <a:ext cx="589623" cy="117362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/>
          <p:cNvSpPr/>
          <p:nvPr/>
        </p:nvSpPr>
        <p:spPr>
          <a:xfrm>
            <a:off x="11252200" y="3458031"/>
            <a:ext cx="290694" cy="1397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/>
          <p:cNvSpPr/>
          <p:nvPr/>
        </p:nvSpPr>
        <p:spPr>
          <a:xfrm>
            <a:off x="10298984" y="3931725"/>
            <a:ext cx="602618" cy="154920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6-Point Star 264"/>
          <p:cNvSpPr/>
          <p:nvPr/>
        </p:nvSpPr>
        <p:spPr>
          <a:xfrm flipH="1">
            <a:off x="10349644" y="3942268"/>
            <a:ext cx="95963" cy="119359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cxnSp>
        <p:nvCxnSpPr>
          <p:cNvPr id="266" name="Straight Connector 265"/>
          <p:cNvCxnSpPr/>
          <p:nvPr/>
        </p:nvCxnSpPr>
        <p:spPr>
          <a:xfrm flipV="1">
            <a:off x="9362275" y="4003150"/>
            <a:ext cx="1295808" cy="2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9355668" y="3810900"/>
            <a:ext cx="1251961" cy="22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6-Point Star 267"/>
          <p:cNvSpPr/>
          <p:nvPr/>
        </p:nvSpPr>
        <p:spPr>
          <a:xfrm flipH="1">
            <a:off x="10471236" y="3945443"/>
            <a:ext cx="95019" cy="119359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70" name="6-Point Star 269"/>
          <p:cNvSpPr/>
          <p:nvPr/>
        </p:nvSpPr>
        <p:spPr>
          <a:xfrm flipH="1">
            <a:off x="9317769" y="2783393"/>
            <a:ext cx="95963" cy="119359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69" name="6-Point Star 268"/>
          <p:cNvSpPr/>
          <p:nvPr/>
        </p:nvSpPr>
        <p:spPr>
          <a:xfrm flipH="1">
            <a:off x="10597294" y="3942268"/>
            <a:ext cx="95963" cy="119359"/>
          </a:xfrm>
          <a:prstGeom prst="star6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71" name="Rectangle 270"/>
          <p:cNvSpPr/>
          <p:nvPr/>
        </p:nvSpPr>
        <p:spPr>
          <a:xfrm>
            <a:off x="9035788" y="2575364"/>
            <a:ext cx="602618" cy="174367"/>
          </a:xfrm>
          <a:prstGeom prst="rect">
            <a:avLst/>
          </a:prstGeom>
          <a:solidFill>
            <a:srgbClr val="00B050">
              <a:alpha val="38000"/>
            </a:srgbClr>
          </a:solidFill>
          <a:ln>
            <a:solidFill>
              <a:schemeClr val="accent1">
                <a:shade val="5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8937654" y="1294073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Less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8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368888" y="3228658"/>
            <a:ext cx="150587" cy="1378902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97676" y="3228658"/>
            <a:ext cx="2270579" cy="1378902"/>
          </a:xfrm>
          <a:prstGeom prst="rect">
            <a:avLst/>
          </a:prstGeom>
          <a:pattFill prst="pct10">
            <a:fgClr>
              <a:srgbClr val="92D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symmetrisation: Works through bins first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097677" y="3237927"/>
            <a:ext cx="5442858" cy="1369634"/>
            <a:chOff x="2318657" y="2294317"/>
            <a:chExt cx="5442858" cy="1369634"/>
          </a:xfrm>
        </p:grpSpPr>
        <p:sp>
          <p:nvSpPr>
            <p:cNvPr id="5" name="Rectangle 4"/>
            <p:cNvSpPr/>
            <p:nvPr/>
          </p:nvSpPr>
          <p:spPr>
            <a:xfrm>
              <a:off x="2318657" y="2294317"/>
              <a:ext cx="5442858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18657" y="2447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18657" y="2600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318657" y="2752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318657" y="29051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18657" y="30575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18657" y="3209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18657" y="3362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18657" y="3514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24701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26216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27731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29246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30761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2276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33782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35296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6811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8326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39841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41356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2862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44377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45892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474834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48922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0437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51943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3457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54972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56487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58002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59517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61023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62538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64053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65568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67083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68598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70104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71618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73133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74648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76163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 flipH="1">
            <a:off x="4433208" y="1690688"/>
            <a:ext cx="2994" cy="3650932"/>
          </a:xfrm>
          <a:prstGeom prst="straightConnector1">
            <a:avLst/>
          </a:prstGeom>
          <a:ln w="254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rved Down Arrow 54"/>
          <p:cNvSpPr/>
          <p:nvPr/>
        </p:nvSpPr>
        <p:spPr>
          <a:xfrm>
            <a:off x="3129731" y="2361023"/>
            <a:ext cx="2628900" cy="8001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14586" y="5201675"/>
            <a:ext cx="945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Two types of reflected cells:  Pixels transformed and pixels transformed and verified for uniqueness</a:t>
            </a:r>
            <a:endParaRPr lang="en-GB" dirty="0"/>
          </a:p>
        </p:txBody>
      </p:sp>
      <p:sp>
        <p:nvSpPr>
          <p:cNvPr id="57" name="Up Arrow 56"/>
          <p:cNvSpPr/>
          <p:nvPr/>
        </p:nvSpPr>
        <p:spPr>
          <a:xfrm>
            <a:off x="3006635" y="4708362"/>
            <a:ext cx="302078" cy="4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8" name="Up Arrow 57"/>
          <p:cNvSpPr/>
          <p:nvPr/>
        </p:nvSpPr>
        <p:spPr>
          <a:xfrm>
            <a:off x="4311560" y="4698837"/>
            <a:ext cx="302078" cy="4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0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pix_hkl</a:t>
            </a:r>
            <a:r>
              <a:rPr lang="en-GB" dirty="0" smtClean="0"/>
              <a:t>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.convert_from_cc_to_axes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pix_hkl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3798285" y="1446145"/>
            <a:ext cx="1557534" cy="32085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>
            <a:off x="8742426" y="490540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get_pixels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4769" y="2041456"/>
            <a:ext cx="5486400" cy="2862322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npix_contributed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 smtClean="0"/>
              <a:t>PixData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 = </a:t>
            </a:r>
            <a:r>
              <a:rPr lang="en-GB" dirty="0" err="1" smtClean="0"/>
              <a:t>get_pixels</a:t>
            </a:r>
            <a:r>
              <a:rPr lang="en-GB" dirty="0" smtClean="0"/>
              <a:t>(</a:t>
            </a:r>
            <a:r>
              <a:rPr lang="en-GB" dirty="0" err="1"/>
              <a:t>npix_contributed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pix_cyl</a:t>
            </a:r>
            <a:r>
              <a:rPr lang="en-GB" dirty="0" smtClean="0"/>
              <a:t> = </a:t>
            </a:r>
            <a:r>
              <a:rPr lang="en-GB" b="1" dirty="0" err="1" smtClean="0"/>
              <a:t>projection</a:t>
            </a:r>
            <a:r>
              <a:rPr lang="en-GB" dirty="0" err="1" smtClean="0"/>
              <a:t>.convert_from_cc_to_axes</a:t>
            </a:r>
            <a:r>
              <a:rPr lang="en-GB" dirty="0" smtClean="0"/>
              <a:t>(</a:t>
            </a:r>
            <a:r>
              <a:rPr lang="en-GB" dirty="0" err="1" smtClean="0"/>
              <a:t>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[</a:t>
            </a:r>
            <a:r>
              <a:rPr lang="en-GB" dirty="0" err="1" smtClean="0"/>
              <a:t>s,e,npix</a:t>
            </a:r>
            <a:r>
              <a:rPr lang="en-GB" dirty="0" smtClean="0"/>
              <a:t>] = axis_block1.rebin(</a:t>
            </a:r>
            <a:r>
              <a:rPr lang="en-GB" dirty="0" err="1" smtClean="0"/>
              <a:t>pix_cyl</a:t>
            </a:r>
            <a:r>
              <a:rPr lang="en-GB" dirty="0" smtClean="0"/>
              <a:t>);</a:t>
            </a:r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21" idx="0"/>
          </p:cNvCxnSpPr>
          <p:nvPr/>
        </p:nvCxnSpPr>
        <p:spPr>
          <a:xfrm rot="5400000" flipH="1" flipV="1">
            <a:off x="3667502" y="1315364"/>
            <a:ext cx="1557534" cy="34701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8742426" y="1522125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170079"/>
            <a:ext cx="2381250" cy="476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385435"/>
            <a:ext cx="2381250" cy="476250"/>
          </a:xfrm>
          <a:prstGeom prst="rect">
            <a:avLst/>
          </a:prstGeom>
        </p:spPr>
      </p:pic>
      <p:sp>
        <p:nvSpPr>
          <p:cNvPr id="21" name="Donut 20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6296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Projection refactoring plan: Refactor cut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412090"/>
            <a:ext cx="7453993" cy="2583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4978173"/>
            <a:ext cx="4514850" cy="1495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668" y="4706710"/>
            <a:ext cx="4333875" cy="2038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799" y="4288444"/>
            <a:ext cx="466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Extract </a:t>
            </a:r>
            <a:r>
              <a:rPr lang="en-GB" sz="2400" smtClean="0"/>
              <a:t>classes (in cut procedure):</a:t>
            </a:r>
            <a:endParaRPr lang="en-GB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4706710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1248604"/>
            <a:ext cx="5399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Upcoming DND (</a:t>
            </a:r>
            <a:r>
              <a:rPr lang="en-GB" sz="2400" dirty="0" err="1" smtClean="0"/>
              <a:t>sqw_dnd_data</a:t>
            </a:r>
            <a:r>
              <a:rPr lang="en-GB" sz="2400" dirty="0" smtClean="0"/>
              <a:t>) object: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129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0164" y="392224"/>
            <a:ext cx="1356022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Cut:</a:t>
            </a:r>
            <a:endParaRPr lang="en-GB" sz="4000" dirty="0"/>
          </a:p>
        </p:txBody>
      </p:sp>
      <p:sp>
        <p:nvSpPr>
          <p:cNvPr id="5" name="Rectangle 4"/>
          <p:cNvSpPr/>
          <p:nvPr/>
        </p:nvSpPr>
        <p:spPr>
          <a:xfrm>
            <a:off x="617882" y="1527862"/>
            <a:ext cx="783570" cy="265076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SQW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" idx="3"/>
            <a:endCxn id="15" idx="1"/>
          </p:cNvCxnSpPr>
          <p:nvPr/>
        </p:nvCxnSpPr>
        <p:spPr>
          <a:xfrm flipV="1">
            <a:off x="1401452" y="1746985"/>
            <a:ext cx="1205212" cy="25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7882" y="1527862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1318" y="3685084"/>
            <a:ext cx="783570" cy="4894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pix</a:t>
            </a:r>
            <a:endParaRPr lang="en-GB" dirty="0" smtClean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06665" y="1612261"/>
            <a:ext cx="2417328" cy="269446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606665" y="1344409"/>
            <a:ext cx="2417328" cy="269446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852965" y="126852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N-cell: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2635066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06374" y="3415160"/>
            <a:ext cx="268280" cy="100545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b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7413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42118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10162" y="3415160"/>
            <a:ext cx="268280" cy="100545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78207" y="3415160"/>
            <a:ext cx="268280" cy="100545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46954" y="3415135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14295" y="3415160"/>
            <a:ext cx="268280" cy="100545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h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84115" y="3415160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053934" y="3415153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23754" y="341514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90025" y="3415141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56296" y="3415136"/>
            <a:ext cx="268280" cy="100545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6004" y="5272521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352275" y="5272516"/>
            <a:ext cx="268280" cy="100546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618545" y="5272511"/>
            <a:ext cx="268280" cy="100546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f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endCxn id="41" idx="1"/>
          </p:cNvCxnSpPr>
          <p:nvPr/>
        </p:nvCxnSpPr>
        <p:spPr>
          <a:xfrm flipV="1">
            <a:off x="1407133" y="3917893"/>
            <a:ext cx="1227934" cy="10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1988278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2661337" y="2528642"/>
            <a:ext cx="1533455" cy="239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3197396" y="2500211"/>
            <a:ext cx="1533455" cy="296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3599826" y="2633870"/>
            <a:ext cx="1533430" cy="291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4137326" y="2634234"/>
            <a:ext cx="1533455" cy="28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77709" y="783846"/>
            <a:ext cx="1071203" cy="112112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 Select Bins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73590" y="3415837"/>
            <a:ext cx="1071203" cy="163311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508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Cut pixels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39025" y="1037032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 Select bins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>
          <a:xfrm>
            <a:off x="7439025" y="1959089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 cut pixels</a:t>
            </a:r>
            <a:endParaRPr lang="en-GB" dirty="0"/>
          </a:p>
        </p:txBody>
      </p:sp>
      <p:sp>
        <p:nvSpPr>
          <p:cNvPr id="70" name="Rectangle 69"/>
          <p:cNvSpPr/>
          <p:nvPr/>
        </p:nvSpPr>
        <p:spPr>
          <a:xfrm>
            <a:off x="7439025" y="2883014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 bin pixels</a:t>
            </a:r>
            <a:endParaRPr lang="en-GB" dirty="0"/>
          </a:p>
        </p:txBody>
      </p:sp>
      <p:cxnSp>
        <p:nvCxnSpPr>
          <p:cNvPr id="11" name="Elbow Connector 10"/>
          <p:cNvCxnSpPr>
            <a:stCxn id="4" idx="1"/>
            <a:endCxn id="3" idx="3"/>
          </p:cNvCxnSpPr>
          <p:nvPr/>
        </p:nvCxnSpPr>
        <p:spPr>
          <a:xfrm rot="10800000">
            <a:off x="3948913" y="1344410"/>
            <a:ext cx="3490113" cy="149823"/>
          </a:xfrm>
          <a:prstGeom prst="bentConnector3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8" idx="1"/>
            <a:endCxn id="67" idx="0"/>
          </p:cNvCxnSpPr>
          <p:nvPr/>
        </p:nvCxnSpPr>
        <p:spPr>
          <a:xfrm rot="10800000" flipV="1">
            <a:off x="3709193" y="2416289"/>
            <a:ext cx="3729833" cy="999548"/>
          </a:xfrm>
          <a:prstGeom prst="bentConnector2">
            <a:avLst/>
          </a:prstGeom>
          <a:ln w="127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85712" y="4193594"/>
            <a:ext cx="1449725" cy="631796"/>
            <a:chOff x="7439025" y="4310488"/>
            <a:chExt cx="1449725" cy="631796"/>
          </a:xfrm>
        </p:grpSpPr>
        <p:grpSp>
          <p:nvGrpSpPr>
            <p:cNvPr id="17" name="Group 16"/>
            <p:cNvGrpSpPr/>
            <p:nvPr/>
          </p:nvGrpSpPr>
          <p:grpSpPr>
            <a:xfrm>
              <a:off x="7446229" y="4626089"/>
              <a:ext cx="1442521" cy="316195"/>
              <a:chOff x="9113104" y="4692764"/>
              <a:chExt cx="1442521" cy="31619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9113104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477054" y="4692764"/>
                <a:ext cx="359888" cy="316195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836242" y="4692764"/>
                <a:ext cx="359888" cy="31619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195737" y="4692764"/>
                <a:ext cx="359888" cy="3161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0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439025" y="4310488"/>
              <a:ext cx="1442521" cy="316195"/>
              <a:chOff x="7439025" y="4310488"/>
              <a:chExt cx="1442521" cy="316195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743902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802975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2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162163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521658" y="4310488"/>
                <a:ext cx="359888" cy="31619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3" name="Elbow Connector 22"/>
          <p:cNvCxnSpPr>
            <a:stCxn id="75" idx="2"/>
            <a:endCxn id="95" idx="0"/>
          </p:cNvCxnSpPr>
          <p:nvPr/>
        </p:nvCxnSpPr>
        <p:spPr>
          <a:xfrm rot="5400000">
            <a:off x="8004912" y="5040622"/>
            <a:ext cx="447131" cy="1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7" idx="2"/>
            <a:endCxn id="97" idx="0"/>
          </p:cNvCxnSpPr>
          <p:nvPr/>
        </p:nvCxnSpPr>
        <p:spPr>
          <a:xfrm rot="16200000" flipH="1">
            <a:off x="8450781" y="4970606"/>
            <a:ext cx="447121" cy="156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>
            <a:off x="8210945" y="3797414"/>
            <a:ext cx="361160" cy="377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17882" y="5775241"/>
            <a:ext cx="391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 smtClean="0"/>
              <a:t>equal_to_toll</a:t>
            </a:r>
            <a:r>
              <a:rPr lang="en-GB" dirty="0" smtClean="0"/>
              <a:t> needs sorting pixels in bin</a:t>
            </a:r>
            <a:endParaRPr lang="en-GB" dirty="0"/>
          </a:p>
        </p:txBody>
      </p:sp>
      <p:cxnSp>
        <p:nvCxnSpPr>
          <p:cNvPr id="21" name="Elbow Connector 20"/>
          <p:cNvCxnSpPr>
            <a:stCxn id="9" idx="3"/>
            <a:endCxn id="63" idx="2"/>
          </p:cNvCxnSpPr>
          <p:nvPr/>
        </p:nvCxnSpPr>
        <p:spPr>
          <a:xfrm flipV="1">
            <a:off x="4533377" y="4420600"/>
            <a:ext cx="1190788" cy="1539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64" idx="2"/>
          </p:cNvCxnSpPr>
          <p:nvPr/>
        </p:nvCxnSpPr>
        <p:spPr>
          <a:xfrm flipV="1">
            <a:off x="4533377" y="4420595"/>
            <a:ext cx="1457059" cy="1539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943475" y="4596293"/>
            <a:ext cx="6314495" cy="1425550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file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3475" y="1122521"/>
            <a:ext cx="6335804" cy="3157404"/>
          </a:xfrm>
          <a:prstGeom prst="rect">
            <a:avLst/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Memory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802" y="371994"/>
            <a:ext cx="10026353" cy="458609"/>
          </a:xfrm>
        </p:spPr>
        <p:txBody>
          <a:bodyPr>
            <a:noAutofit/>
          </a:bodyPr>
          <a:lstStyle/>
          <a:p>
            <a:r>
              <a:rPr lang="en-GB" sz="4000" dirty="0" smtClean="0"/>
              <a:t>Change pixels coordinates on </a:t>
            </a:r>
            <a:r>
              <a:rPr lang="en-GB" sz="4000" dirty="0" err="1" smtClean="0"/>
              <a:t>filebased</a:t>
            </a:r>
            <a:r>
              <a:rPr lang="en-GB" sz="4000" dirty="0" smtClean="0"/>
              <a:t> SQW:</a:t>
            </a:r>
            <a:endParaRPr lang="en-GB" sz="4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6207979" y="3483089"/>
            <a:ext cx="3242763" cy="316195"/>
            <a:chOff x="3037156" y="2024029"/>
            <a:chExt cx="3242763" cy="316195"/>
          </a:xfrm>
        </p:grpSpPr>
        <p:sp>
          <p:nvSpPr>
            <p:cNvPr id="15" name="Rectangle 14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207979" y="3168764"/>
            <a:ext cx="3242763" cy="316195"/>
            <a:chOff x="3037156" y="2024029"/>
            <a:chExt cx="3242763" cy="316195"/>
          </a:xfrm>
        </p:grpSpPr>
        <p:sp>
          <p:nvSpPr>
            <p:cNvPr id="51" name="Rectangle 50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4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6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7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8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46079" y="4760566"/>
            <a:ext cx="4681057" cy="1179938"/>
            <a:chOff x="1197829" y="3941416"/>
            <a:chExt cx="4681057" cy="1179938"/>
          </a:xfrm>
        </p:grpSpPr>
        <p:sp>
          <p:nvSpPr>
            <p:cNvPr id="41" name="Rectangle 40"/>
            <p:cNvSpPr/>
            <p:nvPr/>
          </p:nvSpPr>
          <p:spPr>
            <a:xfrm>
              <a:off x="119782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61779" y="3941445"/>
              <a:ext cx="359888" cy="1179909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20967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0462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4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40034" y="3941445"/>
              <a:ext cx="359888" cy="117990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5</a:t>
              </a:r>
            </a:p>
            <a:p>
              <a:pPr algn="ctr"/>
              <a:endParaRPr lang="en-GB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999606" y="3941445"/>
              <a:ext cx="359888" cy="117990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6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60122" y="3941416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7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18750" y="3941445"/>
              <a:ext cx="359888" cy="117990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8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80704" y="3941445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9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42658" y="394143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10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804612" y="3941429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11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161805" y="3941423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12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18998" y="3941417"/>
              <a:ext cx="359888" cy="11799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13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6169117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528612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888184" y="1512570"/>
            <a:ext cx="359888" cy="117990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5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47756" y="1512570"/>
            <a:ext cx="359888" cy="117990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6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608272" y="1512541"/>
            <a:ext cx="359888" cy="11799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7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15" idx="2"/>
            <a:endCxn id="41" idx="0"/>
          </p:cNvCxnSpPr>
          <p:nvPr/>
        </p:nvCxnSpPr>
        <p:spPr>
          <a:xfrm rot="16200000" flipH="1">
            <a:off x="5926318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9" idx="2"/>
            <a:endCxn id="43" idx="0"/>
          </p:cNvCxnSpPr>
          <p:nvPr/>
        </p:nvCxnSpPr>
        <p:spPr>
          <a:xfrm rot="5400000">
            <a:off x="6829204" y="4119242"/>
            <a:ext cx="961311" cy="3213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0" idx="2"/>
            <a:endCxn id="46" idx="0"/>
          </p:cNvCxnSpPr>
          <p:nvPr/>
        </p:nvCxnSpPr>
        <p:spPr>
          <a:xfrm rot="16200000" flipH="1">
            <a:off x="7548309" y="4081103"/>
            <a:ext cx="961311" cy="39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2" idx="2"/>
            <a:endCxn id="47" idx="0"/>
          </p:cNvCxnSpPr>
          <p:nvPr/>
        </p:nvCxnSpPr>
        <p:spPr>
          <a:xfrm rot="16200000" flipH="1">
            <a:off x="8088153" y="4260403"/>
            <a:ext cx="961282" cy="39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2"/>
            <a:endCxn id="49" idx="0"/>
          </p:cNvCxnSpPr>
          <p:nvPr/>
        </p:nvCxnSpPr>
        <p:spPr>
          <a:xfrm rot="16200000" flipH="1">
            <a:off x="8809193" y="4260889"/>
            <a:ext cx="961311" cy="38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02439" y="1917829"/>
            <a:ext cx="69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Page:</a:t>
            </a:r>
            <a:endParaRPr lang="en-GB" dirty="0"/>
          </a:p>
        </p:txBody>
      </p:sp>
      <p:cxnSp>
        <p:nvCxnSpPr>
          <p:cNvPr id="21" name="Elbow Connector 20"/>
          <p:cNvCxnSpPr>
            <a:stCxn id="29" idx="2"/>
            <a:endCxn id="67" idx="2"/>
          </p:cNvCxnSpPr>
          <p:nvPr/>
        </p:nvCxnSpPr>
        <p:spPr>
          <a:xfrm rot="5400000" flipH="1">
            <a:off x="6356406" y="2685135"/>
            <a:ext cx="1106805" cy="1121495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0" idx="2"/>
          </p:cNvCxnSpPr>
          <p:nvPr/>
        </p:nvCxnSpPr>
        <p:spPr>
          <a:xfrm rot="5400000" flipH="1">
            <a:off x="7098930" y="3068087"/>
            <a:ext cx="1098061" cy="364335"/>
          </a:xfrm>
          <a:prstGeom prst="bentConnector3">
            <a:avLst>
              <a:gd name="adj1" fmla="val -20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207979" y="3483073"/>
            <a:ext cx="3242763" cy="316195"/>
            <a:chOff x="3037156" y="2024029"/>
            <a:chExt cx="3242763" cy="316195"/>
          </a:xfrm>
        </p:grpSpPr>
        <p:sp>
          <p:nvSpPr>
            <p:cNvPr id="79" name="Rectangle 78"/>
            <p:cNvSpPr/>
            <p:nvPr/>
          </p:nvSpPr>
          <p:spPr>
            <a:xfrm>
              <a:off x="3037156" y="2024029"/>
              <a:ext cx="359888" cy="31619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401106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760294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19789" y="2024029"/>
              <a:ext cx="359888" cy="31619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79361" y="2024029"/>
              <a:ext cx="359888" cy="31619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838933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198505" y="2024029"/>
              <a:ext cx="359888" cy="31619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558077" y="2024029"/>
              <a:ext cx="359888" cy="3161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20031" y="2024029"/>
              <a:ext cx="359888" cy="3161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5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Elbow Connector 25"/>
          <p:cNvCxnSpPr>
            <a:stCxn id="32" idx="2"/>
            <a:endCxn id="73" idx="2"/>
          </p:cNvCxnSpPr>
          <p:nvPr/>
        </p:nvCxnSpPr>
        <p:spPr>
          <a:xfrm rot="5400000" flipH="1">
            <a:off x="7615327" y="2865339"/>
            <a:ext cx="1106834" cy="761056"/>
          </a:xfrm>
          <a:prstGeom prst="bentConnector3">
            <a:avLst>
              <a:gd name="adj1" fmla="val -20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64710" y="4594249"/>
            <a:ext cx="1800224" cy="173191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1053074" y="1463450"/>
            <a:ext cx="386407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EXAMPLE: Keep </a:t>
            </a:r>
            <a:r>
              <a:rPr lang="en-GB" b="1" dirty="0" err="1" smtClean="0"/>
              <a:t>pix_range</a:t>
            </a:r>
            <a:r>
              <a:rPr lang="ru-RU" dirty="0" smtClean="0"/>
              <a:t> </a:t>
            </a:r>
            <a:r>
              <a:rPr lang="en-GB" dirty="0" smtClean="0"/>
              <a:t>synchronous</a:t>
            </a:r>
          </a:p>
          <a:p>
            <a:endParaRPr lang="en-GB" dirty="0" smtClean="0"/>
          </a:p>
          <a:p>
            <a:pPr marL="342900" indent="-342900">
              <a:buAutoNum type="arabicParenR"/>
            </a:pPr>
            <a:r>
              <a:rPr lang="en-GB" dirty="0" smtClean="0"/>
              <a:t>Assign pixels (Page only?)</a:t>
            </a:r>
          </a:p>
          <a:p>
            <a:pPr marL="342900" indent="-342900">
              <a:buAutoNum type="arabicParenR"/>
            </a:pPr>
            <a:r>
              <a:rPr lang="en-GB" dirty="0" err="1" smtClean="0"/>
              <a:t>Rebin</a:t>
            </a:r>
            <a:r>
              <a:rPr lang="en-GB" dirty="0" smtClean="0"/>
              <a:t> the whole file</a:t>
            </a:r>
          </a:p>
          <a:p>
            <a:pPr marL="342900" indent="-342900">
              <a:buAutoNum type="arabicParenR"/>
            </a:pPr>
            <a:r>
              <a:rPr lang="en-GB" dirty="0" smtClean="0"/>
              <a:t>Calculate the file averages</a:t>
            </a:r>
          </a:p>
          <a:p>
            <a:pPr marL="342900" indent="-342900">
              <a:buAutoNum type="arabicParenR"/>
            </a:pPr>
            <a:r>
              <a:rPr lang="en-GB" dirty="0" smtClean="0"/>
              <a:t>Save everything back</a:t>
            </a:r>
          </a:p>
          <a:p>
            <a:pPr marL="342900" indent="-342900">
              <a:buAutoNum type="arabicParenR"/>
            </a:pPr>
            <a:r>
              <a:rPr lang="en-GB" dirty="0" smtClean="0"/>
              <a:t>Repeat again for next assignment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053074" y="3641170"/>
            <a:ext cx="3871892" cy="28036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Whole file operation!</a:t>
            </a:r>
          </a:p>
          <a:p>
            <a:endParaRPr lang="en-GB" dirty="0" smtClean="0"/>
          </a:p>
          <a:p>
            <a:r>
              <a:rPr lang="en-GB" dirty="0" smtClean="0"/>
              <a:t>Need to cache sequence of operations until some moment in a future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</a:rPr>
              <a:t>sqw2 = copy(sqw1) </a:t>
            </a:r>
            <a:r>
              <a:rPr lang="en-GB" dirty="0" smtClean="0"/>
              <a:t>– should copy the whole file if you  want to avoid</a:t>
            </a:r>
          </a:p>
          <a:p>
            <a:r>
              <a:rPr lang="en-GB" dirty="0" smtClean="0"/>
              <a:t>unexpected side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9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Algorithm: (What Horace Core is all about)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8450"/>
          </a:xfrm>
        </p:spPr>
        <p:txBody>
          <a:bodyPr/>
          <a:lstStyle/>
          <a:p>
            <a:r>
              <a:rPr lang="en-GB" dirty="0" smtClean="0"/>
              <a:t>Select bins</a:t>
            </a:r>
          </a:p>
          <a:p>
            <a:r>
              <a:rPr lang="en-GB" b="1" dirty="0" smtClean="0"/>
              <a:t>Transform</a:t>
            </a:r>
            <a:r>
              <a:rPr lang="en-GB" dirty="0" smtClean="0"/>
              <a:t> bins</a:t>
            </a:r>
          </a:p>
          <a:p>
            <a:r>
              <a:rPr lang="en-GB" dirty="0" smtClean="0"/>
              <a:t>Select </a:t>
            </a:r>
            <a:r>
              <a:rPr lang="en-GB" dirty="0" smtClean="0"/>
              <a:t>correspondent pixels</a:t>
            </a:r>
          </a:p>
          <a:p>
            <a:r>
              <a:rPr lang="en-GB" b="1" dirty="0" smtClean="0"/>
              <a:t>Transform</a:t>
            </a:r>
            <a:r>
              <a:rPr lang="en-GB" dirty="0" smtClean="0"/>
              <a:t> pixels </a:t>
            </a:r>
            <a:endParaRPr lang="en-GB" dirty="0" smtClean="0"/>
          </a:p>
          <a:p>
            <a:r>
              <a:rPr lang="en-GB" dirty="0" smtClean="0"/>
              <a:t>Build new </a:t>
            </a:r>
            <a:r>
              <a:rPr lang="en-GB" dirty="0" err="1" smtClean="0"/>
              <a:t>sqw</a:t>
            </a:r>
            <a:r>
              <a:rPr lang="en-GB" dirty="0"/>
              <a:t> </a:t>
            </a:r>
            <a:r>
              <a:rPr lang="en-GB" dirty="0" smtClean="0"/>
              <a:t>on the bases of transformed bins and pixels (cut)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1761" y="5238015"/>
            <a:ext cx="8556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 purpose of generic projection redesign is to make “</a:t>
            </a:r>
            <a:r>
              <a:rPr lang="en-GB" sz="2400" b="1" dirty="0" smtClean="0"/>
              <a:t>Transform</a:t>
            </a:r>
            <a:r>
              <a:rPr lang="en-GB" sz="2400" dirty="0" smtClean="0"/>
              <a:t>” </a:t>
            </a:r>
          </a:p>
          <a:p>
            <a:r>
              <a:rPr lang="en-GB" sz="2400" dirty="0" smtClean="0"/>
              <a:t>operation easy replaceable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71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096" y="1912934"/>
            <a:ext cx="10353675" cy="4962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DND object and </a:t>
            </a:r>
            <a:r>
              <a:rPr lang="en-GB" dirty="0"/>
              <a:t>p</a:t>
            </a:r>
            <a:r>
              <a:rPr lang="en-GB" dirty="0" smtClean="0"/>
              <a:t>arts of new SQW object (</a:t>
            </a:r>
            <a:r>
              <a:rPr lang="en-GB" dirty="0" err="1" smtClean="0"/>
              <a:t>data_sqw_dnd</a:t>
            </a:r>
            <a:r>
              <a:rPr lang="en-GB" dirty="0" smtClean="0"/>
              <a:t>):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96" y="1557867"/>
            <a:ext cx="1647032" cy="1193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01971" y="3426356"/>
            <a:ext cx="3069771" cy="87085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npix_to_pix_transformation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Cut algorithm: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359478"/>
            <a:ext cx="98488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643311">
            <a:off x="1621970" y="3755703"/>
            <a:ext cx="2338251" cy="522514"/>
          </a:xfrm>
          <a:prstGeom prst="rect">
            <a:avLst/>
          </a:prstGeom>
          <a:pattFill prst="pct80">
            <a:fgClr>
              <a:schemeClr val="bg1"/>
            </a:fgClr>
            <a:bgClr>
              <a:srgbClr val="FF0000"/>
            </a:bgClr>
          </a:patt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016524" y="1321356"/>
            <a:ext cx="6894217" cy="3693319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axis_block1 </a:t>
            </a:r>
            <a:r>
              <a:rPr lang="en-GB" dirty="0"/>
              <a:t>= </a:t>
            </a:r>
            <a:r>
              <a:rPr lang="en-GB" dirty="0" err="1" smtClean="0"/>
              <a:t>get_new_shape</a:t>
            </a:r>
            <a:r>
              <a:rPr lang="en-GB" dirty="0" smtClean="0"/>
              <a:t>(</a:t>
            </a:r>
            <a:r>
              <a:rPr lang="en-GB" b="1" dirty="0" smtClean="0"/>
              <a:t>proj_requested,</a:t>
            </a:r>
            <a:r>
              <a:rPr lang="en-GB" dirty="0" smtClean="0"/>
              <a:t>axis_block0,[1:10],[])</a:t>
            </a:r>
          </a:p>
          <a:p>
            <a:endParaRPr lang="en-GB" dirty="0" smtClean="0"/>
          </a:p>
          <a:p>
            <a:r>
              <a:rPr lang="en-GB" dirty="0" err="1" smtClean="0"/>
              <a:t>old</a:t>
            </a:r>
            <a:r>
              <a:rPr lang="en-GB" b="1" dirty="0" err="1" smtClean="0"/>
              <a:t>_bins_</a:t>
            </a:r>
            <a:r>
              <a:rPr lang="en-GB" dirty="0" err="1" smtClean="0"/>
              <a:t>in_new_coord_system</a:t>
            </a:r>
            <a:r>
              <a:rPr lang="en-GB" dirty="0" smtClean="0"/>
              <a:t> = axis_block0.bin_grid(</a:t>
            </a:r>
            <a:r>
              <a:rPr lang="en-GB" b="1" dirty="0" smtClean="0"/>
              <a:t>proj_existing,proj_requested</a:t>
            </a:r>
            <a:r>
              <a:rPr lang="en-GB" dirty="0" smtClean="0"/>
              <a:t>,axis_block1)</a:t>
            </a:r>
          </a:p>
          <a:p>
            <a:endParaRPr lang="en-GB" dirty="0"/>
          </a:p>
          <a:p>
            <a:r>
              <a:rPr lang="en-GB" dirty="0" err="1" smtClean="0"/>
              <a:t>new</a:t>
            </a:r>
            <a:r>
              <a:rPr lang="en-GB" b="1" dirty="0" err="1" smtClean="0"/>
              <a:t>_bins_</a:t>
            </a:r>
            <a:r>
              <a:rPr lang="en-GB" dirty="0" err="1" smtClean="0"/>
              <a:t>in_old_coord_system</a:t>
            </a:r>
            <a:r>
              <a:rPr lang="en-GB" dirty="0" smtClean="0"/>
              <a:t> = </a:t>
            </a:r>
          </a:p>
          <a:p>
            <a:r>
              <a:rPr lang="en-GB" dirty="0" smtClean="0"/>
              <a:t>axis_block1.bin_grid(</a:t>
            </a:r>
            <a:r>
              <a:rPr lang="en-GB" b="1" dirty="0" err="1" smtClean="0"/>
              <a:t>proj_requested</a:t>
            </a:r>
            <a:r>
              <a:rPr lang="en-GB" dirty="0" smtClean="0"/>
              <a:t>,</a:t>
            </a:r>
            <a:r>
              <a:rPr lang="en-GB" b="1" dirty="0"/>
              <a:t> proj_existing,</a:t>
            </a:r>
            <a:r>
              <a:rPr lang="en-GB" dirty="0" smtClean="0"/>
              <a:t>axis_block0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err="1" smtClean="0"/>
              <a:t>ind</a:t>
            </a:r>
            <a:r>
              <a:rPr lang="en-GB" dirty="0" smtClean="0"/>
              <a:t> = </a:t>
            </a:r>
            <a:r>
              <a:rPr lang="en-GB" dirty="0" err="1" smtClean="0"/>
              <a:t>get_bin_ind</a:t>
            </a:r>
            <a:r>
              <a:rPr lang="en-GB" dirty="0" smtClean="0"/>
              <a:t>(axis_block0,~</a:t>
            </a:r>
            <a:r>
              <a:rPr lang="en-GB" b="1" dirty="0" smtClean="0"/>
              <a:t>_bins_</a:t>
            </a:r>
            <a:r>
              <a:rPr lang="en-GB" dirty="0" smtClean="0"/>
              <a:t>~)</a:t>
            </a:r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2846660" y="1659338"/>
            <a:ext cx="2295967" cy="2043765"/>
          </a:xfrm>
          <a:prstGeom prst="bentConnector3">
            <a:avLst>
              <a:gd name="adj1" fmla="val 998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2633870">
            <a:off x="1611579" y="4199346"/>
            <a:ext cx="1720440" cy="369332"/>
            <a:chOff x="6265320" y="4230624"/>
            <a:chExt cx="1720440" cy="3693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6265320" y="4426612"/>
              <a:ext cx="1720440" cy="112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851904" y="4230624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u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2077" y="2858243"/>
            <a:ext cx="814369" cy="369332"/>
            <a:chOff x="6795325" y="3626339"/>
            <a:chExt cx="814369" cy="369332"/>
          </a:xfrm>
        </p:grpSpPr>
        <p:cxnSp>
          <p:nvCxnSpPr>
            <p:cNvPr id="18" name="Straight Arrow Connector 17"/>
            <p:cNvCxnSpPr/>
            <p:nvPr/>
          </p:nvCxnSpPr>
          <p:spPr>
            <a:xfrm rot="18907573">
              <a:off x="6795325" y="3803994"/>
              <a:ext cx="814369" cy="29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8907573">
              <a:off x="6965518" y="3626339"/>
              <a:ext cx="3432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v</a:t>
              </a:r>
              <a:endParaRPr lang="en-GB" dirty="0"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645652" y="5022151"/>
            <a:ext cx="193548" cy="105003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6073100"/>
            <a:ext cx="2381250" cy="47625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10800000">
            <a:off x="4817211" y="1865838"/>
            <a:ext cx="364067" cy="1562162"/>
          </a:xfrm>
          <a:prstGeom prst="rightBrac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 rot="16200000">
            <a:off x="3950166" y="2515223"/>
            <a:ext cx="1376967" cy="263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One of:</a:t>
            </a:r>
            <a:endParaRPr lang="en-GB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031112" y="2987677"/>
            <a:ext cx="151493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get_bins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9" y="1690688"/>
            <a:ext cx="5019675" cy="4381500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3" idx="0"/>
          </p:cNvCxnSpPr>
          <p:nvPr/>
        </p:nvCxnSpPr>
        <p:spPr>
          <a:xfrm rot="5400000" flipH="1" flipV="1">
            <a:off x="2820115" y="1425967"/>
            <a:ext cx="2294318" cy="25121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366991"/>
            <a:ext cx="2381250" cy="47625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8742426" y="814074"/>
            <a:ext cx="193548" cy="50728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wn Arrow 22"/>
          <p:cNvSpPr/>
          <p:nvPr/>
        </p:nvSpPr>
        <p:spPr>
          <a:xfrm>
            <a:off x="8742426" y="4458984"/>
            <a:ext cx="107660" cy="13702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75" y="5829260"/>
            <a:ext cx="2381250" cy="476250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1955292" y="3829204"/>
            <a:ext cx="1511808" cy="1429213"/>
          </a:xfrm>
          <a:prstGeom prst="donu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95887" y="3907766"/>
            <a:ext cx="1115309" cy="67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518913" y="3485072"/>
            <a:ext cx="192283" cy="111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3352" y="1332242"/>
            <a:ext cx="6894217" cy="3139321"/>
          </a:xfrm>
          <a:prstGeom prst="rect">
            <a:avLst/>
          </a:prstGeom>
          <a:noFill/>
          <a:ln cap="rnd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axis_block1 </a:t>
            </a:r>
            <a:r>
              <a:rPr lang="en-GB" dirty="0"/>
              <a:t>= </a:t>
            </a:r>
            <a:r>
              <a:rPr lang="en-GB" dirty="0" err="1" smtClean="0"/>
              <a:t>get_new_shape</a:t>
            </a:r>
            <a:r>
              <a:rPr lang="en-GB" dirty="0" smtClean="0"/>
              <a:t>(</a:t>
            </a:r>
            <a:r>
              <a:rPr lang="en-GB" b="1" dirty="0" smtClean="0"/>
              <a:t>proj_requested,</a:t>
            </a:r>
            <a:r>
              <a:rPr lang="en-GB" dirty="0" smtClean="0"/>
              <a:t>axis_block0,[1:10],[])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new</a:t>
            </a:r>
            <a:r>
              <a:rPr lang="en-GB" b="1" dirty="0" err="1" smtClean="0"/>
              <a:t>_bins_</a:t>
            </a:r>
            <a:r>
              <a:rPr lang="en-GB" dirty="0" err="1" smtClean="0"/>
              <a:t>in_old_coord_system</a:t>
            </a:r>
            <a:r>
              <a:rPr lang="en-GB" dirty="0" smtClean="0"/>
              <a:t> = </a:t>
            </a:r>
          </a:p>
          <a:p>
            <a:r>
              <a:rPr lang="en-GB" dirty="0" smtClean="0"/>
              <a:t>axis_block1.bin_grid(</a:t>
            </a:r>
            <a:r>
              <a:rPr lang="en-GB" b="1" dirty="0" smtClean="0"/>
              <a:t>proj_existing,proj_requested</a:t>
            </a:r>
            <a:r>
              <a:rPr lang="en-GB" dirty="0" smtClean="0"/>
              <a:t>,axis_block0)</a:t>
            </a:r>
          </a:p>
          <a:p>
            <a:endParaRPr lang="en-GB" dirty="0" smtClean="0"/>
          </a:p>
          <a:p>
            <a:r>
              <a:rPr lang="en-GB" dirty="0" err="1" smtClean="0"/>
              <a:t>ind</a:t>
            </a:r>
            <a:r>
              <a:rPr lang="en-GB" dirty="0" smtClean="0"/>
              <a:t> = </a:t>
            </a:r>
            <a:r>
              <a:rPr lang="en-GB" dirty="0" err="1" smtClean="0"/>
              <a:t>get_bin_ind</a:t>
            </a:r>
            <a:r>
              <a:rPr lang="en-GB" dirty="0" smtClean="0"/>
              <a:t>(axis_block0,~</a:t>
            </a:r>
            <a:r>
              <a:rPr lang="en-GB" b="1" dirty="0" smtClean="0"/>
              <a:t>_bins_</a:t>
            </a:r>
            <a:r>
              <a:rPr lang="en-GB" dirty="0" smtClean="0"/>
              <a:t>~)</a:t>
            </a:r>
          </a:p>
          <a:p>
            <a:endParaRPr lang="en-GB" dirty="0"/>
          </a:p>
          <a:p>
            <a:r>
              <a:rPr lang="en-GB" dirty="0" err="1" smtClean="0"/>
              <a:t>npix_contributed</a:t>
            </a:r>
            <a:r>
              <a:rPr lang="en-GB" dirty="0" smtClean="0"/>
              <a:t> =</a:t>
            </a:r>
            <a:r>
              <a:rPr lang="en-GB" dirty="0" err="1" smtClean="0"/>
              <a:t>get_contributed_pix_pos</a:t>
            </a:r>
            <a:r>
              <a:rPr lang="en-GB" dirty="0" smtClean="0"/>
              <a:t>(</a:t>
            </a:r>
            <a:r>
              <a:rPr lang="en-GB" dirty="0" err="1" smtClean="0"/>
              <a:t>ind,npix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9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1) Generic operation – convert both grids into Crystal Cartesian</a:t>
            </a:r>
            <a:endParaRPr lang="en-GB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2318657" y="1919667"/>
            <a:ext cx="5442858" cy="1369634"/>
            <a:chOff x="2318657" y="2294317"/>
            <a:chExt cx="5442858" cy="1369634"/>
          </a:xfrm>
        </p:grpSpPr>
        <p:sp>
          <p:nvSpPr>
            <p:cNvPr id="6" name="Rectangle 5"/>
            <p:cNvSpPr/>
            <p:nvPr/>
          </p:nvSpPr>
          <p:spPr>
            <a:xfrm>
              <a:off x="2318657" y="2294317"/>
              <a:ext cx="5442858" cy="1369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318657" y="2447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318657" y="2600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318657" y="2752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318657" y="29051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18657" y="30575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318657" y="32099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318657" y="33623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18657" y="3514725"/>
              <a:ext cx="5442858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4701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6216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7731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9246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0761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2276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3782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35296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6811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8326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9841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356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42862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44377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5892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47407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8922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0437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51943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3457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4972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56487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58002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595176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610235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625384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640533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655682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670832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 flipV="1">
              <a:off x="6859815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7010400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7161893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7313386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7464879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7616372" y="2294317"/>
              <a:ext cx="1" cy="136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3054868" y="2835275"/>
            <a:ext cx="2577454" cy="2500369"/>
            <a:chOff x="3532833" y="3614678"/>
            <a:chExt cx="2577454" cy="2500369"/>
          </a:xfrm>
        </p:grpSpPr>
        <p:grpSp>
          <p:nvGrpSpPr>
            <p:cNvPr id="119" name="Group 118"/>
            <p:cNvGrpSpPr/>
            <p:nvPr/>
          </p:nvGrpSpPr>
          <p:grpSpPr>
            <a:xfrm>
              <a:off x="3532833" y="3614679"/>
              <a:ext cx="2577454" cy="2500368"/>
              <a:chOff x="3723334" y="4129032"/>
              <a:chExt cx="1622459" cy="1647881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4437743" y="4843463"/>
                <a:ext cx="151493" cy="14287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366303" y="4772022"/>
                <a:ext cx="303893" cy="28098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294863" y="4700580"/>
                <a:ext cx="445866" cy="423869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223423" y="4629138"/>
                <a:ext cx="586702" cy="58103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51982" y="4557696"/>
                <a:ext cx="740239" cy="71915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4080541" y="4486253"/>
                <a:ext cx="886747" cy="876321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009100" y="4414810"/>
                <a:ext cx="1034615" cy="102872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937659" y="4343366"/>
                <a:ext cx="1177266" cy="1181133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3866218" y="4271922"/>
                <a:ext cx="1328082" cy="1328778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794776" y="4200477"/>
                <a:ext cx="1482073" cy="1485947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723334" y="4129032"/>
                <a:ext cx="1622459" cy="16478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4795838" y="3614678"/>
              <a:ext cx="936990" cy="1200210"/>
              <a:chOff x="4795838" y="3614678"/>
              <a:chExt cx="936990" cy="1200210"/>
            </a:xfrm>
          </p:grpSpPr>
          <p:cxnSp>
            <p:nvCxnSpPr>
              <p:cNvPr id="121" name="Straight Connector 120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18" idx="7"/>
              </p:cNvCxnSpPr>
              <p:nvPr/>
            </p:nvCxnSpPr>
            <p:spPr>
              <a:xfrm flipH="1">
                <a:off x="4795838" y="3980849"/>
                <a:ext cx="936990" cy="834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4795838" y="3694188"/>
                <a:ext cx="463481" cy="1120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4795838" y="3636169"/>
                <a:ext cx="247877" cy="11787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4795838" y="3802592"/>
                <a:ext cx="708307" cy="10122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H="1">
                <a:off x="4795838" y="3659981"/>
                <a:ext cx="353238" cy="11549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H="1">
                <a:off x="4795838" y="3743325"/>
                <a:ext cx="591570" cy="1071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>
                <a:off x="4795838" y="3881438"/>
                <a:ext cx="818550" cy="933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18" idx="0"/>
              </p:cNvCxnSpPr>
              <p:nvPr/>
            </p:nvCxnSpPr>
            <p:spPr>
              <a:xfrm flipH="1">
                <a:off x="4795838" y="3614679"/>
                <a:ext cx="25722" cy="12002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4795838" y="3614678"/>
                <a:ext cx="134405" cy="12002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1034824" y="5653767"/>
            <a:ext cx="983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Optimization possible – Convert one cut coordinates  into another cut coordinates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056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525</Words>
  <Application>Microsoft Office PowerPoint</Application>
  <PresentationFormat>Widescreen</PresentationFormat>
  <Paragraphs>242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SQW object structure:</vt:lpstr>
      <vt:lpstr>Cut:</vt:lpstr>
      <vt:lpstr>Change pixels coordinates on filebased SQW:</vt:lpstr>
      <vt:lpstr>Algorithm: (What Horace Core is all about)</vt:lpstr>
      <vt:lpstr>DND object and parts of new SQW object (data_sqw_dnd):</vt:lpstr>
      <vt:lpstr>Cut algorithm:</vt:lpstr>
      <vt:lpstr>get_bins:</vt:lpstr>
      <vt:lpstr>get_bins:</vt:lpstr>
      <vt:lpstr>1) Generic operation – convert both grids into Crystal Cartesian</vt:lpstr>
      <vt:lpstr>1) get_contributing_bins: (old_bins_in_new_coord_system)</vt:lpstr>
      <vt:lpstr>2) get_contributing_bins: (new_bins_in_old_coord_system)</vt:lpstr>
      <vt:lpstr>New symmetrisation: Works through bins first</vt:lpstr>
      <vt:lpstr>get_pixels:</vt:lpstr>
      <vt:lpstr>get_pixels:</vt:lpstr>
      <vt:lpstr>Projection refactoring plan: Refactor cut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91</cp:revision>
  <dcterms:created xsi:type="dcterms:W3CDTF">2020-11-27T11:41:18Z</dcterms:created>
  <dcterms:modified xsi:type="dcterms:W3CDTF">2021-01-20T18:17:34Z</dcterms:modified>
</cp:coreProperties>
</file>