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75075" y="18654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Data Analysis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183900" y="3601150"/>
            <a:ext cx="36363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Namish Narayan : 15UCS080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Nag		   : 15UCS173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306075"/>
            <a:ext cx="8103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reference paper which we went through to get insides into the problem, is a paper by </a:t>
            </a:r>
            <a:r>
              <a:rPr i="1" lang="en"/>
              <a:t>Duncan </a:t>
            </a:r>
            <a:r>
              <a:rPr lang="en"/>
              <a:t>and</a:t>
            </a:r>
            <a:r>
              <a:rPr i="1" lang="en"/>
              <a:t> Zhang, ‘Neural networks for sentiment analysis on Twitter’</a:t>
            </a:r>
            <a:r>
              <a:rPr lang="en"/>
              <a:t>, listed as Reference [1]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showed the importance of Sentiment Analysis and it’s wide application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Proposed a Neural Network solution to the problem, unlike traditional Lexicon based ones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Collected tweets using Twitter’s API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discerned the tweets to find out the polarity of an opinion, such as positive, negative, or neutral.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2440350" y="2047975"/>
            <a:ext cx="4263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Files for training and testing data each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Positive.txt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Negative.txt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file has 5331 lines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line is a tweet.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is defined by the name of the file.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9950"/>
            <a:ext cx="9144002" cy="1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38343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Lexicons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Extracting words from tweets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multiple forms of a 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Dictionary of words that pass a certain criteria (or threshold), is called Lexicon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Lexicon for both Positive.txt and Negative.txt is merged to form 1 single lexicon for the entire database.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Useless characters or unimportant words are later received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600" y="1281600"/>
            <a:ext cx="4928124" cy="2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70573" cy="34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45720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Vectors and Adding Labels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tweet is represented by a vector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vector is an array, same length as a lexicon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element of the array corresponds to the Lexicon’s word at the same index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represents that the tweet does contain the corresponding word in Lexicon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(or more) represents the no. of </a:t>
            </a:r>
            <a:r>
              <a:rPr lang="en"/>
              <a:t>occurrences</a:t>
            </a:r>
            <a:r>
              <a:rPr lang="en"/>
              <a:t> of that word in that tweet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Labels are generated per tweet (or vector) with respect to the file they belong to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Vectors and Labels are combined in another array to form FeatureSet of a tweet.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5105750" y="4118900"/>
            <a:ext cx="1178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Labels: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[1,0]: Positive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[0,1]: Negative</a:t>
            </a:r>
            <a:endParaRPr sz="120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00" y="968475"/>
            <a:ext cx="4152627" cy="287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432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FeatureSets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FeatureSet of each tweet is created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FeatureSets is then shuffled amongst itself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and Testing Data is extracted from the FeatureSets and stored in a ADT, Pickle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NN can now directly extract the data from the Pickle using the pickle library in Python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5" y="1131000"/>
            <a:ext cx="8178149" cy="36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432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using TensorFlow, Data Manipulations using NumPy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Weights and Biases for initialization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Input Layer, 2 Hidden layers, 1 Output Layer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Layer has 423 Nodes (Length of Lexicon)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Layer has 2 Nodes (Positive and Negative Classes)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Layers have 350 and 100 nodes respectively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300" y="1177025"/>
            <a:ext cx="4691525" cy="2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017800"/>
            <a:ext cx="57216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is trained using a ‘Training_Data’ and ‘Training_Labels’, subsets of FeatureSets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are feeded into the Neural Network Input Layer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Forward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Weights, Bias are initialized as random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featureset is inputted into Input Layer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Layer → Hidden Layers → Output Layer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is calculated using output label, against defined label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Propagation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Layer → Hidden Layers → Input Layer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and Biases of all hidden layers are adjusted according to the loss 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000" y="1593225"/>
            <a:ext cx="3254800" cy="17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</a:t>
            </a:r>
            <a:r>
              <a:rPr lang="en" sz="2400"/>
              <a:t>iscipline Description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Existing Systems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Literature Survey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Proposed Work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Results and Future Work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References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29875"/>
            <a:ext cx="6078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is repeated for each training data sample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basically trains the Neural Network to interpret the input data (FeatureSet), apply weights and biases to it, then calculate the predicted Label (Sentiment) that’s the most appropriate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classes, Positive [1,0] or Negative [0,1] are defined by which of the values of the output node is greater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ie. if the output node’s value is [3.5019, 2.105], the Program interprets it as [1,0] which is a positive sentiment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esting and Results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9875"/>
            <a:ext cx="6078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is trained using a ‘Testing_Data’ and ‘Testing_Labels’, subsets of FeatureSets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Data is feeded into the Neural Network and values (or calculated labels) are compared to that of Testing Labels (or actual labels).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is measured by dividing the number of correct predictions by total number of samples in Testing Data.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NN can also be feeded any random sentence and, by the similar process, can obtain the predicted label or sentiment.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1870375" y="2047975"/>
            <a:ext cx="5390400" cy="8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| Future Work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(Cost Reduction and Accuracy)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50" y="1017800"/>
            <a:ext cx="4407801" cy="373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493" y="1017800"/>
            <a:ext cx="4297057" cy="37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(Cost Reduction and Accuracy)</a:t>
            </a:r>
            <a:endParaRPr/>
          </a:p>
        </p:txBody>
      </p:sp>
      <p:pic>
        <p:nvPicPr>
          <p:cNvPr id="226" name="Shape 2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175" y="1061800"/>
            <a:ext cx="5982951" cy="36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(Random Sentence)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00" y="2520075"/>
            <a:ext cx="7459876" cy="225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600" y="1076325"/>
            <a:ext cx="7413050" cy="12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128400" y="1357175"/>
            <a:ext cx="132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128400" y="3271350"/>
            <a:ext cx="1321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r>
              <a:rPr lang="en"/>
              <a:t>: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(Variations of NN Models)</a:t>
            </a:r>
            <a:endParaRPr/>
          </a:p>
        </p:txBody>
      </p:sp>
      <p:pic>
        <p:nvPicPr>
          <p:cNvPr id="241" name="Shape 241" title="Points scored"/>
          <p:cNvPicPr preferRelativeResize="0"/>
          <p:nvPr/>
        </p:nvPicPr>
        <p:blipFill rotWithShape="1">
          <a:blip r:embed="rId3">
            <a:alphaModFix/>
          </a:blip>
          <a:srcRect b="-1760" l="2300" r="-2300" t="1760"/>
          <a:stretch/>
        </p:blipFill>
        <p:spPr>
          <a:xfrm>
            <a:off x="699900" y="1536400"/>
            <a:ext cx="5116326" cy="31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1733400" y="1133200"/>
            <a:ext cx="2344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Variation in Epochs</a:t>
            </a:r>
            <a:endParaRPr b="1"/>
          </a:p>
        </p:txBody>
      </p:sp>
      <p:sp>
        <p:nvSpPr>
          <p:cNvPr id="243" name="Shape 243"/>
          <p:cNvSpPr txBox="1"/>
          <p:nvPr/>
        </p:nvSpPr>
        <p:spPr>
          <a:xfrm>
            <a:off x="6503650" y="1429650"/>
            <a:ext cx="2239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Inference: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Increase in the number of Epochs, trains the neural network more to that particular set of training data,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Hence the accuracy </a:t>
            </a:r>
            <a:r>
              <a:rPr lang="en">
                <a:solidFill>
                  <a:srgbClr val="434343"/>
                </a:solidFill>
              </a:rPr>
              <a:t>improves</a:t>
            </a:r>
            <a:r>
              <a:rPr lang="en">
                <a:solidFill>
                  <a:srgbClr val="434343"/>
                </a:solidFill>
              </a:rPr>
              <a:t>, but minutely over large difference over epochs.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(Variations of NN Models)</a:t>
            </a:r>
            <a:endParaRPr/>
          </a:p>
        </p:txBody>
      </p:sp>
      <p:pic>
        <p:nvPicPr>
          <p:cNvPr id="249" name="Shape 24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25" y="1155575"/>
            <a:ext cx="6012399" cy="37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2033725" y="1110800"/>
            <a:ext cx="2344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Variation in Number of Hidden Layers</a:t>
            </a:r>
            <a:endParaRPr b="1"/>
          </a:p>
        </p:txBody>
      </p:sp>
      <p:sp>
        <p:nvSpPr>
          <p:cNvPr id="251" name="Shape 251"/>
          <p:cNvSpPr txBox="1"/>
          <p:nvPr/>
        </p:nvSpPr>
        <p:spPr>
          <a:xfrm>
            <a:off x="6503650" y="1429650"/>
            <a:ext cx="2239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Inference: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Since the complexity of calculating sentiments is not that complex, and more hidden layers need more training to perform admirably,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Increasing the number of hidden layers decrease the accuracy.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(Variations of NN Models)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6503650" y="1429650"/>
            <a:ext cx="2239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Inference: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Similar to inserting more number of hidden layers, hidden layer’s nodes also increase the complexity of the neural network.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Here, we chose 350-100 as our standard as it scored the best in our testings.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58" name="Shape 25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75" y="1017800"/>
            <a:ext cx="6179352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2071050" y="987925"/>
            <a:ext cx="2344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Variation in Number of Nodes in Hidden Layers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amount of data to more than a few hundred thousand lines.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Better, and wider feature extraction. Not limiting to positive and negative sentiments only.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preprocessing updates to threshold useless words being feeded into the lexicon.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classes to classify to, which may include, “Neural, Angry, Distressed” etc. in the output for more insights into the data.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Recurrent Neural Networks to improve classification.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1760250" y="2047975"/>
            <a:ext cx="5623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Discipline Description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3143250" y="2047975"/>
            <a:ext cx="2857500" cy="8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B. Duncan and Y. Zhang, "Neural networks for sentiment analysis on Twitter," 2015 IEEE 14th International Conference on Cognitive Informatics &amp; Cognitive Computing (ICCI*CC), Beijing, 2015.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[2] Q. Cao, W. Duan, and Q. Gan. Exploring determinants of voting for the helpfulness of online user reviews: A text mining approach. Decision Support Systems, 50(2):511–521, 2011.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[3] C.C.ChenandY.-D.Tseng. Quality evaluation of product reviews using an information quality framework. Decision Support Systems, 50(4):755–768, 2011.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S. Deerwester, S. T. Dumais, G. W. Furnas, T. K. Landauer, and R. Harshman. Indexing by latent semantic analysis. Journal of the American society for information science, 41(6):391, 1990.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[5] A. Fahrni and M. Klenner. Old wine or warm beer: Target-speciﬁc sentiment analysis of adjectives. In Proc. of the Symposium on Affective Language in Human and Machine, AISB, pages 60–63, 2008.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[6] M. Hu and B. Liu. Mining and summarizing customer reviews. In Proceedings of the tenth ACM SIGKDD international conference on Knowledge discovery and data mining, pages 168–177. ACM, 2004.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[7] N. Hu, I. Bose, N. S. Koh, and L. Liu. Manipulation of online reviews: An analysis of ratings, readability, and sentiments. Decision Support Systems, 52(3):674–684, 2012.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[8] H. Kang, S. J. Yoo, and D. Han. Senti-lexicon and improved naiiıve bayes algorithms for sentiment analysis of restaurant reviews. Expert Systems with Applications, 39(5):6000–6010, 2012.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[9] S.-M. Kim and E. Hovy. Determining the sentiment of opinions. In Proceedings of the 20th international conference on Computational Linguistics, page 1367. Association for Computational Linguistics, 2004.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Data Analysis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385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and finding patterns</a:t>
            </a:r>
            <a:r>
              <a:rPr lang="en"/>
              <a:t> through online posts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gain an understanding of opinions and emotions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understand user’s feelings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of posts, tweets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 for social media giants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Facebook, Twitter, Reddit etc.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Niché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data classification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Positive or Negative Sentiment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- Text based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Unstructured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line represents a tweet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 Level Sentiment Extraction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Sentiment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Sentiment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Tweet’s Sentiment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appropriateness for certain audience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overview about user and one’s activity online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2440350" y="2047975"/>
            <a:ext cx="4263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Systems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25" y="1017800"/>
            <a:ext cx="7234566" cy="37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Approaches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algo’s for classification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accuracy on small dataset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features can be extracted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scale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Lexicon Based Approach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Syntactic Parsing and dictionary creation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on a word-by-word basis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small dataset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efficient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scale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2440350" y="2047975"/>
            <a:ext cx="4263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