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7" r:id="rId9"/>
    <p:sldId id="268"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42" d="100"/>
          <a:sy n="42" d="100"/>
        </p:scale>
        <p:origin x="754"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26.03.2024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784484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4222438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1.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402005" y="2706427"/>
            <a:ext cx="7301966" cy="4117666"/>
          </a:xfrm>
          <a:prstGeom prst="rect">
            <a:avLst/>
          </a:prstGeom>
        </p:spPr>
        <p:txBody>
          <a:bodyPr wrap="square" lIns="0" tIns="0" rIns="0" bIns="0" rtlCol="0" anchor="t">
            <a:spAutoFit/>
          </a:bodyPr>
          <a:lstStyle/>
          <a:p>
            <a:pPr algn="ctr">
              <a:lnSpc>
                <a:spcPts val="11059"/>
              </a:lnSpc>
            </a:pPr>
            <a:r>
              <a:rPr lang="en-US" sz="6000" spc="-105" dirty="0">
                <a:solidFill>
                  <a:srgbClr val="FFFFFF"/>
                </a:solidFill>
                <a:latin typeface="Graphik Regular" panose="020B0503030202060203" pitchFamily="34" charset="0"/>
              </a:rPr>
              <a:t>Accenture North America </a:t>
            </a:r>
            <a:r>
              <a:rPr lang="en-US" sz="6000" spc="-105">
                <a:solidFill>
                  <a:srgbClr val="FFFFFF"/>
                </a:solidFill>
                <a:latin typeface="Graphik Regular" panose="020B0503030202060203" pitchFamily="34" charset="0"/>
              </a:rPr>
              <a:t>Data Analysis </a:t>
            </a:r>
            <a:r>
              <a:rPr lang="en-US" sz="6000" spc="-105" dirty="0">
                <a:solidFill>
                  <a:srgbClr val="FFFFFF"/>
                </a:solidFill>
                <a:latin typeface="Graphik Regular" panose="020B0503030202060203" pitchFamily="34" charset="0"/>
              </a:rPr>
              <a:t>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2" name="TextBox 13">
            <a:extLst>
              <a:ext uri="{FF2B5EF4-FFF2-40B4-BE49-F238E27FC236}">
                <a16:creationId xmlns:a16="http://schemas.microsoft.com/office/drawing/2014/main" id="{3DAE5247-0244-4123-A713-8D8809E80C70}"/>
              </a:ext>
            </a:extLst>
          </p:cNvPr>
          <p:cNvSpPr txBox="1"/>
          <p:nvPr/>
        </p:nvSpPr>
        <p:spPr>
          <a:xfrm>
            <a:off x="11581833" y="1580430"/>
            <a:ext cx="5677467" cy="338779"/>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476790C3-A415-B5D0-3CD7-DE65EE22733E}"/>
              </a:ext>
            </a:extLst>
          </p:cNvPr>
          <p:cNvSpPr txBox="1"/>
          <p:nvPr/>
        </p:nvSpPr>
        <p:spPr>
          <a:xfrm>
            <a:off x="11581833" y="1161805"/>
            <a:ext cx="5677467" cy="7857985"/>
          </a:xfrm>
          <a:prstGeom prst="rect">
            <a:avLst/>
          </a:prstGeom>
          <a:noFill/>
        </p:spPr>
        <p:txBody>
          <a:bodyPr wrap="square" rtlCol="0">
            <a:spAutoFit/>
          </a:bodyPr>
          <a:lstStyle/>
          <a:p>
            <a:r>
              <a:rPr lang="en-US" sz="5400" dirty="0"/>
              <a:t>Top 5 Content Categories:</a:t>
            </a:r>
          </a:p>
          <a:p>
            <a:pPr marL="342900" indent="-342900">
              <a:lnSpc>
                <a:spcPct val="150000"/>
              </a:lnSpc>
              <a:buAutoNum type="arabicPeriod"/>
            </a:pPr>
            <a:r>
              <a:rPr lang="en-US" sz="5400" dirty="0"/>
              <a:t>Animals</a:t>
            </a:r>
          </a:p>
          <a:p>
            <a:pPr marL="342900" indent="-342900">
              <a:lnSpc>
                <a:spcPct val="150000"/>
              </a:lnSpc>
              <a:buAutoNum type="arabicPeriod"/>
            </a:pPr>
            <a:r>
              <a:rPr lang="en-US" sz="5400" dirty="0"/>
              <a:t>Science</a:t>
            </a:r>
          </a:p>
          <a:p>
            <a:pPr marL="342900" indent="-342900">
              <a:lnSpc>
                <a:spcPct val="150000"/>
              </a:lnSpc>
              <a:buAutoNum type="arabicPeriod"/>
            </a:pPr>
            <a:r>
              <a:rPr lang="en-US" sz="5400" dirty="0"/>
              <a:t>Healthy Eating</a:t>
            </a:r>
          </a:p>
          <a:p>
            <a:pPr marL="342900" indent="-342900">
              <a:lnSpc>
                <a:spcPct val="150000"/>
              </a:lnSpc>
              <a:buAutoNum type="arabicPeriod"/>
            </a:pPr>
            <a:r>
              <a:rPr lang="en-US" sz="5400" dirty="0"/>
              <a:t>Technology</a:t>
            </a:r>
          </a:p>
          <a:p>
            <a:pPr marL="342900" indent="-342900">
              <a:lnSpc>
                <a:spcPct val="150000"/>
              </a:lnSpc>
              <a:buAutoNum type="arabicPeriod"/>
            </a:pPr>
            <a:r>
              <a:rPr lang="en-US" sz="5400" dirty="0"/>
              <a:t>Food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6874077" y="742597"/>
            <a:ext cx="10931223" cy="8287103"/>
          </a:xfrm>
          <a:prstGeom prst="rect">
            <a:avLst/>
          </a:prstGeom>
          <a:solidFill>
            <a:schemeClr val="bg1"/>
          </a:solidFill>
        </p:spPr>
        <p:txBody>
          <a:bodyPr/>
          <a:lstStyle/>
          <a:p>
            <a:r>
              <a:rPr lang="en-US" sz="2800" dirty="0"/>
              <a:t>Every day over 100,000 pieces of content, ranging from text, images, videos and GIFs are posted. All of this data is highly unstructured and requires extremely sophisticated and expensive technology to manage and maintain. </a:t>
            </a:r>
          </a:p>
          <a:p>
            <a:endParaRPr lang="en-US" sz="2800" dirty="0"/>
          </a:p>
          <a:p>
            <a:r>
              <a:rPr lang="en-US" sz="2800" dirty="0"/>
              <a:t>To start our engagement with Social Buzz, we are running a 3 month initial project in order to prove to them that we are the best firm to work with. They are expecting the following: -</a:t>
            </a:r>
          </a:p>
          <a:p>
            <a:endParaRPr lang="en-US" sz="2800" dirty="0"/>
          </a:p>
          <a:p>
            <a:endParaRPr lang="en-US" sz="2800" dirty="0"/>
          </a:p>
          <a:p>
            <a:pPr marL="514350" indent="-514350">
              <a:lnSpc>
                <a:spcPct val="150000"/>
              </a:lnSpc>
              <a:buAutoNum type="arabicPeriod"/>
            </a:pPr>
            <a:r>
              <a:rPr lang="en-US" sz="2800" dirty="0"/>
              <a:t>An audit of their big data practice </a:t>
            </a:r>
          </a:p>
          <a:p>
            <a:pPr marL="514350" indent="-514350">
              <a:lnSpc>
                <a:spcPct val="150000"/>
              </a:lnSpc>
              <a:buAutoNum type="arabicPeriod"/>
            </a:pPr>
            <a:r>
              <a:rPr lang="en-US" sz="2800" dirty="0"/>
              <a:t>Recommendations for a successful IPO </a:t>
            </a:r>
          </a:p>
          <a:p>
            <a:pPr marL="514350" indent="-514350">
              <a:lnSpc>
                <a:spcPct val="150000"/>
              </a:lnSpc>
              <a:buAutoNum type="arabicPeriod"/>
            </a:pPr>
            <a:r>
              <a:rPr lang="en-US" sz="2800" dirty="0"/>
              <a:t>An analysis of their content categories that highlights the top 5 categories with the largest aggregate popularity </a:t>
            </a: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74931" y="1988667"/>
            <a:ext cx="6453903" cy="6467663"/>
          </a:xfrm>
          <a:prstGeom prst="rect">
            <a:avLst/>
          </a:prstGeom>
        </p:spPr>
      </p:pic>
      <p:sp>
        <p:nvSpPr>
          <p:cNvPr id="33" name="TextBox 33"/>
          <p:cNvSpPr txBox="1"/>
          <p:nvPr/>
        </p:nvSpPr>
        <p:spPr>
          <a:xfrm>
            <a:off x="1117034" y="4025356"/>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338894" y="1411621"/>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8DB20686-05D5-BDEE-9253-85BEB3B4B790}"/>
              </a:ext>
            </a:extLst>
          </p:cNvPr>
          <p:cNvSpPr txBox="1"/>
          <p:nvPr/>
        </p:nvSpPr>
        <p:spPr>
          <a:xfrm>
            <a:off x="2081359" y="3444593"/>
            <a:ext cx="6821114" cy="6740307"/>
          </a:xfrm>
          <a:prstGeom prst="rect">
            <a:avLst/>
          </a:prstGeom>
          <a:noFill/>
        </p:spPr>
        <p:txBody>
          <a:bodyPr wrap="square" rtlCol="0">
            <a:spAutoFit/>
          </a:bodyPr>
          <a:lstStyle/>
          <a:p>
            <a:pPr marL="285750" indent="-285750">
              <a:buFontTx/>
              <a:buChar char="-"/>
            </a:pPr>
            <a:r>
              <a:rPr lang="en-US" sz="4800" dirty="0">
                <a:solidFill>
                  <a:schemeClr val="bg1"/>
                </a:solidFill>
              </a:rPr>
              <a:t>Over 100K Posts Per Day!</a:t>
            </a:r>
          </a:p>
          <a:p>
            <a:pPr marL="285750" indent="-285750">
              <a:buFontTx/>
              <a:buChar char="-"/>
            </a:pPr>
            <a:r>
              <a:rPr lang="en-US" sz="4800" dirty="0">
                <a:solidFill>
                  <a:schemeClr val="bg1"/>
                </a:solidFill>
              </a:rPr>
              <a:t>3.6 Million Pieces of Content Per Year!</a:t>
            </a:r>
          </a:p>
          <a:p>
            <a:endParaRPr lang="en-US" sz="4800" dirty="0">
              <a:solidFill>
                <a:schemeClr val="bg1"/>
              </a:solidFill>
            </a:endParaRPr>
          </a:p>
          <a:p>
            <a:r>
              <a:rPr lang="en-US" sz="4800" dirty="0">
                <a:solidFill>
                  <a:schemeClr val="bg1"/>
                </a:solidFill>
              </a:rPr>
              <a:t>How to handle such a problem at scale?</a:t>
            </a:r>
          </a:p>
          <a:p>
            <a:r>
              <a:rPr lang="en-US" sz="4800" dirty="0">
                <a:solidFill>
                  <a:schemeClr val="bg1"/>
                </a:solidFill>
              </a:rPr>
              <a:t>Need to find most popular content categories.</a:t>
            </a:r>
          </a:p>
          <a:p>
            <a:endParaRPr lang="en-US" sz="48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1515" y="1028701"/>
            <a:ext cx="2187334" cy="2145238"/>
            <a:chOff x="-23042" y="3"/>
            <a:chExt cx="6542158" cy="6416253"/>
          </a:xfrm>
        </p:grpSpPr>
        <p:sp>
          <p:nvSpPr>
            <p:cNvPr id="19" name="Freeform 19"/>
            <p:cNvSpPr/>
            <p:nvPr/>
          </p:nvSpPr>
          <p:spPr>
            <a:xfrm>
              <a:off x="-23042" y="3"/>
              <a:ext cx="6542158" cy="6363428"/>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9" y="2802302"/>
            <a:ext cx="5612273" cy="4924425"/>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Who Are With Me In The Analytics Team</a:t>
            </a:r>
          </a:p>
        </p:txBody>
      </p:sp>
      <p:sp>
        <p:nvSpPr>
          <p:cNvPr id="32" name="TextBox 31">
            <a:extLst>
              <a:ext uri="{FF2B5EF4-FFF2-40B4-BE49-F238E27FC236}">
                <a16:creationId xmlns:a16="http://schemas.microsoft.com/office/drawing/2014/main" id="{89BCCE53-0E93-C2B6-1E97-6F6470C0B3DB}"/>
              </a:ext>
            </a:extLst>
          </p:cNvPr>
          <p:cNvSpPr txBox="1"/>
          <p:nvPr/>
        </p:nvSpPr>
        <p:spPr>
          <a:xfrm>
            <a:off x="14097000" y="7173163"/>
            <a:ext cx="3684277" cy="1569660"/>
          </a:xfrm>
          <a:prstGeom prst="rect">
            <a:avLst/>
          </a:prstGeom>
          <a:noFill/>
        </p:spPr>
        <p:txBody>
          <a:bodyPr wrap="square" rtlCol="0">
            <a:spAutoFit/>
          </a:bodyPr>
          <a:lstStyle/>
          <a:p>
            <a:r>
              <a:rPr lang="en-US" sz="3200" b="1" dirty="0"/>
              <a:t>Andrew Fleming</a:t>
            </a:r>
          </a:p>
          <a:p>
            <a:r>
              <a:rPr lang="en-US" sz="3200" dirty="0"/>
              <a:t>Chief Technical Architect</a:t>
            </a:r>
          </a:p>
        </p:txBody>
      </p:sp>
      <p:sp>
        <p:nvSpPr>
          <p:cNvPr id="33" name="TextBox 32">
            <a:extLst>
              <a:ext uri="{FF2B5EF4-FFF2-40B4-BE49-F238E27FC236}">
                <a16:creationId xmlns:a16="http://schemas.microsoft.com/office/drawing/2014/main" id="{C69583AC-26D9-3999-507F-F8779C21C10A}"/>
              </a:ext>
            </a:extLst>
          </p:cNvPr>
          <p:cNvSpPr txBox="1"/>
          <p:nvPr/>
        </p:nvSpPr>
        <p:spPr>
          <a:xfrm>
            <a:off x="14249400" y="4221947"/>
            <a:ext cx="3200400" cy="1569660"/>
          </a:xfrm>
          <a:prstGeom prst="rect">
            <a:avLst/>
          </a:prstGeom>
          <a:noFill/>
        </p:spPr>
        <p:txBody>
          <a:bodyPr wrap="square" rtlCol="0">
            <a:spAutoFit/>
          </a:bodyPr>
          <a:lstStyle/>
          <a:p>
            <a:r>
              <a:rPr lang="en-US" sz="3200" b="1" dirty="0"/>
              <a:t>Marcus </a:t>
            </a:r>
            <a:r>
              <a:rPr lang="en-US" sz="3200" b="1" dirty="0" err="1"/>
              <a:t>Rompton</a:t>
            </a:r>
            <a:endParaRPr lang="en-US" sz="3200" b="1" dirty="0"/>
          </a:p>
          <a:p>
            <a:r>
              <a:rPr lang="en-US" sz="3200" dirty="0"/>
              <a:t>Senior Principal</a:t>
            </a:r>
          </a:p>
          <a:p>
            <a:endParaRPr lang="en-US" sz="3200" dirty="0"/>
          </a:p>
        </p:txBody>
      </p:sp>
      <p:sp>
        <p:nvSpPr>
          <p:cNvPr id="34" name="TextBox 33">
            <a:extLst>
              <a:ext uri="{FF2B5EF4-FFF2-40B4-BE49-F238E27FC236}">
                <a16:creationId xmlns:a16="http://schemas.microsoft.com/office/drawing/2014/main" id="{F19ADFC6-4E76-961A-D087-480CBF52CD01}"/>
              </a:ext>
            </a:extLst>
          </p:cNvPr>
          <p:cNvSpPr txBox="1"/>
          <p:nvPr/>
        </p:nvSpPr>
        <p:spPr>
          <a:xfrm>
            <a:off x="14249400" y="1270731"/>
            <a:ext cx="4038600" cy="1354217"/>
          </a:xfrm>
          <a:prstGeom prst="rect">
            <a:avLst/>
          </a:prstGeom>
          <a:noFill/>
        </p:spPr>
        <p:txBody>
          <a:bodyPr wrap="square" rtlCol="0">
            <a:spAutoFit/>
          </a:bodyPr>
          <a:lstStyle/>
          <a:p>
            <a:r>
              <a:rPr lang="en-US" sz="3200" b="1" dirty="0"/>
              <a:t>Mae Mulligan</a:t>
            </a:r>
          </a:p>
          <a:p>
            <a:r>
              <a:rPr lang="en-US" sz="3200" dirty="0"/>
              <a:t>Managing Director</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F112F625-682C-555E-3125-1AA51570C1B1}"/>
              </a:ext>
            </a:extLst>
          </p:cNvPr>
          <p:cNvSpPr txBox="1"/>
          <p:nvPr/>
        </p:nvSpPr>
        <p:spPr>
          <a:xfrm>
            <a:off x="4343400" y="1027891"/>
            <a:ext cx="6144430" cy="769441"/>
          </a:xfrm>
          <a:prstGeom prst="rect">
            <a:avLst/>
          </a:prstGeom>
          <a:noFill/>
        </p:spPr>
        <p:txBody>
          <a:bodyPr wrap="square" rtlCol="0">
            <a:spAutoFit/>
          </a:bodyPr>
          <a:lstStyle/>
          <a:p>
            <a:r>
              <a:rPr lang="en-US" sz="4400" dirty="0">
                <a:solidFill>
                  <a:schemeClr val="bg1"/>
                </a:solidFill>
              </a:rPr>
              <a:t>Data Understanding</a:t>
            </a:r>
          </a:p>
        </p:txBody>
      </p:sp>
      <p:sp>
        <p:nvSpPr>
          <p:cNvPr id="40" name="TextBox 39">
            <a:extLst>
              <a:ext uri="{FF2B5EF4-FFF2-40B4-BE49-F238E27FC236}">
                <a16:creationId xmlns:a16="http://schemas.microsoft.com/office/drawing/2014/main" id="{669CE50C-A9E9-9DE4-E2CB-06EBC578D5F1}"/>
              </a:ext>
            </a:extLst>
          </p:cNvPr>
          <p:cNvSpPr txBox="1"/>
          <p:nvPr/>
        </p:nvSpPr>
        <p:spPr>
          <a:xfrm>
            <a:off x="6096000" y="2673291"/>
            <a:ext cx="5083806" cy="1569660"/>
          </a:xfrm>
          <a:prstGeom prst="rect">
            <a:avLst/>
          </a:prstGeom>
          <a:noFill/>
        </p:spPr>
        <p:txBody>
          <a:bodyPr wrap="square" rtlCol="0">
            <a:spAutoFit/>
          </a:bodyPr>
          <a:lstStyle/>
          <a:p>
            <a:r>
              <a:rPr lang="en-US" sz="4800" dirty="0">
                <a:solidFill>
                  <a:schemeClr val="bg1"/>
                </a:solidFill>
              </a:rPr>
              <a:t>Data Cleaning</a:t>
            </a:r>
          </a:p>
          <a:p>
            <a:endParaRPr lang="en-US" sz="4800" dirty="0"/>
          </a:p>
        </p:txBody>
      </p:sp>
      <p:sp>
        <p:nvSpPr>
          <p:cNvPr id="41" name="TextBox 40">
            <a:extLst>
              <a:ext uri="{FF2B5EF4-FFF2-40B4-BE49-F238E27FC236}">
                <a16:creationId xmlns:a16="http://schemas.microsoft.com/office/drawing/2014/main" id="{9AC8898C-BBCE-0D4E-0AA7-62056FEF290E}"/>
              </a:ext>
            </a:extLst>
          </p:cNvPr>
          <p:cNvSpPr txBox="1"/>
          <p:nvPr/>
        </p:nvSpPr>
        <p:spPr>
          <a:xfrm>
            <a:off x="8001000" y="4242951"/>
            <a:ext cx="4876800" cy="830997"/>
          </a:xfrm>
          <a:prstGeom prst="rect">
            <a:avLst/>
          </a:prstGeom>
          <a:noFill/>
        </p:spPr>
        <p:txBody>
          <a:bodyPr wrap="square" rtlCol="0">
            <a:spAutoFit/>
          </a:bodyPr>
          <a:lstStyle/>
          <a:p>
            <a:r>
              <a:rPr lang="en-US" sz="4800" dirty="0">
                <a:solidFill>
                  <a:schemeClr val="bg1"/>
                </a:solidFill>
              </a:rPr>
              <a:t>Data Modeling</a:t>
            </a:r>
          </a:p>
        </p:txBody>
      </p:sp>
      <p:sp>
        <p:nvSpPr>
          <p:cNvPr id="42" name="TextBox 41">
            <a:extLst>
              <a:ext uri="{FF2B5EF4-FFF2-40B4-BE49-F238E27FC236}">
                <a16:creationId xmlns:a16="http://schemas.microsoft.com/office/drawing/2014/main" id="{0018F301-8899-3BD5-236F-FB7B0045E898}"/>
              </a:ext>
            </a:extLst>
          </p:cNvPr>
          <p:cNvSpPr txBox="1"/>
          <p:nvPr/>
        </p:nvSpPr>
        <p:spPr>
          <a:xfrm>
            <a:off x="9829800" y="5864155"/>
            <a:ext cx="5867400" cy="830997"/>
          </a:xfrm>
          <a:prstGeom prst="rect">
            <a:avLst/>
          </a:prstGeom>
          <a:noFill/>
        </p:spPr>
        <p:txBody>
          <a:bodyPr wrap="square" rtlCol="0">
            <a:spAutoFit/>
          </a:bodyPr>
          <a:lstStyle/>
          <a:p>
            <a:r>
              <a:rPr lang="en-US" sz="4800" dirty="0">
                <a:solidFill>
                  <a:schemeClr val="bg1"/>
                </a:solidFill>
              </a:rPr>
              <a:t>Data Analysis</a:t>
            </a:r>
          </a:p>
        </p:txBody>
      </p:sp>
      <p:sp>
        <p:nvSpPr>
          <p:cNvPr id="43" name="TextBox 42">
            <a:extLst>
              <a:ext uri="{FF2B5EF4-FFF2-40B4-BE49-F238E27FC236}">
                <a16:creationId xmlns:a16="http://schemas.microsoft.com/office/drawing/2014/main" id="{5B7E682D-96CB-61FE-C005-689670510BE5}"/>
              </a:ext>
            </a:extLst>
          </p:cNvPr>
          <p:cNvSpPr txBox="1"/>
          <p:nvPr/>
        </p:nvSpPr>
        <p:spPr>
          <a:xfrm>
            <a:off x="11734800" y="7645404"/>
            <a:ext cx="4495800" cy="830997"/>
          </a:xfrm>
          <a:prstGeom prst="rect">
            <a:avLst/>
          </a:prstGeom>
          <a:noFill/>
        </p:spPr>
        <p:txBody>
          <a:bodyPr wrap="square" rtlCol="0">
            <a:spAutoFit/>
          </a:bodyPr>
          <a:lstStyle/>
          <a:p>
            <a:r>
              <a:rPr lang="en-US" sz="4800" dirty="0">
                <a:solidFill>
                  <a:schemeClr val="bg1"/>
                </a:solidFill>
              </a:rPr>
              <a:t>Data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8538997" y="-19812"/>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pic>
        <p:nvPicPr>
          <p:cNvPr id="15" name="Picture 14">
            <a:extLst>
              <a:ext uri="{FF2B5EF4-FFF2-40B4-BE49-F238E27FC236}">
                <a16:creationId xmlns:a16="http://schemas.microsoft.com/office/drawing/2014/main" id="{9D75D773-B66D-77B0-F3AD-5CF9C539A3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1000" y="1409701"/>
            <a:ext cx="17602200" cy="86867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8538997" y="-19812"/>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pic>
        <p:nvPicPr>
          <p:cNvPr id="16" name="Picture 15">
            <a:extLst>
              <a:ext uri="{FF2B5EF4-FFF2-40B4-BE49-F238E27FC236}">
                <a16:creationId xmlns:a16="http://schemas.microsoft.com/office/drawing/2014/main" id="{0856FA74-D54B-094C-D643-6179CDB1152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7113" y="1259124"/>
            <a:ext cx="17770888" cy="9027876"/>
          </a:xfrm>
          <a:prstGeom prst="rect">
            <a:avLst/>
          </a:prstGeom>
        </p:spPr>
      </p:pic>
    </p:spTree>
    <p:extLst>
      <p:ext uri="{BB962C8B-B14F-4D97-AF65-F5344CB8AC3E}">
        <p14:creationId xmlns:p14="http://schemas.microsoft.com/office/powerpoint/2010/main" val="3761942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8538997" y="-19812"/>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pic>
        <p:nvPicPr>
          <p:cNvPr id="15" name="Picture 14">
            <a:extLst>
              <a:ext uri="{FF2B5EF4-FFF2-40B4-BE49-F238E27FC236}">
                <a16:creationId xmlns:a16="http://schemas.microsoft.com/office/drawing/2014/main" id="{DED4E159-F682-55EC-8655-F462FCB864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7112" y="1194010"/>
            <a:ext cx="17253775" cy="8633570"/>
          </a:xfrm>
          <a:prstGeom prst="rect">
            <a:avLst/>
          </a:prstGeom>
        </p:spPr>
      </p:pic>
    </p:spTree>
    <p:extLst>
      <p:ext uri="{BB962C8B-B14F-4D97-AF65-F5344CB8AC3E}">
        <p14:creationId xmlns:p14="http://schemas.microsoft.com/office/powerpoint/2010/main" val="782010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238</Words>
  <Application>Microsoft Office PowerPoint</Application>
  <PresentationFormat>Custom</PresentationFormat>
  <Paragraphs>75</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Clear Sans Regular Bold</vt:lpstr>
      <vt:lpstr>Arial</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1704130 - Md. Al-Hasib Faisal</cp:lastModifiedBy>
  <cp:revision>11</cp:revision>
  <dcterms:created xsi:type="dcterms:W3CDTF">2006-08-16T00:00:00Z</dcterms:created>
  <dcterms:modified xsi:type="dcterms:W3CDTF">2024-03-26T08:00:42Z</dcterms:modified>
  <dc:identifier>DAEhDyfaYKE</dc:identifier>
</cp:coreProperties>
</file>