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29" y="6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C44E-908E-89A2-C371-62093A3B3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08AE0-3A7D-507A-09D1-6F472DD5B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C331F-CE8B-4B00-6F50-B41135AE4162}"/>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5" name="Footer Placeholder 4">
            <a:extLst>
              <a:ext uri="{FF2B5EF4-FFF2-40B4-BE49-F238E27FC236}">
                <a16:creationId xmlns:a16="http://schemas.microsoft.com/office/drawing/2014/main" id="{9F350BBC-C08C-A7F3-EC1C-E2310ACD3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271A8-5CEB-C2FF-7DC5-371B542156B7}"/>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334003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C4B6-151B-86D7-A8FD-16FDB23261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AA19A7-DFEB-3DAD-0EC5-D4448745E0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A7F40-FDFB-C266-F547-54883D17C4DC}"/>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5" name="Footer Placeholder 4">
            <a:extLst>
              <a:ext uri="{FF2B5EF4-FFF2-40B4-BE49-F238E27FC236}">
                <a16:creationId xmlns:a16="http://schemas.microsoft.com/office/drawing/2014/main" id="{DD06E462-B373-8DCB-447D-FC3E83942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DBF43-12F8-667A-B17F-24D3E0B8518A}"/>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380223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8B067A-F047-5DB1-7D35-108E3C0520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71368B-E2E1-939D-DB0E-980366044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1025B-309F-4B8B-EB2F-4A301818DE7C}"/>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5" name="Footer Placeholder 4">
            <a:extLst>
              <a:ext uri="{FF2B5EF4-FFF2-40B4-BE49-F238E27FC236}">
                <a16:creationId xmlns:a16="http://schemas.microsoft.com/office/drawing/2014/main" id="{EA73913B-20DF-2FA2-C96E-5F739E180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55FCF-9998-FCA3-D2B4-E3420652C336}"/>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221610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EF0D-B9D2-7875-2F67-469CC1FFF7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6D2FA1-0B9E-32AA-454E-652E1654A0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87AA5-BE6A-D940-CBDA-5735A90427FE}"/>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5" name="Footer Placeholder 4">
            <a:extLst>
              <a:ext uri="{FF2B5EF4-FFF2-40B4-BE49-F238E27FC236}">
                <a16:creationId xmlns:a16="http://schemas.microsoft.com/office/drawing/2014/main" id="{6733759D-71AB-C99C-B13A-CB8B9FF2E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17493-A9DF-DF10-BA7C-4EA19A162F51}"/>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340246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FCED-4B1D-502B-2F2A-BFC6A6232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5829D4-FF4D-380A-9646-9FC2EA54C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5CFA52-9535-976F-B6AF-B3BE9D3F122F}"/>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5" name="Footer Placeholder 4">
            <a:extLst>
              <a:ext uri="{FF2B5EF4-FFF2-40B4-BE49-F238E27FC236}">
                <a16:creationId xmlns:a16="http://schemas.microsoft.com/office/drawing/2014/main" id="{20AFE093-3030-03DC-BAF0-AC29002D7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47EF4-1D2A-941A-F4FC-B3D6A70668FF}"/>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405713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9E0C-9DB7-AF18-53BF-D23375540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7CBD8B-B93F-CC5F-23B7-7EBE996FED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5C0609-D241-DA90-5EE3-05705FC4D1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299BC7-7B82-B77A-86B7-1D58DFE08A6D}"/>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6" name="Footer Placeholder 5">
            <a:extLst>
              <a:ext uri="{FF2B5EF4-FFF2-40B4-BE49-F238E27FC236}">
                <a16:creationId xmlns:a16="http://schemas.microsoft.com/office/drawing/2014/main" id="{4016BC66-D9FB-20B6-3B41-9E7748746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6E43F-DC5E-C54F-37AF-D273FEBD9DA9}"/>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138076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264A-ED80-B5AE-2DC7-349C80E81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94119C-A2BB-E983-CA2A-150D46A18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CEB56A-D6FC-3369-7059-FCE20787E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154297-1917-FA44-FD3F-AE1733D62E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521049-97A9-D1CD-6C6D-B42144BAD0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05A390-5885-3EE0-6A88-F823C04CFC87}"/>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8" name="Footer Placeholder 7">
            <a:extLst>
              <a:ext uri="{FF2B5EF4-FFF2-40B4-BE49-F238E27FC236}">
                <a16:creationId xmlns:a16="http://schemas.microsoft.com/office/drawing/2014/main" id="{232F38DE-FF8E-FB16-BA9F-DFF180ADEF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0625C7-CD29-0DEA-4708-3A6FF70707C5}"/>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345090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D4FE-CFEE-D5EB-027C-1B4056FDE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220E5C-4534-1D50-A77A-94F07ABF931A}"/>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4" name="Footer Placeholder 3">
            <a:extLst>
              <a:ext uri="{FF2B5EF4-FFF2-40B4-BE49-F238E27FC236}">
                <a16:creationId xmlns:a16="http://schemas.microsoft.com/office/drawing/2014/main" id="{B50C14F1-7058-07D9-5C90-A09C985CE5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071BA-F4CE-1A9A-E581-7E52E5535D7F}"/>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81428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0AD58-0EC8-8392-8F6A-075DF664E1C7}"/>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3" name="Footer Placeholder 2">
            <a:extLst>
              <a:ext uri="{FF2B5EF4-FFF2-40B4-BE49-F238E27FC236}">
                <a16:creationId xmlns:a16="http://schemas.microsoft.com/office/drawing/2014/main" id="{ACD9F7FF-263E-8B4A-31EE-F28497B70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7818AF-94DB-3DEC-C836-BB577B7A2066}"/>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422342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6C9A-1C57-1812-C85D-17850682B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6428E2-8273-4746-B234-4A286BA47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9138A4-0029-6047-D8B9-A23737B0B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13745-4A6E-DA40-9B83-1DE1CB281C6D}"/>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6" name="Footer Placeholder 5">
            <a:extLst>
              <a:ext uri="{FF2B5EF4-FFF2-40B4-BE49-F238E27FC236}">
                <a16:creationId xmlns:a16="http://schemas.microsoft.com/office/drawing/2014/main" id="{3725232A-438D-3B81-CBB0-D3081DF31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BE186-6DF7-C033-86E5-1D621D5BC98F}"/>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376805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5428-F1F5-175C-6F5D-C3CB55CA9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6EA89A-EEF4-02BD-2331-7488854863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42AB32-4EEA-1F4D-2F05-503FF1786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146A6-CB6D-D3E7-4D6C-E835681C54A9}"/>
              </a:ext>
            </a:extLst>
          </p:cNvPr>
          <p:cNvSpPr>
            <a:spLocks noGrp="1"/>
          </p:cNvSpPr>
          <p:nvPr>
            <p:ph type="dt" sz="half" idx="10"/>
          </p:nvPr>
        </p:nvSpPr>
        <p:spPr/>
        <p:txBody>
          <a:bodyPr/>
          <a:lstStyle/>
          <a:p>
            <a:fld id="{F7CDCC2F-0AC4-415B-A7CB-12664472D1C6}" type="datetimeFigureOut">
              <a:rPr lang="en-US" smtClean="0"/>
              <a:t>6/24/2024</a:t>
            </a:fld>
            <a:endParaRPr lang="en-US"/>
          </a:p>
        </p:txBody>
      </p:sp>
      <p:sp>
        <p:nvSpPr>
          <p:cNvPr id="6" name="Footer Placeholder 5">
            <a:extLst>
              <a:ext uri="{FF2B5EF4-FFF2-40B4-BE49-F238E27FC236}">
                <a16:creationId xmlns:a16="http://schemas.microsoft.com/office/drawing/2014/main" id="{17AE919F-80B5-1693-3151-0E8E418ACE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8DD75-3501-29DE-5871-1517AF9FEAE8}"/>
              </a:ext>
            </a:extLst>
          </p:cNvPr>
          <p:cNvSpPr>
            <a:spLocks noGrp="1"/>
          </p:cNvSpPr>
          <p:nvPr>
            <p:ph type="sldNum" sz="quarter" idx="12"/>
          </p:nvPr>
        </p:nvSpPr>
        <p:spPr/>
        <p:txBody>
          <a:bodyPr/>
          <a:lstStyle/>
          <a:p>
            <a:fld id="{3C1D44F7-0DEA-4EEE-96E1-BA2037CD9664}" type="slidenum">
              <a:rPr lang="en-US" smtClean="0"/>
              <a:t>‹#›</a:t>
            </a:fld>
            <a:endParaRPr lang="en-US"/>
          </a:p>
        </p:txBody>
      </p:sp>
    </p:spTree>
    <p:extLst>
      <p:ext uri="{BB962C8B-B14F-4D97-AF65-F5344CB8AC3E}">
        <p14:creationId xmlns:p14="http://schemas.microsoft.com/office/powerpoint/2010/main" val="20739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30B38-5561-9187-B967-E607C92AD9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86F68-A5D7-C545-212F-D450ABE82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1A5D4-C74A-C6B8-477B-98A1F1C7B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DCC2F-0AC4-415B-A7CB-12664472D1C6}" type="datetimeFigureOut">
              <a:rPr lang="en-US" smtClean="0"/>
              <a:t>6/24/2024</a:t>
            </a:fld>
            <a:endParaRPr lang="en-US"/>
          </a:p>
        </p:txBody>
      </p:sp>
      <p:sp>
        <p:nvSpPr>
          <p:cNvPr id="5" name="Footer Placeholder 4">
            <a:extLst>
              <a:ext uri="{FF2B5EF4-FFF2-40B4-BE49-F238E27FC236}">
                <a16:creationId xmlns:a16="http://schemas.microsoft.com/office/drawing/2014/main" id="{C4903521-1340-F9ED-D385-E7CC5164B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FA6AEC-EC8C-2E3E-8153-3BCA94B07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D44F7-0DEA-4EEE-96E1-BA2037CD9664}" type="slidenum">
              <a:rPr lang="en-US" smtClean="0"/>
              <a:t>‹#›</a:t>
            </a:fld>
            <a:endParaRPr lang="en-US"/>
          </a:p>
        </p:txBody>
      </p:sp>
    </p:spTree>
    <p:extLst>
      <p:ext uri="{BB962C8B-B14F-4D97-AF65-F5344CB8AC3E}">
        <p14:creationId xmlns:p14="http://schemas.microsoft.com/office/powerpoint/2010/main" val="97518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215A-4634-B731-3F87-EF8733BF268C}"/>
              </a:ext>
            </a:extLst>
          </p:cNvPr>
          <p:cNvSpPr>
            <a:spLocks noGrp="1"/>
          </p:cNvSpPr>
          <p:nvPr>
            <p:ph type="ctrTitle"/>
          </p:nvPr>
        </p:nvSpPr>
        <p:spPr/>
        <p:txBody>
          <a:bodyPr/>
          <a:lstStyle/>
          <a:p>
            <a:r>
              <a:rPr lang="en-US" dirty="0"/>
              <a:t>Hotel Reservation Analysis</a:t>
            </a:r>
          </a:p>
        </p:txBody>
      </p:sp>
      <p:sp>
        <p:nvSpPr>
          <p:cNvPr id="3" name="Subtitle 2">
            <a:extLst>
              <a:ext uri="{FF2B5EF4-FFF2-40B4-BE49-F238E27FC236}">
                <a16:creationId xmlns:a16="http://schemas.microsoft.com/office/drawing/2014/main" id="{BB96BF29-5A57-54C7-1675-2C0AA9546914}"/>
              </a:ext>
            </a:extLst>
          </p:cNvPr>
          <p:cNvSpPr>
            <a:spLocks noGrp="1"/>
          </p:cNvSpPr>
          <p:nvPr>
            <p:ph type="subTitle" idx="1"/>
          </p:nvPr>
        </p:nvSpPr>
        <p:spPr/>
        <p:txBody>
          <a:bodyPr/>
          <a:lstStyle/>
          <a:p>
            <a:r>
              <a:rPr lang="en-US" dirty="0"/>
              <a:t>By Md Al Hasib Faisal</a:t>
            </a:r>
          </a:p>
          <a:p>
            <a:endParaRPr lang="en-US" dirty="0"/>
          </a:p>
        </p:txBody>
      </p:sp>
    </p:spTree>
    <p:extLst>
      <p:ext uri="{BB962C8B-B14F-4D97-AF65-F5344CB8AC3E}">
        <p14:creationId xmlns:p14="http://schemas.microsoft.com/office/powerpoint/2010/main" val="358499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200329"/>
          </a:xfrm>
          <a:prstGeom prst="rect">
            <a:avLst/>
          </a:prstGeom>
          <a:noFill/>
        </p:spPr>
        <p:txBody>
          <a:bodyPr wrap="square" rtlCol="0">
            <a:spAutoFit/>
          </a:bodyPr>
          <a:lstStyle/>
          <a:p>
            <a:r>
              <a:rPr lang="en-US" b="1" dirty="0"/>
              <a:t>Question-3: </a:t>
            </a:r>
            <a:r>
              <a:rPr kumimoji="0" lang="en-US" altLang="en-US" sz="1800" i="0" u="none" strike="noStrike" cap="none" normalizeH="0" baseline="0" dirty="0">
                <a:ln>
                  <a:noFill/>
                </a:ln>
                <a:solidFill>
                  <a:schemeClr val="tx1"/>
                </a:solidFill>
                <a:effectLst/>
              </a:rPr>
              <a:t> What is the average price per room for reservations involving children?</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7" name="Content Placeholder 6">
            <a:extLst>
              <a:ext uri="{FF2B5EF4-FFF2-40B4-BE49-F238E27FC236}">
                <a16:creationId xmlns:a16="http://schemas.microsoft.com/office/drawing/2014/main" id="{A8404D57-21A2-5855-CC62-F3FF9216E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336" y="2291318"/>
            <a:ext cx="8259328" cy="3419952"/>
          </a:xfrm>
        </p:spPr>
      </p:pic>
    </p:spTree>
    <p:extLst>
      <p:ext uri="{BB962C8B-B14F-4D97-AF65-F5344CB8AC3E}">
        <p14:creationId xmlns:p14="http://schemas.microsoft.com/office/powerpoint/2010/main" val="171489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477328"/>
          </a:xfrm>
          <a:prstGeom prst="rect">
            <a:avLst/>
          </a:prstGeom>
          <a:noFill/>
        </p:spPr>
        <p:txBody>
          <a:bodyPr wrap="square" rtlCol="0">
            <a:spAutoFit/>
          </a:bodyPr>
          <a:lstStyle/>
          <a:p>
            <a:r>
              <a:rPr lang="en-US" b="1" dirty="0"/>
              <a:t>Question-4: </a:t>
            </a:r>
            <a:r>
              <a:rPr kumimoji="0" lang="en-US" altLang="en-US" sz="1800" i="0" u="none" strike="noStrike" cap="none" normalizeH="0" baseline="0" dirty="0">
                <a:ln>
                  <a:noFill/>
                </a:ln>
                <a:solidFill>
                  <a:schemeClr val="tx1"/>
                </a:solidFill>
                <a:effectLst/>
              </a:rPr>
              <a:t> How many reservations were made for the year 20XX (replace XX with the desired year)?</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6" name="Content Placeholder 5">
            <a:extLst>
              <a:ext uri="{FF2B5EF4-FFF2-40B4-BE49-F238E27FC236}">
                <a16:creationId xmlns:a16="http://schemas.microsoft.com/office/drawing/2014/main" id="{65D53304-C9DC-BFE1-B688-5D1F2C7DD6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414" y="2153186"/>
            <a:ext cx="9469171" cy="3696216"/>
          </a:xfrm>
        </p:spPr>
      </p:pic>
    </p:spTree>
    <p:extLst>
      <p:ext uri="{BB962C8B-B14F-4D97-AF65-F5344CB8AC3E}">
        <p14:creationId xmlns:p14="http://schemas.microsoft.com/office/powerpoint/2010/main" val="287572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615827"/>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Question-5: </a:t>
            </a:r>
            <a:r>
              <a:rPr kumimoji="0" lang="en-US" altLang="en-US" sz="1800" i="0" u="none" strike="noStrike" cap="none" normalizeH="0" baseline="0" dirty="0">
                <a:ln>
                  <a:noFill/>
                </a:ln>
                <a:solidFill>
                  <a:schemeClr val="tx1"/>
                </a:solidFill>
                <a:effectLst/>
              </a:rPr>
              <a:t> What is the most commonly booked room type?</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11" name="Content Placeholder 10">
            <a:extLst>
              <a:ext uri="{FF2B5EF4-FFF2-40B4-BE49-F238E27FC236}">
                <a16:creationId xmlns:a16="http://schemas.microsoft.com/office/drawing/2014/main" id="{578E593B-FC4E-4689-6CF1-C6835E7F07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0140" y="1825625"/>
            <a:ext cx="6902765" cy="4351338"/>
          </a:xfrm>
        </p:spPr>
      </p:pic>
    </p:spTree>
    <p:extLst>
      <p:ext uri="{BB962C8B-B14F-4D97-AF65-F5344CB8AC3E}">
        <p14:creationId xmlns:p14="http://schemas.microsoft.com/office/powerpoint/2010/main" val="190866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615827"/>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Question-6: </a:t>
            </a:r>
            <a:r>
              <a:rPr kumimoji="0" lang="en-US" altLang="en-US" sz="1800" i="0" u="none" strike="noStrike" cap="none" normalizeH="0" baseline="0" dirty="0">
                <a:ln>
                  <a:noFill/>
                </a:ln>
                <a:solidFill>
                  <a:schemeClr val="tx1"/>
                </a:solidFill>
                <a:effectLst/>
              </a:rPr>
              <a:t> How many reservations fall on a weekend (</a:t>
            </a:r>
            <a:r>
              <a:rPr kumimoji="0" lang="en-US" altLang="en-US" sz="1800" i="0" u="none" strike="noStrike" cap="none" normalizeH="0" baseline="0" dirty="0" err="1">
                <a:ln>
                  <a:noFill/>
                </a:ln>
                <a:solidFill>
                  <a:schemeClr val="tx1"/>
                </a:solidFill>
                <a:effectLst/>
              </a:rPr>
              <a:t>no_of_weekend_nights</a:t>
            </a:r>
            <a:r>
              <a:rPr kumimoji="0" lang="en-US" altLang="en-US" sz="1800" i="0" u="none" strike="noStrike" cap="none" normalizeH="0" baseline="0" dirty="0">
                <a:ln>
                  <a:noFill/>
                </a:ln>
                <a:solidFill>
                  <a:schemeClr val="tx1"/>
                </a:solidFill>
                <a:effectLst/>
              </a:rPr>
              <a:t> &gt; 0)?</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6" name="Content Placeholder 5">
            <a:extLst>
              <a:ext uri="{FF2B5EF4-FFF2-40B4-BE49-F238E27FC236}">
                <a16:creationId xmlns:a16="http://schemas.microsoft.com/office/drawing/2014/main" id="{46FECB89-B2A9-A252-FFA5-5B6797E48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442" y="2348476"/>
            <a:ext cx="7459116" cy="3305636"/>
          </a:xfrm>
        </p:spPr>
      </p:pic>
    </p:spTree>
    <p:extLst>
      <p:ext uri="{BB962C8B-B14F-4D97-AF65-F5344CB8AC3E}">
        <p14:creationId xmlns:p14="http://schemas.microsoft.com/office/powerpoint/2010/main" val="1759932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615827"/>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Question-7: </a:t>
            </a:r>
            <a:r>
              <a:rPr kumimoji="0" lang="en-US" altLang="en-US" sz="1800" i="0" u="none" strike="noStrike" cap="none" normalizeH="0" baseline="0" dirty="0">
                <a:ln>
                  <a:noFill/>
                </a:ln>
                <a:solidFill>
                  <a:schemeClr val="tx1"/>
                </a:solidFill>
                <a:effectLst/>
              </a:rPr>
              <a:t> What is the highest and lowest lead time for reservations?</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7" name="Content Placeholder 6">
            <a:extLst>
              <a:ext uri="{FF2B5EF4-FFF2-40B4-BE49-F238E27FC236}">
                <a16:creationId xmlns:a16="http://schemas.microsoft.com/office/drawing/2014/main" id="{B71587C4-C2A4-7ABC-2357-6A818BF31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622" y="2215299"/>
            <a:ext cx="7714725" cy="3114918"/>
          </a:xfrm>
        </p:spPr>
      </p:pic>
    </p:spTree>
    <p:extLst>
      <p:ext uri="{BB962C8B-B14F-4D97-AF65-F5344CB8AC3E}">
        <p14:creationId xmlns:p14="http://schemas.microsoft.com/office/powerpoint/2010/main" val="164852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615827"/>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Question-8: </a:t>
            </a:r>
            <a:r>
              <a:rPr kumimoji="0" lang="en-US" altLang="en-US" sz="1800" i="0" u="none" strike="noStrike" cap="none" normalizeH="0" baseline="0" dirty="0">
                <a:ln>
                  <a:noFill/>
                </a:ln>
                <a:solidFill>
                  <a:schemeClr val="tx1"/>
                </a:solidFill>
                <a:effectLst/>
              </a:rPr>
              <a:t> What is the most common market segment type for reservations?</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6" name="Content Placeholder 5">
            <a:extLst>
              <a:ext uri="{FF2B5EF4-FFF2-40B4-BE49-F238E27FC236}">
                <a16:creationId xmlns:a16="http://schemas.microsoft.com/office/drawing/2014/main" id="{F5EA2DC1-67DE-3907-B09A-A1CF7DD038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479" y="1825625"/>
            <a:ext cx="7079041" cy="4351338"/>
          </a:xfrm>
        </p:spPr>
      </p:pic>
    </p:spTree>
    <p:extLst>
      <p:ext uri="{BB962C8B-B14F-4D97-AF65-F5344CB8AC3E}">
        <p14:creationId xmlns:p14="http://schemas.microsoft.com/office/powerpoint/2010/main" val="241855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615827"/>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Question-9: </a:t>
            </a:r>
            <a:r>
              <a:rPr kumimoji="0" lang="en-US" altLang="en-US" sz="1800" i="0" u="none" strike="noStrike" cap="none" normalizeH="0" baseline="0" dirty="0">
                <a:ln>
                  <a:noFill/>
                </a:ln>
                <a:solidFill>
                  <a:schemeClr val="tx1"/>
                </a:solidFill>
                <a:effectLst/>
              </a:rPr>
              <a:t> How many reservations have a booking status of "Confirmed"?</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11" name="Content Placeholder 10">
            <a:extLst>
              <a:ext uri="{FF2B5EF4-FFF2-40B4-BE49-F238E27FC236}">
                <a16:creationId xmlns:a16="http://schemas.microsoft.com/office/drawing/2014/main" id="{9B5A88C2-002E-55FB-7F43-5DC32CAEBD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6995" y="2286554"/>
            <a:ext cx="6878010" cy="3429479"/>
          </a:xfrm>
        </p:spPr>
      </p:pic>
    </p:spTree>
    <p:extLst>
      <p:ext uri="{BB962C8B-B14F-4D97-AF65-F5344CB8AC3E}">
        <p14:creationId xmlns:p14="http://schemas.microsoft.com/office/powerpoint/2010/main" val="1457083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615827"/>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Question-10: </a:t>
            </a:r>
            <a:r>
              <a:rPr kumimoji="0" lang="en-US" altLang="en-US" sz="1800" i="0" u="none" strike="noStrike" cap="none" normalizeH="0" baseline="0" dirty="0">
                <a:ln>
                  <a:noFill/>
                </a:ln>
                <a:solidFill>
                  <a:schemeClr val="tx1"/>
                </a:solidFill>
                <a:effectLst/>
              </a:rPr>
              <a:t> What is the total number of adults and children across all reservations?</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6" name="Content Placeholder 5">
            <a:extLst>
              <a:ext uri="{FF2B5EF4-FFF2-40B4-BE49-F238E27FC236}">
                <a16:creationId xmlns:a16="http://schemas.microsoft.com/office/drawing/2014/main" id="{090AE1C6-E000-7D6B-8205-986C16287F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938" y="2615068"/>
            <a:ext cx="5766062" cy="3243690"/>
          </a:xfrm>
        </p:spPr>
      </p:pic>
      <p:pic>
        <p:nvPicPr>
          <p:cNvPr id="8" name="Picture 7">
            <a:extLst>
              <a:ext uri="{FF2B5EF4-FFF2-40B4-BE49-F238E27FC236}">
                <a16:creationId xmlns:a16="http://schemas.microsoft.com/office/drawing/2014/main" id="{43C81928-5E33-2656-07EF-F60226439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222" y="2615068"/>
            <a:ext cx="5219575" cy="3243691"/>
          </a:xfrm>
          <a:prstGeom prst="rect">
            <a:avLst/>
          </a:prstGeom>
        </p:spPr>
      </p:pic>
    </p:spTree>
    <p:extLst>
      <p:ext uri="{BB962C8B-B14F-4D97-AF65-F5344CB8AC3E}">
        <p14:creationId xmlns:p14="http://schemas.microsoft.com/office/powerpoint/2010/main" val="2845160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615827"/>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Question-11: </a:t>
            </a:r>
            <a:r>
              <a:rPr kumimoji="0" lang="en-US" altLang="en-US" sz="1800" i="0" u="none" strike="noStrike" cap="none" normalizeH="0" baseline="0" dirty="0">
                <a:ln>
                  <a:noFill/>
                </a:ln>
                <a:solidFill>
                  <a:schemeClr val="tx1"/>
                </a:solidFill>
                <a:effectLst/>
              </a:rPr>
              <a:t> What is the average number of weekend nights for reservations involving children?</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7" name="Content Placeholder 6">
            <a:extLst>
              <a:ext uri="{FF2B5EF4-FFF2-40B4-BE49-F238E27FC236}">
                <a16:creationId xmlns:a16="http://schemas.microsoft.com/office/drawing/2014/main" id="{97F5DF48-3382-0842-9FA6-0F427520A8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783" y="2410397"/>
            <a:ext cx="9202434" cy="3181794"/>
          </a:xfrm>
        </p:spPr>
      </p:pic>
    </p:spTree>
    <p:extLst>
      <p:ext uri="{BB962C8B-B14F-4D97-AF65-F5344CB8AC3E}">
        <p14:creationId xmlns:p14="http://schemas.microsoft.com/office/powerpoint/2010/main" val="95663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615827"/>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Question-12: </a:t>
            </a:r>
            <a:r>
              <a:rPr kumimoji="0" lang="en-US" altLang="en-US" sz="1800" i="0" u="none" strike="noStrike" cap="none" normalizeH="0" baseline="0" dirty="0">
                <a:ln>
                  <a:noFill/>
                </a:ln>
                <a:solidFill>
                  <a:schemeClr val="tx1"/>
                </a:solidFill>
                <a:effectLst/>
              </a:rPr>
              <a:t> How many reservations were made in each month of the year?</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6" name="Content Placeholder 5">
            <a:extLst>
              <a:ext uri="{FF2B5EF4-FFF2-40B4-BE49-F238E27FC236}">
                <a16:creationId xmlns:a16="http://schemas.microsoft.com/office/drawing/2014/main" id="{506D0E29-3637-DDE6-C1C0-75A0306AA4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468" y="1807154"/>
            <a:ext cx="5257800" cy="4351338"/>
          </a:xfrm>
        </p:spPr>
      </p:pic>
    </p:spTree>
    <p:extLst>
      <p:ext uri="{BB962C8B-B14F-4D97-AF65-F5344CB8AC3E}">
        <p14:creationId xmlns:p14="http://schemas.microsoft.com/office/powerpoint/2010/main" val="175577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5CDC-36C8-302A-347B-BBD2023F40E7}"/>
              </a:ext>
            </a:extLst>
          </p:cNvPr>
          <p:cNvSpPr>
            <a:spLocks noGrp="1"/>
          </p:cNvSpPr>
          <p:nvPr>
            <p:ph type="title"/>
          </p:nvPr>
        </p:nvSpPr>
        <p:spPr/>
        <p:txBody>
          <a:bodyPr/>
          <a:lstStyle/>
          <a:p>
            <a:pPr algn="ctr"/>
            <a:r>
              <a:rPr lang="en-US" b="1" dirty="0">
                <a:latin typeface="+mn-lt"/>
              </a:rPr>
              <a:t>Purpose</a:t>
            </a:r>
          </a:p>
        </p:txBody>
      </p:sp>
      <p:sp>
        <p:nvSpPr>
          <p:cNvPr id="3" name="Content Placeholder 2">
            <a:extLst>
              <a:ext uri="{FF2B5EF4-FFF2-40B4-BE49-F238E27FC236}">
                <a16:creationId xmlns:a16="http://schemas.microsoft.com/office/drawing/2014/main" id="{A84F6581-96F4-2EB6-E588-847DBA0EBF85}"/>
              </a:ext>
            </a:extLst>
          </p:cNvPr>
          <p:cNvSpPr>
            <a:spLocks noGrp="1"/>
          </p:cNvSpPr>
          <p:nvPr>
            <p:ph idx="1"/>
          </p:nvPr>
        </p:nvSpPr>
        <p:spPr/>
        <p:txBody>
          <a:bodyPr>
            <a:normAutofit lnSpcReduction="10000"/>
          </a:bodyPr>
          <a:lstStyle/>
          <a:p>
            <a:pPr marL="0" indent="0" algn="ctr">
              <a:lnSpc>
                <a:spcPct val="150000"/>
              </a:lnSpc>
              <a:buNone/>
            </a:pPr>
            <a:r>
              <a:rPr lang="en-US" dirty="0"/>
              <a:t>This analysis was conducted to gain a comprehensive understanding of our hotel's reservation patterns and trends. By examining various aspects of the booking process, we aim to identify opportunities for optimizing occupancy rates, enhancing customer satisfaction, and increasing overall revenue. This analysis also seeks to uncover key insights into customer behaviors, preferences, and booking channels, which can inform strategic decision-making.</a:t>
            </a:r>
          </a:p>
        </p:txBody>
      </p:sp>
    </p:spTree>
    <p:extLst>
      <p:ext uri="{BB962C8B-B14F-4D97-AF65-F5344CB8AC3E}">
        <p14:creationId xmlns:p14="http://schemas.microsoft.com/office/powerpoint/2010/main" val="350536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2031325"/>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Question-13: </a:t>
            </a:r>
            <a:r>
              <a:rPr kumimoji="0" lang="en-US" altLang="en-US" sz="1800" i="0" u="none" strike="noStrike" cap="none" normalizeH="0" baseline="0" dirty="0">
                <a:ln>
                  <a:noFill/>
                </a:ln>
                <a:solidFill>
                  <a:schemeClr val="tx1"/>
                </a:solidFill>
                <a:effectLst/>
              </a:rPr>
              <a:t> What is the average number of nights (both weekend and weekday) spent by guests for each room type?</a:t>
            </a: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7" name="Content Placeholder 6">
            <a:extLst>
              <a:ext uri="{FF2B5EF4-FFF2-40B4-BE49-F238E27FC236}">
                <a16:creationId xmlns:a16="http://schemas.microsoft.com/office/drawing/2014/main" id="{DD2D5E59-0A76-BAF1-82D8-0886DD5F80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6613" y="1825625"/>
            <a:ext cx="9058773" cy="4351338"/>
          </a:xfrm>
        </p:spPr>
      </p:pic>
    </p:spTree>
    <p:extLst>
      <p:ext uri="{BB962C8B-B14F-4D97-AF65-F5344CB8AC3E}">
        <p14:creationId xmlns:p14="http://schemas.microsoft.com/office/powerpoint/2010/main" val="46232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2446824"/>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Question-14: </a:t>
            </a:r>
            <a:r>
              <a:rPr kumimoji="0" lang="en-US" altLang="en-US" sz="1800" i="0" u="none" strike="noStrike" cap="none" normalizeH="0" baseline="0" dirty="0">
                <a:ln>
                  <a:noFill/>
                </a:ln>
                <a:solidFill>
                  <a:schemeClr val="tx1"/>
                </a:solidFill>
                <a:effectLst/>
              </a:rPr>
              <a:t>For reservations involving children, what is the most common room type, and what is the average price for that room type?</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11" name="Content Placeholder 10">
            <a:extLst>
              <a:ext uri="{FF2B5EF4-FFF2-40B4-BE49-F238E27FC236}">
                <a16:creationId xmlns:a16="http://schemas.microsoft.com/office/drawing/2014/main" id="{F1CB2435-67CB-9BF2-E1D5-D318495796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398" y="2045159"/>
            <a:ext cx="9311974" cy="4131804"/>
          </a:xfrm>
        </p:spPr>
      </p:pic>
    </p:spTree>
    <p:extLst>
      <p:ext uri="{BB962C8B-B14F-4D97-AF65-F5344CB8AC3E}">
        <p14:creationId xmlns:p14="http://schemas.microsoft.com/office/powerpoint/2010/main" val="4173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1615827"/>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t>Question-15: </a:t>
            </a:r>
            <a:r>
              <a:rPr kumimoji="0" lang="en-US" altLang="en-US" sz="1800" i="0" u="none" strike="noStrike" cap="none" normalizeH="0" baseline="0" dirty="0">
                <a:ln>
                  <a:noFill/>
                </a:ln>
                <a:solidFill>
                  <a:schemeClr val="tx1"/>
                </a:solidFill>
                <a:effectLst/>
              </a:rPr>
              <a:t>Find the market segment type that generates the highest average price per room.</a:t>
            </a:r>
            <a:r>
              <a:rPr lang="en-US" b="1" dirty="0"/>
              <a:t> </a:t>
            </a:r>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endParaRPr kumimoji="0" lang="en-US" altLang="en-US" sz="1800" i="0" u="none" strike="noStrike" cap="none" normalizeH="0" baseline="0" dirty="0">
              <a:ln>
                <a:noFill/>
              </a:ln>
              <a:solidFill>
                <a:schemeClr val="tx1"/>
              </a:solidFill>
              <a:effectLst/>
            </a:endParaRPr>
          </a:p>
          <a:p>
            <a:r>
              <a:rPr lang="en-US" dirty="0"/>
              <a:t> </a:t>
            </a:r>
          </a:p>
        </p:txBody>
      </p:sp>
      <p:pic>
        <p:nvPicPr>
          <p:cNvPr id="6" name="Content Placeholder 5">
            <a:extLst>
              <a:ext uri="{FF2B5EF4-FFF2-40B4-BE49-F238E27FC236}">
                <a16:creationId xmlns:a16="http://schemas.microsoft.com/office/drawing/2014/main" id="{EC4AFE5F-944F-D010-59A8-1AD813765F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704" y="1981712"/>
            <a:ext cx="9440592" cy="4039164"/>
          </a:xfrm>
        </p:spPr>
      </p:pic>
    </p:spTree>
    <p:extLst>
      <p:ext uri="{BB962C8B-B14F-4D97-AF65-F5344CB8AC3E}">
        <p14:creationId xmlns:p14="http://schemas.microsoft.com/office/powerpoint/2010/main" val="2712511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67CA-457D-740A-2E42-261C51D05930}"/>
              </a:ext>
            </a:extLst>
          </p:cNvPr>
          <p:cNvSpPr>
            <a:spLocks noGrp="1"/>
          </p:cNvSpPr>
          <p:nvPr>
            <p:ph type="title"/>
          </p:nvPr>
        </p:nvSpPr>
        <p:spPr>
          <a:xfrm>
            <a:off x="838200" y="2766218"/>
            <a:ext cx="10515600" cy="1325563"/>
          </a:xfrm>
        </p:spPr>
        <p:txBody>
          <a:bodyPr>
            <a:noAutofit/>
          </a:bodyPr>
          <a:lstStyle/>
          <a:p>
            <a:pPr algn="ctr"/>
            <a:r>
              <a:rPr lang="en-US" sz="9600" b="1" dirty="0">
                <a:latin typeface="+mn-lt"/>
              </a:rPr>
              <a:t>THE END</a:t>
            </a:r>
          </a:p>
        </p:txBody>
      </p:sp>
    </p:spTree>
    <p:extLst>
      <p:ext uri="{BB962C8B-B14F-4D97-AF65-F5344CB8AC3E}">
        <p14:creationId xmlns:p14="http://schemas.microsoft.com/office/powerpoint/2010/main" val="378018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5CDC-36C8-302A-347B-BBD2023F40E7}"/>
              </a:ext>
            </a:extLst>
          </p:cNvPr>
          <p:cNvSpPr>
            <a:spLocks noGrp="1"/>
          </p:cNvSpPr>
          <p:nvPr>
            <p:ph type="title"/>
          </p:nvPr>
        </p:nvSpPr>
        <p:spPr/>
        <p:txBody>
          <a:bodyPr/>
          <a:lstStyle/>
          <a:p>
            <a:pPr algn="ctr"/>
            <a:r>
              <a:rPr lang="en-US" b="1" dirty="0">
                <a:latin typeface="+mn-lt"/>
              </a:rPr>
              <a:t>Importance</a:t>
            </a:r>
          </a:p>
        </p:txBody>
      </p:sp>
      <p:sp>
        <p:nvSpPr>
          <p:cNvPr id="3" name="Content Placeholder 2">
            <a:extLst>
              <a:ext uri="{FF2B5EF4-FFF2-40B4-BE49-F238E27FC236}">
                <a16:creationId xmlns:a16="http://schemas.microsoft.com/office/drawing/2014/main" id="{A84F6581-96F4-2EB6-E588-847DBA0EBF85}"/>
              </a:ext>
            </a:extLst>
          </p:cNvPr>
          <p:cNvSpPr>
            <a:spLocks noGrp="1"/>
          </p:cNvSpPr>
          <p:nvPr>
            <p:ph idx="1"/>
          </p:nvPr>
        </p:nvSpPr>
        <p:spPr/>
        <p:txBody>
          <a:bodyPr>
            <a:normAutofit fontScale="62500" lnSpcReduction="20000"/>
          </a:bodyPr>
          <a:lstStyle/>
          <a:p>
            <a:pPr marL="0" indent="0">
              <a:lnSpc>
                <a:spcPct val="120000"/>
              </a:lnSpc>
              <a:buNone/>
            </a:pPr>
            <a:r>
              <a:rPr lang="en-US" dirty="0"/>
              <a:t>The findings from this analysis are crucial for several reasons:</a:t>
            </a:r>
          </a:p>
          <a:p>
            <a:pPr>
              <a:lnSpc>
                <a:spcPct val="120000"/>
              </a:lnSpc>
              <a:buFont typeface="Arial" panose="020B0604020202020204" pitchFamily="34" charset="0"/>
              <a:buChar char="•"/>
            </a:pPr>
            <a:r>
              <a:rPr lang="en-US" b="1" dirty="0"/>
              <a:t>Operational Efficiency</a:t>
            </a:r>
            <a:r>
              <a:rPr lang="en-US" dirty="0"/>
              <a:t>: By understanding booking trends and peak periods, we can optimize staffing, resource allocation, and inventory management to improve operational efficiency.</a:t>
            </a:r>
          </a:p>
          <a:p>
            <a:pPr>
              <a:lnSpc>
                <a:spcPct val="120000"/>
              </a:lnSpc>
              <a:buFont typeface="Arial" panose="020B0604020202020204" pitchFamily="34" charset="0"/>
              <a:buChar char="•"/>
            </a:pPr>
            <a:r>
              <a:rPr lang="en-US" b="1" dirty="0"/>
              <a:t>Revenue Optimization</a:t>
            </a:r>
            <a:r>
              <a:rPr lang="en-US" dirty="0"/>
              <a:t>: Insights into customer preferences and high-demand periods can help in designing targeted promotions and dynamic pricing strategies to maximize revenue.</a:t>
            </a:r>
          </a:p>
          <a:p>
            <a:pPr>
              <a:lnSpc>
                <a:spcPct val="120000"/>
              </a:lnSpc>
              <a:buFont typeface="Arial" panose="020B0604020202020204" pitchFamily="34" charset="0"/>
              <a:buChar char="•"/>
            </a:pPr>
            <a:r>
              <a:rPr lang="en-US" b="1" dirty="0"/>
              <a:t>Customer Experience</a:t>
            </a:r>
            <a:r>
              <a:rPr lang="en-US" dirty="0"/>
              <a:t>: Analyzing customer demographics and booking channels allows us to tailor our services and marketing efforts to better meet the needs and preferences of different customer segments.</a:t>
            </a:r>
          </a:p>
          <a:p>
            <a:pPr>
              <a:lnSpc>
                <a:spcPct val="120000"/>
              </a:lnSpc>
              <a:buFont typeface="Arial" panose="020B0604020202020204" pitchFamily="34" charset="0"/>
              <a:buChar char="•"/>
            </a:pPr>
            <a:r>
              <a:rPr lang="en-US" b="1" dirty="0"/>
              <a:t>Strategic Planning</a:t>
            </a:r>
            <a:r>
              <a:rPr lang="en-US" dirty="0"/>
              <a:t>: The analysis provides data-driven insights that support strategic decisions related to market positioning, room inventory management, and potential areas for expansion or improvement.</a:t>
            </a:r>
          </a:p>
          <a:p>
            <a:pPr>
              <a:lnSpc>
                <a:spcPct val="120000"/>
              </a:lnSpc>
              <a:buFont typeface="Arial" panose="020B0604020202020204" pitchFamily="34" charset="0"/>
              <a:buChar char="•"/>
            </a:pPr>
            <a:r>
              <a:rPr lang="en-US" b="1" dirty="0"/>
              <a:t>Competitive Advantage</a:t>
            </a:r>
            <a:r>
              <a:rPr lang="en-US" dirty="0"/>
              <a:t>: Leveraging these insights enables us to enhance our competitive edge by aligning our offerings more closely with market demands and staying ahead of industry trends.</a:t>
            </a:r>
          </a:p>
          <a:p>
            <a:pPr marL="0" indent="0" algn="ctr">
              <a:lnSpc>
                <a:spcPct val="120000"/>
              </a:lnSpc>
              <a:buNone/>
            </a:pPr>
            <a:endParaRPr lang="en-US" dirty="0"/>
          </a:p>
        </p:txBody>
      </p:sp>
    </p:spTree>
    <p:extLst>
      <p:ext uri="{BB962C8B-B14F-4D97-AF65-F5344CB8AC3E}">
        <p14:creationId xmlns:p14="http://schemas.microsoft.com/office/powerpoint/2010/main" val="280878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5CDC-36C8-302A-347B-BBD2023F40E7}"/>
              </a:ext>
            </a:extLst>
          </p:cNvPr>
          <p:cNvSpPr>
            <a:spLocks noGrp="1"/>
          </p:cNvSpPr>
          <p:nvPr>
            <p:ph type="title"/>
          </p:nvPr>
        </p:nvSpPr>
        <p:spPr>
          <a:xfrm>
            <a:off x="734505" y="18255"/>
            <a:ext cx="10515600" cy="1325563"/>
          </a:xfrm>
        </p:spPr>
        <p:txBody>
          <a:bodyPr/>
          <a:lstStyle/>
          <a:p>
            <a:pPr algn="ctr"/>
            <a:r>
              <a:rPr lang="en-US" b="1" dirty="0">
                <a:latin typeface="+mn-lt"/>
              </a:rPr>
              <a:t>Data Overview</a:t>
            </a:r>
          </a:p>
        </p:txBody>
      </p:sp>
      <p:sp>
        <p:nvSpPr>
          <p:cNvPr id="3" name="Content Placeholder 2">
            <a:extLst>
              <a:ext uri="{FF2B5EF4-FFF2-40B4-BE49-F238E27FC236}">
                <a16:creationId xmlns:a16="http://schemas.microsoft.com/office/drawing/2014/main" id="{A84F6581-96F4-2EB6-E588-847DBA0EBF85}"/>
              </a:ext>
            </a:extLst>
          </p:cNvPr>
          <p:cNvSpPr>
            <a:spLocks noGrp="1"/>
          </p:cNvSpPr>
          <p:nvPr>
            <p:ph idx="1"/>
          </p:nvPr>
        </p:nvSpPr>
        <p:spPr>
          <a:xfrm>
            <a:off x="2083324" y="1253331"/>
            <a:ext cx="10108676" cy="5586414"/>
          </a:xfrm>
        </p:spPr>
        <p:txBody>
          <a:bodyPr>
            <a:noAutofit/>
          </a:bodyPr>
          <a:lstStyle/>
          <a:p>
            <a:pPr marL="0" indent="0">
              <a:lnSpc>
                <a:spcPct val="120000"/>
              </a:lnSpc>
              <a:buNone/>
            </a:pPr>
            <a:r>
              <a:rPr lang="en-US" sz="1600" dirty="0"/>
              <a:t>The dataset includes the following columns:</a:t>
            </a:r>
          </a:p>
          <a:p>
            <a:pPr>
              <a:lnSpc>
                <a:spcPct val="120000"/>
              </a:lnSpc>
            </a:pPr>
            <a:r>
              <a:rPr lang="en-US" sz="1600" dirty="0" err="1"/>
              <a:t>Booking_ID</a:t>
            </a:r>
            <a:r>
              <a:rPr lang="en-US" sz="1600" dirty="0"/>
              <a:t>: A unique identifier for each hotel reservation.</a:t>
            </a:r>
          </a:p>
          <a:p>
            <a:pPr>
              <a:lnSpc>
                <a:spcPct val="120000"/>
              </a:lnSpc>
            </a:pPr>
            <a:r>
              <a:rPr lang="en-US" sz="1600" dirty="0" err="1"/>
              <a:t>no_of_adults</a:t>
            </a:r>
            <a:r>
              <a:rPr lang="en-US" sz="1600" dirty="0"/>
              <a:t>: The number of adults in the reservation.</a:t>
            </a:r>
          </a:p>
          <a:p>
            <a:pPr>
              <a:lnSpc>
                <a:spcPct val="120000"/>
              </a:lnSpc>
            </a:pPr>
            <a:r>
              <a:rPr lang="en-US" sz="1600" dirty="0" err="1"/>
              <a:t>no_of_children</a:t>
            </a:r>
            <a:r>
              <a:rPr lang="en-US" sz="1600" dirty="0"/>
              <a:t>: The number of children in the reservation.</a:t>
            </a:r>
          </a:p>
          <a:p>
            <a:pPr>
              <a:lnSpc>
                <a:spcPct val="120000"/>
              </a:lnSpc>
            </a:pPr>
            <a:r>
              <a:rPr lang="en-US" sz="1600" dirty="0" err="1"/>
              <a:t>no_of_weekend_nights</a:t>
            </a:r>
            <a:r>
              <a:rPr lang="en-US" sz="1600" dirty="0"/>
              <a:t>: The number of nights in the reservation that fall on weekends.</a:t>
            </a:r>
          </a:p>
          <a:p>
            <a:pPr>
              <a:lnSpc>
                <a:spcPct val="120000"/>
              </a:lnSpc>
            </a:pPr>
            <a:r>
              <a:rPr lang="en-US" sz="1600" dirty="0" err="1"/>
              <a:t>no_of_week_nights</a:t>
            </a:r>
            <a:r>
              <a:rPr lang="en-US" sz="1600" dirty="0"/>
              <a:t>: The number of nights in the reservation that fall on weekdays.</a:t>
            </a:r>
          </a:p>
          <a:p>
            <a:pPr>
              <a:lnSpc>
                <a:spcPct val="120000"/>
              </a:lnSpc>
            </a:pPr>
            <a:r>
              <a:rPr lang="en-US" sz="1600" dirty="0" err="1"/>
              <a:t>type_of_meal_plan</a:t>
            </a:r>
            <a:r>
              <a:rPr lang="en-US" sz="1600" dirty="0"/>
              <a:t>: The meal plan chosen by the guests.</a:t>
            </a:r>
          </a:p>
          <a:p>
            <a:pPr>
              <a:lnSpc>
                <a:spcPct val="120000"/>
              </a:lnSpc>
            </a:pPr>
            <a:r>
              <a:rPr lang="en-US" sz="1600" dirty="0" err="1"/>
              <a:t>room_type_reserved</a:t>
            </a:r>
            <a:r>
              <a:rPr lang="en-US" sz="1600" dirty="0"/>
              <a:t>: The type of room reserved by the guests.</a:t>
            </a:r>
          </a:p>
          <a:p>
            <a:pPr>
              <a:lnSpc>
                <a:spcPct val="120000"/>
              </a:lnSpc>
            </a:pPr>
            <a:r>
              <a:rPr lang="en-US" sz="1600" dirty="0" err="1"/>
              <a:t>lead_time</a:t>
            </a:r>
            <a:r>
              <a:rPr lang="en-US" sz="1600" dirty="0"/>
              <a:t>: The number of days between booking and arrival.</a:t>
            </a:r>
          </a:p>
          <a:p>
            <a:pPr>
              <a:lnSpc>
                <a:spcPct val="120000"/>
              </a:lnSpc>
            </a:pPr>
            <a:r>
              <a:rPr lang="en-US" sz="1600" dirty="0" err="1"/>
              <a:t>arrival_date</a:t>
            </a:r>
            <a:r>
              <a:rPr lang="en-US" sz="1600" dirty="0"/>
              <a:t>: The date of arrival.</a:t>
            </a:r>
          </a:p>
          <a:p>
            <a:pPr>
              <a:lnSpc>
                <a:spcPct val="120000"/>
              </a:lnSpc>
            </a:pPr>
            <a:r>
              <a:rPr lang="en-US" sz="1600" dirty="0" err="1"/>
              <a:t>market_segment_type</a:t>
            </a:r>
            <a:r>
              <a:rPr lang="en-US" sz="1600" dirty="0"/>
              <a:t>: The market segment to which the reservation belongs.</a:t>
            </a:r>
          </a:p>
          <a:p>
            <a:pPr>
              <a:lnSpc>
                <a:spcPct val="120000"/>
              </a:lnSpc>
            </a:pPr>
            <a:r>
              <a:rPr lang="en-US" sz="1600" dirty="0" err="1"/>
              <a:t>avg_price_per_room</a:t>
            </a:r>
            <a:r>
              <a:rPr lang="en-US" sz="1600" dirty="0"/>
              <a:t>: The average price per room in the reservation.</a:t>
            </a:r>
          </a:p>
          <a:p>
            <a:pPr>
              <a:lnSpc>
                <a:spcPct val="120000"/>
              </a:lnSpc>
            </a:pPr>
            <a:r>
              <a:rPr lang="en-US" sz="1600" dirty="0" err="1"/>
              <a:t>booking_status</a:t>
            </a:r>
            <a:r>
              <a:rPr lang="en-US" sz="1600" dirty="0"/>
              <a:t>: The status of the booking.</a:t>
            </a:r>
          </a:p>
        </p:txBody>
      </p:sp>
    </p:spTree>
    <p:extLst>
      <p:ext uri="{BB962C8B-B14F-4D97-AF65-F5344CB8AC3E}">
        <p14:creationId xmlns:p14="http://schemas.microsoft.com/office/powerpoint/2010/main" val="110656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59E7-BB3A-6961-FB50-FB0F049110C5}"/>
              </a:ext>
            </a:extLst>
          </p:cNvPr>
          <p:cNvSpPr>
            <a:spLocks noGrp="1"/>
          </p:cNvSpPr>
          <p:nvPr>
            <p:ph type="ctrTitle"/>
          </p:nvPr>
        </p:nvSpPr>
        <p:spPr>
          <a:xfrm>
            <a:off x="1458012" y="316919"/>
            <a:ext cx="9144000" cy="644215"/>
          </a:xfrm>
        </p:spPr>
        <p:txBody>
          <a:bodyPr>
            <a:normAutofit fontScale="90000"/>
          </a:bodyPr>
          <a:lstStyle/>
          <a:p>
            <a:r>
              <a:rPr lang="en-US" b="1" dirty="0">
                <a:latin typeface="+mn-lt"/>
              </a:rPr>
              <a:t>Questions to be Answered</a:t>
            </a:r>
          </a:p>
        </p:txBody>
      </p:sp>
      <p:sp>
        <p:nvSpPr>
          <p:cNvPr id="4" name="Rectangle 1">
            <a:extLst>
              <a:ext uri="{FF2B5EF4-FFF2-40B4-BE49-F238E27FC236}">
                <a16:creationId xmlns:a16="http://schemas.microsoft.com/office/drawing/2014/main" id="{2C6B2A1B-FF75-FD98-0FFC-4851482C90BB}"/>
              </a:ext>
            </a:extLst>
          </p:cNvPr>
          <p:cNvSpPr>
            <a:spLocks noGrp="1" noChangeArrowheads="1"/>
          </p:cNvSpPr>
          <p:nvPr>
            <p:ph type="subTitle" idx="1"/>
          </p:nvPr>
        </p:nvSpPr>
        <p:spPr bwMode="auto">
          <a:xfrm>
            <a:off x="537329" y="961134"/>
            <a:ext cx="11425286" cy="5552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1. What is the total number of reservations in the dataset?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2. Which meal plan is the most popular among guests?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3. What is the average price per room for reservations involving children?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4. How many reservations were made for the year 20XX (replace XX with the desired year)?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5. What is the most commonly booked room type?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6. How many reservations fall on a weekend (</a:t>
            </a:r>
            <a:r>
              <a:rPr kumimoji="0" lang="en-US" altLang="en-US" sz="1400" i="0" u="none" strike="noStrike" cap="none" normalizeH="0" baseline="0" dirty="0" err="1">
                <a:ln>
                  <a:noFill/>
                </a:ln>
                <a:solidFill>
                  <a:schemeClr val="tx1"/>
                </a:solidFill>
                <a:effectLst/>
              </a:rPr>
              <a:t>no_of_weekend_nights</a:t>
            </a:r>
            <a:r>
              <a:rPr kumimoji="0" lang="en-US" altLang="en-US" sz="1400" i="0" u="none" strike="noStrike" cap="none" normalizeH="0" baseline="0" dirty="0">
                <a:ln>
                  <a:noFill/>
                </a:ln>
                <a:solidFill>
                  <a:schemeClr val="tx1"/>
                </a:solidFill>
                <a:effectLst/>
              </a:rPr>
              <a:t> &gt; 0)?</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7. What is the highest and lowest lead time for reservations?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8. What is the most common market segment type for reservations?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9. How many reservations have a booking status of "Confirmed"?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10. What is the total number of adults and children across all reservations?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11. What is the average number of weekend nights for reservations involving children?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12. How many reservations were made in each month of the year?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13. What is the average number of nights (both weekend and weekday) spent by guests for each room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type?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14. For reservations involving children, what is the most common room type, and what is the average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price for that room type?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15. Find the market segment type that generates the highest average price per room.</a:t>
            </a:r>
          </a:p>
        </p:txBody>
      </p:sp>
    </p:spTree>
    <p:extLst>
      <p:ext uri="{BB962C8B-B14F-4D97-AF65-F5344CB8AC3E}">
        <p14:creationId xmlns:p14="http://schemas.microsoft.com/office/powerpoint/2010/main" val="15054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Dashboard</a:t>
            </a:r>
          </a:p>
        </p:txBody>
      </p:sp>
      <p:pic>
        <p:nvPicPr>
          <p:cNvPr id="9" name="Content Placeholder 8">
            <a:extLst>
              <a:ext uri="{FF2B5EF4-FFF2-40B4-BE49-F238E27FC236}">
                <a16:creationId xmlns:a16="http://schemas.microsoft.com/office/drawing/2014/main" id="{C47BC9AF-A069-F22C-EE55-FA1F71E919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95462"/>
            <a:ext cx="10515600" cy="5575045"/>
          </a:xfrm>
        </p:spPr>
      </p:pic>
    </p:spTree>
    <p:extLst>
      <p:ext uri="{BB962C8B-B14F-4D97-AF65-F5344CB8AC3E}">
        <p14:creationId xmlns:p14="http://schemas.microsoft.com/office/powerpoint/2010/main" val="280066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Dashboard</a:t>
            </a:r>
          </a:p>
        </p:txBody>
      </p:sp>
      <p:pic>
        <p:nvPicPr>
          <p:cNvPr id="6" name="Content Placeholder 5">
            <a:extLst>
              <a:ext uri="{FF2B5EF4-FFF2-40B4-BE49-F238E27FC236}">
                <a16:creationId xmlns:a16="http://schemas.microsoft.com/office/drawing/2014/main" id="{D2F25F13-8471-2817-EFD3-04A37470D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33403"/>
            <a:ext cx="10515599" cy="5043560"/>
          </a:xfrm>
        </p:spPr>
      </p:pic>
    </p:spTree>
    <p:extLst>
      <p:ext uri="{BB962C8B-B14F-4D97-AF65-F5344CB8AC3E}">
        <p14:creationId xmlns:p14="http://schemas.microsoft.com/office/powerpoint/2010/main" val="215373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pic>
        <p:nvPicPr>
          <p:cNvPr id="7" name="Content Placeholder 6">
            <a:extLst>
              <a:ext uri="{FF2B5EF4-FFF2-40B4-BE49-F238E27FC236}">
                <a16:creationId xmlns:a16="http://schemas.microsoft.com/office/drawing/2014/main" id="{14602566-0DC3-F2D0-BFC3-9783EEC0A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11" y="1890898"/>
            <a:ext cx="4763999" cy="2220638"/>
          </a:xfrm>
        </p:spPr>
      </p:pic>
      <p:pic>
        <p:nvPicPr>
          <p:cNvPr id="9" name="Picture 8">
            <a:extLst>
              <a:ext uri="{FF2B5EF4-FFF2-40B4-BE49-F238E27FC236}">
                <a16:creationId xmlns:a16="http://schemas.microsoft.com/office/drawing/2014/main" id="{4616F427-7553-B797-EE40-DB01FF11B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799" y="1890898"/>
            <a:ext cx="4763999" cy="2214420"/>
          </a:xfrm>
          <a:prstGeom prst="rect">
            <a:avLst/>
          </a:prstGeom>
        </p:spPr>
      </p:pic>
      <p:pic>
        <p:nvPicPr>
          <p:cNvPr id="11" name="Picture 10">
            <a:extLst>
              <a:ext uri="{FF2B5EF4-FFF2-40B4-BE49-F238E27FC236}">
                <a16:creationId xmlns:a16="http://schemas.microsoft.com/office/drawing/2014/main" id="{C6BF42EC-EBA7-435B-BB57-8CC4AA195D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917" y="4193339"/>
            <a:ext cx="4285271" cy="2401725"/>
          </a:xfrm>
          <a:prstGeom prst="rect">
            <a:avLst/>
          </a:prstGeom>
        </p:spPr>
      </p:pic>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646331"/>
          </a:xfrm>
          <a:prstGeom prst="rect">
            <a:avLst/>
          </a:prstGeom>
          <a:noFill/>
        </p:spPr>
        <p:txBody>
          <a:bodyPr wrap="square" rtlCol="0">
            <a:spAutoFit/>
          </a:bodyPr>
          <a:lstStyle/>
          <a:p>
            <a:r>
              <a:rPr lang="en-US" b="1" dirty="0"/>
              <a:t>Question-1: </a:t>
            </a:r>
            <a:r>
              <a:rPr kumimoji="0" lang="en-US" altLang="en-US" sz="1800" i="0" u="none" strike="noStrike" cap="none" normalizeH="0" baseline="0" dirty="0">
                <a:ln>
                  <a:noFill/>
                </a:ln>
                <a:solidFill>
                  <a:schemeClr val="tx1"/>
                </a:solidFill>
                <a:effectLst/>
              </a:rPr>
              <a:t>What is the total number of reservations in the dataset?</a:t>
            </a:r>
          </a:p>
          <a:p>
            <a:r>
              <a:rPr lang="en-US" dirty="0"/>
              <a:t> </a:t>
            </a:r>
          </a:p>
        </p:txBody>
      </p:sp>
    </p:spTree>
    <p:extLst>
      <p:ext uri="{BB962C8B-B14F-4D97-AF65-F5344CB8AC3E}">
        <p14:creationId xmlns:p14="http://schemas.microsoft.com/office/powerpoint/2010/main" val="382199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EFE-B1FA-91AA-C3F9-39B36962D642}"/>
              </a:ext>
            </a:extLst>
          </p:cNvPr>
          <p:cNvSpPr>
            <a:spLocks noGrp="1"/>
          </p:cNvSpPr>
          <p:nvPr>
            <p:ph type="title"/>
          </p:nvPr>
        </p:nvSpPr>
        <p:spPr>
          <a:xfrm>
            <a:off x="838200" y="-162777"/>
            <a:ext cx="10515600" cy="1325563"/>
          </a:xfrm>
        </p:spPr>
        <p:txBody>
          <a:bodyPr>
            <a:normAutofit/>
          </a:bodyPr>
          <a:lstStyle/>
          <a:p>
            <a:pPr algn="ctr"/>
            <a:r>
              <a:rPr lang="en-US" sz="6000" b="1" dirty="0">
                <a:latin typeface="+mn-lt"/>
              </a:rPr>
              <a:t>Results and Findings</a:t>
            </a:r>
          </a:p>
        </p:txBody>
      </p:sp>
      <p:sp>
        <p:nvSpPr>
          <p:cNvPr id="12" name="TextBox 11">
            <a:extLst>
              <a:ext uri="{FF2B5EF4-FFF2-40B4-BE49-F238E27FC236}">
                <a16:creationId xmlns:a16="http://schemas.microsoft.com/office/drawing/2014/main" id="{DBAA402B-421C-CD24-1618-D30794D0647A}"/>
              </a:ext>
            </a:extLst>
          </p:cNvPr>
          <p:cNvSpPr txBox="1"/>
          <p:nvPr/>
        </p:nvSpPr>
        <p:spPr>
          <a:xfrm>
            <a:off x="329938" y="999241"/>
            <a:ext cx="11294860" cy="923330"/>
          </a:xfrm>
          <a:prstGeom prst="rect">
            <a:avLst/>
          </a:prstGeom>
          <a:noFill/>
        </p:spPr>
        <p:txBody>
          <a:bodyPr wrap="square" rtlCol="0">
            <a:spAutoFit/>
          </a:bodyPr>
          <a:lstStyle/>
          <a:p>
            <a:r>
              <a:rPr lang="en-US" b="1" dirty="0"/>
              <a:t>Question-2: </a:t>
            </a:r>
            <a:r>
              <a:rPr kumimoji="0" lang="en-US" altLang="en-US" sz="1800" i="0" u="none" strike="noStrike" cap="none" normalizeH="0" baseline="0" dirty="0">
                <a:ln>
                  <a:noFill/>
                </a:ln>
                <a:solidFill>
                  <a:schemeClr val="tx1"/>
                </a:solidFill>
                <a:effectLst/>
              </a:rPr>
              <a:t> Which meal plan is the most popular among guests?</a:t>
            </a:r>
          </a:p>
          <a:p>
            <a:endParaRPr kumimoji="0" lang="en-US" altLang="en-US" sz="1800" i="0" u="none" strike="noStrike" cap="none" normalizeH="0" baseline="0" dirty="0">
              <a:ln>
                <a:noFill/>
              </a:ln>
              <a:solidFill>
                <a:schemeClr val="tx1"/>
              </a:solidFill>
              <a:effectLst/>
            </a:endParaRPr>
          </a:p>
          <a:p>
            <a:r>
              <a:rPr lang="en-US" dirty="0"/>
              <a:t> </a:t>
            </a:r>
          </a:p>
        </p:txBody>
      </p:sp>
      <p:pic>
        <p:nvPicPr>
          <p:cNvPr id="6" name="Content Placeholder 5">
            <a:extLst>
              <a:ext uri="{FF2B5EF4-FFF2-40B4-BE49-F238E27FC236}">
                <a16:creationId xmlns:a16="http://schemas.microsoft.com/office/drawing/2014/main" id="{10AB47A5-14E7-402B-6E3B-F6773B6EA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724" y="1825625"/>
            <a:ext cx="6882551" cy="3878263"/>
          </a:xfrm>
        </p:spPr>
      </p:pic>
    </p:spTree>
    <p:extLst>
      <p:ext uri="{BB962C8B-B14F-4D97-AF65-F5344CB8AC3E}">
        <p14:creationId xmlns:p14="http://schemas.microsoft.com/office/powerpoint/2010/main" val="3613898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955</Words>
  <Application>Microsoft Office PowerPoint</Application>
  <PresentationFormat>Widescreen</PresentationFormat>
  <Paragraphs>131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Hotel Reservation Analysis</vt:lpstr>
      <vt:lpstr>Purpose</vt:lpstr>
      <vt:lpstr>Importance</vt:lpstr>
      <vt:lpstr>Data Overview</vt:lpstr>
      <vt:lpstr>Questions to be Answered</vt:lpstr>
      <vt:lpstr>Dashboard</vt:lpstr>
      <vt:lpstr>Dashboard</vt:lpstr>
      <vt:lpstr>Results and Findings</vt:lpstr>
      <vt:lpstr>Results and Findings</vt:lpstr>
      <vt:lpstr>Results and Findings</vt:lpstr>
      <vt:lpstr>Results and Findings</vt:lpstr>
      <vt:lpstr>Results and Findings</vt:lpstr>
      <vt:lpstr>Results and Findings</vt:lpstr>
      <vt:lpstr>Results and Findings</vt:lpstr>
      <vt:lpstr>Results and Findings</vt:lpstr>
      <vt:lpstr>Results and Findings</vt:lpstr>
      <vt:lpstr>Results and Findings</vt:lpstr>
      <vt:lpstr>Results and Findings</vt:lpstr>
      <vt:lpstr>Results and Findings</vt:lpstr>
      <vt:lpstr>Results and Findings</vt:lpstr>
      <vt:lpstr>Results and Findings</vt:lpstr>
      <vt:lpstr>Results and Findings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1704130 - Md. Al-Hasib Faisal</dc:creator>
  <cp:lastModifiedBy>1704130 - Md. Al-Hasib Faisal</cp:lastModifiedBy>
  <cp:revision>4</cp:revision>
  <dcterms:created xsi:type="dcterms:W3CDTF">2024-06-22T04:28:05Z</dcterms:created>
  <dcterms:modified xsi:type="dcterms:W3CDTF">2024-06-24T16:55:58Z</dcterms:modified>
</cp:coreProperties>
</file>