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4" r:id="rId5"/>
    <p:sldId id="261" r:id="rId6"/>
    <p:sldId id="265" r:id="rId7"/>
    <p:sldId id="266" r:id="rId8"/>
    <p:sldId id="267" r:id="rId9"/>
    <p:sldId id="269" r:id="rId10"/>
    <p:sldId id="270" r:id="rId11"/>
    <p:sldId id="268"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7"/>
    <p:restoredTop sz="96327"/>
  </p:normalViewPr>
  <p:slideViewPr>
    <p:cSldViewPr snapToGrid="0">
      <p:cViewPr>
        <p:scale>
          <a:sx n="100" d="100"/>
          <a:sy n="100" d="100"/>
        </p:scale>
        <p:origin x="144" y="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E3957-4B17-D663-9768-85D82C90159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D0E5A81-152C-7A71-2D10-2334C981F2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1CC5BD3-FDA0-B1FE-7949-D32F1AB50319}"/>
              </a:ext>
            </a:extLst>
          </p:cNvPr>
          <p:cNvSpPr>
            <a:spLocks noGrp="1"/>
          </p:cNvSpPr>
          <p:nvPr>
            <p:ph type="dt" sz="half" idx="10"/>
          </p:nvPr>
        </p:nvSpPr>
        <p:spPr/>
        <p:txBody>
          <a:bodyPr/>
          <a:lstStyle/>
          <a:p>
            <a:fld id="{CC011696-BC6F-714C-8D0A-25149E008C75}" type="datetimeFigureOut">
              <a:rPr lang="en-US" smtClean="0"/>
              <a:t>7/28/24</a:t>
            </a:fld>
            <a:endParaRPr lang="en-US"/>
          </a:p>
        </p:txBody>
      </p:sp>
      <p:sp>
        <p:nvSpPr>
          <p:cNvPr id="5" name="Footer Placeholder 4">
            <a:extLst>
              <a:ext uri="{FF2B5EF4-FFF2-40B4-BE49-F238E27FC236}">
                <a16:creationId xmlns:a16="http://schemas.microsoft.com/office/drawing/2014/main" id="{F27114A6-C8BC-5726-B566-422FE18EFB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02643-7FA3-38F3-2E5B-2560AFA4921D}"/>
              </a:ext>
            </a:extLst>
          </p:cNvPr>
          <p:cNvSpPr>
            <a:spLocks noGrp="1"/>
          </p:cNvSpPr>
          <p:nvPr>
            <p:ph type="sldNum" sz="quarter" idx="12"/>
          </p:nvPr>
        </p:nvSpPr>
        <p:spPr/>
        <p:txBody>
          <a:bodyPr/>
          <a:lstStyle/>
          <a:p>
            <a:fld id="{8AD8911A-D197-CE46-9B15-C1031BED57D5}" type="slidenum">
              <a:rPr lang="en-US" smtClean="0"/>
              <a:t>‹#›</a:t>
            </a:fld>
            <a:endParaRPr lang="en-US"/>
          </a:p>
        </p:txBody>
      </p:sp>
    </p:spTree>
    <p:extLst>
      <p:ext uri="{BB962C8B-B14F-4D97-AF65-F5344CB8AC3E}">
        <p14:creationId xmlns:p14="http://schemas.microsoft.com/office/powerpoint/2010/main" val="1076309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D810E-9C3E-4077-7086-2A1B9DDD7ED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8C87A3B-9D76-F944-F209-F4D48506F20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5DED2FD-50F6-7DCA-49D8-4F27B030AE88}"/>
              </a:ext>
            </a:extLst>
          </p:cNvPr>
          <p:cNvSpPr>
            <a:spLocks noGrp="1"/>
          </p:cNvSpPr>
          <p:nvPr>
            <p:ph type="dt" sz="half" idx="10"/>
          </p:nvPr>
        </p:nvSpPr>
        <p:spPr/>
        <p:txBody>
          <a:bodyPr/>
          <a:lstStyle/>
          <a:p>
            <a:fld id="{CC011696-BC6F-714C-8D0A-25149E008C75}" type="datetimeFigureOut">
              <a:rPr lang="en-US" smtClean="0"/>
              <a:t>7/28/24</a:t>
            </a:fld>
            <a:endParaRPr lang="en-US"/>
          </a:p>
        </p:txBody>
      </p:sp>
      <p:sp>
        <p:nvSpPr>
          <p:cNvPr id="5" name="Footer Placeholder 4">
            <a:extLst>
              <a:ext uri="{FF2B5EF4-FFF2-40B4-BE49-F238E27FC236}">
                <a16:creationId xmlns:a16="http://schemas.microsoft.com/office/drawing/2014/main" id="{3E2017F5-0973-9B88-1746-32FAA54E6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7F0988-EE26-81D8-3B0A-6ED2F5B4E529}"/>
              </a:ext>
            </a:extLst>
          </p:cNvPr>
          <p:cNvSpPr>
            <a:spLocks noGrp="1"/>
          </p:cNvSpPr>
          <p:nvPr>
            <p:ph type="sldNum" sz="quarter" idx="12"/>
          </p:nvPr>
        </p:nvSpPr>
        <p:spPr/>
        <p:txBody>
          <a:bodyPr/>
          <a:lstStyle/>
          <a:p>
            <a:fld id="{8AD8911A-D197-CE46-9B15-C1031BED57D5}" type="slidenum">
              <a:rPr lang="en-US" smtClean="0"/>
              <a:t>‹#›</a:t>
            </a:fld>
            <a:endParaRPr lang="en-US"/>
          </a:p>
        </p:txBody>
      </p:sp>
    </p:spTree>
    <p:extLst>
      <p:ext uri="{BB962C8B-B14F-4D97-AF65-F5344CB8AC3E}">
        <p14:creationId xmlns:p14="http://schemas.microsoft.com/office/powerpoint/2010/main" val="3978912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02541-7C5D-68FD-B7CB-F8A0397EE6C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387632B-D74E-1AE4-98D7-680C3BBE91C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F3A418F-6AEB-E51D-06FF-727E682F135C}"/>
              </a:ext>
            </a:extLst>
          </p:cNvPr>
          <p:cNvSpPr>
            <a:spLocks noGrp="1"/>
          </p:cNvSpPr>
          <p:nvPr>
            <p:ph type="dt" sz="half" idx="10"/>
          </p:nvPr>
        </p:nvSpPr>
        <p:spPr/>
        <p:txBody>
          <a:bodyPr/>
          <a:lstStyle/>
          <a:p>
            <a:fld id="{CC011696-BC6F-714C-8D0A-25149E008C75}" type="datetimeFigureOut">
              <a:rPr lang="en-US" smtClean="0"/>
              <a:t>7/28/24</a:t>
            </a:fld>
            <a:endParaRPr lang="en-US"/>
          </a:p>
        </p:txBody>
      </p:sp>
      <p:sp>
        <p:nvSpPr>
          <p:cNvPr id="5" name="Footer Placeholder 4">
            <a:extLst>
              <a:ext uri="{FF2B5EF4-FFF2-40B4-BE49-F238E27FC236}">
                <a16:creationId xmlns:a16="http://schemas.microsoft.com/office/drawing/2014/main" id="{8587002D-6427-9391-ACCB-39120FBB4C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EFE71C-A154-D43E-AD8D-CD9582594C66}"/>
              </a:ext>
            </a:extLst>
          </p:cNvPr>
          <p:cNvSpPr>
            <a:spLocks noGrp="1"/>
          </p:cNvSpPr>
          <p:nvPr>
            <p:ph type="sldNum" sz="quarter" idx="12"/>
          </p:nvPr>
        </p:nvSpPr>
        <p:spPr/>
        <p:txBody>
          <a:bodyPr/>
          <a:lstStyle/>
          <a:p>
            <a:fld id="{8AD8911A-D197-CE46-9B15-C1031BED57D5}" type="slidenum">
              <a:rPr lang="en-US" smtClean="0"/>
              <a:t>‹#›</a:t>
            </a:fld>
            <a:endParaRPr lang="en-US"/>
          </a:p>
        </p:txBody>
      </p:sp>
    </p:spTree>
    <p:extLst>
      <p:ext uri="{BB962C8B-B14F-4D97-AF65-F5344CB8AC3E}">
        <p14:creationId xmlns:p14="http://schemas.microsoft.com/office/powerpoint/2010/main" val="2765707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5BBF4-02CF-59C1-53FF-B84760C28A2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A0D7C64-59D4-5FED-9511-E43AC542575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DB6C8CA-DC8A-2E61-F0FD-838C9184EC6C}"/>
              </a:ext>
            </a:extLst>
          </p:cNvPr>
          <p:cNvSpPr>
            <a:spLocks noGrp="1"/>
          </p:cNvSpPr>
          <p:nvPr>
            <p:ph type="dt" sz="half" idx="10"/>
          </p:nvPr>
        </p:nvSpPr>
        <p:spPr/>
        <p:txBody>
          <a:bodyPr/>
          <a:lstStyle/>
          <a:p>
            <a:fld id="{CC011696-BC6F-714C-8D0A-25149E008C75}" type="datetimeFigureOut">
              <a:rPr lang="en-US" smtClean="0"/>
              <a:t>7/28/24</a:t>
            </a:fld>
            <a:endParaRPr lang="en-US"/>
          </a:p>
        </p:txBody>
      </p:sp>
      <p:sp>
        <p:nvSpPr>
          <p:cNvPr id="5" name="Footer Placeholder 4">
            <a:extLst>
              <a:ext uri="{FF2B5EF4-FFF2-40B4-BE49-F238E27FC236}">
                <a16:creationId xmlns:a16="http://schemas.microsoft.com/office/drawing/2014/main" id="{CF058AF1-D4E4-8B68-3146-9DFF415589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5E4154-29D0-81C1-16EF-8EBEE454C5FA}"/>
              </a:ext>
            </a:extLst>
          </p:cNvPr>
          <p:cNvSpPr>
            <a:spLocks noGrp="1"/>
          </p:cNvSpPr>
          <p:nvPr>
            <p:ph type="sldNum" sz="quarter" idx="12"/>
          </p:nvPr>
        </p:nvSpPr>
        <p:spPr/>
        <p:txBody>
          <a:bodyPr/>
          <a:lstStyle/>
          <a:p>
            <a:fld id="{8AD8911A-D197-CE46-9B15-C1031BED57D5}" type="slidenum">
              <a:rPr lang="en-US" smtClean="0"/>
              <a:t>‹#›</a:t>
            </a:fld>
            <a:endParaRPr lang="en-US"/>
          </a:p>
        </p:txBody>
      </p:sp>
    </p:spTree>
    <p:extLst>
      <p:ext uri="{BB962C8B-B14F-4D97-AF65-F5344CB8AC3E}">
        <p14:creationId xmlns:p14="http://schemas.microsoft.com/office/powerpoint/2010/main" val="301020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782F-FAF0-C63A-88D2-D6485DE5F45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BE7D00B-FA07-C958-DFAF-E62A416A8CD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76A4B7E-3424-A5FA-B338-55CAA27B53A9}"/>
              </a:ext>
            </a:extLst>
          </p:cNvPr>
          <p:cNvSpPr>
            <a:spLocks noGrp="1"/>
          </p:cNvSpPr>
          <p:nvPr>
            <p:ph type="dt" sz="half" idx="10"/>
          </p:nvPr>
        </p:nvSpPr>
        <p:spPr/>
        <p:txBody>
          <a:bodyPr/>
          <a:lstStyle/>
          <a:p>
            <a:fld id="{CC011696-BC6F-714C-8D0A-25149E008C75}" type="datetimeFigureOut">
              <a:rPr lang="en-US" smtClean="0"/>
              <a:t>7/28/24</a:t>
            </a:fld>
            <a:endParaRPr lang="en-US"/>
          </a:p>
        </p:txBody>
      </p:sp>
      <p:sp>
        <p:nvSpPr>
          <p:cNvPr id="5" name="Footer Placeholder 4">
            <a:extLst>
              <a:ext uri="{FF2B5EF4-FFF2-40B4-BE49-F238E27FC236}">
                <a16:creationId xmlns:a16="http://schemas.microsoft.com/office/drawing/2014/main" id="{09062E32-3046-E660-E507-8948A41B32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008DA2-855C-5BD6-E869-ECFEA29949D8}"/>
              </a:ext>
            </a:extLst>
          </p:cNvPr>
          <p:cNvSpPr>
            <a:spLocks noGrp="1"/>
          </p:cNvSpPr>
          <p:nvPr>
            <p:ph type="sldNum" sz="quarter" idx="12"/>
          </p:nvPr>
        </p:nvSpPr>
        <p:spPr/>
        <p:txBody>
          <a:bodyPr/>
          <a:lstStyle/>
          <a:p>
            <a:fld id="{8AD8911A-D197-CE46-9B15-C1031BED57D5}" type="slidenum">
              <a:rPr lang="en-US" smtClean="0"/>
              <a:t>‹#›</a:t>
            </a:fld>
            <a:endParaRPr lang="en-US"/>
          </a:p>
        </p:txBody>
      </p:sp>
    </p:spTree>
    <p:extLst>
      <p:ext uri="{BB962C8B-B14F-4D97-AF65-F5344CB8AC3E}">
        <p14:creationId xmlns:p14="http://schemas.microsoft.com/office/powerpoint/2010/main" val="3790111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E38F4-F2E7-9E1B-6F4A-683F3BE6100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869F67E-1C04-D90A-9E30-A7573F4CEF1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249A9BD-B282-E01A-448A-8BACEF9B7E0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69D9E5B-9462-2E4C-5788-FC47EE4D98BB}"/>
              </a:ext>
            </a:extLst>
          </p:cNvPr>
          <p:cNvSpPr>
            <a:spLocks noGrp="1"/>
          </p:cNvSpPr>
          <p:nvPr>
            <p:ph type="dt" sz="half" idx="10"/>
          </p:nvPr>
        </p:nvSpPr>
        <p:spPr/>
        <p:txBody>
          <a:bodyPr/>
          <a:lstStyle/>
          <a:p>
            <a:fld id="{CC011696-BC6F-714C-8D0A-25149E008C75}" type="datetimeFigureOut">
              <a:rPr lang="en-US" smtClean="0"/>
              <a:t>7/28/24</a:t>
            </a:fld>
            <a:endParaRPr lang="en-US"/>
          </a:p>
        </p:txBody>
      </p:sp>
      <p:sp>
        <p:nvSpPr>
          <p:cNvPr id="6" name="Footer Placeholder 5">
            <a:extLst>
              <a:ext uri="{FF2B5EF4-FFF2-40B4-BE49-F238E27FC236}">
                <a16:creationId xmlns:a16="http://schemas.microsoft.com/office/drawing/2014/main" id="{4C2A1AD1-2BB9-68B6-02E8-B180128D51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D8414A-670D-B031-C41A-C843CD617EBD}"/>
              </a:ext>
            </a:extLst>
          </p:cNvPr>
          <p:cNvSpPr>
            <a:spLocks noGrp="1"/>
          </p:cNvSpPr>
          <p:nvPr>
            <p:ph type="sldNum" sz="quarter" idx="12"/>
          </p:nvPr>
        </p:nvSpPr>
        <p:spPr/>
        <p:txBody>
          <a:bodyPr/>
          <a:lstStyle/>
          <a:p>
            <a:fld id="{8AD8911A-D197-CE46-9B15-C1031BED57D5}" type="slidenum">
              <a:rPr lang="en-US" smtClean="0"/>
              <a:t>‹#›</a:t>
            </a:fld>
            <a:endParaRPr lang="en-US"/>
          </a:p>
        </p:txBody>
      </p:sp>
    </p:spTree>
    <p:extLst>
      <p:ext uri="{BB962C8B-B14F-4D97-AF65-F5344CB8AC3E}">
        <p14:creationId xmlns:p14="http://schemas.microsoft.com/office/powerpoint/2010/main" val="114810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8DDE-5872-0AF7-19EB-0EB14C5F68F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2A7822B-9E0B-0C86-1BE1-15862A7CBA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4AFC461-DCEC-A8E0-F9D8-25D6F13EFE7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4AFD551-1A12-65E8-0819-892FBF515A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82F13E0-50CA-622E-C2C3-09315039B2A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0B81001-BD77-D406-15D4-7DED6DAE437E}"/>
              </a:ext>
            </a:extLst>
          </p:cNvPr>
          <p:cNvSpPr>
            <a:spLocks noGrp="1"/>
          </p:cNvSpPr>
          <p:nvPr>
            <p:ph type="dt" sz="half" idx="10"/>
          </p:nvPr>
        </p:nvSpPr>
        <p:spPr/>
        <p:txBody>
          <a:bodyPr/>
          <a:lstStyle/>
          <a:p>
            <a:fld id="{CC011696-BC6F-714C-8D0A-25149E008C75}" type="datetimeFigureOut">
              <a:rPr lang="en-US" smtClean="0"/>
              <a:t>7/28/24</a:t>
            </a:fld>
            <a:endParaRPr lang="en-US"/>
          </a:p>
        </p:txBody>
      </p:sp>
      <p:sp>
        <p:nvSpPr>
          <p:cNvPr id="8" name="Footer Placeholder 7">
            <a:extLst>
              <a:ext uri="{FF2B5EF4-FFF2-40B4-BE49-F238E27FC236}">
                <a16:creationId xmlns:a16="http://schemas.microsoft.com/office/drawing/2014/main" id="{154A035C-5F83-9751-C703-95C9766641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8E851B-1F9A-4018-85EF-BDA8537A86BB}"/>
              </a:ext>
            </a:extLst>
          </p:cNvPr>
          <p:cNvSpPr>
            <a:spLocks noGrp="1"/>
          </p:cNvSpPr>
          <p:nvPr>
            <p:ph type="sldNum" sz="quarter" idx="12"/>
          </p:nvPr>
        </p:nvSpPr>
        <p:spPr/>
        <p:txBody>
          <a:bodyPr/>
          <a:lstStyle/>
          <a:p>
            <a:fld id="{8AD8911A-D197-CE46-9B15-C1031BED57D5}" type="slidenum">
              <a:rPr lang="en-US" smtClean="0"/>
              <a:t>‹#›</a:t>
            </a:fld>
            <a:endParaRPr lang="en-US"/>
          </a:p>
        </p:txBody>
      </p:sp>
    </p:spTree>
    <p:extLst>
      <p:ext uri="{BB962C8B-B14F-4D97-AF65-F5344CB8AC3E}">
        <p14:creationId xmlns:p14="http://schemas.microsoft.com/office/powerpoint/2010/main" val="1658527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0C805-D571-B31B-6E2F-D294A63FCA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9695AAB-08BF-2F69-A317-E554A31A2D42}"/>
              </a:ext>
            </a:extLst>
          </p:cNvPr>
          <p:cNvSpPr>
            <a:spLocks noGrp="1"/>
          </p:cNvSpPr>
          <p:nvPr>
            <p:ph type="dt" sz="half" idx="10"/>
          </p:nvPr>
        </p:nvSpPr>
        <p:spPr/>
        <p:txBody>
          <a:bodyPr/>
          <a:lstStyle/>
          <a:p>
            <a:fld id="{CC011696-BC6F-714C-8D0A-25149E008C75}" type="datetimeFigureOut">
              <a:rPr lang="en-US" smtClean="0"/>
              <a:t>7/28/24</a:t>
            </a:fld>
            <a:endParaRPr lang="en-US"/>
          </a:p>
        </p:txBody>
      </p:sp>
      <p:sp>
        <p:nvSpPr>
          <p:cNvPr id="4" name="Footer Placeholder 3">
            <a:extLst>
              <a:ext uri="{FF2B5EF4-FFF2-40B4-BE49-F238E27FC236}">
                <a16:creationId xmlns:a16="http://schemas.microsoft.com/office/drawing/2014/main" id="{4998E6B1-5ACB-9D15-AF61-D87C2F18C3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03D571-29CC-DA3D-8049-CB80C4AB177C}"/>
              </a:ext>
            </a:extLst>
          </p:cNvPr>
          <p:cNvSpPr>
            <a:spLocks noGrp="1"/>
          </p:cNvSpPr>
          <p:nvPr>
            <p:ph type="sldNum" sz="quarter" idx="12"/>
          </p:nvPr>
        </p:nvSpPr>
        <p:spPr/>
        <p:txBody>
          <a:bodyPr/>
          <a:lstStyle/>
          <a:p>
            <a:fld id="{8AD8911A-D197-CE46-9B15-C1031BED57D5}" type="slidenum">
              <a:rPr lang="en-US" smtClean="0"/>
              <a:t>‹#›</a:t>
            </a:fld>
            <a:endParaRPr lang="en-US"/>
          </a:p>
        </p:txBody>
      </p:sp>
    </p:spTree>
    <p:extLst>
      <p:ext uri="{BB962C8B-B14F-4D97-AF65-F5344CB8AC3E}">
        <p14:creationId xmlns:p14="http://schemas.microsoft.com/office/powerpoint/2010/main" val="249608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A8A2CF-4EB1-F30D-2A61-6A894F0E912F}"/>
              </a:ext>
            </a:extLst>
          </p:cNvPr>
          <p:cNvSpPr>
            <a:spLocks noGrp="1"/>
          </p:cNvSpPr>
          <p:nvPr>
            <p:ph type="dt" sz="half" idx="10"/>
          </p:nvPr>
        </p:nvSpPr>
        <p:spPr/>
        <p:txBody>
          <a:bodyPr/>
          <a:lstStyle/>
          <a:p>
            <a:fld id="{CC011696-BC6F-714C-8D0A-25149E008C75}" type="datetimeFigureOut">
              <a:rPr lang="en-US" smtClean="0"/>
              <a:t>7/28/24</a:t>
            </a:fld>
            <a:endParaRPr lang="en-US"/>
          </a:p>
        </p:txBody>
      </p:sp>
      <p:sp>
        <p:nvSpPr>
          <p:cNvPr id="3" name="Footer Placeholder 2">
            <a:extLst>
              <a:ext uri="{FF2B5EF4-FFF2-40B4-BE49-F238E27FC236}">
                <a16:creationId xmlns:a16="http://schemas.microsoft.com/office/drawing/2014/main" id="{70227312-6D35-54F7-9DF3-676E4CAE58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90897D-A388-9D80-4514-7AD1ADF5EF11}"/>
              </a:ext>
            </a:extLst>
          </p:cNvPr>
          <p:cNvSpPr>
            <a:spLocks noGrp="1"/>
          </p:cNvSpPr>
          <p:nvPr>
            <p:ph type="sldNum" sz="quarter" idx="12"/>
          </p:nvPr>
        </p:nvSpPr>
        <p:spPr/>
        <p:txBody>
          <a:bodyPr/>
          <a:lstStyle/>
          <a:p>
            <a:fld id="{8AD8911A-D197-CE46-9B15-C1031BED57D5}" type="slidenum">
              <a:rPr lang="en-US" smtClean="0"/>
              <a:t>‹#›</a:t>
            </a:fld>
            <a:endParaRPr lang="en-US"/>
          </a:p>
        </p:txBody>
      </p:sp>
    </p:spTree>
    <p:extLst>
      <p:ext uri="{BB962C8B-B14F-4D97-AF65-F5344CB8AC3E}">
        <p14:creationId xmlns:p14="http://schemas.microsoft.com/office/powerpoint/2010/main" val="274052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3263D-A74C-770F-3104-362B70809EC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63FFB05-4993-CAF3-3651-2C064C5469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4945CC8-17C7-9654-BC32-3DF4048B0F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38267E5-39B6-52FB-7A5D-8EAD85A5ED6C}"/>
              </a:ext>
            </a:extLst>
          </p:cNvPr>
          <p:cNvSpPr>
            <a:spLocks noGrp="1"/>
          </p:cNvSpPr>
          <p:nvPr>
            <p:ph type="dt" sz="half" idx="10"/>
          </p:nvPr>
        </p:nvSpPr>
        <p:spPr/>
        <p:txBody>
          <a:bodyPr/>
          <a:lstStyle/>
          <a:p>
            <a:fld id="{CC011696-BC6F-714C-8D0A-25149E008C75}" type="datetimeFigureOut">
              <a:rPr lang="en-US" smtClean="0"/>
              <a:t>7/28/24</a:t>
            </a:fld>
            <a:endParaRPr lang="en-US"/>
          </a:p>
        </p:txBody>
      </p:sp>
      <p:sp>
        <p:nvSpPr>
          <p:cNvPr id="6" name="Footer Placeholder 5">
            <a:extLst>
              <a:ext uri="{FF2B5EF4-FFF2-40B4-BE49-F238E27FC236}">
                <a16:creationId xmlns:a16="http://schemas.microsoft.com/office/drawing/2014/main" id="{2F5A437C-E23D-FFB9-F427-276B82E2EB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3FD4B1-9EF9-E9A6-EC1D-743D2B9109CE}"/>
              </a:ext>
            </a:extLst>
          </p:cNvPr>
          <p:cNvSpPr>
            <a:spLocks noGrp="1"/>
          </p:cNvSpPr>
          <p:nvPr>
            <p:ph type="sldNum" sz="quarter" idx="12"/>
          </p:nvPr>
        </p:nvSpPr>
        <p:spPr/>
        <p:txBody>
          <a:bodyPr/>
          <a:lstStyle/>
          <a:p>
            <a:fld id="{8AD8911A-D197-CE46-9B15-C1031BED57D5}" type="slidenum">
              <a:rPr lang="en-US" smtClean="0"/>
              <a:t>‹#›</a:t>
            </a:fld>
            <a:endParaRPr lang="en-US"/>
          </a:p>
        </p:txBody>
      </p:sp>
    </p:spTree>
    <p:extLst>
      <p:ext uri="{BB962C8B-B14F-4D97-AF65-F5344CB8AC3E}">
        <p14:creationId xmlns:p14="http://schemas.microsoft.com/office/powerpoint/2010/main" val="3517778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9F68E-690F-F67C-FBEC-DFD895B2D94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E082618-C1F9-1D79-A4E8-1BD03321D1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32F541-8F6C-FB95-B91C-FDED12D8C3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7EEAE20-7E88-25CC-D53F-5356078D6070}"/>
              </a:ext>
            </a:extLst>
          </p:cNvPr>
          <p:cNvSpPr>
            <a:spLocks noGrp="1"/>
          </p:cNvSpPr>
          <p:nvPr>
            <p:ph type="dt" sz="half" idx="10"/>
          </p:nvPr>
        </p:nvSpPr>
        <p:spPr/>
        <p:txBody>
          <a:bodyPr/>
          <a:lstStyle/>
          <a:p>
            <a:fld id="{CC011696-BC6F-714C-8D0A-25149E008C75}" type="datetimeFigureOut">
              <a:rPr lang="en-US" smtClean="0"/>
              <a:t>7/28/24</a:t>
            </a:fld>
            <a:endParaRPr lang="en-US"/>
          </a:p>
        </p:txBody>
      </p:sp>
      <p:sp>
        <p:nvSpPr>
          <p:cNvPr id="6" name="Footer Placeholder 5">
            <a:extLst>
              <a:ext uri="{FF2B5EF4-FFF2-40B4-BE49-F238E27FC236}">
                <a16:creationId xmlns:a16="http://schemas.microsoft.com/office/drawing/2014/main" id="{2B553739-655E-9BA2-C04C-7966518365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0C103A-4E97-575E-EAC0-D67D3C9F1C43}"/>
              </a:ext>
            </a:extLst>
          </p:cNvPr>
          <p:cNvSpPr>
            <a:spLocks noGrp="1"/>
          </p:cNvSpPr>
          <p:nvPr>
            <p:ph type="sldNum" sz="quarter" idx="12"/>
          </p:nvPr>
        </p:nvSpPr>
        <p:spPr/>
        <p:txBody>
          <a:bodyPr/>
          <a:lstStyle/>
          <a:p>
            <a:fld id="{8AD8911A-D197-CE46-9B15-C1031BED57D5}" type="slidenum">
              <a:rPr lang="en-US" smtClean="0"/>
              <a:t>‹#›</a:t>
            </a:fld>
            <a:endParaRPr lang="en-US"/>
          </a:p>
        </p:txBody>
      </p:sp>
    </p:spTree>
    <p:extLst>
      <p:ext uri="{BB962C8B-B14F-4D97-AF65-F5344CB8AC3E}">
        <p14:creationId xmlns:p14="http://schemas.microsoft.com/office/powerpoint/2010/main" val="2498025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D313A-7ED0-89B1-455B-159F8DC16E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5A7F322-A9F0-5D45-92BB-0E9CFC75B5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FC4A397-767F-89CF-C18E-4201CF3DE7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011696-BC6F-714C-8D0A-25149E008C75}" type="datetimeFigureOut">
              <a:rPr lang="en-US" smtClean="0"/>
              <a:t>7/28/24</a:t>
            </a:fld>
            <a:endParaRPr lang="en-US"/>
          </a:p>
        </p:txBody>
      </p:sp>
      <p:sp>
        <p:nvSpPr>
          <p:cNvPr id="5" name="Footer Placeholder 4">
            <a:extLst>
              <a:ext uri="{FF2B5EF4-FFF2-40B4-BE49-F238E27FC236}">
                <a16:creationId xmlns:a16="http://schemas.microsoft.com/office/drawing/2014/main" id="{40DD7703-FF09-B6FA-E582-6DB96ECF99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B18A5C9-91A2-C324-CFF6-0A1843E510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AD8911A-D197-CE46-9B15-C1031BED57D5}" type="slidenum">
              <a:rPr lang="en-US" smtClean="0"/>
              <a:t>‹#›</a:t>
            </a:fld>
            <a:endParaRPr lang="en-US"/>
          </a:p>
        </p:txBody>
      </p:sp>
    </p:spTree>
    <p:extLst>
      <p:ext uri="{BB962C8B-B14F-4D97-AF65-F5344CB8AC3E}">
        <p14:creationId xmlns:p14="http://schemas.microsoft.com/office/powerpoint/2010/main" val="3700859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researchgate.net/publication/366972748_Prediction_of_Shipping_Cost_on_Freight_Brokerage_Platform_Using_Machine_Learning#pf4" TargetMode="External"/><Relationship Id="rId2" Type="http://schemas.openxmlformats.org/officeDocument/2006/relationships/hyperlink" Target="https://www.researchgate.net/publication/326097263_The_effect_of_fuel_price_increase_on_transport_cost_of_container_transport_vehicles"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abs/pii/S0952197623008825" TargetMode="External"/><Relationship Id="rId5" Type="http://schemas.openxmlformats.org/officeDocument/2006/relationships/hyperlink" Target="https://www.researchgate.net/publication/340241957_Machine_Learning-Based_Regression_Models_for_Price_Prediction_in_the_Australian_Container_Shipping_Industry_Case_Study_of_Asia-Oceania_Trade_Lane" TargetMode="External"/><Relationship Id="rId4" Type="http://schemas.openxmlformats.org/officeDocument/2006/relationships/hyperlink" Target="https://www.asb.co.nz/content/dam/asb/documents/reports/economic-note/shippingcosts-jun-2024.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5DB711-1D2E-6288-56C8-D07A5051A725}"/>
              </a:ext>
            </a:extLst>
          </p:cNvPr>
          <p:cNvSpPr txBox="1"/>
          <p:nvPr/>
        </p:nvSpPr>
        <p:spPr>
          <a:xfrm>
            <a:off x="9222668" y="6359355"/>
            <a:ext cx="2890663" cy="369332"/>
          </a:xfrm>
          <a:prstGeom prst="rect">
            <a:avLst/>
          </a:prstGeom>
          <a:noFill/>
        </p:spPr>
        <p:txBody>
          <a:bodyPr wrap="none" rtlCol="0">
            <a:spAutoFit/>
          </a:bodyPr>
          <a:lstStyle/>
          <a:p>
            <a:pPr rtl="0">
              <a:spcBef>
                <a:spcPts val="0"/>
              </a:spcBef>
              <a:spcAft>
                <a:spcPts val="0"/>
              </a:spcAft>
            </a:pPr>
            <a:r>
              <a:rPr lang="en-IN" sz="1800" b="0" i="0" u="none" strike="noStrike" dirty="0">
                <a:solidFill>
                  <a:srgbClr val="000000"/>
                </a:solidFill>
                <a:effectLst/>
                <a:latin typeface="Arial" panose="020B0604020202020204" pitchFamily="34" charset="0"/>
              </a:rPr>
              <a:t>Team Name: </a:t>
            </a:r>
            <a:r>
              <a:rPr lang="en-IN" sz="1800" b="0" i="0" u="none" strike="noStrike" dirty="0" err="1">
                <a:solidFill>
                  <a:srgbClr val="000000"/>
                </a:solidFill>
                <a:effectLst/>
                <a:latin typeface="Arial" panose="020B0604020202020204" pitchFamily="34" charset="0"/>
              </a:rPr>
              <a:t>AlphaOmega</a:t>
            </a:r>
            <a:endParaRPr lang="en-US" dirty="0"/>
          </a:p>
        </p:txBody>
      </p:sp>
      <p:sp>
        <p:nvSpPr>
          <p:cNvPr id="5" name="Title 1">
            <a:extLst>
              <a:ext uri="{FF2B5EF4-FFF2-40B4-BE49-F238E27FC236}">
                <a16:creationId xmlns:a16="http://schemas.microsoft.com/office/drawing/2014/main" id="{E4990A96-382F-CECC-B555-F89DED396ADC}"/>
              </a:ext>
            </a:extLst>
          </p:cNvPr>
          <p:cNvSpPr>
            <a:spLocks noGrp="1"/>
          </p:cNvSpPr>
          <p:nvPr>
            <p:ph type="ctrTitle"/>
          </p:nvPr>
        </p:nvSpPr>
        <p:spPr/>
        <p:txBody>
          <a:bodyPr/>
          <a:lstStyle/>
          <a:p>
            <a:r>
              <a:rPr lang="en-US" dirty="0"/>
              <a:t>Innovation Hack</a:t>
            </a:r>
          </a:p>
        </p:txBody>
      </p:sp>
    </p:spTree>
    <p:extLst>
      <p:ext uri="{BB962C8B-B14F-4D97-AF65-F5344CB8AC3E}">
        <p14:creationId xmlns:p14="http://schemas.microsoft.com/office/powerpoint/2010/main" val="4080580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graph&#10;&#10;Description automatically generated">
            <a:extLst>
              <a:ext uri="{FF2B5EF4-FFF2-40B4-BE49-F238E27FC236}">
                <a16:creationId xmlns:a16="http://schemas.microsoft.com/office/drawing/2014/main" id="{CCC69397-6A06-8AF0-9CD4-61C8665BE592}"/>
              </a:ext>
            </a:extLst>
          </p:cNvPr>
          <p:cNvPicPr>
            <a:picLocks noChangeAspect="1"/>
          </p:cNvPicPr>
          <p:nvPr/>
        </p:nvPicPr>
        <p:blipFill>
          <a:blip r:embed="rId2"/>
          <a:stretch>
            <a:fillRect/>
          </a:stretch>
        </p:blipFill>
        <p:spPr>
          <a:xfrm>
            <a:off x="844550" y="450999"/>
            <a:ext cx="10502900" cy="6148314"/>
          </a:xfrm>
          <a:prstGeom prst="rect">
            <a:avLst/>
          </a:prstGeom>
        </p:spPr>
      </p:pic>
    </p:spTree>
    <p:extLst>
      <p:ext uri="{BB962C8B-B14F-4D97-AF65-F5344CB8AC3E}">
        <p14:creationId xmlns:p14="http://schemas.microsoft.com/office/powerpoint/2010/main" val="2559497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35CC22-925D-1F84-425E-C38F53E45A8F}"/>
              </a:ext>
            </a:extLst>
          </p:cNvPr>
          <p:cNvSpPr txBox="1"/>
          <p:nvPr/>
        </p:nvSpPr>
        <p:spPr>
          <a:xfrm>
            <a:off x="331304" y="344557"/>
            <a:ext cx="11463131" cy="4062651"/>
          </a:xfrm>
          <a:prstGeom prst="rect">
            <a:avLst/>
          </a:prstGeom>
          <a:noFill/>
        </p:spPr>
        <p:txBody>
          <a:bodyPr wrap="square" rtlCol="0">
            <a:spAutoFit/>
          </a:bodyPr>
          <a:lstStyle/>
          <a:p>
            <a:r>
              <a:rPr lang="en-US" b="1" dirty="0"/>
              <a:t>References:</a:t>
            </a:r>
          </a:p>
          <a:p>
            <a:endParaRPr lang="en-US" sz="1600" b="1" dirty="0"/>
          </a:p>
          <a:p>
            <a:pPr marL="342900" indent="-342900">
              <a:buFont typeface="+mj-lt"/>
              <a:buAutoNum type="arabicPeriod"/>
            </a:pPr>
            <a:r>
              <a:rPr lang="en-US" sz="1600" dirty="0">
                <a:hlinkClick r:id="rId2"/>
              </a:rPr>
              <a:t>https://www.researchgate.net/publication/326097263_The_effect_of_fuel_price_increase_on_transport_cost_of_container_transport_vehicles</a:t>
            </a:r>
            <a:endParaRPr lang="en-US" sz="1600" dirty="0"/>
          </a:p>
          <a:p>
            <a:pPr marL="342900" indent="-342900">
              <a:buFont typeface="+mj-lt"/>
              <a:buAutoNum type="arabicPeriod"/>
            </a:pPr>
            <a:r>
              <a:rPr lang="en-US" sz="1600" dirty="0">
                <a:hlinkClick r:id="rId3"/>
              </a:rPr>
              <a:t>https://www.researchgate.net/publication/366972748_Prediction_of_Shipping_Cost_on_Freight_Brokerage_Platform_Using_Machine_Learning#pf4</a:t>
            </a:r>
            <a:endParaRPr lang="en-US" sz="1600" dirty="0"/>
          </a:p>
          <a:p>
            <a:pPr marL="342900" indent="-342900">
              <a:buFont typeface="+mj-lt"/>
              <a:buAutoNum type="arabicPeriod"/>
            </a:pPr>
            <a:r>
              <a:rPr lang="en-US" sz="1600" dirty="0">
                <a:hlinkClick r:id="rId4"/>
              </a:rPr>
              <a:t>https://www.asb.co.nz/content/dam/asb/documents/reports/economic-note/shippingcosts-jun-2024.pdf</a:t>
            </a:r>
            <a:endParaRPr lang="en-US" sz="1600" dirty="0"/>
          </a:p>
          <a:p>
            <a:pPr marL="342900" indent="-342900">
              <a:buFont typeface="+mj-lt"/>
              <a:buAutoNum type="arabicPeriod"/>
            </a:pPr>
            <a:r>
              <a:rPr lang="en-US" sz="1600" dirty="0">
                <a:hlinkClick r:id="rId5"/>
              </a:rPr>
              <a:t>https://www.researchgate.net/publication/340241957_Machine_Learning-Based_Regression_Models_for_Price_Prediction_in_the_Australian_Container_Shipping_Industry_Case_Study_of_Asia-Oceania_Trade_Lane</a:t>
            </a:r>
            <a:endParaRPr lang="en-US" sz="1600" dirty="0"/>
          </a:p>
          <a:p>
            <a:pPr marL="342900" indent="-342900">
              <a:buFont typeface="+mj-lt"/>
              <a:buAutoNum type="arabicPeriod"/>
            </a:pPr>
            <a:r>
              <a:rPr lang="en-US" sz="1600" dirty="0">
                <a:hlinkClick r:id="rId6"/>
              </a:rPr>
              <a:t>https://www.sciencedirect.com/science/article/abs/pii</a:t>
            </a:r>
            <a:r>
              <a:rPr lang="en-US" sz="1600">
                <a:hlinkClick r:id="rId6"/>
              </a:rPr>
              <a:t>/S0952197623008825</a:t>
            </a:r>
            <a:endParaRPr lang="en-US" sz="1600"/>
          </a:p>
          <a:p>
            <a:pPr marL="342900" indent="-342900">
              <a:buFont typeface="+mj-lt"/>
              <a:buAutoNum type="arabicPeriod"/>
            </a:pPr>
            <a:endParaRPr lang="en-US" sz="1600" dirty="0"/>
          </a:p>
          <a:p>
            <a:pPr marL="342900" indent="-342900">
              <a:buFont typeface="+mj-lt"/>
              <a:buAutoNum type="arabicPeriod"/>
            </a:pPr>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863880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CC5178-7754-E9AD-BC8A-9B2D737DD6E5}"/>
              </a:ext>
            </a:extLst>
          </p:cNvPr>
          <p:cNvSpPr>
            <a:spLocks noGrp="1"/>
          </p:cNvSpPr>
          <p:nvPr>
            <p:ph type="title"/>
          </p:nvPr>
        </p:nvSpPr>
        <p:spPr>
          <a:xfrm>
            <a:off x="838200" y="2766218"/>
            <a:ext cx="10515600" cy="1325563"/>
          </a:xfrm>
        </p:spPr>
        <p:txBody>
          <a:bodyPr/>
          <a:lstStyle/>
          <a:p>
            <a:pPr algn="ctr"/>
            <a:r>
              <a:rPr lang="en-US" dirty="0"/>
              <a:t>Thank You </a:t>
            </a:r>
          </a:p>
        </p:txBody>
      </p:sp>
    </p:spTree>
    <p:extLst>
      <p:ext uri="{BB962C8B-B14F-4D97-AF65-F5344CB8AC3E}">
        <p14:creationId xmlns:p14="http://schemas.microsoft.com/office/powerpoint/2010/main" val="562160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FC7BD83-BAF8-2781-BA44-83833ABCB60B}"/>
              </a:ext>
            </a:extLst>
          </p:cNvPr>
          <p:cNvSpPr>
            <a:spLocks noGrp="1"/>
          </p:cNvSpPr>
          <p:nvPr>
            <p:ph idx="1"/>
          </p:nvPr>
        </p:nvSpPr>
        <p:spPr>
          <a:xfrm>
            <a:off x="606972" y="343666"/>
            <a:ext cx="10515600" cy="6351423"/>
          </a:xfrm>
        </p:spPr>
        <p:txBody>
          <a:bodyPr>
            <a:normAutofit/>
          </a:bodyPr>
          <a:lstStyle/>
          <a:p>
            <a:pPr marL="0" indent="0">
              <a:buNone/>
            </a:pPr>
            <a:r>
              <a:rPr lang="en-US" sz="1800" b="1" dirty="0">
                <a:latin typeface="+mj-lt"/>
              </a:rPr>
              <a:t>Theme: </a:t>
            </a:r>
          </a:p>
          <a:p>
            <a:pPr marL="0" indent="0">
              <a:buNone/>
            </a:pPr>
            <a:r>
              <a:rPr lang="en-IN" sz="1600" b="0" i="0" dirty="0">
                <a:effectLst/>
                <a:latin typeface="+mj-lt"/>
              </a:rPr>
              <a:t>Price Prediction Model</a:t>
            </a:r>
          </a:p>
          <a:p>
            <a:pPr marL="0" indent="0">
              <a:buNone/>
            </a:pPr>
            <a:endParaRPr lang="en-IN" sz="1600" dirty="0">
              <a:latin typeface="+mj-lt"/>
            </a:endParaRPr>
          </a:p>
          <a:p>
            <a:pPr marL="0" indent="0">
              <a:buNone/>
            </a:pPr>
            <a:r>
              <a:rPr lang="en-US" sz="1800" b="1" dirty="0">
                <a:latin typeface="+mj-lt"/>
              </a:rPr>
              <a:t>Objective:</a:t>
            </a:r>
          </a:p>
          <a:p>
            <a:pPr marL="0" indent="0">
              <a:buNone/>
            </a:pPr>
            <a:r>
              <a:rPr lang="en-US" sz="1600" dirty="0">
                <a:latin typeface="+mj-lt"/>
              </a:rPr>
              <a:t>Building an Artificial Intelligence model which can predict pricing for shipment considering quantitative data variables and indicators using real world datasets.</a:t>
            </a:r>
          </a:p>
          <a:p>
            <a:pPr marL="0" indent="0">
              <a:buNone/>
            </a:pPr>
            <a:r>
              <a:rPr lang="en-US" sz="1600" dirty="0">
                <a:latin typeface="+mj-lt"/>
              </a:rPr>
              <a:t>The cost is determinant on variety of different factors such as:</a:t>
            </a:r>
          </a:p>
          <a:p>
            <a:pPr marL="0" indent="0">
              <a:buNone/>
            </a:pPr>
            <a:r>
              <a:rPr lang="en-US" sz="1600" dirty="0">
                <a:latin typeface="+mj-lt"/>
              </a:rPr>
              <a:t>	1. Distance</a:t>
            </a:r>
          </a:p>
          <a:p>
            <a:pPr marL="0" indent="0">
              <a:buNone/>
            </a:pPr>
            <a:r>
              <a:rPr lang="en-US" sz="1600" dirty="0">
                <a:latin typeface="+mj-lt"/>
              </a:rPr>
              <a:t>	2. Weight, Volume and Dimensions</a:t>
            </a:r>
          </a:p>
          <a:p>
            <a:pPr marL="0" indent="0">
              <a:buNone/>
            </a:pPr>
            <a:r>
              <a:rPr lang="en-US" sz="1600" b="1" dirty="0">
                <a:latin typeface="+mj-lt"/>
              </a:rPr>
              <a:t>	</a:t>
            </a:r>
            <a:r>
              <a:rPr lang="en-US" sz="1600" dirty="0">
                <a:latin typeface="+mj-lt"/>
              </a:rPr>
              <a:t>3. Nature of goods</a:t>
            </a:r>
          </a:p>
          <a:p>
            <a:pPr marL="0" indent="0">
              <a:buNone/>
            </a:pPr>
            <a:r>
              <a:rPr lang="en-US" sz="1600" dirty="0">
                <a:latin typeface="+mj-lt"/>
              </a:rPr>
              <a:t>	4. Delivery timeframe</a:t>
            </a:r>
          </a:p>
          <a:p>
            <a:pPr marL="0" indent="0">
              <a:buNone/>
            </a:pPr>
            <a:r>
              <a:rPr lang="en-US" sz="1600" dirty="0">
                <a:latin typeface="+mj-lt"/>
              </a:rPr>
              <a:t>	5. Fuel Prices</a:t>
            </a:r>
          </a:p>
          <a:p>
            <a:pPr marL="0" indent="0">
              <a:buNone/>
            </a:pPr>
            <a:r>
              <a:rPr lang="en-US" sz="1600" dirty="0">
                <a:latin typeface="+mj-lt"/>
              </a:rPr>
              <a:t>	6. Seasonality</a:t>
            </a:r>
          </a:p>
          <a:p>
            <a:pPr marL="0" indent="0">
              <a:buNone/>
            </a:pPr>
            <a:r>
              <a:rPr lang="en-US" sz="1600" dirty="0">
                <a:latin typeface="+mj-lt"/>
              </a:rPr>
              <a:t>	7. Geographical factors</a:t>
            </a:r>
          </a:p>
          <a:p>
            <a:pPr marL="0" indent="0">
              <a:buNone/>
            </a:pPr>
            <a:r>
              <a:rPr lang="en-US" sz="1600" dirty="0">
                <a:latin typeface="+mj-lt"/>
              </a:rPr>
              <a:t>	8. Carrier costs </a:t>
            </a:r>
          </a:p>
          <a:p>
            <a:pPr marL="0" indent="0">
              <a:buNone/>
            </a:pPr>
            <a:r>
              <a:rPr lang="en-US" sz="1600" dirty="0">
                <a:latin typeface="+mj-lt"/>
              </a:rPr>
              <a:t>	9. Economic factors </a:t>
            </a:r>
            <a:r>
              <a:rPr lang="en-US" sz="1600" dirty="0" err="1">
                <a:latin typeface="+mj-lt"/>
              </a:rPr>
              <a:t>etc</a:t>
            </a:r>
            <a:endParaRPr lang="en-US" sz="1600" dirty="0">
              <a:latin typeface="+mj-lt"/>
            </a:endParaRPr>
          </a:p>
          <a:p>
            <a:pPr marL="0" indent="0">
              <a:buNone/>
            </a:pPr>
            <a:endParaRPr lang="en-US" sz="1600" dirty="0"/>
          </a:p>
          <a:p>
            <a:pPr marL="0" indent="0">
              <a:buNone/>
            </a:pPr>
            <a:endParaRPr lang="en-IN" sz="1600" b="0" i="0" dirty="0">
              <a:effectLst/>
              <a:latin typeface="proxima-nova"/>
            </a:endParaRPr>
          </a:p>
          <a:p>
            <a:pPr marL="0" indent="0">
              <a:buNone/>
            </a:pPr>
            <a:endParaRPr lang="en-US" sz="1600" dirty="0"/>
          </a:p>
        </p:txBody>
      </p:sp>
      <p:pic>
        <p:nvPicPr>
          <p:cNvPr id="7" name="Picture 6" descr="A diagram of a supply chain&#10;&#10;Description automatically generated">
            <a:extLst>
              <a:ext uri="{FF2B5EF4-FFF2-40B4-BE49-F238E27FC236}">
                <a16:creationId xmlns:a16="http://schemas.microsoft.com/office/drawing/2014/main" id="{15D53AF3-E862-0175-D639-D3C29A7463CE}"/>
              </a:ext>
            </a:extLst>
          </p:cNvPr>
          <p:cNvPicPr>
            <a:picLocks noChangeAspect="1"/>
          </p:cNvPicPr>
          <p:nvPr/>
        </p:nvPicPr>
        <p:blipFill>
          <a:blip r:embed="rId2"/>
          <a:stretch>
            <a:fillRect/>
          </a:stretch>
        </p:blipFill>
        <p:spPr>
          <a:xfrm>
            <a:off x="5385068" y="2895600"/>
            <a:ext cx="6199960" cy="2683565"/>
          </a:xfrm>
          <a:prstGeom prst="rect">
            <a:avLst/>
          </a:prstGeom>
        </p:spPr>
      </p:pic>
    </p:spTree>
    <p:extLst>
      <p:ext uri="{BB962C8B-B14F-4D97-AF65-F5344CB8AC3E}">
        <p14:creationId xmlns:p14="http://schemas.microsoft.com/office/powerpoint/2010/main" val="2198872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27C92-1509-CB2D-F287-4DEC239BE2C3}"/>
              </a:ext>
            </a:extLst>
          </p:cNvPr>
          <p:cNvSpPr>
            <a:spLocks noGrp="1"/>
          </p:cNvSpPr>
          <p:nvPr>
            <p:ph type="title"/>
          </p:nvPr>
        </p:nvSpPr>
        <p:spPr>
          <a:xfrm>
            <a:off x="838200" y="268358"/>
            <a:ext cx="10515600" cy="1642579"/>
          </a:xfrm>
        </p:spPr>
        <p:txBody>
          <a:bodyPr>
            <a:normAutofit/>
          </a:bodyPr>
          <a:lstStyle/>
          <a:p>
            <a:r>
              <a:rPr lang="en-US" sz="1800" b="1" dirty="0">
                <a:latin typeface="+mj-lt"/>
              </a:rPr>
              <a:t>Solution </a:t>
            </a:r>
            <a:r>
              <a:rPr lang="en-US" sz="1600" b="1" dirty="0">
                <a:latin typeface="+mj-lt"/>
              </a:rPr>
              <a:t>:</a:t>
            </a:r>
            <a:br>
              <a:rPr lang="en-US" sz="1600" b="1" dirty="0">
                <a:latin typeface="+mj-lt"/>
              </a:rPr>
            </a:br>
            <a:r>
              <a:rPr lang="en-IN" sz="1600" b="0" i="0" dirty="0">
                <a:effectLst/>
                <a:latin typeface="+mj-lt"/>
              </a:rPr>
              <a:t> </a:t>
            </a:r>
            <a:br>
              <a:rPr lang="en-IN" sz="1600" b="0" i="0" dirty="0">
                <a:effectLst/>
                <a:latin typeface="+mj-lt"/>
              </a:rPr>
            </a:br>
            <a:r>
              <a:rPr lang="en-IN" sz="1600" b="0" i="0" dirty="0">
                <a:effectLst/>
                <a:latin typeface="+mn-lt"/>
              </a:rPr>
              <a:t>The proposed solution is an </a:t>
            </a:r>
            <a:r>
              <a:rPr lang="en-US" sz="1600" b="0" i="0" dirty="0">
                <a:effectLst/>
                <a:latin typeface="+mn-lt"/>
              </a:rPr>
              <a:t>a</a:t>
            </a:r>
            <a:r>
              <a:rPr lang="en-US" sz="1600" dirty="0">
                <a:latin typeface="+mn-lt"/>
              </a:rPr>
              <a:t>rtificial Intelligence </a:t>
            </a:r>
            <a:r>
              <a:rPr lang="en-IN" sz="1600" b="0" i="0" dirty="0">
                <a:effectLst/>
                <a:latin typeface="+mn-lt"/>
              </a:rPr>
              <a:t>model which takes data of logistics shipment and external factors into account to predict cost of shipping for an item. The user will be able to enter data using an interactive pag</a:t>
            </a:r>
            <a:r>
              <a:rPr lang="en-IN" sz="1600" dirty="0">
                <a:latin typeface="+mn-lt"/>
              </a:rPr>
              <a:t>e and get cost prediction.</a:t>
            </a:r>
            <a:br>
              <a:rPr lang="en-IN" sz="1600" dirty="0">
                <a:latin typeface="+mn-lt"/>
              </a:rPr>
            </a:br>
            <a:endParaRPr lang="en-US" sz="1600" dirty="0">
              <a:latin typeface="+mn-lt"/>
            </a:endParaRPr>
          </a:p>
        </p:txBody>
      </p:sp>
      <p:sp>
        <p:nvSpPr>
          <p:cNvPr id="3" name="Content Placeholder 2">
            <a:extLst>
              <a:ext uri="{FF2B5EF4-FFF2-40B4-BE49-F238E27FC236}">
                <a16:creationId xmlns:a16="http://schemas.microsoft.com/office/drawing/2014/main" id="{19F6C0D0-CD29-8722-374A-5F4A0D6B3327}"/>
              </a:ext>
            </a:extLst>
          </p:cNvPr>
          <p:cNvSpPr>
            <a:spLocks noGrp="1"/>
          </p:cNvSpPr>
          <p:nvPr>
            <p:ph idx="1"/>
          </p:nvPr>
        </p:nvSpPr>
        <p:spPr>
          <a:xfrm>
            <a:off x="838200" y="1639957"/>
            <a:ext cx="10515600" cy="4949685"/>
          </a:xfrm>
        </p:spPr>
        <p:txBody>
          <a:bodyPr>
            <a:normAutofit/>
          </a:bodyPr>
          <a:lstStyle/>
          <a:p>
            <a:pPr marL="0" indent="0">
              <a:buNone/>
            </a:pPr>
            <a:r>
              <a:rPr lang="en-US" sz="1600" dirty="0"/>
              <a:t>We will use a stacking ensemble regression mode which will be a 2-layer model.</a:t>
            </a:r>
          </a:p>
          <a:p>
            <a:pPr marL="0" indent="0">
              <a:buNone/>
            </a:pPr>
            <a:endParaRPr lang="en-US" sz="1600" dirty="0"/>
          </a:p>
          <a:p>
            <a:pPr marL="0" indent="0">
              <a:buNone/>
            </a:pPr>
            <a:r>
              <a:rPr lang="en-US" sz="1600" dirty="0"/>
              <a:t>The cost model will cater to important input such as :</a:t>
            </a:r>
          </a:p>
          <a:p>
            <a:pPr marL="342900" indent="-342900">
              <a:buAutoNum type="arabicPeriod"/>
            </a:pPr>
            <a:r>
              <a:rPr lang="en-US" sz="1600" dirty="0"/>
              <a:t>Weight</a:t>
            </a:r>
          </a:p>
          <a:p>
            <a:pPr marL="342900" indent="-342900">
              <a:buAutoNum type="arabicPeriod"/>
            </a:pPr>
            <a:r>
              <a:rPr lang="en-US" sz="1600" dirty="0"/>
              <a:t>Location</a:t>
            </a:r>
          </a:p>
          <a:p>
            <a:pPr marL="342900" indent="-342900">
              <a:buAutoNum type="arabicPeriod"/>
            </a:pPr>
            <a:r>
              <a:rPr lang="en-US" sz="1600" dirty="0"/>
              <a:t>Timeframe</a:t>
            </a:r>
          </a:p>
          <a:p>
            <a:pPr marL="342900" indent="-342900">
              <a:buAutoNum type="arabicPeriod"/>
            </a:pPr>
            <a:r>
              <a:rPr lang="en-US" sz="1600" dirty="0"/>
              <a:t>Width and Height</a:t>
            </a:r>
          </a:p>
          <a:p>
            <a:pPr marL="342900" indent="-342900">
              <a:buAutoNum type="arabicPeriod"/>
            </a:pPr>
            <a:r>
              <a:rPr lang="en-US" sz="1600" dirty="0"/>
              <a:t>Fragile</a:t>
            </a:r>
          </a:p>
          <a:p>
            <a:pPr marL="342900" indent="-342900">
              <a:buAutoNum type="arabicPeriod"/>
            </a:pPr>
            <a:r>
              <a:rPr lang="en-US" sz="1600" dirty="0"/>
              <a:t>Product type </a:t>
            </a:r>
          </a:p>
          <a:p>
            <a:pPr marL="342900" indent="-342900">
              <a:buAutoNum type="arabicPeriod"/>
            </a:pPr>
            <a:r>
              <a:rPr lang="en-US" sz="1600" dirty="0"/>
              <a:t>Material</a:t>
            </a:r>
          </a:p>
          <a:p>
            <a:pPr marL="342900" indent="-342900">
              <a:buAutoNum type="arabicPeriod"/>
            </a:pPr>
            <a:r>
              <a:rPr lang="en-US" sz="1600" dirty="0"/>
              <a:t> External Indicator Score for Base Shipping price :</a:t>
            </a:r>
          </a:p>
          <a:p>
            <a:pPr lvl="1"/>
            <a:r>
              <a:rPr lang="en-US" sz="1400" dirty="0"/>
              <a:t>This is another model which considers the variables such as fuel price changes, warehouse cost, economic changes </a:t>
            </a:r>
            <a:r>
              <a:rPr lang="en-US" sz="1400" dirty="0" err="1"/>
              <a:t>etc</a:t>
            </a:r>
            <a:endParaRPr lang="en-US" sz="1400" dirty="0"/>
          </a:p>
          <a:p>
            <a:pPr marL="457200" lvl="1" indent="0">
              <a:buNone/>
            </a:pPr>
            <a:endParaRPr lang="en-US" sz="1200" dirty="0"/>
          </a:p>
        </p:txBody>
      </p:sp>
      <p:pic>
        <p:nvPicPr>
          <p:cNvPr id="5" name="Picture 4" descr="A diagram of a model&#10;&#10;Description automatically generated">
            <a:extLst>
              <a:ext uri="{FF2B5EF4-FFF2-40B4-BE49-F238E27FC236}">
                <a16:creationId xmlns:a16="http://schemas.microsoft.com/office/drawing/2014/main" id="{03C74432-B963-6C92-B163-9B413176623A}"/>
              </a:ext>
            </a:extLst>
          </p:cNvPr>
          <p:cNvPicPr>
            <a:picLocks noChangeAspect="1"/>
          </p:cNvPicPr>
          <p:nvPr/>
        </p:nvPicPr>
        <p:blipFill>
          <a:blip r:embed="rId2"/>
          <a:stretch>
            <a:fillRect/>
          </a:stretch>
        </p:blipFill>
        <p:spPr>
          <a:xfrm>
            <a:off x="5728805" y="2370449"/>
            <a:ext cx="6413500" cy="2705100"/>
          </a:xfrm>
          <a:prstGeom prst="rect">
            <a:avLst/>
          </a:prstGeom>
        </p:spPr>
      </p:pic>
      <p:sp>
        <p:nvSpPr>
          <p:cNvPr id="6" name="TextBox 5">
            <a:extLst>
              <a:ext uri="{FF2B5EF4-FFF2-40B4-BE49-F238E27FC236}">
                <a16:creationId xmlns:a16="http://schemas.microsoft.com/office/drawing/2014/main" id="{D5C87736-8C50-B536-0045-DF6F3545D780}"/>
              </a:ext>
            </a:extLst>
          </p:cNvPr>
          <p:cNvSpPr txBox="1"/>
          <p:nvPr/>
        </p:nvSpPr>
        <p:spPr>
          <a:xfrm>
            <a:off x="924339" y="5814391"/>
            <a:ext cx="10674626" cy="615553"/>
          </a:xfrm>
          <a:prstGeom prst="rect">
            <a:avLst/>
          </a:prstGeom>
          <a:noFill/>
        </p:spPr>
        <p:txBody>
          <a:bodyPr wrap="square" rtlCol="0">
            <a:spAutoFit/>
          </a:bodyPr>
          <a:lstStyle/>
          <a:p>
            <a:r>
              <a:rPr lang="en-US" sz="1600" dirty="0"/>
              <a:t>The model will be trained on huge dataset using various models such as </a:t>
            </a:r>
            <a:r>
              <a:rPr lang="en-US" sz="1600" dirty="0" err="1"/>
              <a:t>XGBoost</a:t>
            </a:r>
            <a:r>
              <a:rPr lang="en-US" sz="1600" dirty="0"/>
              <a:t>, </a:t>
            </a:r>
            <a:r>
              <a:rPr lang="en-US" sz="1600" dirty="0" err="1"/>
              <a:t>LightGBM</a:t>
            </a:r>
            <a:r>
              <a:rPr lang="en-US" sz="1600" dirty="0"/>
              <a:t>, </a:t>
            </a:r>
            <a:r>
              <a:rPr lang="en-US" sz="1600" dirty="0" err="1"/>
              <a:t>CarBoost</a:t>
            </a:r>
            <a:r>
              <a:rPr lang="en-US" sz="1600" dirty="0"/>
              <a:t>, MLR and DNN </a:t>
            </a:r>
            <a:r>
              <a:rPr lang="en-US" sz="1600" dirty="0" err="1"/>
              <a:t>etc</a:t>
            </a:r>
            <a:r>
              <a:rPr lang="en-US" sz="1600" dirty="0"/>
              <a:t> to find the most accurate stacking configuration </a:t>
            </a:r>
            <a:r>
              <a:rPr lang="en-US" dirty="0"/>
              <a:t> </a:t>
            </a:r>
          </a:p>
        </p:txBody>
      </p:sp>
    </p:spTree>
    <p:extLst>
      <p:ext uri="{BB962C8B-B14F-4D97-AF65-F5344CB8AC3E}">
        <p14:creationId xmlns:p14="http://schemas.microsoft.com/office/powerpoint/2010/main" val="754988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ED0C10-A927-4AA9-C823-55BA9D9E238B}"/>
              </a:ext>
            </a:extLst>
          </p:cNvPr>
          <p:cNvSpPr txBox="1"/>
          <p:nvPr/>
        </p:nvSpPr>
        <p:spPr>
          <a:xfrm>
            <a:off x="337930" y="337930"/>
            <a:ext cx="11559209" cy="5509200"/>
          </a:xfrm>
          <a:prstGeom prst="rect">
            <a:avLst/>
          </a:prstGeom>
          <a:noFill/>
        </p:spPr>
        <p:txBody>
          <a:bodyPr wrap="square" rtlCol="0">
            <a:spAutoFit/>
          </a:bodyPr>
          <a:lstStyle/>
          <a:p>
            <a:r>
              <a:rPr lang="en-US" b="1" dirty="0"/>
              <a:t>Architecture:</a:t>
            </a:r>
          </a:p>
          <a:p>
            <a:endParaRPr lang="en-US" b="1" dirty="0"/>
          </a:p>
          <a:p>
            <a:r>
              <a:rPr lang="en-US" sz="1600" dirty="0"/>
              <a:t>The underlying model will be built in python and trained on data; It will be loaded into the python flask application. </a:t>
            </a:r>
          </a:p>
          <a:p>
            <a:r>
              <a:rPr lang="en-US" sz="1600" dirty="0"/>
              <a:t>For purposes of demo and prototype, an API endpoint and UI form will be available to provide values to variables such </a:t>
            </a:r>
          </a:p>
          <a:p>
            <a:r>
              <a:rPr lang="en-US" sz="1600" dirty="0"/>
              <a:t>as weight, location, priority etc. and the model will return with price prediction. Furthermore, it can take some external parameters such as fuel price, inflation etc. to provide more accurate predictions.</a:t>
            </a:r>
          </a:p>
          <a:p>
            <a:r>
              <a:rPr lang="en-US" sz="1600" dirty="0"/>
              <a:t>The model’s notebook will also be available to train it on different data values.</a:t>
            </a:r>
          </a:p>
          <a:p>
            <a:r>
              <a:rPr lang="en-IN" sz="1600" dirty="0"/>
              <a:t>I</a:t>
            </a:r>
            <a:r>
              <a:rPr lang="en-IN" sz="1600" dirty="0">
                <a:latin typeface="+mn-lt"/>
              </a:rPr>
              <a:t>t will also have a dashboard which will show key metrics for the data</a:t>
            </a:r>
            <a:br>
              <a:rPr lang="en-IN" sz="1600" b="0" i="0" dirty="0">
                <a:effectLst/>
                <a:latin typeface="+mn-lt"/>
              </a:rPr>
            </a:br>
            <a:endParaRPr lang="en-US" sz="1600" b="1" dirty="0"/>
          </a:p>
          <a:p>
            <a:endParaRPr lang="en-US" b="1" dirty="0"/>
          </a:p>
          <a:p>
            <a:endParaRPr lang="en-US" b="1" dirty="0"/>
          </a:p>
          <a:p>
            <a:endParaRPr lang="en-US" b="1" dirty="0"/>
          </a:p>
          <a:p>
            <a:endParaRPr lang="en-US" b="1" dirty="0"/>
          </a:p>
          <a:p>
            <a:r>
              <a:rPr lang="en-US" b="1" dirty="0"/>
              <a:t>Tech Stack:</a:t>
            </a:r>
          </a:p>
          <a:p>
            <a:endParaRPr lang="en-US" sz="1600" b="1" dirty="0"/>
          </a:p>
          <a:p>
            <a:pPr marL="285750" indent="-285750">
              <a:buFont typeface="Arial" panose="020B0604020202020204" pitchFamily="34" charset="0"/>
              <a:buChar char="•"/>
            </a:pPr>
            <a:r>
              <a:rPr lang="en-IN" sz="1600" b="0" i="0" dirty="0">
                <a:effectLst/>
                <a:latin typeface="+mj-lt"/>
              </a:rPr>
              <a:t>Language - Python</a:t>
            </a:r>
            <a:endParaRPr lang="en-IN" sz="1600" dirty="0">
              <a:latin typeface="+mj-lt"/>
            </a:endParaRPr>
          </a:p>
          <a:p>
            <a:pPr marL="285750" indent="-285750">
              <a:buFont typeface="Arial" panose="020B0604020202020204" pitchFamily="34" charset="0"/>
              <a:buChar char="•"/>
            </a:pPr>
            <a:r>
              <a:rPr lang="en-IN" sz="1600" b="0" i="0" dirty="0">
                <a:effectLst/>
                <a:latin typeface="+mj-lt"/>
              </a:rPr>
              <a:t>Data Analysis, visualisation and manipulation  - NumPy, Pandas, Matplotlib, scikit-learn, TensorFlow</a:t>
            </a:r>
          </a:p>
          <a:p>
            <a:pPr marL="285750" indent="-285750">
              <a:buFont typeface="Arial" panose="020B0604020202020204" pitchFamily="34" charset="0"/>
              <a:buChar char="•"/>
            </a:pPr>
            <a:r>
              <a:rPr lang="en-IN" sz="1600" b="0" i="0" dirty="0">
                <a:effectLst/>
                <a:latin typeface="+mj-lt"/>
              </a:rPr>
              <a:t>Tools and framework - Anaconda Navigator, </a:t>
            </a:r>
            <a:r>
              <a:rPr lang="en-IN" sz="1600" b="0" i="0" dirty="0" err="1">
                <a:effectLst/>
                <a:latin typeface="+mj-lt"/>
              </a:rPr>
              <a:t>Jyupter</a:t>
            </a:r>
            <a:r>
              <a:rPr lang="en-IN" sz="1600" b="0" i="0" dirty="0">
                <a:effectLst/>
                <a:latin typeface="+mj-lt"/>
              </a:rPr>
              <a:t>, Git, flask</a:t>
            </a:r>
            <a:endParaRPr lang="en-US" sz="1600" b="0" i="0" dirty="0">
              <a:effectLst/>
              <a:latin typeface="+mj-lt"/>
            </a:endParaRPr>
          </a:p>
          <a:p>
            <a:pPr marL="285750" indent="-285750">
              <a:buFont typeface="Arial" panose="020B0604020202020204" pitchFamily="34" charset="0"/>
              <a:buChar char="•"/>
            </a:pPr>
            <a:endParaRPr lang="en-IN" sz="1600" b="0" i="0" dirty="0">
              <a:effectLst/>
              <a:latin typeface="+mj-lt"/>
            </a:endParaRPr>
          </a:p>
          <a:p>
            <a:pPr marL="285750" indent="-285750">
              <a:buFont typeface="Arial" panose="020B0604020202020204" pitchFamily="34" charset="0"/>
              <a:buChar char="•"/>
            </a:pPr>
            <a:endParaRPr lang="en-US" sz="1600" b="1" dirty="0"/>
          </a:p>
          <a:p>
            <a:r>
              <a:rPr lang="en-US" b="1" dirty="0"/>
              <a:t> </a:t>
            </a:r>
          </a:p>
        </p:txBody>
      </p:sp>
      <p:sp>
        <p:nvSpPr>
          <p:cNvPr id="5" name="TextBox 4">
            <a:extLst>
              <a:ext uri="{FF2B5EF4-FFF2-40B4-BE49-F238E27FC236}">
                <a16:creationId xmlns:a16="http://schemas.microsoft.com/office/drawing/2014/main" id="{3B2A84DC-0EC8-76FC-56A9-4280C6319D46}"/>
              </a:ext>
            </a:extLst>
          </p:cNvPr>
          <p:cNvSpPr txBox="1"/>
          <p:nvPr/>
        </p:nvSpPr>
        <p:spPr>
          <a:xfrm>
            <a:off x="337930" y="2644170"/>
            <a:ext cx="10794124" cy="830997"/>
          </a:xfrm>
          <a:prstGeom prst="rect">
            <a:avLst/>
          </a:prstGeom>
          <a:noFill/>
        </p:spPr>
        <p:txBody>
          <a:bodyPr wrap="square" rtlCol="0">
            <a:spAutoFit/>
          </a:bodyPr>
          <a:lstStyle/>
          <a:p>
            <a:endParaRPr lang="en-IN" sz="1600" dirty="0">
              <a:latin typeface="+mj-lt"/>
            </a:endParaRPr>
          </a:p>
          <a:p>
            <a:pPr lvl="5"/>
            <a:endParaRPr lang="en-IN" sz="1600" b="0" i="0" dirty="0">
              <a:effectLst/>
              <a:latin typeface="+mj-lt"/>
            </a:endParaRPr>
          </a:p>
          <a:p>
            <a:pPr lvl="5"/>
            <a:endParaRPr lang="en-IN" sz="1600" b="0" i="0" dirty="0">
              <a:effectLst/>
              <a:latin typeface="+mj-lt"/>
            </a:endParaRPr>
          </a:p>
        </p:txBody>
      </p:sp>
      <p:pic>
        <p:nvPicPr>
          <p:cNvPr id="7" name="Picture 6" descr="A diagram of a api&#10;&#10;Description automatically generated">
            <a:extLst>
              <a:ext uri="{FF2B5EF4-FFF2-40B4-BE49-F238E27FC236}">
                <a16:creationId xmlns:a16="http://schemas.microsoft.com/office/drawing/2014/main" id="{C018EE47-8E5C-1835-4EBD-12B7DDED69D1}"/>
              </a:ext>
            </a:extLst>
          </p:cNvPr>
          <p:cNvPicPr>
            <a:picLocks noChangeAspect="1"/>
          </p:cNvPicPr>
          <p:nvPr/>
        </p:nvPicPr>
        <p:blipFill>
          <a:blip r:embed="rId2"/>
          <a:stretch>
            <a:fillRect/>
          </a:stretch>
        </p:blipFill>
        <p:spPr>
          <a:xfrm>
            <a:off x="3041488" y="2611086"/>
            <a:ext cx="5945922" cy="996816"/>
          </a:xfrm>
          <a:prstGeom prst="rect">
            <a:avLst/>
          </a:prstGeom>
        </p:spPr>
      </p:pic>
    </p:spTree>
    <p:extLst>
      <p:ext uri="{BB962C8B-B14F-4D97-AF65-F5344CB8AC3E}">
        <p14:creationId xmlns:p14="http://schemas.microsoft.com/office/powerpoint/2010/main" val="2029274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49EA2F-CFA5-9F8F-CA33-72D876B8990D}"/>
              </a:ext>
            </a:extLst>
          </p:cNvPr>
          <p:cNvSpPr txBox="1"/>
          <p:nvPr/>
        </p:nvSpPr>
        <p:spPr>
          <a:xfrm>
            <a:off x="248478" y="168965"/>
            <a:ext cx="11738113" cy="1846659"/>
          </a:xfrm>
          <a:prstGeom prst="rect">
            <a:avLst/>
          </a:prstGeom>
          <a:noFill/>
        </p:spPr>
        <p:txBody>
          <a:bodyPr wrap="square" rtlCol="0">
            <a:spAutoFit/>
          </a:bodyPr>
          <a:lstStyle/>
          <a:p>
            <a:r>
              <a:rPr lang="en-US" b="1" dirty="0"/>
              <a:t>Methodology and analysis:</a:t>
            </a:r>
          </a:p>
          <a:p>
            <a:endParaRPr lang="en-US" sz="1600" b="1" dirty="0"/>
          </a:p>
          <a:p>
            <a:r>
              <a:rPr lang="en-US" sz="1600" dirty="0"/>
              <a:t>Using various available datasets and features, the analysis for an intelligent model depicts key variables and metrics.</a:t>
            </a:r>
          </a:p>
          <a:p>
            <a:r>
              <a:rPr lang="en-US" sz="1600" dirty="0"/>
              <a:t>The dataset have been built using conjunction of different real-world datasets since a dataset is not yet provided, in case of a dataset is provided in prototyping phase, similar analysis procedure would be followed to define important variable, their correlation and impact on cost.</a:t>
            </a:r>
          </a:p>
          <a:p>
            <a:endParaRPr lang="en-US" sz="1600" dirty="0">
              <a:solidFill>
                <a:schemeClr val="tx2">
                  <a:lumMod val="75000"/>
                  <a:lumOff val="25000"/>
                </a:schemeClr>
              </a:solidFill>
            </a:endParaRPr>
          </a:p>
        </p:txBody>
      </p:sp>
      <p:pic>
        <p:nvPicPr>
          <p:cNvPr id="8" name="Picture 7" descr="A screenshot of a screen&#10;&#10;Description automatically generated">
            <a:extLst>
              <a:ext uri="{FF2B5EF4-FFF2-40B4-BE49-F238E27FC236}">
                <a16:creationId xmlns:a16="http://schemas.microsoft.com/office/drawing/2014/main" id="{324499F4-04D3-CDD0-45CE-F232267715DD}"/>
              </a:ext>
            </a:extLst>
          </p:cNvPr>
          <p:cNvPicPr>
            <a:picLocks noChangeAspect="1"/>
          </p:cNvPicPr>
          <p:nvPr/>
        </p:nvPicPr>
        <p:blipFill>
          <a:blip r:embed="rId2"/>
          <a:stretch>
            <a:fillRect/>
          </a:stretch>
        </p:blipFill>
        <p:spPr>
          <a:xfrm>
            <a:off x="4701207" y="1985627"/>
            <a:ext cx="7202556" cy="2228594"/>
          </a:xfrm>
          <a:prstGeom prst="rect">
            <a:avLst/>
          </a:prstGeom>
        </p:spPr>
      </p:pic>
      <p:sp>
        <p:nvSpPr>
          <p:cNvPr id="9" name="TextBox 8">
            <a:extLst>
              <a:ext uri="{FF2B5EF4-FFF2-40B4-BE49-F238E27FC236}">
                <a16:creationId xmlns:a16="http://schemas.microsoft.com/office/drawing/2014/main" id="{A3238DFF-0AC9-A5E3-D825-4D2326AF326D}"/>
              </a:ext>
            </a:extLst>
          </p:cNvPr>
          <p:cNvSpPr txBox="1"/>
          <p:nvPr/>
        </p:nvSpPr>
        <p:spPr>
          <a:xfrm>
            <a:off x="258418" y="1985627"/>
            <a:ext cx="4601818" cy="2800767"/>
          </a:xfrm>
          <a:prstGeom prst="rect">
            <a:avLst/>
          </a:prstGeom>
          <a:noFill/>
        </p:spPr>
        <p:txBody>
          <a:bodyPr wrap="square" rtlCol="0">
            <a:spAutoFit/>
          </a:bodyPr>
          <a:lstStyle/>
          <a:p>
            <a:r>
              <a:rPr lang="en-US" sz="1600" dirty="0"/>
              <a:t>As mentioned, the cost depends on various input, such as weight, height, width, material type, seller, if it is express shipment, if it is fragile etc.</a:t>
            </a:r>
          </a:p>
          <a:p>
            <a:r>
              <a:rPr lang="en-US" sz="1600" dirty="0"/>
              <a:t>Some of these are shown in the fig.</a:t>
            </a:r>
            <a:br>
              <a:rPr lang="en-US" sz="1600" dirty="0"/>
            </a:br>
            <a:r>
              <a:rPr lang="en-US" sz="1600" dirty="0"/>
              <a:t>All these points are taken as input for cost prediction model.</a:t>
            </a:r>
            <a:br>
              <a:rPr lang="en-US" sz="1600" dirty="0"/>
            </a:br>
            <a:endParaRPr lang="en-US" sz="1600" dirty="0"/>
          </a:p>
          <a:p>
            <a:r>
              <a:rPr lang="en-US" sz="1600" dirty="0"/>
              <a:t>The Base Shipping Price will be output from another model which changes based on factors such as fuel pricing, seasonality, economic factors thus it will change accordingly.</a:t>
            </a:r>
          </a:p>
        </p:txBody>
      </p:sp>
    </p:spTree>
    <p:extLst>
      <p:ext uri="{BB962C8B-B14F-4D97-AF65-F5344CB8AC3E}">
        <p14:creationId xmlns:p14="http://schemas.microsoft.com/office/powerpoint/2010/main" val="302373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oup of graphs showing different types of data&#10;&#10;Description automatically generated">
            <a:extLst>
              <a:ext uri="{FF2B5EF4-FFF2-40B4-BE49-F238E27FC236}">
                <a16:creationId xmlns:a16="http://schemas.microsoft.com/office/drawing/2014/main" id="{0137DAFC-43A1-02A9-A19A-99400D05B873}"/>
              </a:ext>
            </a:extLst>
          </p:cNvPr>
          <p:cNvPicPr>
            <a:picLocks noChangeAspect="1"/>
          </p:cNvPicPr>
          <p:nvPr/>
        </p:nvPicPr>
        <p:blipFill>
          <a:blip r:embed="rId2"/>
          <a:stretch>
            <a:fillRect/>
          </a:stretch>
        </p:blipFill>
        <p:spPr>
          <a:xfrm>
            <a:off x="214915" y="3860584"/>
            <a:ext cx="5766845" cy="2848330"/>
          </a:xfrm>
          <a:prstGeom prst="rect">
            <a:avLst/>
          </a:prstGeom>
        </p:spPr>
      </p:pic>
      <p:pic>
        <p:nvPicPr>
          <p:cNvPr id="9" name="Picture 8" descr="A screenshot of a calculator&#10;&#10;Description automatically generated">
            <a:extLst>
              <a:ext uri="{FF2B5EF4-FFF2-40B4-BE49-F238E27FC236}">
                <a16:creationId xmlns:a16="http://schemas.microsoft.com/office/drawing/2014/main" id="{25E74B7F-2E0B-79A1-02BD-F99FE20D56D8}"/>
              </a:ext>
            </a:extLst>
          </p:cNvPr>
          <p:cNvPicPr>
            <a:picLocks noChangeAspect="1"/>
          </p:cNvPicPr>
          <p:nvPr/>
        </p:nvPicPr>
        <p:blipFill>
          <a:blip r:embed="rId3"/>
          <a:stretch>
            <a:fillRect/>
          </a:stretch>
        </p:blipFill>
        <p:spPr>
          <a:xfrm>
            <a:off x="6917204" y="4969563"/>
            <a:ext cx="4890483" cy="1570383"/>
          </a:xfrm>
          <a:prstGeom prst="rect">
            <a:avLst/>
          </a:prstGeom>
        </p:spPr>
      </p:pic>
      <p:sp>
        <p:nvSpPr>
          <p:cNvPr id="10" name="TextBox 9">
            <a:extLst>
              <a:ext uri="{FF2B5EF4-FFF2-40B4-BE49-F238E27FC236}">
                <a16:creationId xmlns:a16="http://schemas.microsoft.com/office/drawing/2014/main" id="{967E4432-C6BA-2F71-33B1-0FD629103F1A}"/>
              </a:ext>
            </a:extLst>
          </p:cNvPr>
          <p:cNvSpPr txBox="1"/>
          <p:nvPr/>
        </p:nvSpPr>
        <p:spPr>
          <a:xfrm>
            <a:off x="268357" y="149086"/>
            <a:ext cx="4999382" cy="1600438"/>
          </a:xfrm>
          <a:prstGeom prst="rect">
            <a:avLst/>
          </a:prstGeom>
          <a:noFill/>
        </p:spPr>
        <p:txBody>
          <a:bodyPr wrap="square" rtlCol="0">
            <a:spAutoFit/>
          </a:bodyPr>
          <a:lstStyle/>
          <a:p>
            <a:endParaRPr lang="en-US" sz="1600" b="1" dirty="0"/>
          </a:p>
          <a:p>
            <a:endParaRPr lang="en-US" sz="1600" b="1" dirty="0"/>
          </a:p>
          <a:p>
            <a:r>
              <a:rPr lang="en-US" sz="1600" dirty="0"/>
              <a:t>To find features, outliers, patterns and correlation we have done univariate analysis for better understanding and correlation of numerical columns with each other</a:t>
            </a:r>
          </a:p>
          <a:p>
            <a:endParaRPr lang="en-US" dirty="0"/>
          </a:p>
        </p:txBody>
      </p:sp>
      <p:sp>
        <p:nvSpPr>
          <p:cNvPr id="11" name="TextBox 10">
            <a:extLst>
              <a:ext uri="{FF2B5EF4-FFF2-40B4-BE49-F238E27FC236}">
                <a16:creationId xmlns:a16="http://schemas.microsoft.com/office/drawing/2014/main" id="{CA716ED5-5E0C-52A9-2FFA-69B461CF0B3B}"/>
              </a:ext>
            </a:extLst>
          </p:cNvPr>
          <p:cNvSpPr txBox="1"/>
          <p:nvPr/>
        </p:nvSpPr>
        <p:spPr>
          <a:xfrm>
            <a:off x="268357" y="1780302"/>
            <a:ext cx="4890483" cy="830997"/>
          </a:xfrm>
          <a:prstGeom prst="rect">
            <a:avLst/>
          </a:prstGeom>
          <a:noFill/>
        </p:spPr>
        <p:txBody>
          <a:bodyPr wrap="square" rtlCol="0">
            <a:spAutoFit/>
          </a:bodyPr>
          <a:lstStyle/>
          <a:p>
            <a:r>
              <a:rPr lang="en-US" sz="1600" dirty="0"/>
              <a:t>This helps us identify variables that share high-correlation so it can be adjusted in the models and not cause bias</a:t>
            </a:r>
          </a:p>
        </p:txBody>
      </p:sp>
      <p:pic>
        <p:nvPicPr>
          <p:cNvPr id="15" name="Picture 14" descr="A screenshot of a computer&#10;&#10;Description automatically generated">
            <a:extLst>
              <a:ext uri="{FF2B5EF4-FFF2-40B4-BE49-F238E27FC236}">
                <a16:creationId xmlns:a16="http://schemas.microsoft.com/office/drawing/2014/main" id="{71AF528B-BAB0-E213-28FD-320B2DFFA49E}"/>
              </a:ext>
            </a:extLst>
          </p:cNvPr>
          <p:cNvPicPr>
            <a:picLocks noChangeAspect="1"/>
          </p:cNvPicPr>
          <p:nvPr/>
        </p:nvPicPr>
        <p:blipFill>
          <a:blip r:embed="rId4"/>
          <a:stretch>
            <a:fillRect/>
          </a:stretch>
        </p:blipFill>
        <p:spPr>
          <a:xfrm>
            <a:off x="6096000" y="458941"/>
            <a:ext cx="5999921" cy="4510622"/>
          </a:xfrm>
          <a:prstGeom prst="rect">
            <a:avLst/>
          </a:prstGeom>
        </p:spPr>
      </p:pic>
    </p:spTree>
    <p:extLst>
      <p:ext uri="{BB962C8B-B14F-4D97-AF65-F5344CB8AC3E}">
        <p14:creationId xmlns:p14="http://schemas.microsoft.com/office/powerpoint/2010/main" val="3896037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blue and white dots&#10;&#10;Description automatically generated">
            <a:extLst>
              <a:ext uri="{FF2B5EF4-FFF2-40B4-BE49-F238E27FC236}">
                <a16:creationId xmlns:a16="http://schemas.microsoft.com/office/drawing/2014/main" id="{4CB48EBB-ADAD-1DF9-C3CD-E53AC41F0CE0}"/>
              </a:ext>
            </a:extLst>
          </p:cNvPr>
          <p:cNvPicPr>
            <a:picLocks noChangeAspect="1"/>
          </p:cNvPicPr>
          <p:nvPr/>
        </p:nvPicPr>
        <p:blipFill>
          <a:blip r:embed="rId2"/>
          <a:stretch>
            <a:fillRect/>
          </a:stretch>
        </p:blipFill>
        <p:spPr>
          <a:xfrm>
            <a:off x="4419600" y="129209"/>
            <a:ext cx="7772400" cy="5000846"/>
          </a:xfrm>
          <a:prstGeom prst="rect">
            <a:avLst/>
          </a:prstGeom>
        </p:spPr>
      </p:pic>
      <p:sp>
        <p:nvSpPr>
          <p:cNvPr id="6" name="TextBox 5">
            <a:extLst>
              <a:ext uri="{FF2B5EF4-FFF2-40B4-BE49-F238E27FC236}">
                <a16:creationId xmlns:a16="http://schemas.microsoft.com/office/drawing/2014/main" id="{5391CC8B-6C47-2A3D-7FAE-53FC6EE641BF}"/>
              </a:ext>
            </a:extLst>
          </p:cNvPr>
          <p:cNvSpPr txBox="1"/>
          <p:nvPr/>
        </p:nvSpPr>
        <p:spPr>
          <a:xfrm>
            <a:off x="318052" y="291548"/>
            <a:ext cx="4101548" cy="646331"/>
          </a:xfrm>
          <a:prstGeom prst="rect">
            <a:avLst/>
          </a:prstGeom>
          <a:noFill/>
        </p:spPr>
        <p:txBody>
          <a:bodyPr wrap="square" rtlCol="0">
            <a:spAutoFit/>
          </a:bodyPr>
          <a:lstStyle/>
          <a:p>
            <a:r>
              <a:rPr lang="en-US" dirty="0"/>
              <a:t>Scatter plot to find relation between cost and few variables</a:t>
            </a:r>
          </a:p>
        </p:txBody>
      </p:sp>
    </p:spTree>
    <p:extLst>
      <p:ext uri="{BB962C8B-B14F-4D97-AF65-F5344CB8AC3E}">
        <p14:creationId xmlns:p14="http://schemas.microsoft.com/office/powerpoint/2010/main" val="779581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4E766B-A372-0045-AE25-40293E30163E}"/>
              </a:ext>
            </a:extLst>
          </p:cNvPr>
          <p:cNvSpPr txBox="1"/>
          <p:nvPr/>
        </p:nvSpPr>
        <p:spPr>
          <a:xfrm>
            <a:off x="278296" y="278296"/>
            <a:ext cx="7089913" cy="2031325"/>
          </a:xfrm>
          <a:prstGeom prst="rect">
            <a:avLst/>
          </a:prstGeom>
          <a:noFill/>
        </p:spPr>
        <p:txBody>
          <a:bodyPr wrap="square" rtlCol="0">
            <a:spAutoFit/>
          </a:bodyPr>
          <a:lstStyle/>
          <a:p>
            <a:r>
              <a:rPr lang="en-US" dirty="0"/>
              <a:t>The Base Shipping Price is evaluated using reference shipping price and external factors which might affect the shipping price.</a:t>
            </a:r>
          </a:p>
          <a:p>
            <a:endParaRPr lang="en-US" dirty="0"/>
          </a:p>
          <a:p>
            <a:r>
              <a:rPr lang="en-US" dirty="0"/>
              <a:t>Factors such as seasonality, fuel pricing variations, inflation etc. will impact the value which is then fed into the prediction model</a:t>
            </a:r>
          </a:p>
          <a:p>
            <a:endParaRPr lang="en-US" dirty="0"/>
          </a:p>
          <a:p>
            <a:endParaRPr lang="en-US" dirty="0"/>
          </a:p>
        </p:txBody>
      </p:sp>
      <p:pic>
        <p:nvPicPr>
          <p:cNvPr id="6" name="Picture 5" descr="A graph of fuel prices&#10;&#10;Description automatically generated">
            <a:extLst>
              <a:ext uri="{FF2B5EF4-FFF2-40B4-BE49-F238E27FC236}">
                <a16:creationId xmlns:a16="http://schemas.microsoft.com/office/drawing/2014/main" id="{DDE8D011-2021-0CAF-1C06-4FB6F8581954}"/>
              </a:ext>
            </a:extLst>
          </p:cNvPr>
          <p:cNvPicPr>
            <a:picLocks noChangeAspect="1"/>
          </p:cNvPicPr>
          <p:nvPr/>
        </p:nvPicPr>
        <p:blipFill>
          <a:blip r:embed="rId2"/>
          <a:stretch>
            <a:fillRect/>
          </a:stretch>
        </p:blipFill>
        <p:spPr>
          <a:xfrm>
            <a:off x="573709" y="1925308"/>
            <a:ext cx="5522291" cy="3255075"/>
          </a:xfrm>
          <a:prstGeom prst="rect">
            <a:avLst/>
          </a:prstGeom>
        </p:spPr>
      </p:pic>
      <p:sp>
        <p:nvSpPr>
          <p:cNvPr id="7" name="TextBox 6">
            <a:extLst>
              <a:ext uri="{FF2B5EF4-FFF2-40B4-BE49-F238E27FC236}">
                <a16:creationId xmlns:a16="http://schemas.microsoft.com/office/drawing/2014/main" id="{9FE75377-CB98-94C1-9E4B-5BA9BF3A0BBD}"/>
              </a:ext>
            </a:extLst>
          </p:cNvPr>
          <p:cNvSpPr txBox="1"/>
          <p:nvPr/>
        </p:nvSpPr>
        <p:spPr>
          <a:xfrm>
            <a:off x="1020417" y="5658678"/>
            <a:ext cx="5075583" cy="523220"/>
          </a:xfrm>
          <a:prstGeom prst="rect">
            <a:avLst/>
          </a:prstGeom>
          <a:noFill/>
        </p:spPr>
        <p:txBody>
          <a:bodyPr wrap="square" rtlCol="0">
            <a:spAutoFit/>
          </a:bodyPr>
          <a:lstStyle/>
          <a:p>
            <a:r>
              <a:rPr lang="en-US" sz="1400" dirty="0"/>
              <a:t>The figure shows fuel and transport cost increase from a public dataset and publication.</a:t>
            </a:r>
          </a:p>
        </p:txBody>
      </p:sp>
      <p:sp>
        <p:nvSpPr>
          <p:cNvPr id="10" name="TextBox 9">
            <a:extLst>
              <a:ext uri="{FF2B5EF4-FFF2-40B4-BE49-F238E27FC236}">
                <a16:creationId xmlns:a16="http://schemas.microsoft.com/office/drawing/2014/main" id="{48C3394C-AF3C-46B1-82D4-1474F13BA3EF}"/>
              </a:ext>
            </a:extLst>
          </p:cNvPr>
          <p:cNvSpPr txBox="1"/>
          <p:nvPr/>
        </p:nvSpPr>
        <p:spPr>
          <a:xfrm>
            <a:off x="6685721" y="5658678"/>
            <a:ext cx="5075583" cy="523220"/>
          </a:xfrm>
          <a:prstGeom prst="rect">
            <a:avLst/>
          </a:prstGeom>
          <a:noFill/>
        </p:spPr>
        <p:txBody>
          <a:bodyPr wrap="square" rtlCol="0">
            <a:spAutoFit/>
          </a:bodyPr>
          <a:lstStyle/>
          <a:p>
            <a:r>
              <a:rPr lang="en-US" sz="1400" dirty="0"/>
              <a:t>The figure shows correlation between freight cost index and inflation.</a:t>
            </a:r>
          </a:p>
        </p:txBody>
      </p:sp>
      <p:pic>
        <p:nvPicPr>
          <p:cNvPr id="14" name="Picture 13" descr="A graph of a line graph&#10;&#10;Description automatically generated with medium confidence">
            <a:extLst>
              <a:ext uri="{FF2B5EF4-FFF2-40B4-BE49-F238E27FC236}">
                <a16:creationId xmlns:a16="http://schemas.microsoft.com/office/drawing/2014/main" id="{03CDC6A5-CC6B-426D-C458-33B1C632929B}"/>
              </a:ext>
            </a:extLst>
          </p:cNvPr>
          <p:cNvPicPr>
            <a:picLocks noChangeAspect="1"/>
          </p:cNvPicPr>
          <p:nvPr/>
        </p:nvPicPr>
        <p:blipFill>
          <a:blip r:embed="rId3"/>
          <a:stretch>
            <a:fillRect/>
          </a:stretch>
        </p:blipFill>
        <p:spPr>
          <a:xfrm>
            <a:off x="7248662" y="1925308"/>
            <a:ext cx="3949700" cy="3086100"/>
          </a:xfrm>
          <a:prstGeom prst="rect">
            <a:avLst/>
          </a:prstGeom>
        </p:spPr>
      </p:pic>
    </p:spTree>
    <p:extLst>
      <p:ext uri="{BB962C8B-B14F-4D97-AF65-F5344CB8AC3E}">
        <p14:creationId xmlns:p14="http://schemas.microsoft.com/office/powerpoint/2010/main" val="1270930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DB6FA7-F53B-1168-F2E3-3E4BF6263BE1}"/>
              </a:ext>
            </a:extLst>
          </p:cNvPr>
          <p:cNvSpPr txBox="1"/>
          <p:nvPr/>
        </p:nvSpPr>
        <p:spPr>
          <a:xfrm>
            <a:off x="397565" y="238539"/>
            <a:ext cx="4386470" cy="615553"/>
          </a:xfrm>
          <a:prstGeom prst="rect">
            <a:avLst/>
          </a:prstGeom>
          <a:noFill/>
        </p:spPr>
        <p:txBody>
          <a:bodyPr wrap="square" rtlCol="0">
            <a:spAutoFit/>
          </a:bodyPr>
          <a:lstStyle/>
          <a:p>
            <a:r>
              <a:rPr lang="en-US" b="1"/>
              <a:t>UI Mocks:</a:t>
            </a:r>
            <a:endParaRPr lang="en-US" sz="1600" b="1"/>
          </a:p>
          <a:p>
            <a:endParaRPr lang="en-US" sz="1600" b="1" dirty="0"/>
          </a:p>
        </p:txBody>
      </p:sp>
      <p:pic>
        <p:nvPicPr>
          <p:cNvPr id="9" name="Picture 8" descr="A screenshot of a computer&#10;&#10;Description automatically generated">
            <a:extLst>
              <a:ext uri="{FF2B5EF4-FFF2-40B4-BE49-F238E27FC236}">
                <a16:creationId xmlns:a16="http://schemas.microsoft.com/office/drawing/2014/main" id="{DDF3061A-9981-AB43-A9CD-3D8D1694466E}"/>
              </a:ext>
            </a:extLst>
          </p:cNvPr>
          <p:cNvPicPr>
            <a:picLocks noChangeAspect="1"/>
          </p:cNvPicPr>
          <p:nvPr/>
        </p:nvPicPr>
        <p:blipFill>
          <a:blip r:embed="rId2"/>
          <a:stretch>
            <a:fillRect/>
          </a:stretch>
        </p:blipFill>
        <p:spPr>
          <a:xfrm>
            <a:off x="1279525" y="854092"/>
            <a:ext cx="9632950" cy="5423070"/>
          </a:xfrm>
          <a:prstGeom prst="rect">
            <a:avLst/>
          </a:prstGeom>
        </p:spPr>
      </p:pic>
    </p:spTree>
    <p:extLst>
      <p:ext uri="{BB962C8B-B14F-4D97-AF65-F5344CB8AC3E}">
        <p14:creationId xmlns:p14="http://schemas.microsoft.com/office/powerpoint/2010/main" val="778651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440</TotalTime>
  <Words>846</Words>
  <Application>Microsoft Macintosh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proxima-nova</vt:lpstr>
      <vt:lpstr>Office Theme</vt:lpstr>
      <vt:lpstr>Innovation Hack</vt:lpstr>
      <vt:lpstr>PowerPoint Presentation</vt:lpstr>
      <vt:lpstr>Solution :   The proposed solution is an artificial Intelligence model which takes data of logistics shipment and external factors into account to predict cost of shipping for an item. The user will be able to enter data using an interactive page and get cost prediction.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Harjot Bhatia</dc:creator>
  <cp:lastModifiedBy>Harjot Bhatia</cp:lastModifiedBy>
  <cp:revision>29</cp:revision>
  <dcterms:created xsi:type="dcterms:W3CDTF">2024-07-28T08:14:28Z</dcterms:created>
  <dcterms:modified xsi:type="dcterms:W3CDTF">2024-07-28T17:38:56Z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eeba34d-0f04-4b8c-aa38-9335ead9eb6c_Enabled">
    <vt:lpwstr>true</vt:lpwstr>
  </property>
  <property fmtid="{D5CDD505-2E9C-101B-9397-08002B2CF9AE}" pid="3" name="MSIP_Label_1eeba34d-0f04-4b8c-aa38-9335ead9eb6c_SetDate">
    <vt:lpwstr>2024-07-28T10:18:20Z</vt:lpwstr>
  </property>
  <property fmtid="{D5CDD505-2E9C-101B-9397-08002B2CF9AE}" pid="4" name="MSIP_Label_1eeba34d-0f04-4b8c-aa38-9335ead9eb6c_Method">
    <vt:lpwstr>Privileged</vt:lpwstr>
  </property>
  <property fmtid="{D5CDD505-2E9C-101B-9397-08002B2CF9AE}" pid="5" name="MSIP_Label_1eeba34d-0f04-4b8c-aa38-9335ead9eb6c_Name">
    <vt:lpwstr>Confidential - No Headers</vt:lpwstr>
  </property>
  <property fmtid="{D5CDD505-2E9C-101B-9397-08002B2CF9AE}" pid="6" name="MSIP_Label_1eeba34d-0f04-4b8c-aa38-9335ead9eb6c_SiteId">
    <vt:lpwstr>1b9545fe-152d-42d5-bd62-3dc02791f697</vt:lpwstr>
  </property>
  <property fmtid="{D5CDD505-2E9C-101B-9397-08002B2CF9AE}" pid="7" name="MSIP_Label_1eeba34d-0f04-4b8c-aa38-9335ead9eb6c_ActionId">
    <vt:lpwstr>3d16dbf0-eef7-41b0-807e-aaa78a040d0e</vt:lpwstr>
  </property>
  <property fmtid="{D5CDD505-2E9C-101B-9397-08002B2CF9AE}" pid="8" name="MSIP_Label_1eeba34d-0f04-4b8c-aa38-9335ead9eb6c_ContentBits">
    <vt:lpwstr>0</vt:lpwstr>
  </property>
</Properties>
</file>