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5" r:id="rId4"/>
    <p:sldId id="263" r:id="rId5"/>
    <p:sldId id="269" r:id="rId6"/>
    <p:sldId id="260" r:id="rId7"/>
    <p:sldId id="261" r:id="rId8"/>
    <p:sldId id="264" r:id="rId9"/>
    <p:sldId id="272" r:id="rId10"/>
    <p:sldId id="266"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96" d="100"/>
          <a:sy n="96" d="100"/>
        </p:scale>
        <p:origin x="200"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07B9-FDBD-DA6F-0A56-5499F08D0AC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5ED409D-4CD0-6F11-84A8-907413A5F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D7C8085-0CDF-4427-F0B2-8118F6E3A456}"/>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5" name="Footer Placeholder 4">
            <a:extLst>
              <a:ext uri="{FF2B5EF4-FFF2-40B4-BE49-F238E27FC236}">
                <a16:creationId xmlns:a16="http://schemas.microsoft.com/office/drawing/2014/main" id="{EA98F2B2-EA0F-6AFE-3341-DB4AA52A2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003F9-C4F3-941E-A533-0E0B431B458E}"/>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82305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A0B6-4EC6-EAC6-2553-4006CC428AC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FA9375-BC65-C587-EBB8-87308AB53F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CA0137-392F-4F50-59E4-8E933AAE153F}"/>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5" name="Footer Placeholder 4">
            <a:extLst>
              <a:ext uri="{FF2B5EF4-FFF2-40B4-BE49-F238E27FC236}">
                <a16:creationId xmlns:a16="http://schemas.microsoft.com/office/drawing/2014/main" id="{16647229-9660-06DF-3112-41CEA2E40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182F9-D53A-CEC7-18AF-71CAB2C29FE2}"/>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16184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75F7E-EE9A-2F13-7C6B-C9F7E60C0BA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64C36A-FFDB-9B36-2811-5A664DCECA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8FFA0E-A3F9-DB6D-D72E-42387B5D51F5}"/>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5" name="Footer Placeholder 4">
            <a:extLst>
              <a:ext uri="{FF2B5EF4-FFF2-40B4-BE49-F238E27FC236}">
                <a16:creationId xmlns:a16="http://schemas.microsoft.com/office/drawing/2014/main" id="{D42C0D59-024E-9439-FCAC-96D6B19B2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745B5-6A2D-F01B-13F2-35C0E597677B}"/>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200256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E964-857C-7757-0BF1-B37A02259C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CBC4BE-5B4A-D2AD-73C9-A8CF7F06C8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C24898-70F9-C446-AD16-DFBBB1186AE7}"/>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5" name="Footer Placeholder 4">
            <a:extLst>
              <a:ext uri="{FF2B5EF4-FFF2-40B4-BE49-F238E27FC236}">
                <a16:creationId xmlns:a16="http://schemas.microsoft.com/office/drawing/2014/main" id="{EC61A634-63F8-FD81-DC55-B59331409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D45B4-E0F9-69CB-91C6-165F3E6A1984}"/>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193872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0B38-EC01-2798-4552-FBC660BEDB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B84CA7-D138-9F00-062F-FE22F29430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C0F221-D2CB-BB8B-4F57-E5EF669D4DEC}"/>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5" name="Footer Placeholder 4">
            <a:extLst>
              <a:ext uri="{FF2B5EF4-FFF2-40B4-BE49-F238E27FC236}">
                <a16:creationId xmlns:a16="http://schemas.microsoft.com/office/drawing/2014/main" id="{02379CF3-C94B-3BBF-2A46-081112DAC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BB41E-AC71-3F11-80D8-854A11058754}"/>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203841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47FD-8343-93C8-96A7-292FC768BF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04935D-76F1-B229-0F5F-698792C70EA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9244634-AE30-98FC-4E93-227AAF5261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9CB2D1-9287-B1C2-FF9E-9E997632C63A}"/>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6" name="Footer Placeholder 5">
            <a:extLst>
              <a:ext uri="{FF2B5EF4-FFF2-40B4-BE49-F238E27FC236}">
                <a16:creationId xmlns:a16="http://schemas.microsoft.com/office/drawing/2014/main" id="{09C5B8D0-00D4-353C-3101-8E06A3CD5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6223A-FB14-047E-6FD4-7C3950B77817}"/>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62849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4B8B-8991-7770-5CB9-1D8D57E2813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158A52-CAF7-C246-907A-AE39C908C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D24D38-0514-804B-99A3-F8E9E3C994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BB0363-1737-1B91-7B47-AEC17DE28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0EFE07A-8003-EA18-EEAB-38743887DF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5EDD6C-DF85-79C8-3568-CD1E54C12039}"/>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8" name="Footer Placeholder 7">
            <a:extLst>
              <a:ext uri="{FF2B5EF4-FFF2-40B4-BE49-F238E27FC236}">
                <a16:creationId xmlns:a16="http://schemas.microsoft.com/office/drawing/2014/main" id="{C3D13B57-05F0-FAF1-00A3-3CD611FEEB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0B0BF-F509-E7F4-3076-52B454D58B45}"/>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92986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581-0BC5-CBF7-73A2-DC7B6E9CAC8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E6460F3-E9BA-AFF5-C3BC-0AE08BBB1438}"/>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4" name="Footer Placeholder 3">
            <a:extLst>
              <a:ext uri="{FF2B5EF4-FFF2-40B4-BE49-F238E27FC236}">
                <a16:creationId xmlns:a16="http://schemas.microsoft.com/office/drawing/2014/main" id="{12AA128E-1896-37B4-1C56-44AC9ADA68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E418C-7874-0A16-C7EF-31355BFA0134}"/>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65427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B8D5-1547-4275-4A2C-4778432D951B}"/>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3" name="Footer Placeholder 2">
            <a:extLst>
              <a:ext uri="{FF2B5EF4-FFF2-40B4-BE49-F238E27FC236}">
                <a16:creationId xmlns:a16="http://schemas.microsoft.com/office/drawing/2014/main" id="{0BCB2FDC-69A5-65D0-A9D9-BB24CEFEB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E8A5C9-AC81-20C6-9BB2-4128C54082A4}"/>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150400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467E-AD0C-F5B2-30A9-2A367FFFCB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A7AE88-6FBA-E671-05B2-A9C588152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1C6ADDA-A62F-1076-8FC5-3BB147B23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EF725A-39F8-875E-FD12-8F101FC65CD4}"/>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6" name="Footer Placeholder 5">
            <a:extLst>
              <a:ext uri="{FF2B5EF4-FFF2-40B4-BE49-F238E27FC236}">
                <a16:creationId xmlns:a16="http://schemas.microsoft.com/office/drawing/2014/main" id="{C0A1C4FE-AA24-6C74-99D3-D82B75FF6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08DFA-5EF3-4B51-C4AA-72F83870E8FC}"/>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109219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DC2B-FFF2-5563-B83B-067DE36B9D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45D43CF-7A75-B1A5-74CA-762E40D8C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953273-14DE-C804-D97E-9BEF01D63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C325C8-3869-815D-3497-FC8E06A91636}"/>
              </a:ext>
            </a:extLst>
          </p:cNvPr>
          <p:cNvSpPr>
            <a:spLocks noGrp="1"/>
          </p:cNvSpPr>
          <p:nvPr>
            <p:ph type="dt" sz="half" idx="10"/>
          </p:nvPr>
        </p:nvSpPr>
        <p:spPr/>
        <p:txBody>
          <a:bodyPr/>
          <a:lstStyle/>
          <a:p>
            <a:fld id="{87B6C1DC-936F-A941-A129-81A857C5F805}" type="datetimeFigureOut">
              <a:rPr lang="en-US" smtClean="0"/>
              <a:t>9/1/24</a:t>
            </a:fld>
            <a:endParaRPr lang="en-US"/>
          </a:p>
        </p:txBody>
      </p:sp>
      <p:sp>
        <p:nvSpPr>
          <p:cNvPr id="6" name="Footer Placeholder 5">
            <a:extLst>
              <a:ext uri="{FF2B5EF4-FFF2-40B4-BE49-F238E27FC236}">
                <a16:creationId xmlns:a16="http://schemas.microsoft.com/office/drawing/2014/main" id="{A89CC861-733A-6972-A37D-20A3507EF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D0793-69FA-7C9A-6185-B517E4766D4B}"/>
              </a:ext>
            </a:extLst>
          </p:cNvPr>
          <p:cNvSpPr>
            <a:spLocks noGrp="1"/>
          </p:cNvSpPr>
          <p:nvPr>
            <p:ph type="sldNum" sz="quarter" idx="12"/>
          </p:nvPr>
        </p:nvSpPr>
        <p:spPr/>
        <p:txBody>
          <a:bodyPr/>
          <a:lstStyle/>
          <a:p>
            <a:fld id="{BCE48527-B8D7-8D42-A5A0-FB6945E6B8CE}" type="slidenum">
              <a:rPr lang="en-US" smtClean="0"/>
              <a:t>‹#›</a:t>
            </a:fld>
            <a:endParaRPr lang="en-US"/>
          </a:p>
        </p:txBody>
      </p:sp>
    </p:spTree>
    <p:extLst>
      <p:ext uri="{BB962C8B-B14F-4D97-AF65-F5344CB8AC3E}">
        <p14:creationId xmlns:p14="http://schemas.microsoft.com/office/powerpoint/2010/main" val="51786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B1E63-1647-E531-71DA-B26A5361D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7C1DCDA-6211-F80F-90DF-E38FEAE4F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F0A712-4719-75A6-78C3-E8271E7A9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B6C1DC-936F-A941-A129-81A857C5F805}" type="datetimeFigureOut">
              <a:rPr lang="en-US" smtClean="0"/>
              <a:t>9/1/24</a:t>
            </a:fld>
            <a:endParaRPr lang="en-US"/>
          </a:p>
        </p:txBody>
      </p:sp>
      <p:sp>
        <p:nvSpPr>
          <p:cNvPr id="5" name="Footer Placeholder 4">
            <a:extLst>
              <a:ext uri="{FF2B5EF4-FFF2-40B4-BE49-F238E27FC236}">
                <a16:creationId xmlns:a16="http://schemas.microsoft.com/office/drawing/2014/main" id="{5BDC7E78-BAC3-A9F3-C307-6D0BE80EC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78FA26-F5D3-B644-597E-1B35416F0E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E48527-B8D7-8D42-A5A0-FB6945E6B8CE}" type="slidenum">
              <a:rPr lang="en-US" smtClean="0"/>
              <a:t>‹#›</a:t>
            </a:fld>
            <a:endParaRPr lang="en-US"/>
          </a:p>
        </p:txBody>
      </p:sp>
    </p:spTree>
    <p:extLst>
      <p:ext uri="{BB962C8B-B14F-4D97-AF65-F5344CB8AC3E}">
        <p14:creationId xmlns:p14="http://schemas.microsoft.com/office/powerpoint/2010/main" val="58896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mailto:harjot4995@gmail.com"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linkedin.com/in/harjotsinghbhatia/"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hs95.pythonanywhere.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3A424BF-5C30-DADA-89C5-49623C9CF6EC}"/>
              </a:ext>
            </a:extLst>
          </p:cNvPr>
          <p:cNvSpPr>
            <a:spLocks noGrp="1"/>
          </p:cNvSpPr>
          <p:nvPr>
            <p:ph type="ctrTitle"/>
          </p:nvPr>
        </p:nvSpPr>
        <p:spPr>
          <a:xfrm>
            <a:off x="1524000" y="1122363"/>
            <a:ext cx="9144000" cy="2387600"/>
          </a:xfrm>
        </p:spPr>
        <p:txBody>
          <a:bodyPr/>
          <a:lstStyle/>
          <a:p>
            <a:r>
              <a:rPr lang="en-US" dirty="0">
                <a:solidFill>
                  <a:schemeClr val="bg1"/>
                </a:solidFill>
              </a:rPr>
              <a:t>Innovation Hack</a:t>
            </a:r>
          </a:p>
        </p:txBody>
      </p:sp>
      <p:sp>
        <p:nvSpPr>
          <p:cNvPr id="6" name="TextBox 5">
            <a:extLst>
              <a:ext uri="{FF2B5EF4-FFF2-40B4-BE49-F238E27FC236}">
                <a16:creationId xmlns:a16="http://schemas.microsoft.com/office/drawing/2014/main" id="{42F2BADD-0B69-28FF-94DC-EFF46C5BEEA6}"/>
              </a:ext>
            </a:extLst>
          </p:cNvPr>
          <p:cNvSpPr txBox="1"/>
          <p:nvPr/>
        </p:nvSpPr>
        <p:spPr>
          <a:xfrm>
            <a:off x="9222667" y="6328577"/>
            <a:ext cx="2890663" cy="369332"/>
          </a:xfrm>
          <a:prstGeom prst="rect">
            <a:avLst/>
          </a:prstGeom>
          <a:noFill/>
        </p:spPr>
        <p:txBody>
          <a:bodyPr wrap="none" rtlCol="0">
            <a:spAutoFit/>
          </a:bodyPr>
          <a:lstStyle/>
          <a:p>
            <a:pPr rtl="0">
              <a:spcBef>
                <a:spcPts val="0"/>
              </a:spcBef>
              <a:spcAft>
                <a:spcPts val="0"/>
              </a:spcAft>
            </a:pPr>
            <a:r>
              <a:rPr lang="en-IN" sz="1800" b="0" i="0" u="none" strike="noStrike" dirty="0">
                <a:solidFill>
                  <a:schemeClr val="bg1"/>
                </a:solidFill>
                <a:effectLst/>
                <a:latin typeface="Arial" panose="020B0604020202020204" pitchFamily="34" charset="0"/>
              </a:rPr>
              <a:t>Team Name: </a:t>
            </a:r>
            <a:r>
              <a:rPr lang="en-IN" sz="1800" b="0" i="0" u="none" strike="noStrike" dirty="0" err="1">
                <a:solidFill>
                  <a:schemeClr val="bg1"/>
                </a:solidFill>
                <a:effectLst/>
                <a:latin typeface="Arial" panose="020B0604020202020204" pitchFamily="34" charset="0"/>
              </a:rPr>
              <a:t>AlphaOmega</a:t>
            </a:r>
            <a:endParaRPr lang="en-US" dirty="0">
              <a:solidFill>
                <a:schemeClr val="bg1"/>
              </a:solidFill>
            </a:endParaRPr>
          </a:p>
        </p:txBody>
      </p:sp>
      <p:sp>
        <p:nvSpPr>
          <p:cNvPr id="7" name="Title 1">
            <a:extLst>
              <a:ext uri="{FF2B5EF4-FFF2-40B4-BE49-F238E27FC236}">
                <a16:creationId xmlns:a16="http://schemas.microsoft.com/office/drawing/2014/main" id="{661D4E31-E29D-9499-FAC6-570EC48377E3}"/>
              </a:ext>
            </a:extLst>
          </p:cNvPr>
          <p:cNvSpPr txBox="1">
            <a:spLocks/>
          </p:cNvSpPr>
          <p:nvPr/>
        </p:nvSpPr>
        <p:spPr>
          <a:xfrm>
            <a:off x="1523999" y="22352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400" dirty="0">
              <a:solidFill>
                <a:schemeClr val="bg1"/>
              </a:solidFill>
            </a:endParaRPr>
          </a:p>
        </p:txBody>
      </p:sp>
      <p:sp>
        <p:nvSpPr>
          <p:cNvPr id="10" name="TextBox 9">
            <a:extLst>
              <a:ext uri="{FF2B5EF4-FFF2-40B4-BE49-F238E27FC236}">
                <a16:creationId xmlns:a16="http://schemas.microsoft.com/office/drawing/2014/main" id="{E70C2A13-ABEF-86CD-0B54-D285D996DBC5}"/>
              </a:ext>
            </a:extLst>
          </p:cNvPr>
          <p:cNvSpPr txBox="1"/>
          <p:nvPr/>
        </p:nvSpPr>
        <p:spPr>
          <a:xfrm>
            <a:off x="318052" y="6020801"/>
            <a:ext cx="6096000" cy="677108"/>
          </a:xfrm>
          <a:prstGeom prst="rect">
            <a:avLst/>
          </a:prstGeom>
          <a:noFill/>
        </p:spPr>
        <p:txBody>
          <a:bodyPr wrap="square">
            <a:spAutoFit/>
          </a:bodyPr>
          <a:lstStyle/>
          <a:p>
            <a:pPr marL="0" indent="0">
              <a:buNone/>
            </a:pPr>
            <a:r>
              <a:rPr lang="en-US" sz="2000" b="1" dirty="0">
                <a:solidFill>
                  <a:schemeClr val="bg1"/>
                </a:solidFill>
                <a:latin typeface="+mj-lt"/>
              </a:rPr>
              <a:t>Theme: </a:t>
            </a:r>
          </a:p>
          <a:p>
            <a:pPr marL="0" indent="0">
              <a:buNone/>
            </a:pPr>
            <a:r>
              <a:rPr lang="en-IN" sz="1800" b="0" i="0" dirty="0">
                <a:solidFill>
                  <a:schemeClr val="bg1"/>
                </a:solidFill>
                <a:effectLst/>
                <a:latin typeface="+mj-lt"/>
              </a:rPr>
              <a:t>Price Prediction Model</a:t>
            </a:r>
          </a:p>
        </p:txBody>
      </p:sp>
    </p:spTree>
    <p:extLst>
      <p:ext uri="{BB962C8B-B14F-4D97-AF65-F5344CB8AC3E}">
        <p14:creationId xmlns:p14="http://schemas.microsoft.com/office/powerpoint/2010/main" val="265320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3B050-9C97-3BD4-E0AE-96E451D5EACE}"/>
              </a:ext>
            </a:extLst>
          </p:cNvPr>
          <p:cNvSpPr txBox="1"/>
          <p:nvPr/>
        </p:nvSpPr>
        <p:spPr>
          <a:xfrm>
            <a:off x="384314" y="292413"/>
            <a:ext cx="6096000" cy="707886"/>
          </a:xfrm>
          <a:prstGeom prst="rect">
            <a:avLst/>
          </a:prstGeom>
          <a:noFill/>
        </p:spPr>
        <p:txBody>
          <a:bodyPr wrap="square">
            <a:spAutoFit/>
          </a:bodyPr>
          <a:lstStyle/>
          <a:p>
            <a:r>
              <a:rPr lang="en-US" sz="4000" dirty="0">
                <a:solidFill>
                  <a:schemeClr val="bg1"/>
                </a:solidFill>
              </a:rPr>
              <a:t>Improvements</a:t>
            </a:r>
            <a:endParaRPr lang="en-US" sz="4000" dirty="0"/>
          </a:p>
        </p:txBody>
      </p:sp>
      <p:sp>
        <p:nvSpPr>
          <p:cNvPr id="2" name="TextBox 1">
            <a:extLst>
              <a:ext uri="{FF2B5EF4-FFF2-40B4-BE49-F238E27FC236}">
                <a16:creationId xmlns:a16="http://schemas.microsoft.com/office/drawing/2014/main" id="{74D89308-88B9-E9A3-24A2-F4EAFAD19FEC}"/>
              </a:ext>
            </a:extLst>
          </p:cNvPr>
          <p:cNvSpPr txBox="1"/>
          <p:nvPr/>
        </p:nvSpPr>
        <p:spPr>
          <a:xfrm>
            <a:off x="4770783" y="646356"/>
            <a:ext cx="7195930" cy="2585323"/>
          </a:xfrm>
          <a:prstGeom prst="rect">
            <a:avLst/>
          </a:prstGeom>
          <a:noFill/>
        </p:spPr>
        <p:txBody>
          <a:bodyPr wrap="square" rtlCol="0">
            <a:spAutoFit/>
          </a:bodyPr>
          <a:lstStyle/>
          <a:p>
            <a:pPr marL="342900" indent="-342900">
              <a:buAutoNum type="arabicPeriod"/>
            </a:pPr>
            <a:r>
              <a:rPr lang="en-US" dirty="0">
                <a:solidFill>
                  <a:schemeClr val="bg1"/>
                </a:solidFill>
              </a:rPr>
              <a:t>Currently we use haversine distance between two locations, but we can have additional column for road distance between locations</a:t>
            </a:r>
          </a:p>
          <a:p>
            <a:pPr marL="342900" indent="-342900">
              <a:buAutoNum type="arabicPeriod"/>
            </a:pPr>
            <a:r>
              <a:rPr lang="en-US" dirty="0">
                <a:solidFill>
                  <a:schemeClr val="bg1"/>
                </a:solidFill>
              </a:rPr>
              <a:t>Since the dataset is not over a period, we’ve not done time series analysis which should be done for handling seasonality and few economic indicators such as fuel surcharges</a:t>
            </a:r>
          </a:p>
          <a:p>
            <a:pPr marL="342900" indent="-342900">
              <a:buAutoNum type="arabicPeriod"/>
            </a:pPr>
            <a:r>
              <a:rPr lang="en-US" dirty="0">
                <a:solidFill>
                  <a:schemeClr val="bg1"/>
                </a:solidFill>
              </a:rPr>
              <a:t>Currently we’ve only tackled domestic data for IN, we should all build models for international shipping</a:t>
            </a:r>
          </a:p>
          <a:p>
            <a:pPr marL="342900" indent="-342900">
              <a:buAutoNum type="arabicPeriod"/>
            </a:pPr>
            <a:r>
              <a:rPr lang="en-US" dirty="0">
                <a:solidFill>
                  <a:schemeClr val="bg1"/>
                </a:solidFill>
              </a:rPr>
              <a:t>The model dataset is for parcel delivery, we should tweak model with more data related to pallets, freight shipping for a wider range </a:t>
            </a:r>
          </a:p>
        </p:txBody>
      </p:sp>
    </p:spTree>
    <p:extLst>
      <p:ext uri="{BB962C8B-B14F-4D97-AF65-F5344CB8AC3E}">
        <p14:creationId xmlns:p14="http://schemas.microsoft.com/office/powerpoint/2010/main" val="170295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3F6CBC-403F-8F4A-1461-1D843D327867}"/>
              </a:ext>
            </a:extLst>
          </p:cNvPr>
          <p:cNvSpPr txBox="1"/>
          <p:nvPr/>
        </p:nvSpPr>
        <p:spPr>
          <a:xfrm>
            <a:off x="490330" y="623717"/>
            <a:ext cx="3339547" cy="707886"/>
          </a:xfrm>
          <a:prstGeom prst="rect">
            <a:avLst/>
          </a:prstGeom>
          <a:noFill/>
        </p:spPr>
        <p:txBody>
          <a:bodyPr wrap="square">
            <a:spAutoFit/>
          </a:bodyPr>
          <a:lstStyle/>
          <a:p>
            <a:r>
              <a:rPr lang="en-US" sz="4000" dirty="0">
                <a:solidFill>
                  <a:schemeClr val="bg1"/>
                </a:solidFill>
              </a:rPr>
              <a:t>About Team:</a:t>
            </a:r>
            <a:endParaRPr lang="en-US" sz="4000" dirty="0"/>
          </a:p>
        </p:txBody>
      </p:sp>
      <p:sp>
        <p:nvSpPr>
          <p:cNvPr id="7" name="TextBox 6">
            <a:extLst>
              <a:ext uri="{FF2B5EF4-FFF2-40B4-BE49-F238E27FC236}">
                <a16:creationId xmlns:a16="http://schemas.microsoft.com/office/drawing/2014/main" id="{C20E1286-279D-F6A1-9554-380844BECA9F}"/>
              </a:ext>
            </a:extLst>
          </p:cNvPr>
          <p:cNvSpPr txBox="1"/>
          <p:nvPr/>
        </p:nvSpPr>
        <p:spPr>
          <a:xfrm>
            <a:off x="5473148" y="1572810"/>
            <a:ext cx="6414052" cy="3970318"/>
          </a:xfrm>
          <a:prstGeom prst="rect">
            <a:avLst/>
          </a:prstGeom>
          <a:noFill/>
        </p:spPr>
        <p:txBody>
          <a:bodyPr wrap="square" rtlCol="0">
            <a:spAutoFit/>
          </a:bodyPr>
          <a:lstStyle/>
          <a:p>
            <a:r>
              <a:rPr lang="en-US" sz="3200" b="1" i="1" dirty="0">
                <a:solidFill>
                  <a:schemeClr val="bg1"/>
                </a:solidFill>
              </a:rPr>
              <a:t>Harjot Singh Bhatia</a:t>
            </a:r>
          </a:p>
          <a:p>
            <a:r>
              <a:rPr lang="en-US" sz="2200" i="1" dirty="0">
                <a:solidFill>
                  <a:schemeClr val="bg1"/>
                </a:solidFill>
              </a:rPr>
              <a:t>Development Lead at VAKT Global Ltd</a:t>
            </a:r>
          </a:p>
          <a:p>
            <a:endParaRPr lang="en-US" sz="2000" dirty="0">
              <a:solidFill>
                <a:schemeClr val="bg1"/>
              </a:solidFill>
            </a:endParaRPr>
          </a:p>
          <a:p>
            <a:r>
              <a:rPr lang="en-US" sz="2000" dirty="0">
                <a:solidFill>
                  <a:schemeClr val="bg1"/>
                </a:solidFill>
              </a:rPr>
              <a:t>A polyglot programmer having knack of solving problems and creating innovative solutions.</a:t>
            </a:r>
          </a:p>
          <a:p>
            <a:endParaRPr lang="en-US" sz="2000" dirty="0">
              <a:solidFill>
                <a:schemeClr val="bg1"/>
              </a:solidFill>
            </a:endParaRPr>
          </a:p>
          <a:p>
            <a:r>
              <a:rPr lang="en-US" sz="2000" dirty="0">
                <a:solidFill>
                  <a:schemeClr val="bg1"/>
                </a:solidFill>
              </a:rPr>
              <a:t>Tech Stack: Python, Java, </a:t>
            </a:r>
            <a:r>
              <a:rPr lang="en-US" sz="2000" dirty="0" err="1">
                <a:solidFill>
                  <a:schemeClr val="bg1"/>
                </a:solidFill>
              </a:rPr>
              <a:t>Springboot</a:t>
            </a:r>
            <a:r>
              <a:rPr lang="en-US" sz="2000" dirty="0">
                <a:solidFill>
                  <a:schemeClr val="bg1"/>
                </a:solidFill>
              </a:rPr>
              <a:t>, Flask, </a:t>
            </a:r>
            <a:r>
              <a:rPr lang="en-US" sz="2000" dirty="0" err="1">
                <a:solidFill>
                  <a:schemeClr val="bg1"/>
                </a:solidFill>
              </a:rPr>
              <a:t>Javascript</a:t>
            </a:r>
            <a:r>
              <a:rPr lang="en-US" sz="2000" dirty="0">
                <a:solidFill>
                  <a:schemeClr val="bg1"/>
                </a:solidFill>
              </a:rPr>
              <a:t>, Postgres, </a:t>
            </a:r>
            <a:r>
              <a:rPr lang="en-US" sz="2000" dirty="0" err="1">
                <a:solidFill>
                  <a:schemeClr val="bg1"/>
                </a:solidFill>
              </a:rPr>
              <a:t>Mysql</a:t>
            </a:r>
            <a:endParaRPr lang="en-US" sz="2000" dirty="0">
              <a:solidFill>
                <a:schemeClr val="bg1"/>
              </a:solidFill>
            </a:endParaRPr>
          </a:p>
          <a:p>
            <a:endParaRPr lang="en-US" sz="2000" dirty="0">
              <a:solidFill>
                <a:schemeClr val="bg1"/>
              </a:solidFill>
            </a:endParaRPr>
          </a:p>
          <a:p>
            <a:r>
              <a:rPr lang="en-US" sz="2000" dirty="0">
                <a:solidFill>
                  <a:schemeClr val="bg1"/>
                </a:solidFill>
              </a:rPr>
              <a:t>Email: </a:t>
            </a:r>
            <a:r>
              <a:rPr lang="en-US" sz="2000" dirty="0">
                <a:solidFill>
                  <a:schemeClr val="bg1"/>
                </a:solidFill>
                <a:hlinkClick r:id="rId3"/>
              </a:rPr>
              <a:t>harjot4995@gmail.com</a:t>
            </a:r>
            <a:endParaRPr lang="en-US" sz="2000" dirty="0">
              <a:solidFill>
                <a:schemeClr val="bg1"/>
              </a:solidFill>
            </a:endParaRPr>
          </a:p>
          <a:p>
            <a:r>
              <a:rPr lang="en-US" sz="2000" dirty="0">
                <a:solidFill>
                  <a:schemeClr val="bg1"/>
                </a:solidFill>
              </a:rPr>
              <a:t>LinkedIn: </a:t>
            </a:r>
            <a:r>
              <a:rPr lang="en-US" sz="2000" dirty="0">
                <a:solidFill>
                  <a:schemeClr val="bg1"/>
                </a:solidFill>
                <a:hlinkClick r:id="rId4"/>
              </a:rPr>
              <a:t>harjotsinghbhatia</a:t>
            </a:r>
            <a:r>
              <a:rPr lang="en-US" sz="2000" dirty="0">
                <a:solidFill>
                  <a:schemeClr val="bg1"/>
                </a:solidFill>
              </a:rPr>
              <a:t> </a:t>
            </a:r>
          </a:p>
          <a:p>
            <a:r>
              <a:rPr lang="en-US" sz="2000" dirty="0">
                <a:solidFill>
                  <a:schemeClr val="bg1"/>
                </a:solidFill>
              </a:rPr>
              <a:t>Phone: +91 9891971299 / +91 8179448915</a:t>
            </a:r>
          </a:p>
        </p:txBody>
      </p:sp>
    </p:spTree>
    <p:extLst>
      <p:ext uri="{BB962C8B-B14F-4D97-AF65-F5344CB8AC3E}">
        <p14:creationId xmlns:p14="http://schemas.microsoft.com/office/powerpoint/2010/main" val="139355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A900-5E5E-DFB8-E226-5EE881765137}"/>
              </a:ext>
            </a:extLst>
          </p:cNvPr>
          <p:cNvSpPr>
            <a:spLocks noGrp="1"/>
          </p:cNvSpPr>
          <p:nvPr>
            <p:ph type="ctrTitle"/>
          </p:nvPr>
        </p:nvSpPr>
        <p:spPr>
          <a:xfrm>
            <a:off x="4227443" y="2952853"/>
            <a:ext cx="3392556" cy="952293"/>
          </a:xfrm>
        </p:spPr>
        <p:txBody>
          <a:bodyPr/>
          <a:lstStyle/>
          <a:p>
            <a:r>
              <a:rPr lang="en-US" dirty="0">
                <a:solidFill>
                  <a:schemeClr val="bg1"/>
                </a:solidFill>
              </a:rPr>
              <a:t>Thank you</a:t>
            </a:r>
          </a:p>
        </p:txBody>
      </p:sp>
    </p:spTree>
    <p:extLst>
      <p:ext uri="{BB962C8B-B14F-4D97-AF65-F5344CB8AC3E}">
        <p14:creationId xmlns:p14="http://schemas.microsoft.com/office/powerpoint/2010/main" val="357939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240E55-E750-14AE-1724-242C9E442720}"/>
              </a:ext>
            </a:extLst>
          </p:cNvPr>
          <p:cNvSpPr txBox="1"/>
          <p:nvPr/>
        </p:nvSpPr>
        <p:spPr>
          <a:xfrm>
            <a:off x="2796209" y="619011"/>
            <a:ext cx="9011478" cy="1477328"/>
          </a:xfrm>
          <a:prstGeom prst="rect">
            <a:avLst/>
          </a:prstGeom>
          <a:noFill/>
        </p:spPr>
        <p:txBody>
          <a:bodyPr wrap="square" rtlCol="0">
            <a:spAutoFit/>
          </a:bodyPr>
          <a:lstStyle/>
          <a:p>
            <a:r>
              <a:rPr lang="en-IN" b="0" i="0" dirty="0">
                <a:solidFill>
                  <a:schemeClr val="bg1"/>
                </a:solidFill>
                <a:effectLst/>
              </a:rPr>
              <a:t>AI model which can predict pricing for shipment considering quantitative data variables and indicators using real world datasets.</a:t>
            </a:r>
          </a:p>
          <a:p>
            <a:r>
              <a:rPr lang="en-IN" dirty="0">
                <a:solidFill>
                  <a:schemeClr val="bg1"/>
                </a:solidFill>
              </a:rPr>
              <a:t>It is a framework for building models for logistics along with working model to predict shipping cost for domestic shipping and an interactive interface</a:t>
            </a:r>
          </a:p>
          <a:p>
            <a:endParaRPr lang="en-IN" dirty="0">
              <a:solidFill>
                <a:schemeClr val="bg1"/>
              </a:solidFill>
            </a:endParaRPr>
          </a:p>
        </p:txBody>
      </p:sp>
      <p:sp>
        <p:nvSpPr>
          <p:cNvPr id="8" name="TextBox 7">
            <a:extLst>
              <a:ext uri="{FF2B5EF4-FFF2-40B4-BE49-F238E27FC236}">
                <a16:creationId xmlns:a16="http://schemas.microsoft.com/office/drawing/2014/main" id="{6327514A-817E-666A-E35C-3A83B432B907}"/>
              </a:ext>
            </a:extLst>
          </p:cNvPr>
          <p:cNvSpPr txBox="1"/>
          <p:nvPr/>
        </p:nvSpPr>
        <p:spPr>
          <a:xfrm>
            <a:off x="2796209" y="2414465"/>
            <a:ext cx="9011478" cy="4124206"/>
          </a:xfrm>
          <a:prstGeom prst="rect">
            <a:avLst/>
          </a:prstGeom>
          <a:noFill/>
        </p:spPr>
        <p:txBody>
          <a:bodyPr wrap="square" rtlCol="0">
            <a:spAutoFit/>
          </a:bodyPr>
          <a:lstStyle/>
          <a:p>
            <a:r>
              <a:rPr lang="en-IN" sz="2800" b="0" i="0" dirty="0">
                <a:solidFill>
                  <a:schemeClr val="bg1"/>
                </a:solidFill>
                <a:effectLst/>
              </a:rPr>
              <a:t>Key aspects:</a:t>
            </a:r>
          </a:p>
          <a:p>
            <a:r>
              <a:rPr lang="en-IN" b="0" i="0" dirty="0">
                <a:solidFill>
                  <a:schemeClr val="bg1"/>
                </a:solidFill>
                <a:effectLst/>
              </a:rPr>
              <a:t>The product leverages </a:t>
            </a:r>
            <a:r>
              <a:rPr lang="en-US" sz="1800" dirty="0">
                <a:solidFill>
                  <a:schemeClr val="bg1"/>
                </a:solidFill>
                <a:ea typeface="Cabin" pitchFamily="34" charset="-122"/>
                <a:cs typeface="Cabin" pitchFamily="34" charset="-120"/>
              </a:rPr>
              <a:t>machine learning for prediction and forecasting depending on various key features and markers in logistics and shipping.</a:t>
            </a:r>
          </a:p>
          <a:p>
            <a:endParaRPr lang="en-US" sz="1800" dirty="0">
              <a:solidFill>
                <a:schemeClr val="bg1"/>
              </a:solidFill>
              <a:ea typeface="Cabin" pitchFamily="34" charset="-122"/>
              <a:cs typeface="Cabin" pitchFamily="34" charset="-120"/>
            </a:endParaRPr>
          </a:p>
          <a:p>
            <a:r>
              <a:rPr lang="en-US" sz="1800" dirty="0">
                <a:solidFill>
                  <a:schemeClr val="bg1"/>
                </a:solidFill>
                <a:ea typeface="Cabin" pitchFamily="34" charset="-122"/>
                <a:cs typeface="Cabin" pitchFamily="34" charset="-120"/>
              </a:rPr>
              <a:t>A user interface platform is provided to analyze, along with APIs for quick integration to real world enterprise products</a:t>
            </a:r>
          </a:p>
          <a:p>
            <a:endParaRPr lang="en-US" sz="1800" dirty="0">
              <a:solidFill>
                <a:schemeClr val="bg1"/>
              </a:solidFill>
              <a:ea typeface="Cabin" pitchFamily="34" charset="-122"/>
              <a:cs typeface="Cabin" pitchFamily="34" charset="-120"/>
            </a:endParaRPr>
          </a:p>
          <a:p>
            <a:r>
              <a:rPr lang="en-US" sz="1800" dirty="0">
                <a:solidFill>
                  <a:schemeClr val="bg1"/>
                </a:solidFill>
                <a:ea typeface="Cabin" pitchFamily="34" charset="-122"/>
                <a:cs typeface="Cabin" pitchFamily="34" charset="-120"/>
              </a:rPr>
              <a:t>The solution </a:t>
            </a:r>
            <a:r>
              <a:rPr lang="en-US" dirty="0">
                <a:solidFill>
                  <a:schemeClr val="bg1"/>
                </a:solidFill>
                <a:ea typeface="Cabin" pitchFamily="34" charset="-122"/>
                <a:cs typeface="Cabin" pitchFamily="34" charset="-120"/>
              </a:rPr>
              <a:t>is end to end prototype with capability of feeding various dataset and generating regression models based on parameters to predict cost </a:t>
            </a:r>
            <a:endParaRPr lang="en-US" dirty="0">
              <a:solidFill>
                <a:schemeClr val="bg1"/>
              </a:solidFill>
            </a:endParaRPr>
          </a:p>
          <a:p>
            <a:endParaRPr lang="en-US" dirty="0">
              <a:solidFill>
                <a:schemeClr val="bg1"/>
              </a:solidFill>
              <a:ea typeface="Cabin" pitchFamily="34" charset="-122"/>
              <a:cs typeface="Cabin" pitchFamily="34" charset="-120"/>
            </a:endParaRPr>
          </a:p>
          <a:p>
            <a:r>
              <a:rPr lang="en-US" sz="1800" dirty="0">
                <a:solidFill>
                  <a:schemeClr val="bg1"/>
                </a:solidFill>
                <a:ea typeface="Cabin" pitchFamily="34" charset="-122"/>
                <a:cs typeface="Cabin" pitchFamily="34" charset="-120"/>
              </a:rPr>
              <a:t>The solution is trained on real world dataset with multiple factors and can be easily scaled up for different markets and datasets.  </a:t>
            </a:r>
          </a:p>
          <a:p>
            <a:endParaRPr lang="en-US" sz="1800" dirty="0">
              <a:solidFill>
                <a:schemeClr val="bg1"/>
              </a:solidFill>
              <a:ea typeface="Cabin" pitchFamily="34" charset="-122"/>
              <a:cs typeface="Cabin" pitchFamily="34" charset="-120"/>
            </a:endParaRPr>
          </a:p>
          <a:p>
            <a:endParaRPr lang="en-US" dirty="0">
              <a:solidFill>
                <a:schemeClr val="bg1"/>
              </a:solidFill>
              <a:ea typeface="Cabin" pitchFamily="34" charset="-122"/>
              <a:cs typeface="Cabin" pitchFamily="34" charset="-120"/>
            </a:endParaRPr>
          </a:p>
        </p:txBody>
      </p:sp>
      <p:sp>
        <p:nvSpPr>
          <p:cNvPr id="11" name="TextBox 10">
            <a:extLst>
              <a:ext uri="{FF2B5EF4-FFF2-40B4-BE49-F238E27FC236}">
                <a16:creationId xmlns:a16="http://schemas.microsoft.com/office/drawing/2014/main" id="{D62C23C0-EDF7-4118-B6D6-CE51F25B9D14}"/>
              </a:ext>
            </a:extLst>
          </p:cNvPr>
          <p:cNvSpPr txBox="1"/>
          <p:nvPr/>
        </p:nvSpPr>
        <p:spPr>
          <a:xfrm>
            <a:off x="583096" y="663476"/>
            <a:ext cx="1828800" cy="707886"/>
          </a:xfrm>
          <a:prstGeom prst="rect">
            <a:avLst/>
          </a:prstGeom>
          <a:noFill/>
        </p:spPr>
        <p:txBody>
          <a:bodyPr wrap="square">
            <a:spAutoFit/>
          </a:bodyPr>
          <a:lstStyle/>
          <a:p>
            <a:r>
              <a:rPr lang="en-US" sz="4000" dirty="0">
                <a:solidFill>
                  <a:schemeClr val="bg1"/>
                </a:solidFill>
              </a:rPr>
              <a:t>PriceAI</a:t>
            </a:r>
            <a:endParaRPr lang="en-US" sz="4000" dirty="0"/>
          </a:p>
        </p:txBody>
      </p:sp>
    </p:spTree>
    <p:extLst>
      <p:ext uri="{BB962C8B-B14F-4D97-AF65-F5344CB8AC3E}">
        <p14:creationId xmlns:p14="http://schemas.microsoft.com/office/powerpoint/2010/main" val="108418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9FC80-63D4-67EA-AA8C-E32EFE5AE395}"/>
              </a:ext>
            </a:extLst>
          </p:cNvPr>
          <p:cNvSpPr txBox="1"/>
          <p:nvPr/>
        </p:nvSpPr>
        <p:spPr>
          <a:xfrm>
            <a:off x="706778" y="225837"/>
            <a:ext cx="2266121" cy="707886"/>
          </a:xfrm>
          <a:prstGeom prst="rect">
            <a:avLst/>
          </a:prstGeom>
          <a:noFill/>
        </p:spPr>
        <p:txBody>
          <a:bodyPr wrap="square">
            <a:spAutoFit/>
          </a:bodyPr>
          <a:lstStyle/>
          <a:p>
            <a:r>
              <a:rPr lang="en-US" sz="4000" dirty="0">
                <a:solidFill>
                  <a:schemeClr val="bg1"/>
                </a:solidFill>
              </a:rPr>
              <a:t>Variables </a:t>
            </a:r>
            <a:endParaRPr lang="en-US" sz="4000" dirty="0"/>
          </a:p>
        </p:txBody>
      </p:sp>
      <p:pic>
        <p:nvPicPr>
          <p:cNvPr id="5" name="Picture 4" descr="A diagram of a diagram&#10;&#10;Description automatically generated">
            <a:extLst>
              <a:ext uri="{FF2B5EF4-FFF2-40B4-BE49-F238E27FC236}">
                <a16:creationId xmlns:a16="http://schemas.microsoft.com/office/drawing/2014/main" id="{85B9EB1D-3FC5-E78B-4BCE-FF9360BB6CDF}"/>
              </a:ext>
            </a:extLst>
          </p:cNvPr>
          <p:cNvPicPr>
            <a:picLocks noChangeAspect="1"/>
          </p:cNvPicPr>
          <p:nvPr/>
        </p:nvPicPr>
        <p:blipFill>
          <a:blip r:embed="rId3"/>
          <a:stretch>
            <a:fillRect/>
          </a:stretch>
        </p:blipFill>
        <p:spPr>
          <a:xfrm>
            <a:off x="3829878" y="225837"/>
            <a:ext cx="7964556" cy="3745208"/>
          </a:xfrm>
          <a:prstGeom prst="rect">
            <a:avLst/>
          </a:prstGeom>
        </p:spPr>
      </p:pic>
      <p:sp>
        <p:nvSpPr>
          <p:cNvPr id="6" name="TextBox 5">
            <a:extLst>
              <a:ext uri="{FF2B5EF4-FFF2-40B4-BE49-F238E27FC236}">
                <a16:creationId xmlns:a16="http://schemas.microsoft.com/office/drawing/2014/main" id="{707FE00A-AD1F-29E6-BDB9-AB3BFAE60B05}"/>
              </a:ext>
            </a:extLst>
          </p:cNvPr>
          <p:cNvSpPr txBox="1"/>
          <p:nvPr/>
        </p:nvSpPr>
        <p:spPr>
          <a:xfrm>
            <a:off x="706778" y="4116224"/>
            <a:ext cx="11485222" cy="2585323"/>
          </a:xfrm>
          <a:prstGeom prst="rect">
            <a:avLst/>
          </a:prstGeom>
          <a:noFill/>
        </p:spPr>
        <p:txBody>
          <a:bodyPr wrap="square">
            <a:spAutoFit/>
          </a:bodyPr>
          <a:lstStyle/>
          <a:p>
            <a:r>
              <a:rPr lang="en-US" sz="1800" dirty="0">
                <a:solidFill>
                  <a:schemeClr val="bg1"/>
                </a:solidFill>
              </a:rPr>
              <a:t>The shippin</a:t>
            </a:r>
            <a:r>
              <a:rPr lang="en-US" dirty="0">
                <a:solidFill>
                  <a:schemeClr val="bg1"/>
                </a:solidFill>
              </a:rPr>
              <a:t>g cost </a:t>
            </a:r>
            <a:r>
              <a:rPr lang="en-IN" dirty="0">
                <a:solidFill>
                  <a:schemeClr val="bg1"/>
                </a:solidFill>
              </a:rPr>
              <a:t>are influenced by a wide range of variables, each of which can affect the final price. These variables can be broadly categorized into factors related to the shipment itself, external economic factors, geographical and operational aspects.</a:t>
            </a:r>
          </a:p>
          <a:p>
            <a:endParaRPr lang="en-US" dirty="0">
              <a:solidFill>
                <a:schemeClr val="bg1"/>
              </a:solidFill>
            </a:endParaRPr>
          </a:p>
          <a:p>
            <a:r>
              <a:rPr lang="en-IN" dirty="0">
                <a:solidFill>
                  <a:schemeClr val="bg1"/>
                </a:solidFill>
              </a:rPr>
              <a:t>Distance and weight are leading factors for cost followed by commodity type ,its urgency, cost and insurance cost, region reachability and risk. For international shipments, the regions are divided into zones, along with it fuel surcharge is another factor in shipment price which follows spot index.</a:t>
            </a:r>
          </a:p>
          <a:p>
            <a:endParaRPr lang="en-IN" sz="1800" dirty="0">
              <a:solidFill>
                <a:schemeClr val="bg1"/>
              </a:solidFill>
            </a:endParaRPr>
          </a:p>
          <a:p>
            <a:r>
              <a:rPr lang="en-IN" dirty="0">
                <a:solidFill>
                  <a:schemeClr val="bg1"/>
                </a:solidFill>
              </a:rPr>
              <a:t>Seasonality also independently affects the cost and availability.</a:t>
            </a:r>
            <a:endParaRPr lang="en-IN" sz="1800" dirty="0">
              <a:solidFill>
                <a:schemeClr val="bg1"/>
              </a:solidFill>
            </a:endParaRPr>
          </a:p>
        </p:txBody>
      </p:sp>
    </p:spTree>
    <p:extLst>
      <p:ext uri="{BB962C8B-B14F-4D97-AF65-F5344CB8AC3E}">
        <p14:creationId xmlns:p14="http://schemas.microsoft.com/office/powerpoint/2010/main" val="297220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3B050-9C97-3BD4-E0AE-96E451D5EACE}"/>
              </a:ext>
            </a:extLst>
          </p:cNvPr>
          <p:cNvSpPr txBox="1"/>
          <p:nvPr/>
        </p:nvSpPr>
        <p:spPr>
          <a:xfrm>
            <a:off x="547755" y="272762"/>
            <a:ext cx="6096000" cy="707886"/>
          </a:xfrm>
          <a:prstGeom prst="rect">
            <a:avLst/>
          </a:prstGeom>
          <a:noFill/>
        </p:spPr>
        <p:txBody>
          <a:bodyPr wrap="square">
            <a:spAutoFit/>
          </a:bodyPr>
          <a:lstStyle/>
          <a:p>
            <a:r>
              <a:rPr lang="en-US" sz="4000" dirty="0">
                <a:solidFill>
                  <a:schemeClr val="bg1"/>
                </a:solidFill>
              </a:rPr>
              <a:t>Architecture</a:t>
            </a:r>
            <a:endParaRPr lang="en-US" sz="4000" dirty="0"/>
          </a:p>
        </p:txBody>
      </p:sp>
      <p:pic>
        <p:nvPicPr>
          <p:cNvPr id="8" name="Picture 7" descr="A diagram of a data processing process&#10;&#10;Description automatically generated">
            <a:extLst>
              <a:ext uri="{FF2B5EF4-FFF2-40B4-BE49-F238E27FC236}">
                <a16:creationId xmlns:a16="http://schemas.microsoft.com/office/drawing/2014/main" id="{B61F49E3-B658-3D10-8F79-BCCB6523ABAF}"/>
              </a:ext>
            </a:extLst>
          </p:cNvPr>
          <p:cNvPicPr>
            <a:picLocks noChangeAspect="1"/>
          </p:cNvPicPr>
          <p:nvPr/>
        </p:nvPicPr>
        <p:blipFill>
          <a:blip r:embed="rId3"/>
          <a:stretch>
            <a:fillRect/>
          </a:stretch>
        </p:blipFill>
        <p:spPr>
          <a:xfrm>
            <a:off x="4068418" y="229120"/>
            <a:ext cx="7575828" cy="3622691"/>
          </a:xfrm>
          <a:prstGeom prst="rect">
            <a:avLst/>
          </a:prstGeom>
        </p:spPr>
      </p:pic>
      <p:sp>
        <p:nvSpPr>
          <p:cNvPr id="10" name="TextBox 9">
            <a:extLst>
              <a:ext uri="{FF2B5EF4-FFF2-40B4-BE49-F238E27FC236}">
                <a16:creationId xmlns:a16="http://schemas.microsoft.com/office/drawing/2014/main" id="{7F5A7AFF-6E00-DBB7-0F7F-2547E1DB398D}"/>
              </a:ext>
            </a:extLst>
          </p:cNvPr>
          <p:cNvSpPr txBox="1"/>
          <p:nvPr/>
        </p:nvSpPr>
        <p:spPr>
          <a:xfrm>
            <a:off x="503583" y="3999915"/>
            <a:ext cx="11485222" cy="2585323"/>
          </a:xfrm>
          <a:prstGeom prst="rect">
            <a:avLst/>
          </a:prstGeom>
          <a:noFill/>
        </p:spPr>
        <p:txBody>
          <a:bodyPr wrap="square">
            <a:spAutoFit/>
          </a:bodyPr>
          <a:lstStyle/>
          <a:p>
            <a:r>
              <a:rPr lang="en-US" sz="1800" dirty="0">
                <a:solidFill>
                  <a:schemeClr val="bg1"/>
                </a:solidFill>
              </a:rPr>
              <a:t>The pipeline provided underlying model, and encoders are built in python independently and trained on different datasets. These are dumped as pickle files which are loaded into the python flask application interface. </a:t>
            </a:r>
          </a:p>
          <a:p>
            <a:r>
              <a:rPr lang="en-US" sz="1800" dirty="0">
                <a:solidFill>
                  <a:schemeClr val="bg1"/>
                </a:solidFill>
              </a:rPr>
              <a:t>The UI interface has dashboard </a:t>
            </a:r>
            <a:r>
              <a:rPr lang="en-US" dirty="0">
                <a:solidFill>
                  <a:schemeClr val="bg1"/>
                </a:solidFill>
              </a:rPr>
              <a:t>for model which take parameters to show prediction and relevant information regarding it. The UI also has an insights tab which will show the key metrics about how the model has been tuned and evaluated.</a:t>
            </a:r>
          </a:p>
          <a:p>
            <a:r>
              <a:rPr lang="en-US" sz="1800" dirty="0">
                <a:solidFill>
                  <a:schemeClr val="bg1"/>
                </a:solidFill>
              </a:rPr>
              <a:t>The dashboard is to provide values to variables such as weight, locations </a:t>
            </a:r>
            <a:r>
              <a:rPr lang="en-US" sz="1800" dirty="0" err="1">
                <a:solidFill>
                  <a:schemeClr val="bg1"/>
                </a:solidFill>
              </a:rPr>
              <a:t>etc</a:t>
            </a:r>
            <a:r>
              <a:rPr lang="en-US" sz="1800" dirty="0">
                <a:solidFill>
                  <a:schemeClr val="bg1"/>
                </a:solidFill>
              </a:rPr>
              <a:t> based on the model and the model will return with price prediction. </a:t>
            </a:r>
          </a:p>
          <a:p>
            <a:r>
              <a:rPr lang="en-US" dirty="0">
                <a:solidFill>
                  <a:schemeClr val="bg1"/>
                </a:solidFill>
              </a:rPr>
              <a:t>Multiple models can be generated for different markets, parameters and dataset and effortlessly supported</a:t>
            </a:r>
            <a:endParaRPr lang="en-US" sz="1800" dirty="0">
              <a:solidFill>
                <a:schemeClr val="bg1"/>
              </a:solidFill>
            </a:endParaRPr>
          </a:p>
          <a:p>
            <a:r>
              <a:rPr lang="en-US" sz="1800" dirty="0">
                <a:solidFill>
                  <a:schemeClr val="bg1"/>
                </a:solidFill>
              </a:rPr>
              <a:t>The model’s notebook and EDA analysis is also available to train it on different data values.</a:t>
            </a:r>
          </a:p>
        </p:txBody>
      </p:sp>
    </p:spTree>
    <p:extLst>
      <p:ext uri="{BB962C8B-B14F-4D97-AF65-F5344CB8AC3E}">
        <p14:creationId xmlns:p14="http://schemas.microsoft.com/office/powerpoint/2010/main" val="357344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9FC80-63D4-67EA-AA8C-E32EFE5AE395}"/>
              </a:ext>
            </a:extLst>
          </p:cNvPr>
          <p:cNvSpPr txBox="1"/>
          <p:nvPr/>
        </p:nvSpPr>
        <p:spPr>
          <a:xfrm>
            <a:off x="344557" y="226152"/>
            <a:ext cx="3101008" cy="707886"/>
          </a:xfrm>
          <a:prstGeom prst="rect">
            <a:avLst/>
          </a:prstGeom>
          <a:noFill/>
        </p:spPr>
        <p:txBody>
          <a:bodyPr wrap="square">
            <a:spAutoFit/>
          </a:bodyPr>
          <a:lstStyle/>
          <a:p>
            <a:r>
              <a:rPr lang="en-US" sz="4000" dirty="0">
                <a:solidFill>
                  <a:schemeClr val="bg1"/>
                </a:solidFill>
              </a:rPr>
              <a:t>Methodology</a:t>
            </a:r>
            <a:endParaRPr lang="en-US" sz="4000" dirty="0"/>
          </a:p>
        </p:txBody>
      </p:sp>
      <p:sp>
        <p:nvSpPr>
          <p:cNvPr id="3" name="TextBox 2">
            <a:extLst>
              <a:ext uri="{FF2B5EF4-FFF2-40B4-BE49-F238E27FC236}">
                <a16:creationId xmlns:a16="http://schemas.microsoft.com/office/drawing/2014/main" id="{FE9E0476-7028-B97A-4F3C-DB14F3C76206}"/>
              </a:ext>
            </a:extLst>
          </p:cNvPr>
          <p:cNvSpPr txBox="1"/>
          <p:nvPr/>
        </p:nvSpPr>
        <p:spPr>
          <a:xfrm>
            <a:off x="3790122" y="501447"/>
            <a:ext cx="8216348" cy="6740307"/>
          </a:xfrm>
          <a:prstGeom prst="rect">
            <a:avLst/>
          </a:prstGeom>
          <a:noFill/>
        </p:spPr>
        <p:txBody>
          <a:bodyPr wrap="square" rtlCol="0">
            <a:spAutoFit/>
          </a:bodyPr>
          <a:lstStyle/>
          <a:p>
            <a:r>
              <a:rPr lang="en-US" sz="1800" dirty="0">
                <a:solidFill>
                  <a:schemeClr val="bg1"/>
                </a:solidFill>
              </a:rPr>
              <a:t>Using various available datasets and features, the analysis for an intelligent model depicts key variables and metrics.</a:t>
            </a:r>
          </a:p>
          <a:p>
            <a:r>
              <a:rPr lang="en-US" sz="1800" dirty="0">
                <a:solidFill>
                  <a:schemeClr val="bg1"/>
                </a:solidFill>
              </a:rPr>
              <a:t>The dataset have been built using conjunction of different real-world datasets of domestic shipping costs since a dataset is not yet provided and analysis has been done to define important variable, their correlation and impact on cost.</a:t>
            </a:r>
          </a:p>
          <a:p>
            <a:endParaRPr lang="en-US" dirty="0">
              <a:solidFill>
                <a:schemeClr val="bg1"/>
              </a:solidFill>
            </a:endParaRPr>
          </a:p>
          <a:p>
            <a:pPr marL="342900" indent="-342900">
              <a:buAutoNum type="arabicPeriod"/>
            </a:pPr>
            <a:r>
              <a:rPr lang="en-US" dirty="0">
                <a:solidFill>
                  <a:schemeClr val="bg1"/>
                </a:solidFill>
              </a:rPr>
              <a:t>We first created a </a:t>
            </a:r>
            <a:r>
              <a:rPr lang="en-US" dirty="0" err="1">
                <a:solidFill>
                  <a:schemeClr val="bg1"/>
                </a:solidFill>
              </a:rPr>
              <a:t>pincode</a:t>
            </a:r>
            <a:r>
              <a:rPr lang="en-US" dirty="0">
                <a:solidFill>
                  <a:schemeClr val="bg1"/>
                </a:solidFill>
              </a:rPr>
              <a:t> directory for geographical information, this is done by getting </a:t>
            </a:r>
            <a:r>
              <a:rPr lang="en-US" dirty="0" err="1">
                <a:solidFill>
                  <a:schemeClr val="bg1"/>
                </a:solidFill>
              </a:rPr>
              <a:t>pincode</a:t>
            </a:r>
            <a:r>
              <a:rPr lang="en-US" dirty="0">
                <a:solidFill>
                  <a:schemeClr val="bg1"/>
                </a:solidFill>
              </a:rPr>
              <a:t> data which contains </a:t>
            </a:r>
            <a:r>
              <a:rPr lang="en-US" dirty="0" err="1">
                <a:solidFill>
                  <a:schemeClr val="bg1"/>
                </a:solidFill>
              </a:rPr>
              <a:t>lat</a:t>
            </a:r>
            <a:r>
              <a:rPr lang="en-US" dirty="0">
                <a:solidFill>
                  <a:schemeClr val="bg1"/>
                </a:solidFill>
              </a:rPr>
              <a:t>, long coordinates, region, state, reachability </a:t>
            </a:r>
            <a:r>
              <a:rPr lang="en-US" dirty="0" err="1">
                <a:solidFill>
                  <a:schemeClr val="bg1"/>
                </a:solidFill>
              </a:rPr>
              <a:t>etc</a:t>
            </a:r>
            <a:r>
              <a:rPr lang="en-US" dirty="0">
                <a:solidFill>
                  <a:schemeClr val="bg1"/>
                </a:solidFill>
              </a:rPr>
              <a:t> and cleaning it.</a:t>
            </a:r>
          </a:p>
          <a:p>
            <a:pPr marL="342900" indent="-342900">
              <a:buFontTx/>
              <a:buAutoNum type="arabicPeriod"/>
            </a:pPr>
            <a:r>
              <a:rPr lang="en-US" sz="1800" dirty="0">
                <a:solidFill>
                  <a:schemeClr val="bg1"/>
                </a:solidFill>
              </a:rPr>
              <a:t>A Merged dataset for shipment is created by stacking all data after defining their column, it is then cleaned and formatted</a:t>
            </a:r>
          </a:p>
          <a:p>
            <a:pPr marL="342900" indent="-342900">
              <a:buFontTx/>
              <a:buAutoNum type="arabicPeriod"/>
            </a:pPr>
            <a:r>
              <a:rPr lang="en-US" dirty="0">
                <a:solidFill>
                  <a:schemeClr val="bg1"/>
                </a:solidFill>
              </a:rPr>
              <a:t>Categorical data such as state is encoded and encoders are exported</a:t>
            </a:r>
            <a:endParaRPr lang="en-US" sz="1800" dirty="0">
              <a:solidFill>
                <a:schemeClr val="bg1"/>
              </a:solidFill>
            </a:endParaRPr>
          </a:p>
          <a:p>
            <a:pPr marL="342900" indent="-342900">
              <a:buFontTx/>
              <a:buAutoNum type="arabicPeriod"/>
            </a:pPr>
            <a:r>
              <a:rPr lang="en-US" sz="1800" dirty="0">
                <a:solidFill>
                  <a:schemeClr val="bg1"/>
                </a:solidFill>
              </a:rPr>
              <a:t>Exploratory Data Analysis is done to find patterns and features.</a:t>
            </a:r>
          </a:p>
          <a:p>
            <a:pPr marL="342900" indent="-342900">
              <a:buFontTx/>
              <a:buAutoNum type="arabicPeriod"/>
            </a:pPr>
            <a:r>
              <a:rPr lang="en-US" sz="1800" dirty="0">
                <a:solidFill>
                  <a:schemeClr val="bg1"/>
                </a:solidFill>
              </a:rPr>
              <a:t>Correlation between variables are determined to remove noise from the model</a:t>
            </a:r>
          </a:p>
          <a:p>
            <a:pPr marL="342900" indent="-342900">
              <a:buFontTx/>
              <a:buAutoNum type="arabicPeriod"/>
            </a:pPr>
            <a:r>
              <a:rPr lang="en-US" dirty="0">
                <a:solidFill>
                  <a:schemeClr val="bg1"/>
                </a:solidFill>
              </a:rPr>
              <a:t>We build a function to train and evaluate dataset over various different regression models (</a:t>
            </a:r>
            <a:r>
              <a:rPr lang="en-US" dirty="0" err="1">
                <a:solidFill>
                  <a:schemeClr val="bg1"/>
                </a:solidFill>
              </a:rPr>
              <a:t>XGBoost</a:t>
            </a:r>
            <a:r>
              <a:rPr lang="en-US" dirty="0">
                <a:solidFill>
                  <a:schemeClr val="bg1"/>
                </a:solidFill>
              </a:rPr>
              <a:t>, </a:t>
            </a:r>
            <a:r>
              <a:rPr lang="en-US" dirty="0" err="1">
                <a:solidFill>
                  <a:schemeClr val="bg1"/>
                </a:solidFill>
              </a:rPr>
              <a:t>Catboost</a:t>
            </a:r>
            <a:r>
              <a:rPr lang="en-US" dirty="0">
                <a:solidFill>
                  <a:schemeClr val="bg1"/>
                </a:solidFill>
              </a:rPr>
              <a:t>, </a:t>
            </a:r>
            <a:r>
              <a:rPr lang="en-US" dirty="0" err="1">
                <a:solidFill>
                  <a:schemeClr val="bg1"/>
                </a:solidFill>
              </a:rPr>
              <a:t>lgm,Grad</a:t>
            </a:r>
            <a:r>
              <a:rPr lang="en-US" dirty="0">
                <a:solidFill>
                  <a:schemeClr val="bg1"/>
                </a:solidFill>
              </a:rPr>
              <a:t> boosting, </a:t>
            </a:r>
            <a:r>
              <a:rPr lang="en-US" dirty="0" err="1">
                <a:solidFill>
                  <a:schemeClr val="bg1"/>
                </a:solidFill>
              </a:rPr>
              <a:t>Adaboost</a:t>
            </a:r>
            <a:r>
              <a:rPr lang="en-US" dirty="0">
                <a:solidFill>
                  <a:schemeClr val="bg1"/>
                </a:solidFill>
              </a:rPr>
              <a:t>, Lasso LR) </a:t>
            </a:r>
            <a:r>
              <a:rPr lang="en-US" dirty="0" err="1">
                <a:solidFill>
                  <a:schemeClr val="bg1"/>
                </a:solidFill>
              </a:rPr>
              <a:t>etc</a:t>
            </a:r>
            <a:endParaRPr lang="en-US" dirty="0">
              <a:solidFill>
                <a:schemeClr val="bg1"/>
              </a:solidFill>
            </a:endParaRPr>
          </a:p>
          <a:p>
            <a:pPr marL="342900" indent="-342900">
              <a:buFontTx/>
              <a:buAutoNum type="arabicPeriod"/>
            </a:pPr>
            <a:r>
              <a:rPr lang="en-US" sz="1800" dirty="0">
                <a:solidFill>
                  <a:schemeClr val="bg1"/>
                </a:solidFill>
              </a:rPr>
              <a:t>Different models provide insights and key features, and can predict values</a:t>
            </a:r>
          </a:p>
          <a:p>
            <a:pPr marL="342900" indent="-342900">
              <a:buFontTx/>
              <a:buAutoNum type="arabicPeriod"/>
            </a:pPr>
            <a:r>
              <a:rPr lang="en-US" dirty="0">
                <a:solidFill>
                  <a:schemeClr val="bg1"/>
                </a:solidFill>
              </a:rPr>
              <a:t>Models are evaluated against test data for r2 score to select appropriately such as </a:t>
            </a:r>
            <a:r>
              <a:rPr lang="en-US" dirty="0" err="1">
                <a:solidFill>
                  <a:schemeClr val="bg1"/>
                </a:solidFill>
              </a:rPr>
              <a:t>XGBoost</a:t>
            </a:r>
            <a:r>
              <a:rPr lang="en-US" dirty="0">
                <a:solidFill>
                  <a:schemeClr val="bg1"/>
                </a:solidFill>
              </a:rPr>
              <a:t> perform slightly better for higher cost min time of shipment but </a:t>
            </a:r>
            <a:r>
              <a:rPr lang="en-US" dirty="0" err="1">
                <a:solidFill>
                  <a:schemeClr val="bg1"/>
                </a:solidFill>
              </a:rPr>
              <a:t>lgm</a:t>
            </a:r>
            <a:r>
              <a:rPr lang="en-US" dirty="0">
                <a:solidFill>
                  <a:schemeClr val="bg1"/>
                </a:solidFill>
              </a:rPr>
              <a:t> and cat boost perform better for min cost higher time of shipment.</a:t>
            </a:r>
            <a:endParaRPr lang="en-US" sz="1800" dirty="0">
              <a:solidFill>
                <a:schemeClr val="bg1"/>
              </a:solidFill>
            </a:endParaRPr>
          </a:p>
          <a:p>
            <a:pPr marL="342900" indent="-342900">
              <a:buFontTx/>
              <a:buAutoNum type="arabicPeriod"/>
            </a:pPr>
            <a:endParaRPr lang="en-US" sz="1800" dirty="0">
              <a:solidFill>
                <a:schemeClr val="bg1"/>
              </a:solidFill>
            </a:endParaRPr>
          </a:p>
          <a:p>
            <a:pPr marL="342900" indent="-342900">
              <a:buFontTx/>
              <a:buAutoNum type="arabicPeriod"/>
            </a:pPr>
            <a:endParaRPr lang="en-US" sz="1800" dirty="0">
              <a:solidFill>
                <a:schemeClr val="bg1"/>
              </a:solidFill>
            </a:endParaRPr>
          </a:p>
          <a:p>
            <a:endParaRPr lang="en-US" dirty="0"/>
          </a:p>
        </p:txBody>
      </p:sp>
    </p:spTree>
    <p:extLst>
      <p:ext uri="{BB962C8B-B14F-4D97-AF65-F5344CB8AC3E}">
        <p14:creationId xmlns:p14="http://schemas.microsoft.com/office/powerpoint/2010/main" val="63387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1D4E31-E29D-9499-FAC6-570EC48377E3}"/>
              </a:ext>
            </a:extLst>
          </p:cNvPr>
          <p:cNvSpPr txBox="1">
            <a:spLocks/>
          </p:cNvSpPr>
          <p:nvPr/>
        </p:nvSpPr>
        <p:spPr>
          <a:xfrm>
            <a:off x="1523999" y="22352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400" dirty="0">
              <a:solidFill>
                <a:schemeClr val="bg1"/>
              </a:solidFill>
            </a:endParaRPr>
          </a:p>
        </p:txBody>
      </p:sp>
      <p:pic>
        <p:nvPicPr>
          <p:cNvPr id="8" name="Picture 7" descr="A screenshot of a computer&#10;&#10;Description automatically generated">
            <a:extLst>
              <a:ext uri="{FF2B5EF4-FFF2-40B4-BE49-F238E27FC236}">
                <a16:creationId xmlns:a16="http://schemas.microsoft.com/office/drawing/2014/main" id="{A4692900-19BD-3D5F-E842-FCAD9B3190CF}"/>
              </a:ext>
            </a:extLst>
          </p:cNvPr>
          <p:cNvPicPr>
            <a:picLocks noChangeAspect="1"/>
          </p:cNvPicPr>
          <p:nvPr/>
        </p:nvPicPr>
        <p:blipFill>
          <a:blip r:embed="rId3"/>
          <a:stretch>
            <a:fillRect/>
          </a:stretch>
        </p:blipFill>
        <p:spPr>
          <a:xfrm>
            <a:off x="2689346" y="661904"/>
            <a:ext cx="9144000" cy="4829174"/>
          </a:xfrm>
          <a:prstGeom prst="rect">
            <a:avLst/>
          </a:prstGeom>
        </p:spPr>
      </p:pic>
      <p:sp>
        <p:nvSpPr>
          <p:cNvPr id="9" name="TextBox 8">
            <a:extLst>
              <a:ext uri="{FF2B5EF4-FFF2-40B4-BE49-F238E27FC236}">
                <a16:creationId xmlns:a16="http://schemas.microsoft.com/office/drawing/2014/main" id="{81CF497B-A012-319D-AE27-B27579E6BB97}"/>
              </a:ext>
            </a:extLst>
          </p:cNvPr>
          <p:cNvSpPr txBox="1"/>
          <p:nvPr/>
        </p:nvSpPr>
        <p:spPr>
          <a:xfrm>
            <a:off x="358652" y="2907214"/>
            <a:ext cx="6096000" cy="338554"/>
          </a:xfrm>
          <a:prstGeom prst="rect">
            <a:avLst/>
          </a:prstGeom>
          <a:noFill/>
        </p:spPr>
        <p:txBody>
          <a:bodyPr wrap="square">
            <a:spAutoFit/>
          </a:bodyPr>
          <a:lstStyle/>
          <a:p>
            <a:r>
              <a:rPr lang="en-US" sz="1600" dirty="0">
                <a:solidFill>
                  <a:schemeClr val="bg1"/>
                </a:solidFill>
              </a:rPr>
              <a:t>Prototype at a glance:</a:t>
            </a:r>
            <a:endParaRPr lang="en-US" sz="1600" dirty="0"/>
          </a:p>
        </p:txBody>
      </p:sp>
      <p:sp>
        <p:nvSpPr>
          <p:cNvPr id="10" name="TextBox 9">
            <a:extLst>
              <a:ext uri="{FF2B5EF4-FFF2-40B4-BE49-F238E27FC236}">
                <a16:creationId xmlns:a16="http://schemas.microsoft.com/office/drawing/2014/main" id="{8CA3DD7B-C939-993B-D4DD-B47E2A35C1C6}"/>
              </a:ext>
            </a:extLst>
          </p:cNvPr>
          <p:cNvSpPr txBox="1"/>
          <p:nvPr/>
        </p:nvSpPr>
        <p:spPr>
          <a:xfrm>
            <a:off x="834885" y="6011430"/>
            <a:ext cx="10998461" cy="369332"/>
          </a:xfrm>
          <a:prstGeom prst="rect">
            <a:avLst/>
          </a:prstGeom>
          <a:noFill/>
        </p:spPr>
        <p:txBody>
          <a:bodyPr wrap="square" rtlCol="0">
            <a:spAutoFit/>
          </a:bodyPr>
          <a:lstStyle/>
          <a:p>
            <a:r>
              <a:rPr lang="en-US" dirty="0">
                <a:solidFill>
                  <a:schemeClr val="bg1"/>
                </a:solidFill>
              </a:rPr>
              <a:t>One of the model is plugged into the application and hosted on cloud for showcase at : </a:t>
            </a:r>
            <a:r>
              <a:rPr lang="en-US" dirty="0">
                <a:solidFill>
                  <a:schemeClr val="bg1"/>
                </a:solidFill>
                <a:hlinkClick r:id="rId4"/>
              </a:rPr>
              <a:t>AlphaOmega Demo</a:t>
            </a:r>
            <a:endParaRPr lang="en-US" dirty="0">
              <a:solidFill>
                <a:schemeClr val="bg1"/>
              </a:solidFill>
            </a:endParaRPr>
          </a:p>
        </p:txBody>
      </p:sp>
    </p:spTree>
    <p:extLst>
      <p:ext uri="{BB962C8B-B14F-4D97-AF65-F5344CB8AC3E}">
        <p14:creationId xmlns:p14="http://schemas.microsoft.com/office/powerpoint/2010/main" val="315058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1D4E31-E29D-9499-FAC6-570EC48377E3}"/>
              </a:ext>
            </a:extLst>
          </p:cNvPr>
          <p:cNvSpPr txBox="1">
            <a:spLocks/>
          </p:cNvSpPr>
          <p:nvPr/>
        </p:nvSpPr>
        <p:spPr>
          <a:xfrm>
            <a:off x="1523999" y="22352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400" dirty="0">
              <a:solidFill>
                <a:schemeClr val="bg1"/>
              </a:solidFill>
            </a:endParaRPr>
          </a:p>
        </p:txBody>
      </p:sp>
      <p:sp>
        <p:nvSpPr>
          <p:cNvPr id="2" name="TextBox 1">
            <a:extLst>
              <a:ext uri="{FF2B5EF4-FFF2-40B4-BE49-F238E27FC236}">
                <a16:creationId xmlns:a16="http://schemas.microsoft.com/office/drawing/2014/main" id="{03642A69-1FA5-EC40-54C4-792343027FF3}"/>
              </a:ext>
            </a:extLst>
          </p:cNvPr>
          <p:cNvSpPr txBox="1"/>
          <p:nvPr/>
        </p:nvSpPr>
        <p:spPr>
          <a:xfrm>
            <a:off x="503583" y="401831"/>
            <a:ext cx="6096000" cy="707886"/>
          </a:xfrm>
          <a:prstGeom prst="rect">
            <a:avLst/>
          </a:prstGeom>
          <a:noFill/>
        </p:spPr>
        <p:txBody>
          <a:bodyPr wrap="square">
            <a:spAutoFit/>
          </a:bodyPr>
          <a:lstStyle/>
          <a:p>
            <a:r>
              <a:rPr lang="en-US" sz="4000" dirty="0">
                <a:solidFill>
                  <a:schemeClr val="bg1"/>
                </a:solidFill>
              </a:rPr>
              <a:t>Tech Stack</a:t>
            </a:r>
            <a:endParaRPr lang="en-US" sz="4000" dirty="0"/>
          </a:p>
        </p:txBody>
      </p:sp>
      <p:sp>
        <p:nvSpPr>
          <p:cNvPr id="3" name="TextBox 2">
            <a:extLst>
              <a:ext uri="{FF2B5EF4-FFF2-40B4-BE49-F238E27FC236}">
                <a16:creationId xmlns:a16="http://schemas.microsoft.com/office/drawing/2014/main" id="{146067EC-024B-3BF5-4FF8-65BCAAB83235}"/>
              </a:ext>
            </a:extLst>
          </p:cNvPr>
          <p:cNvSpPr txBox="1"/>
          <p:nvPr/>
        </p:nvSpPr>
        <p:spPr>
          <a:xfrm>
            <a:off x="5168348" y="1720840"/>
            <a:ext cx="5724939" cy="3416320"/>
          </a:xfrm>
          <a:prstGeom prst="rect">
            <a:avLst/>
          </a:prstGeom>
          <a:noFill/>
        </p:spPr>
        <p:txBody>
          <a:bodyPr wrap="square" rtlCol="0">
            <a:spAutoFit/>
          </a:bodyPr>
          <a:lstStyle/>
          <a:p>
            <a:r>
              <a:rPr lang="en-US" dirty="0">
                <a:solidFill>
                  <a:schemeClr val="bg1"/>
                </a:solidFill>
              </a:rPr>
              <a:t>Machine Learning: </a:t>
            </a:r>
          </a:p>
          <a:p>
            <a:pPr marL="742950" lvl="1" indent="-285750">
              <a:buFont typeface="Arial" panose="020B0604020202020204" pitchFamily="34" charset="0"/>
              <a:buChar char="•"/>
            </a:pPr>
            <a:r>
              <a:rPr lang="en-US" dirty="0">
                <a:solidFill>
                  <a:schemeClr val="bg1"/>
                </a:solidFill>
              </a:rPr>
              <a:t>Python</a:t>
            </a:r>
          </a:p>
          <a:p>
            <a:pPr marL="742950" lvl="1" indent="-285750">
              <a:buFont typeface="Arial" panose="020B0604020202020204" pitchFamily="34" charset="0"/>
              <a:buChar char="•"/>
            </a:pPr>
            <a:r>
              <a:rPr lang="en-US" dirty="0">
                <a:solidFill>
                  <a:schemeClr val="bg1"/>
                </a:solidFill>
              </a:rPr>
              <a:t>Pandas, </a:t>
            </a:r>
            <a:r>
              <a:rPr lang="en-US" dirty="0" err="1">
                <a:solidFill>
                  <a:schemeClr val="bg1"/>
                </a:solidFill>
              </a:rPr>
              <a:t>Numpy</a:t>
            </a:r>
            <a:r>
              <a:rPr lang="en-US" dirty="0">
                <a:solidFill>
                  <a:schemeClr val="bg1"/>
                </a:solidFill>
              </a:rPr>
              <a:t>, Scikit</a:t>
            </a:r>
          </a:p>
          <a:p>
            <a:endParaRPr lang="en-US" dirty="0">
              <a:solidFill>
                <a:schemeClr val="bg1"/>
              </a:solidFill>
            </a:endParaRPr>
          </a:p>
          <a:p>
            <a:r>
              <a:rPr lang="en-US" dirty="0">
                <a:solidFill>
                  <a:schemeClr val="bg1"/>
                </a:solidFill>
              </a:rPr>
              <a:t>Application:</a:t>
            </a:r>
          </a:p>
          <a:p>
            <a:pPr marL="742950" lvl="1" indent="-285750">
              <a:buFont typeface="Arial" panose="020B0604020202020204" pitchFamily="34" charset="0"/>
              <a:buChar char="•"/>
            </a:pPr>
            <a:r>
              <a:rPr lang="en-US" dirty="0">
                <a:solidFill>
                  <a:schemeClr val="bg1"/>
                </a:solidFill>
              </a:rPr>
              <a:t>Backend: Flask, python</a:t>
            </a:r>
          </a:p>
          <a:p>
            <a:pPr marL="742950" lvl="1" indent="-285750">
              <a:buFont typeface="Arial" panose="020B0604020202020204" pitchFamily="34" charset="0"/>
              <a:buChar char="•"/>
            </a:pPr>
            <a:r>
              <a:rPr lang="en-US" dirty="0">
                <a:solidFill>
                  <a:schemeClr val="bg1"/>
                </a:solidFill>
              </a:rPr>
              <a:t>DB: </a:t>
            </a:r>
            <a:r>
              <a:rPr lang="en-US" dirty="0" err="1">
                <a:solidFill>
                  <a:schemeClr val="bg1"/>
                </a:solidFill>
              </a:rPr>
              <a:t>Mysql</a:t>
            </a:r>
            <a:r>
              <a:rPr lang="en-US" dirty="0">
                <a:solidFill>
                  <a:schemeClr val="bg1"/>
                </a:solidFill>
              </a:rPr>
              <a:t>, </a:t>
            </a:r>
            <a:r>
              <a:rPr lang="en-US" dirty="0" err="1">
                <a:solidFill>
                  <a:schemeClr val="bg1"/>
                </a:solidFill>
              </a:rPr>
              <a:t>SqlAlchemy</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Cloud: </a:t>
            </a:r>
            <a:r>
              <a:rPr lang="en-US" dirty="0" err="1">
                <a:solidFill>
                  <a:schemeClr val="bg1"/>
                </a:solidFill>
              </a:rPr>
              <a:t>pythonanywhere</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Frontend: </a:t>
            </a:r>
            <a:r>
              <a:rPr lang="en-US" dirty="0" err="1">
                <a:solidFill>
                  <a:schemeClr val="bg1"/>
                </a:solidFill>
              </a:rPr>
              <a:t>Javascript</a:t>
            </a:r>
            <a:r>
              <a:rPr lang="en-US" dirty="0">
                <a:solidFill>
                  <a:schemeClr val="bg1"/>
                </a:solidFill>
              </a:rPr>
              <a:t>, HTML, CSS</a:t>
            </a:r>
          </a:p>
          <a:p>
            <a:endParaRPr lang="en-US" dirty="0">
              <a:solidFill>
                <a:schemeClr val="bg1"/>
              </a:solidFill>
            </a:endParaRPr>
          </a:p>
          <a:p>
            <a:r>
              <a:rPr lang="en-US" dirty="0">
                <a:solidFill>
                  <a:schemeClr val="bg1"/>
                </a:solidFill>
              </a:rPr>
              <a:t>Tools:</a:t>
            </a:r>
          </a:p>
          <a:p>
            <a:pPr marL="742950" lvl="1" indent="-285750">
              <a:buFont typeface="Arial" panose="020B0604020202020204" pitchFamily="34" charset="0"/>
              <a:buChar char="•"/>
            </a:pPr>
            <a:r>
              <a:rPr lang="en-US" dirty="0">
                <a:solidFill>
                  <a:schemeClr val="bg1"/>
                </a:solidFill>
              </a:rPr>
              <a:t>Bash, git, </a:t>
            </a:r>
            <a:r>
              <a:rPr lang="en-US" dirty="0" err="1">
                <a:solidFill>
                  <a:schemeClr val="bg1"/>
                </a:solidFill>
              </a:rPr>
              <a:t>jupyter</a:t>
            </a:r>
            <a:r>
              <a:rPr lang="en-US" dirty="0">
                <a:solidFill>
                  <a:schemeClr val="bg1"/>
                </a:solidFill>
              </a:rPr>
              <a:t>, leaflet</a:t>
            </a:r>
          </a:p>
        </p:txBody>
      </p:sp>
    </p:spTree>
    <p:extLst>
      <p:ext uri="{BB962C8B-B14F-4D97-AF65-F5344CB8AC3E}">
        <p14:creationId xmlns:p14="http://schemas.microsoft.com/office/powerpoint/2010/main" val="169004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3B050-9C97-3BD4-E0AE-96E451D5EACE}"/>
              </a:ext>
            </a:extLst>
          </p:cNvPr>
          <p:cNvSpPr txBox="1"/>
          <p:nvPr/>
        </p:nvSpPr>
        <p:spPr>
          <a:xfrm>
            <a:off x="331306" y="398431"/>
            <a:ext cx="5221356" cy="707886"/>
          </a:xfrm>
          <a:prstGeom prst="rect">
            <a:avLst/>
          </a:prstGeom>
          <a:noFill/>
        </p:spPr>
        <p:txBody>
          <a:bodyPr wrap="square">
            <a:spAutoFit/>
          </a:bodyPr>
          <a:lstStyle/>
          <a:p>
            <a:r>
              <a:rPr lang="en-US" sz="4000" dirty="0">
                <a:solidFill>
                  <a:schemeClr val="bg1"/>
                </a:solidFill>
              </a:rPr>
              <a:t>Business impact:</a:t>
            </a:r>
            <a:endParaRPr lang="en-US" sz="4000" dirty="0"/>
          </a:p>
        </p:txBody>
      </p:sp>
      <p:sp>
        <p:nvSpPr>
          <p:cNvPr id="2" name="TextBox 1">
            <a:extLst>
              <a:ext uri="{FF2B5EF4-FFF2-40B4-BE49-F238E27FC236}">
                <a16:creationId xmlns:a16="http://schemas.microsoft.com/office/drawing/2014/main" id="{DFFB0047-B7E1-6BF1-03B9-31A31EC5B6DB}"/>
              </a:ext>
            </a:extLst>
          </p:cNvPr>
          <p:cNvSpPr txBox="1"/>
          <p:nvPr/>
        </p:nvSpPr>
        <p:spPr>
          <a:xfrm>
            <a:off x="5261114" y="583096"/>
            <a:ext cx="6732104" cy="4801314"/>
          </a:xfrm>
          <a:prstGeom prst="rect">
            <a:avLst/>
          </a:prstGeom>
          <a:noFill/>
        </p:spPr>
        <p:txBody>
          <a:bodyPr wrap="square" rtlCol="0">
            <a:spAutoFit/>
          </a:bodyPr>
          <a:lstStyle/>
          <a:p>
            <a:r>
              <a:rPr lang="en-US" dirty="0">
                <a:solidFill>
                  <a:schemeClr val="bg1"/>
                </a:solidFill>
              </a:rPr>
              <a:t>For an optimized supply chain, it is crucial that the prices used are accurate</a:t>
            </a:r>
          </a:p>
          <a:p>
            <a:endParaRPr lang="en-US" dirty="0">
              <a:solidFill>
                <a:schemeClr val="bg1"/>
              </a:solidFill>
            </a:endParaRPr>
          </a:p>
          <a:p>
            <a:r>
              <a:rPr lang="en-US" dirty="0">
                <a:solidFill>
                  <a:schemeClr val="bg1"/>
                </a:solidFill>
              </a:rPr>
              <a:t>Accurate prediction in advance can help as follows:</a:t>
            </a:r>
          </a:p>
          <a:p>
            <a:endParaRPr lang="en-US" dirty="0">
              <a:solidFill>
                <a:schemeClr val="bg1"/>
              </a:solidFill>
            </a:endParaRPr>
          </a:p>
          <a:p>
            <a:pPr marL="342900" indent="-342900">
              <a:buAutoNum type="arabicPeriod"/>
            </a:pPr>
            <a:r>
              <a:rPr lang="en-US" dirty="0">
                <a:solidFill>
                  <a:schemeClr val="bg1"/>
                </a:solidFill>
              </a:rPr>
              <a:t>Customers can make more informed whereas companies can better allocate resources and manage budgets when they know shipping costs in advance</a:t>
            </a:r>
          </a:p>
          <a:p>
            <a:pPr marL="342900" indent="-342900">
              <a:buFontTx/>
              <a:buAutoNum type="arabicPeriod"/>
            </a:pPr>
            <a:r>
              <a:rPr lang="en-US" dirty="0">
                <a:solidFill>
                  <a:schemeClr val="bg1"/>
                </a:solidFill>
              </a:rPr>
              <a:t>Knowing shipping costs in advance enables businesses to compare different shipping options and choose the most cost-effective one. This can lead to savings and better service delivery</a:t>
            </a:r>
          </a:p>
          <a:p>
            <a:pPr marL="342900" indent="-342900">
              <a:buFontTx/>
              <a:buAutoNum type="arabicPeriod"/>
            </a:pPr>
            <a:r>
              <a:rPr lang="en-US" dirty="0">
                <a:solidFill>
                  <a:schemeClr val="bg1"/>
                </a:solidFill>
              </a:rPr>
              <a:t>Predictable shipping costs can lead to more reliable delivery times</a:t>
            </a:r>
          </a:p>
          <a:p>
            <a:pPr marL="342900" indent="-342900">
              <a:buFontTx/>
              <a:buAutoNum type="arabicPeriod"/>
            </a:pPr>
            <a:r>
              <a:rPr lang="en-US" dirty="0">
                <a:solidFill>
                  <a:schemeClr val="bg1"/>
                </a:solidFill>
              </a:rPr>
              <a:t>Businesses can better plan their inventory and supply chain operations when they have accurate predictions of shipping costs</a:t>
            </a:r>
          </a:p>
        </p:txBody>
      </p:sp>
    </p:spTree>
    <p:extLst>
      <p:ext uri="{BB962C8B-B14F-4D97-AF65-F5344CB8AC3E}">
        <p14:creationId xmlns:p14="http://schemas.microsoft.com/office/powerpoint/2010/main" val="252835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3B050-9C97-3BD4-E0AE-96E451D5EACE}"/>
              </a:ext>
            </a:extLst>
          </p:cNvPr>
          <p:cNvSpPr txBox="1"/>
          <p:nvPr/>
        </p:nvSpPr>
        <p:spPr>
          <a:xfrm>
            <a:off x="331306" y="317304"/>
            <a:ext cx="5221356" cy="707886"/>
          </a:xfrm>
          <a:prstGeom prst="rect">
            <a:avLst/>
          </a:prstGeom>
          <a:noFill/>
        </p:spPr>
        <p:txBody>
          <a:bodyPr wrap="square">
            <a:spAutoFit/>
          </a:bodyPr>
          <a:lstStyle/>
          <a:p>
            <a:r>
              <a:rPr lang="en-US" sz="4000" dirty="0">
                <a:solidFill>
                  <a:schemeClr val="bg1"/>
                </a:solidFill>
              </a:rPr>
              <a:t>Business use case:</a:t>
            </a:r>
            <a:endParaRPr lang="en-US" sz="4000" dirty="0"/>
          </a:p>
        </p:txBody>
      </p:sp>
      <p:sp>
        <p:nvSpPr>
          <p:cNvPr id="3" name="Rounded Rectangle 2">
            <a:extLst>
              <a:ext uri="{FF2B5EF4-FFF2-40B4-BE49-F238E27FC236}">
                <a16:creationId xmlns:a16="http://schemas.microsoft.com/office/drawing/2014/main" id="{9DC90BF4-13D9-0969-73BC-BA955BF535EE}"/>
              </a:ext>
            </a:extLst>
          </p:cNvPr>
          <p:cNvSpPr/>
          <p:nvPr/>
        </p:nvSpPr>
        <p:spPr>
          <a:xfrm>
            <a:off x="1828802" y="1981260"/>
            <a:ext cx="1179443" cy="3975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Delhi</a:t>
            </a:r>
          </a:p>
        </p:txBody>
      </p:sp>
      <p:sp>
        <p:nvSpPr>
          <p:cNvPr id="5" name="Rounded Rectangle 4">
            <a:extLst>
              <a:ext uri="{FF2B5EF4-FFF2-40B4-BE49-F238E27FC236}">
                <a16:creationId xmlns:a16="http://schemas.microsoft.com/office/drawing/2014/main" id="{FDACA0AC-A64D-41D0-C48E-322E0B829C60}"/>
              </a:ext>
            </a:extLst>
          </p:cNvPr>
          <p:cNvSpPr/>
          <p:nvPr/>
        </p:nvSpPr>
        <p:spPr>
          <a:xfrm>
            <a:off x="921028" y="3091129"/>
            <a:ext cx="1179443" cy="3975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Mumbai</a:t>
            </a:r>
          </a:p>
        </p:txBody>
      </p:sp>
      <p:sp>
        <p:nvSpPr>
          <p:cNvPr id="6" name="Rounded Rectangle 5">
            <a:extLst>
              <a:ext uri="{FF2B5EF4-FFF2-40B4-BE49-F238E27FC236}">
                <a16:creationId xmlns:a16="http://schemas.microsoft.com/office/drawing/2014/main" id="{14726AC3-0D40-D221-74BB-1A0BD97348A2}"/>
              </a:ext>
            </a:extLst>
          </p:cNvPr>
          <p:cNvSpPr/>
          <p:nvPr/>
        </p:nvSpPr>
        <p:spPr>
          <a:xfrm>
            <a:off x="2782960" y="3091128"/>
            <a:ext cx="1179443" cy="3975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Pune</a:t>
            </a:r>
          </a:p>
        </p:txBody>
      </p:sp>
      <p:cxnSp>
        <p:nvCxnSpPr>
          <p:cNvPr id="8" name="Straight Arrow Connector 7">
            <a:extLst>
              <a:ext uri="{FF2B5EF4-FFF2-40B4-BE49-F238E27FC236}">
                <a16:creationId xmlns:a16="http://schemas.microsoft.com/office/drawing/2014/main" id="{142D6568-65F2-8366-7DEB-F7FCB8FDF837}"/>
              </a:ext>
            </a:extLst>
          </p:cNvPr>
          <p:cNvCxnSpPr/>
          <p:nvPr/>
        </p:nvCxnSpPr>
        <p:spPr>
          <a:xfrm flipH="1">
            <a:off x="1510749" y="2448399"/>
            <a:ext cx="589722" cy="5035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91DE40E-2D1F-B3A8-29CD-D366E137470F}"/>
              </a:ext>
            </a:extLst>
          </p:cNvPr>
          <p:cNvCxnSpPr>
            <a:cxnSpLocks/>
          </p:cNvCxnSpPr>
          <p:nvPr/>
        </p:nvCxnSpPr>
        <p:spPr>
          <a:xfrm>
            <a:off x="2769707" y="2464963"/>
            <a:ext cx="477077" cy="49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ounded Rectangle 12">
            <a:extLst>
              <a:ext uri="{FF2B5EF4-FFF2-40B4-BE49-F238E27FC236}">
                <a16:creationId xmlns:a16="http://schemas.microsoft.com/office/drawing/2014/main" id="{9B6DBA99-776D-2751-A536-E624F1E490C2}"/>
              </a:ext>
            </a:extLst>
          </p:cNvPr>
          <p:cNvSpPr/>
          <p:nvPr/>
        </p:nvSpPr>
        <p:spPr>
          <a:xfrm>
            <a:off x="1762541" y="4624770"/>
            <a:ext cx="1179443" cy="3975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Delhi</a:t>
            </a:r>
          </a:p>
        </p:txBody>
      </p:sp>
      <p:sp>
        <p:nvSpPr>
          <p:cNvPr id="14" name="Rounded Rectangle 13">
            <a:extLst>
              <a:ext uri="{FF2B5EF4-FFF2-40B4-BE49-F238E27FC236}">
                <a16:creationId xmlns:a16="http://schemas.microsoft.com/office/drawing/2014/main" id="{203AB165-4E48-538D-327B-AF9E057528D8}"/>
              </a:ext>
            </a:extLst>
          </p:cNvPr>
          <p:cNvSpPr/>
          <p:nvPr/>
        </p:nvSpPr>
        <p:spPr>
          <a:xfrm>
            <a:off x="854767" y="5734639"/>
            <a:ext cx="1179443" cy="3975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Mumbai</a:t>
            </a:r>
          </a:p>
        </p:txBody>
      </p:sp>
      <p:sp>
        <p:nvSpPr>
          <p:cNvPr id="15" name="Rounded Rectangle 14">
            <a:extLst>
              <a:ext uri="{FF2B5EF4-FFF2-40B4-BE49-F238E27FC236}">
                <a16:creationId xmlns:a16="http://schemas.microsoft.com/office/drawing/2014/main" id="{E86902D3-A0E2-D286-4176-8870835DC83B}"/>
              </a:ext>
            </a:extLst>
          </p:cNvPr>
          <p:cNvSpPr/>
          <p:nvPr/>
        </p:nvSpPr>
        <p:spPr>
          <a:xfrm>
            <a:off x="2941984" y="5720084"/>
            <a:ext cx="1179443" cy="3975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Pune</a:t>
            </a:r>
          </a:p>
        </p:txBody>
      </p:sp>
      <p:cxnSp>
        <p:nvCxnSpPr>
          <p:cNvPr id="16" name="Straight Arrow Connector 15">
            <a:extLst>
              <a:ext uri="{FF2B5EF4-FFF2-40B4-BE49-F238E27FC236}">
                <a16:creationId xmlns:a16="http://schemas.microsoft.com/office/drawing/2014/main" id="{D16E7F5B-7A09-64A6-FF14-94B0826612DD}"/>
              </a:ext>
            </a:extLst>
          </p:cNvPr>
          <p:cNvCxnSpPr/>
          <p:nvPr/>
        </p:nvCxnSpPr>
        <p:spPr>
          <a:xfrm flipH="1">
            <a:off x="1444488" y="5091909"/>
            <a:ext cx="589722" cy="5035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4B3402B-D724-278A-CF35-61BEF3BEBBCF}"/>
              </a:ext>
            </a:extLst>
          </p:cNvPr>
          <p:cNvCxnSpPr>
            <a:cxnSpLocks/>
          </p:cNvCxnSpPr>
          <p:nvPr/>
        </p:nvCxnSpPr>
        <p:spPr>
          <a:xfrm>
            <a:off x="2249558" y="5933421"/>
            <a:ext cx="5201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EC1EFAC-EF50-7956-0C27-495123299DD2}"/>
              </a:ext>
            </a:extLst>
          </p:cNvPr>
          <p:cNvSpPr txBox="1"/>
          <p:nvPr/>
        </p:nvSpPr>
        <p:spPr>
          <a:xfrm>
            <a:off x="5075581" y="574551"/>
            <a:ext cx="6785113" cy="1477328"/>
          </a:xfrm>
          <a:prstGeom prst="rect">
            <a:avLst/>
          </a:prstGeom>
          <a:noFill/>
        </p:spPr>
        <p:txBody>
          <a:bodyPr wrap="square" rtlCol="0">
            <a:spAutoFit/>
          </a:bodyPr>
          <a:lstStyle/>
          <a:p>
            <a:r>
              <a:rPr lang="en-US" dirty="0">
                <a:solidFill>
                  <a:schemeClr val="bg1"/>
                </a:solidFill>
              </a:rPr>
              <a:t>For supply chain planning in advance various algorithms and computation are done such as travelling salesman to find most efficient and cost-effective approach. </a:t>
            </a:r>
          </a:p>
          <a:p>
            <a:r>
              <a:rPr lang="en-US" dirty="0">
                <a:solidFill>
                  <a:schemeClr val="bg1"/>
                </a:solidFill>
              </a:rPr>
              <a:t>We demonstrate the business use case of having a prediction model as follows  </a:t>
            </a:r>
          </a:p>
        </p:txBody>
      </p:sp>
      <p:sp>
        <p:nvSpPr>
          <p:cNvPr id="21" name="TextBox 20">
            <a:extLst>
              <a:ext uri="{FF2B5EF4-FFF2-40B4-BE49-F238E27FC236}">
                <a16:creationId xmlns:a16="http://schemas.microsoft.com/office/drawing/2014/main" id="{2D3DD0D6-2764-0A26-BDC8-C2DCCE15B7E9}"/>
              </a:ext>
            </a:extLst>
          </p:cNvPr>
          <p:cNvSpPr txBox="1"/>
          <p:nvPr/>
        </p:nvSpPr>
        <p:spPr>
          <a:xfrm>
            <a:off x="5075581" y="2194159"/>
            <a:ext cx="6679094" cy="923330"/>
          </a:xfrm>
          <a:prstGeom prst="rect">
            <a:avLst/>
          </a:prstGeom>
          <a:noFill/>
        </p:spPr>
        <p:txBody>
          <a:bodyPr wrap="square" rtlCol="0">
            <a:spAutoFit/>
          </a:bodyPr>
          <a:lstStyle/>
          <a:p>
            <a:r>
              <a:rPr lang="en-US" dirty="0">
                <a:solidFill>
                  <a:schemeClr val="bg1"/>
                </a:solidFill>
              </a:rPr>
              <a:t>Case 1:  We have 2 shipment, both from same origin(Delhi) but to two different destination (Mumbai and Pune). The cost of shipment for each is 500 and 650 resp (These cost are real data).</a:t>
            </a:r>
          </a:p>
        </p:txBody>
      </p:sp>
      <p:sp>
        <p:nvSpPr>
          <p:cNvPr id="22" name="TextBox 21">
            <a:extLst>
              <a:ext uri="{FF2B5EF4-FFF2-40B4-BE49-F238E27FC236}">
                <a16:creationId xmlns:a16="http://schemas.microsoft.com/office/drawing/2014/main" id="{8787E87F-820F-E7BD-F3D7-F7521A563AA2}"/>
              </a:ext>
            </a:extLst>
          </p:cNvPr>
          <p:cNvSpPr txBox="1"/>
          <p:nvPr/>
        </p:nvSpPr>
        <p:spPr>
          <a:xfrm>
            <a:off x="5075581" y="3589374"/>
            <a:ext cx="6679094" cy="1754326"/>
          </a:xfrm>
          <a:prstGeom prst="rect">
            <a:avLst/>
          </a:prstGeom>
          <a:noFill/>
        </p:spPr>
        <p:txBody>
          <a:bodyPr wrap="square" rtlCol="0">
            <a:spAutoFit/>
          </a:bodyPr>
          <a:lstStyle/>
          <a:p>
            <a:r>
              <a:rPr lang="en-US" dirty="0">
                <a:solidFill>
                  <a:schemeClr val="bg1"/>
                </a:solidFill>
              </a:rPr>
              <a:t>Case 2:  We have 2 shipment, both from same origin(Delhi) but to two different destination (Mumbai and Pune).We route it In a way where both shipment are consolidated sent to Mumbai first and then a shipment from Mumbai to Pune is done separately. The cost of shipment for each is 600 and 200 resp (These cost are real data).</a:t>
            </a:r>
          </a:p>
        </p:txBody>
      </p:sp>
      <p:sp>
        <p:nvSpPr>
          <p:cNvPr id="23" name="TextBox 22">
            <a:extLst>
              <a:ext uri="{FF2B5EF4-FFF2-40B4-BE49-F238E27FC236}">
                <a16:creationId xmlns:a16="http://schemas.microsoft.com/office/drawing/2014/main" id="{7FE3EE7C-C224-FAF3-447A-EC038B96B0EA}"/>
              </a:ext>
            </a:extLst>
          </p:cNvPr>
          <p:cNvSpPr txBox="1"/>
          <p:nvPr/>
        </p:nvSpPr>
        <p:spPr>
          <a:xfrm>
            <a:off x="5075581" y="5595491"/>
            <a:ext cx="6785113" cy="923330"/>
          </a:xfrm>
          <a:prstGeom prst="rect">
            <a:avLst/>
          </a:prstGeom>
          <a:noFill/>
        </p:spPr>
        <p:txBody>
          <a:bodyPr wrap="square" rtlCol="0">
            <a:spAutoFit/>
          </a:bodyPr>
          <a:lstStyle/>
          <a:p>
            <a:r>
              <a:rPr lang="en-US" dirty="0">
                <a:solidFill>
                  <a:schemeClr val="bg1"/>
                </a:solidFill>
              </a:rPr>
              <a:t>Doing this shows the difference in amount with different routes, these values  can become significant with large load, multiple iterations over a period of time</a:t>
            </a:r>
          </a:p>
        </p:txBody>
      </p:sp>
      <p:sp>
        <p:nvSpPr>
          <p:cNvPr id="24" name="TextBox 23">
            <a:extLst>
              <a:ext uri="{FF2B5EF4-FFF2-40B4-BE49-F238E27FC236}">
                <a16:creationId xmlns:a16="http://schemas.microsoft.com/office/drawing/2014/main" id="{D7E0A5FE-03FC-0A8B-60BD-F5A32653B5D6}"/>
              </a:ext>
            </a:extLst>
          </p:cNvPr>
          <p:cNvSpPr txBox="1"/>
          <p:nvPr/>
        </p:nvSpPr>
        <p:spPr>
          <a:xfrm>
            <a:off x="331306" y="2051879"/>
            <a:ext cx="1431235" cy="369332"/>
          </a:xfrm>
          <a:prstGeom prst="rect">
            <a:avLst/>
          </a:prstGeom>
          <a:noFill/>
        </p:spPr>
        <p:txBody>
          <a:bodyPr wrap="square" rtlCol="0">
            <a:spAutoFit/>
          </a:bodyPr>
          <a:lstStyle/>
          <a:p>
            <a:r>
              <a:rPr lang="en-US" dirty="0">
                <a:solidFill>
                  <a:schemeClr val="bg1"/>
                </a:solidFill>
              </a:rPr>
              <a:t>3kg, (Vol -1 )</a:t>
            </a:r>
          </a:p>
        </p:txBody>
      </p:sp>
      <p:sp>
        <p:nvSpPr>
          <p:cNvPr id="25" name="TextBox 24">
            <a:extLst>
              <a:ext uri="{FF2B5EF4-FFF2-40B4-BE49-F238E27FC236}">
                <a16:creationId xmlns:a16="http://schemas.microsoft.com/office/drawing/2014/main" id="{4EC3A57F-F2A4-C5C4-8F94-E8DC9C0801F2}"/>
              </a:ext>
            </a:extLst>
          </p:cNvPr>
          <p:cNvSpPr txBox="1"/>
          <p:nvPr/>
        </p:nvSpPr>
        <p:spPr>
          <a:xfrm>
            <a:off x="3114259" y="2009493"/>
            <a:ext cx="1431235" cy="369332"/>
          </a:xfrm>
          <a:prstGeom prst="rect">
            <a:avLst/>
          </a:prstGeom>
          <a:noFill/>
        </p:spPr>
        <p:txBody>
          <a:bodyPr wrap="square" rtlCol="0">
            <a:spAutoFit/>
          </a:bodyPr>
          <a:lstStyle/>
          <a:p>
            <a:r>
              <a:rPr lang="en-US" dirty="0">
                <a:solidFill>
                  <a:schemeClr val="bg1"/>
                </a:solidFill>
              </a:rPr>
              <a:t>3kg, (Vol -1 )</a:t>
            </a:r>
          </a:p>
        </p:txBody>
      </p:sp>
      <p:sp>
        <p:nvSpPr>
          <p:cNvPr id="26" name="TextBox 25">
            <a:extLst>
              <a:ext uri="{FF2B5EF4-FFF2-40B4-BE49-F238E27FC236}">
                <a16:creationId xmlns:a16="http://schemas.microsoft.com/office/drawing/2014/main" id="{0216CF93-F2DA-0CBF-EE85-FCCB3F188F49}"/>
              </a:ext>
            </a:extLst>
          </p:cNvPr>
          <p:cNvSpPr txBox="1"/>
          <p:nvPr/>
        </p:nvSpPr>
        <p:spPr>
          <a:xfrm>
            <a:off x="304803" y="4638886"/>
            <a:ext cx="1431235" cy="369332"/>
          </a:xfrm>
          <a:prstGeom prst="rect">
            <a:avLst/>
          </a:prstGeom>
          <a:noFill/>
        </p:spPr>
        <p:txBody>
          <a:bodyPr wrap="square" rtlCol="0">
            <a:spAutoFit/>
          </a:bodyPr>
          <a:lstStyle/>
          <a:p>
            <a:r>
              <a:rPr lang="en-US" dirty="0">
                <a:solidFill>
                  <a:schemeClr val="bg1"/>
                </a:solidFill>
              </a:rPr>
              <a:t>6kg, (Vol - 2 )</a:t>
            </a:r>
          </a:p>
        </p:txBody>
      </p:sp>
      <p:sp>
        <p:nvSpPr>
          <p:cNvPr id="27" name="TextBox 26">
            <a:extLst>
              <a:ext uri="{FF2B5EF4-FFF2-40B4-BE49-F238E27FC236}">
                <a16:creationId xmlns:a16="http://schemas.microsoft.com/office/drawing/2014/main" id="{759B5FED-AFFA-9915-E549-DF166B5A833F}"/>
              </a:ext>
            </a:extLst>
          </p:cNvPr>
          <p:cNvSpPr txBox="1"/>
          <p:nvPr/>
        </p:nvSpPr>
        <p:spPr>
          <a:xfrm>
            <a:off x="795131" y="6148291"/>
            <a:ext cx="1431235" cy="369332"/>
          </a:xfrm>
          <a:prstGeom prst="rect">
            <a:avLst/>
          </a:prstGeom>
          <a:noFill/>
        </p:spPr>
        <p:txBody>
          <a:bodyPr wrap="square" rtlCol="0">
            <a:spAutoFit/>
          </a:bodyPr>
          <a:lstStyle/>
          <a:p>
            <a:r>
              <a:rPr lang="en-US" dirty="0">
                <a:solidFill>
                  <a:schemeClr val="bg1"/>
                </a:solidFill>
              </a:rPr>
              <a:t>3kg, (Vol -1 )</a:t>
            </a:r>
          </a:p>
        </p:txBody>
      </p:sp>
    </p:spTree>
    <p:extLst>
      <p:ext uri="{BB962C8B-B14F-4D97-AF65-F5344CB8AC3E}">
        <p14:creationId xmlns:p14="http://schemas.microsoft.com/office/powerpoint/2010/main" val="1146291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1159</Words>
  <Application>Microsoft Macintosh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Cabin</vt:lpstr>
      <vt:lpstr>Office Theme</vt:lpstr>
      <vt:lpstr>Innovation Hack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Harjot Bhatia</dc:creator>
  <cp:lastModifiedBy>Harjot Bhatia</cp:lastModifiedBy>
  <cp:revision>40</cp:revision>
  <dcterms:created xsi:type="dcterms:W3CDTF">2024-08-31T23:49:28Z</dcterms:created>
  <dcterms:modified xsi:type="dcterms:W3CDTF">2024-09-01T07:02:16Z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eba34d-0f04-4b8c-aa38-9335ead9eb6c_Enabled">
    <vt:lpwstr>true</vt:lpwstr>
  </property>
  <property fmtid="{D5CDD505-2E9C-101B-9397-08002B2CF9AE}" pid="3" name="MSIP_Label_1eeba34d-0f04-4b8c-aa38-9335ead9eb6c_SetDate">
    <vt:lpwstr>2024-09-01T01:31:00Z</vt:lpwstr>
  </property>
  <property fmtid="{D5CDD505-2E9C-101B-9397-08002B2CF9AE}" pid="4" name="MSIP_Label_1eeba34d-0f04-4b8c-aa38-9335ead9eb6c_Method">
    <vt:lpwstr>Privileged</vt:lpwstr>
  </property>
  <property fmtid="{D5CDD505-2E9C-101B-9397-08002B2CF9AE}" pid="5" name="MSIP_Label_1eeba34d-0f04-4b8c-aa38-9335ead9eb6c_Name">
    <vt:lpwstr>Confidential - No Headers</vt:lpwstr>
  </property>
  <property fmtid="{D5CDD505-2E9C-101B-9397-08002B2CF9AE}" pid="6" name="MSIP_Label_1eeba34d-0f04-4b8c-aa38-9335ead9eb6c_SiteId">
    <vt:lpwstr>1b9545fe-152d-42d5-bd62-3dc02791f697</vt:lpwstr>
  </property>
  <property fmtid="{D5CDD505-2E9C-101B-9397-08002B2CF9AE}" pid="7" name="MSIP_Label_1eeba34d-0f04-4b8c-aa38-9335ead9eb6c_ActionId">
    <vt:lpwstr>2394b1ba-b499-409a-8d71-1a865ee023e1</vt:lpwstr>
  </property>
  <property fmtid="{D5CDD505-2E9C-101B-9397-08002B2CF9AE}" pid="8" name="MSIP_Label_1eeba34d-0f04-4b8c-aa38-9335ead9eb6c_ContentBits">
    <vt:lpwstr>0</vt:lpwstr>
  </property>
</Properties>
</file>