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49" r:id="rId2"/>
  </p:sldMasterIdLst>
  <p:notesMasterIdLst>
    <p:notesMasterId r:id="rId25"/>
  </p:notesMasterIdLst>
  <p:sldIdLst>
    <p:sldId id="268" r:id="rId3"/>
    <p:sldId id="256" r:id="rId4"/>
    <p:sldId id="262" r:id="rId5"/>
    <p:sldId id="275" r:id="rId6"/>
    <p:sldId id="273" r:id="rId7"/>
    <p:sldId id="266" r:id="rId8"/>
    <p:sldId id="277" r:id="rId9"/>
    <p:sldId id="286" r:id="rId10"/>
    <p:sldId id="276" r:id="rId11"/>
    <p:sldId id="280" r:id="rId12"/>
    <p:sldId id="281" r:id="rId13"/>
    <p:sldId id="282" r:id="rId14"/>
    <p:sldId id="287" r:id="rId15"/>
    <p:sldId id="278" r:id="rId16"/>
    <p:sldId id="279" r:id="rId17"/>
    <p:sldId id="274" r:id="rId18"/>
    <p:sldId id="283" r:id="rId19"/>
    <p:sldId id="260" r:id="rId20"/>
    <p:sldId id="257" r:id="rId21"/>
    <p:sldId id="258" r:id="rId22"/>
    <p:sldId id="259" r:id="rId23"/>
    <p:sldId id="272" r:id="rId24"/>
  </p:sldIdLst>
  <p:sldSz cx="9144000" cy="6858000" type="screen4x3"/>
  <p:notesSz cx="7008813" cy="9294813"/>
  <p:defaultTextStyle>
    <a:defPPr>
      <a:defRPr lang="en-GB"/>
    </a:defPPr>
    <a:lvl1pPr algn="l" defTabSz="457200" rtl="0" fontAlgn="base">
      <a:spcBef>
        <a:spcPct val="0"/>
      </a:spcBef>
      <a:spcAft>
        <a:spcPct val="0"/>
      </a:spcAft>
      <a:defRPr sz="2400" kern="1200">
        <a:solidFill>
          <a:schemeClr val="bg1"/>
        </a:solidFill>
        <a:latin typeface="Arial" charset="0"/>
        <a:ea typeface="ＭＳ Ｐゴシック" charset="-128"/>
        <a:cs typeface="+mn-cs"/>
      </a:defRPr>
    </a:lvl1pPr>
    <a:lvl2pPr marL="457200" algn="l" defTabSz="457200" rtl="0" fontAlgn="base">
      <a:spcBef>
        <a:spcPct val="0"/>
      </a:spcBef>
      <a:spcAft>
        <a:spcPct val="0"/>
      </a:spcAft>
      <a:defRPr sz="2400" kern="1200">
        <a:solidFill>
          <a:schemeClr val="bg1"/>
        </a:solidFill>
        <a:latin typeface="Arial" charset="0"/>
        <a:ea typeface="ＭＳ Ｐゴシック" charset="-128"/>
        <a:cs typeface="+mn-cs"/>
      </a:defRPr>
    </a:lvl2pPr>
    <a:lvl3pPr marL="914400" algn="l" defTabSz="457200" rtl="0" fontAlgn="base">
      <a:spcBef>
        <a:spcPct val="0"/>
      </a:spcBef>
      <a:spcAft>
        <a:spcPct val="0"/>
      </a:spcAft>
      <a:defRPr sz="2400" kern="1200">
        <a:solidFill>
          <a:schemeClr val="bg1"/>
        </a:solidFill>
        <a:latin typeface="Arial" charset="0"/>
        <a:ea typeface="ＭＳ Ｐゴシック" charset="-128"/>
        <a:cs typeface="+mn-cs"/>
      </a:defRPr>
    </a:lvl3pPr>
    <a:lvl4pPr marL="1371600" algn="l" defTabSz="457200" rtl="0" fontAlgn="base">
      <a:spcBef>
        <a:spcPct val="0"/>
      </a:spcBef>
      <a:spcAft>
        <a:spcPct val="0"/>
      </a:spcAft>
      <a:defRPr sz="2400" kern="1200">
        <a:solidFill>
          <a:schemeClr val="bg1"/>
        </a:solidFill>
        <a:latin typeface="Arial" charset="0"/>
        <a:ea typeface="ＭＳ Ｐゴシック" charset="-128"/>
        <a:cs typeface="+mn-cs"/>
      </a:defRPr>
    </a:lvl4pPr>
    <a:lvl5pPr marL="1828800" algn="l" defTabSz="457200" rtl="0" fontAlgn="base">
      <a:spcBef>
        <a:spcPct val="0"/>
      </a:spcBef>
      <a:spcAft>
        <a:spcPct val="0"/>
      </a:spcAft>
      <a:defRPr sz="2400" kern="1200">
        <a:solidFill>
          <a:schemeClr val="bg1"/>
        </a:solidFill>
        <a:latin typeface="Arial" charset="0"/>
        <a:ea typeface="ＭＳ Ｐゴシック" charset="-128"/>
        <a:cs typeface="+mn-cs"/>
      </a:defRPr>
    </a:lvl5pPr>
    <a:lvl6pPr marL="2286000" algn="l" defTabSz="914400" rtl="0" eaLnBrk="1" latinLnBrk="0" hangingPunct="1">
      <a:defRPr sz="2400" kern="1200">
        <a:solidFill>
          <a:schemeClr val="bg1"/>
        </a:solidFill>
        <a:latin typeface="Arial" charset="0"/>
        <a:ea typeface="ＭＳ Ｐゴシック" charset="-128"/>
        <a:cs typeface="+mn-cs"/>
      </a:defRPr>
    </a:lvl6pPr>
    <a:lvl7pPr marL="2743200" algn="l" defTabSz="914400" rtl="0" eaLnBrk="1" latinLnBrk="0" hangingPunct="1">
      <a:defRPr sz="2400" kern="1200">
        <a:solidFill>
          <a:schemeClr val="bg1"/>
        </a:solidFill>
        <a:latin typeface="Arial" charset="0"/>
        <a:ea typeface="ＭＳ Ｐゴシック" charset="-128"/>
        <a:cs typeface="+mn-cs"/>
      </a:defRPr>
    </a:lvl7pPr>
    <a:lvl8pPr marL="3200400" algn="l" defTabSz="914400" rtl="0" eaLnBrk="1" latinLnBrk="0" hangingPunct="1">
      <a:defRPr sz="2400" kern="1200">
        <a:solidFill>
          <a:schemeClr val="bg1"/>
        </a:solidFill>
        <a:latin typeface="Arial" charset="0"/>
        <a:ea typeface="ＭＳ Ｐゴシック" charset="-128"/>
        <a:cs typeface="+mn-cs"/>
      </a:defRPr>
    </a:lvl8pPr>
    <a:lvl9pPr marL="3657600" algn="l" defTabSz="914400" rtl="0" eaLnBrk="1" latinLnBrk="0" hangingPunct="1">
      <a:defRPr sz="2400" kern="1200">
        <a:solidFill>
          <a:schemeClr val="bg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663300"/>
    <a:srgbClr val="FFFF99"/>
    <a:srgbClr val="860000"/>
    <a:srgbClr val="7BE7FD"/>
    <a:srgbClr val="FEA4ED"/>
    <a:srgbClr val="79F86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78" autoAdjust="0"/>
    <p:restoredTop sz="83305" autoAdjust="0"/>
  </p:normalViewPr>
  <p:slideViewPr>
    <p:cSldViewPr showGuides="1">
      <p:cViewPr>
        <p:scale>
          <a:sx n="70" d="100"/>
          <a:sy n="70" d="100"/>
        </p:scale>
        <p:origin x="-744" y="138"/>
      </p:cViewPr>
      <p:guideLst>
        <p:guide orient="horz" pos="2160"/>
        <p:guide pos="2880"/>
      </p:guideLst>
    </p:cSldViewPr>
  </p:slideViewPr>
  <p:outlineViewPr>
    <p:cViewPr varScale="1">
      <p:scale>
        <a:sx n="170" d="200"/>
        <a:sy n="170" d="200"/>
      </p:scale>
      <p:origin x="0" y="17442"/>
    </p:cViewPr>
  </p:outlineViewPr>
  <p:notesTextViewPr>
    <p:cViewPr>
      <p:scale>
        <a:sx n="100" d="100"/>
        <a:sy n="100" d="100"/>
      </p:scale>
      <p:origin x="0" y="0"/>
    </p:cViewPr>
  </p:notesTextViewPr>
  <p:sorterViewPr>
    <p:cViewPr>
      <p:scale>
        <a:sx n="66" d="100"/>
        <a:sy n="66" d="100"/>
      </p:scale>
      <p:origin x="0" y="600"/>
    </p:cViewPr>
  </p:sorterViewPr>
  <p:notesViewPr>
    <p:cSldViewPr showGuides="1">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ani\Documents\PhD\coursework\16.851%20Satellite%20engineering\project\models\comm_xlsmode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Dani\Documents\PhD\coursework\16.851%20Satellite%20engineering\project\models\comm_xlsmod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a:t>D (m</a:t>
            </a:r>
            <a:r>
              <a:rPr lang="en-US" dirty="0" smtClean="0"/>
              <a:t>) </a:t>
            </a:r>
            <a:r>
              <a:rPr lang="en-US" dirty="0" err="1" smtClean="0"/>
              <a:t>vs</a:t>
            </a:r>
            <a:r>
              <a:rPr lang="en-US" dirty="0" smtClean="0"/>
              <a:t> </a:t>
            </a:r>
            <a:r>
              <a:rPr lang="en-US" dirty="0" err="1" smtClean="0"/>
              <a:t>Rb_UL</a:t>
            </a:r>
            <a:r>
              <a:rPr lang="en-US" dirty="0" smtClean="0"/>
              <a:t>(kbps)</a:t>
            </a:r>
            <a:endParaRPr lang="en-US" dirty="0"/>
          </a:p>
        </c:rich>
      </c:tx>
      <c:layout/>
    </c:title>
    <c:plotArea>
      <c:layout/>
      <c:lineChart>
        <c:grouping val="standard"/>
        <c:ser>
          <c:idx val="0"/>
          <c:order val="0"/>
          <c:tx>
            <c:strRef>
              <c:f>uplink!$O$1</c:f>
              <c:strCache>
                <c:ptCount val="1"/>
                <c:pt idx="0">
                  <c:v>D (m)</c:v>
                </c:pt>
              </c:strCache>
            </c:strRef>
          </c:tx>
          <c:marker>
            <c:symbol val="none"/>
          </c:marker>
          <c:cat>
            <c:numRef>
              <c:f>uplink!$J$2:$J$1001</c:f>
              <c:numCache>
                <c:formatCode>General</c:formatCode>
                <c:ptCount val="1000"/>
                <c:pt idx="0">
                  <c:v>0.1</c:v>
                </c:pt>
                <c:pt idx="1">
                  <c:v>0.2</c:v>
                </c:pt>
                <c:pt idx="2">
                  <c:v>0.30000000000000027</c:v>
                </c:pt>
                <c:pt idx="3">
                  <c:v>0.4</c:v>
                </c:pt>
                <c:pt idx="4">
                  <c:v>0.5</c:v>
                </c:pt>
                <c:pt idx="5">
                  <c:v>0.60000000000000053</c:v>
                </c:pt>
                <c:pt idx="6">
                  <c:v>0.70000000000000051</c:v>
                </c:pt>
                <c:pt idx="7">
                  <c:v>0.8</c:v>
                </c:pt>
                <c:pt idx="8">
                  <c:v>0.9</c:v>
                </c:pt>
                <c:pt idx="9">
                  <c:v>1</c:v>
                </c:pt>
                <c:pt idx="10">
                  <c:v>1.1000000000000001</c:v>
                </c:pt>
                <c:pt idx="11">
                  <c:v>1.2</c:v>
                </c:pt>
                <c:pt idx="12">
                  <c:v>1.3</c:v>
                </c:pt>
                <c:pt idx="13">
                  <c:v>1.4</c:v>
                </c:pt>
                <c:pt idx="14">
                  <c:v>1.5</c:v>
                </c:pt>
                <c:pt idx="15">
                  <c:v>1.6</c:v>
                </c:pt>
                <c:pt idx="16">
                  <c:v>1.7000000000000004</c:v>
                </c:pt>
                <c:pt idx="17">
                  <c:v>1.8</c:v>
                </c:pt>
                <c:pt idx="18">
                  <c:v>1.9</c:v>
                </c:pt>
                <c:pt idx="19">
                  <c:v>2</c:v>
                </c:pt>
                <c:pt idx="20">
                  <c:v>2.1</c:v>
                </c:pt>
                <c:pt idx="21">
                  <c:v>2.2000000000000002</c:v>
                </c:pt>
                <c:pt idx="22">
                  <c:v>2.2999999999999998</c:v>
                </c:pt>
                <c:pt idx="23">
                  <c:v>2.4</c:v>
                </c:pt>
                <c:pt idx="24">
                  <c:v>2.5</c:v>
                </c:pt>
                <c:pt idx="25">
                  <c:v>2.6</c:v>
                </c:pt>
                <c:pt idx="26">
                  <c:v>2.7</c:v>
                </c:pt>
                <c:pt idx="27">
                  <c:v>2.8</c:v>
                </c:pt>
                <c:pt idx="28">
                  <c:v>2.9</c:v>
                </c:pt>
                <c:pt idx="29">
                  <c:v>3</c:v>
                </c:pt>
                <c:pt idx="30">
                  <c:v>3.1</c:v>
                </c:pt>
                <c:pt idx="31">
                  <c:v>3.2</c:v>
                </c:pt>
                <c:pt idx="32">
                  <c:v>3.3</c:v>
                </c:pt>
                <c:pt idx="33">
                  <c:v>3.4</c:v>
                </c:pt>
                <c:pt idx="34">
                  <c:v>3.5</c:v>
                </c:pt>
                <c:pt idx="35">
                  <c:v>3.6</c:v>
                </c:pt>
                <c:pt idx="36">
                  <c:v>3.7</c:v>
                </c:pt>
                <c:pt idx="37">
                  <c:v>3.8</c:v>
                </c:pt>
                <c:pt idx="38">
                  <c:v>3.9</c:v>
                </c:pt>
                <c:pt idx="39">
                  <c:v>4</c:v>
                </c:pt>
                <c:pt idx="40">
                  <c:v>4.0999999999999996</c:v>
                </c:pt>
                <c:pt idx="41">
                  <c:v>4.2</c:v>
                </c:pt>
                <c:pt idx="42">
                  <c:v>4.3</c:v>
                </c:pt>
                <c:pt idx="43">
                  <c:v>4.4000000000000004</c:v>
                </c:pt>
                <c:pt idx="44">
                  <c:v>4.5</c:v>
                </c:pt>
                <c:pt idx="45">
                  <c:v>4.5999999999999996</c:v>
                </c:pt>
                <c:pt idx="46">
                  <c:v>4.7</c:v>
                </c:pt>
                <c:pt idx="47">
                  <c:v>4.8</c:v>
                </c:pt>
                <c:pt idx="48">
                  <c:v>4.9000000000000004</c:v>
                </c:pt>
                <c:pt idx="49">
                  <c:v>5</c:v>
                </c:pt>
                <c:pt idx="50">
                  <c:v>5.0999999999999996</c:v>
                </c:pt>
                <c:pt idx="51">
                  <c:v>5.2</c:v>
                </c:pt>
                <c:pt idx="52">
                  <c:v>5.3</c:v>
                </c:pt>
                <c:pt idx="53">
                  <c:v>5.4</c:v>
                </c:pt>
                <c:pt idx="54">
                  <c:v>5.5</c:v>
                </c:pt>
                <c:pt idx="55">
                  <c:v>5.6</c:v>
                </c:pt>
                <c:pt idx="56">
                  <c:v>5.7</c:v>
                </c:pt>
                <c:pt idx="57">
                  <c:v>5.8</c:v>
                </c:pt>
                <c:pt idx="58">
                  <c:v>5.9</c:v>
                </c:pt>
                <c:pt idx="59">
                  <c:v>6</c:v>
                </c:pt>
                <c:pt idx="60">
                  <c:v>6.1</c:v>
                </c:pt>
                <c:pt idx="61">
                  <c:v>6.2</c:v>
                </c:pt>
                <c:pt idx="62">
                  <c:v>6.3</c:v>
                </c:pt>
                <c:pt idx="63">
                  <c:v>6.4</c:v>
                </c:pt>
                <c:pt idx="64">
                  <c:v>6.5</c:v>
                </c:pt>
                <c:pt idx="65">
                  <c:v>6.6</c:v>
                </c:pt>
                <c:pt idx="66">
                  <c:v>6.7</c:v>
                </c:pt>
                <c:pt idx="67">
                  <c:v>6.8</c:v>
                </c:pt>
                <c:pt idx="68">
                  <c:v>6.9</c:v>
                </c:pt>
                <c:pt idx="69">
                  <c:v>7</c:v>
                </c:pt>
                <c:pt idx="70">
                  <c:v>7.1</c:v>
                </c:pt>
                <c:pt idx="71">
                  <c:v>7.2</c:v>
                </c:pt>
                <c:pt idx="72">
                  <c:v>7.3</c:v>
                </c:pt>
                <c:pt idx="73">
                  <c:v>7.4</c:v>
                </c:pt>
                <c:pt idx="74">
                  <c:v>7.5</c:v>
                </c:pt>
                <c:pt idx="75">
                  <c:v>7.6</c:v>
                </c:pt>
                <c:pt idx="76">
                  <c:v>7.7</c:v>
                </c:pt>
                <c:pt idx="77">
                  <c:v>7.8</c:v>
                </c:pt>
                <c:pt idx="78">
                  <c:v>7.9</c:v>
                </c:pt>
                <c:pt idx="79">
                  <c:v>8</c:v>
                </c:pt>
                <c:pt idx="80">
                  <c:v>8.1</c:v>
                </c:pt>
                <c:pt idx="81">
                  <c:v>8.2000000000000011</c:v>
                </c:pt>
                <c:pt idx="82">
                  <c:v>8.3000000000000007</c:v>
                </c:pt>
                <c:pt idx="83">
                  <c:v>8.4</c:v>
                </c:pt>
                <c:pt idx="84">
                  <c:v>8.5</c:v>
                </c:pt>
                <c:pt idx="85">
                  <c:v>8.6</c:v>
                </c:pt>
                <c:pt idx="86">
                  <c:v>8.7000000000000011</c:v>
                </c:pt>
                <c:pt idx="87">
                  <c:v>8.8000000000000007</c:v>
                </c:pt>
                <c:pt idx="88">
                  <c:v>8.9</c:v>
                </c:pt>
                <c:pt idx="89">
                  <c:v>9</c:v>
                </c:pt>
                <c:pt idx="90">
                  <c:v>9.1</c:v>
                </c:pt>
                <c:pt idx="91">
                  <c:v>9.2000000000000011</c:v>
                </c:pt>
                <c:pt idx="92">
                  <c:v>9.3000000000000007</c:v>
                </c:pt>
                <c:pt idx="93">
                  <c:v>9.4</c:v>
                </c:pt>
                <c:pt idx="94">
                  <c:v>9.5</c:v>
                </c:pt>
                <c:pt idx="95">
                  <c:v>9.6</c:v>
                </c:pt>
                <c:pt idx="96">
                  <c:v>9.7000000000000011</c:v>
                </c:pt>
                <c:pt idx="97">
                  <c:v>9.8000000000000007</c:v>
                </c:pt>
                <c:pt idx="98">
                  <c:v>9.9</c:v>
                </c:pt>
                <c:pt idx="99">
                  <c:v>10</c:v>
                </c:pt>
                <c:pt idx="100">
                  <c:v>10.1</c:v>
                </c:pt>
                <c:pt idx="101">
                  <c:v>10.200000000000001</c:v>
                </c:pt>
                <c:pt idx="102">
                  <c:v>10.3</c:v>
                </c:pt>
                <c:pt idx="103">
                  <c:v>10.4</c:v>
                </c:pt>
                <c:pt idx="104">
                  <c:v>10.5</c:v>
                </c:pt>
                <c:pt idx="105">
                  <c:v>10.6</c:v>
                </c:pt>
                <c:pt idx="106">
                  <c:v>10.7</c:v>
                </c:pt>
                <c:pt idx="107">
                  <c:v>10.8</c:v>
                </c:pt>
                <c:pt idx="108">
                  <c:v>10.9</c:v>
                </c:pt>
                <c:pt idx="109">
                  <c:v>11</c:v>
                </c:pt>
                <c:pt idx="110">
                  <c:v>11.1</c:v>
                </c:pt>
                <c:pt idx="111">
                  <c:v>11.2</c:v>
                </c:pt>
                <c:pt idx="112">
                  <c:v>11.3</c:v>
                </c:pt>
                <c:pt idx="113">
                  <c:v>11.4</c:v>
                </c:pt>
                <c:pt idx="114">
                  <c:v>11.5</c:v>
                </c:pt>
                <c:pt idx="115">
                  <c:v>11.6</c:v>
                </c:pt>
                <c:pt idx="116">
                  <c:v>11.7</c:v>
                </c:pt>
                <c:pt idx="117">
                  <c:v>11.8</c:v>
                </c:pt>
                <c:pt idx="118">
                  <c:v>11.9</c:v>
                </c:pt>
                <c:pt idx="119">
                  <c:v>12</c:v>
                </c:pt>
                <c:pt idx="120">
                  <c:v>12.1</c:v>
                </c:pt>
                <c:pt idx="121">
                  <c:v>12.2</c:v>
                </c:pt>
                <c:pt idx="122">
                  <c:v>12.3</c:v>
                </c:pt>
                <c:pt idx="123">
                  <c:v>12.4</c:v>
                </c:pt>
                <c:pt idx="124">
                  <c:v>12.5</c:v>
                </c:pt>
                <c:pt idx="125">
                  <c:v>12.6</c:v>
                </c:pt>
                <c:pt idx="126">
                  <c:v>12.7</c:v>
                </c:pt>
                <c:pt idx="127">
                  <c:v>12.8</c:v>
                </c:pt>
                <c:pt idx="128">
                  <c:v>12.9</c:v>
                </c:pt>
                <c:pt idx="129">
                  <c:v>13</c:v>
                </c:pt>
                <c:pt idx="130">
                  <c:v>13.1</c:v>
                </c:pt>
                <c:pt idx="131">
                  <c:v>13.2</c:v>
                </c:pt>
                <c:pt idx="132">
                  <c:v>13.3</c:v>
                </c:pt>
                <c:pt idx="133">
                  <c:v>13.4</c:v>
                </c:pt>
                <c:pt idx="134">
                  <c:v>13.5</c:v>
                </c:pt>
                <c:pt idx="135">
                  <c:v>13.6</c:v>
                </c:pt>
                <c:pt idx="136">
                  <c:v>13.7</c:v>
                </c:pt>
                <c:pt idx="137">
                  <c:v>13.8</c:v>
                </c:pt>
                <c:pt idx="138">
                  <c:v>13.9</c:v>
                </c:pt>
                <c:pt idx="139">
                  <c:v>14</c:v>
                </c:pt>
                <c:pt idx="140">
                  <c:v>14.1</c:v>
                </c:pt>
                <c:pt idx="141">
                  <c:v>14.2</c:v>
                </c:pt>
                <c:pt idx="142">
                  <c:v>14.3</c:v>
                </c:pt>
                <c:pt idx="143">
                  <c:v>14.4</c:v>
                </c:pt>
                <c:pt idx="144">
                  <c:v>14.5</c:v>
                </c:pt>
                <c:pt idx="145">
                  <c:v>14.6</c:v>
                </c:pt>
                <c:pt idx="146">
                  <c:v>14.7</c:v>
                </c:pt>
                <c:pt idx="147">
                  <c:v>14.8</c:v>
                </c:pt>
                <c:pt idx="148">
                  <c:v>14.9</c:v>
                </c:pt>
                <c:pt idx="149">
                  <c:v>15</c:v>
                </c:pt>
                <c:pt idx="150">
                  <c:v>15.1</c:v>
                </c:pt>
                <c:pt idx="151">
                  <c:v>15.2</c:v>
                </c:pt>
                <c:pt idx="152">
                  <c:v>15.3</c:v>
                </c:pt>
                <c:pt idx="153">
                  <c:v>15.4</c:v>
                </c:pt>
                <c:pt idx="154">
                  <c:v>15.5</c:v>
                </c:pt>
                <c:pt idx="155">
                  <c:v>15.6</c:v>
                </c:pt>
                <c:pt idx="156">
                  <c:v>15.7</c:v>
                </c:pt>
                <c:pt idx="157">
                  <c:v>15.8</c:v>
                </c:pt>
                <c:pt idx="158">
                  <c:v>15.9</c:v>
                </c:pt>
                <c:pt idx="159">
                  <c:v>16</c:v>
                </c:pt>
                <c:pt idx="160">
                  <c:v>16.100000000000001</c:v>
                </c:pt>
                <c:pt idx="161">
                  <c:v>16.2</c:v>
                </c:pt>
                <c:pt idx="162">
                  <c:v>16.3</c:v>
                </c:pt>
                <c:pt idx="163">
                  <c:v>16.399999999999999</c:v>
                </c:pt>
                <c:pt idx="164">
                  <c:v>16.5</c:v>
                </c:pt>
                <c:pt idx="165">
                  <c:v>16.600000000000001</c:v>
                </c:pt>
                <c:pt idx="166">
                  <c:v>16.7</c:v>
                </c:pt>
                <c:pt idx="167">
                  <c:v>16.8</c:v>
                </c:pt>
                <c:pt idx="168">
                  <c:v>16.899999999999999</c:v>
                </c:pt>
                <c:pt idx="169">
                  <c:v>17</c:v>
                </c:pt>
                <c:pt idx="170">
                  <c:v>17.100000000000001</c:v>
                </c:pt>
                <c:pt idx="171">
                  <c:v>17.2</c:v>
                </c:pt>
                <c:pt idx="172">
                  <c:v>17.3</c:v>
                </c:pt>
                <c:pt idx="173">
                  <c:v>17.399999999999999</c:v>
                </c:pt>
                <c:pt idx="174">
                  <c:v>17.5</c:v>
                </c:pt>
                <c:pt idx="175">
                  <c:v>17.600000000000001</c:v>
                </c:pt>
                <c:pt idx="176">
                  <c:v>17.7</c:v>
                </c:pt>
                <c:pt idx="177">
                  <c:v>17.8</c:v>
                </c:pt>
                <c:pt idx="178">
                  <c:v>17.899999999999999</c:v>
                </c:pt>
                <c:pt idx="179">
                  <c:v>18</c:v>
                </c:pt>
                <c:pt idx="180">
                  <c:v>18.100000000000001</c:v>
                </c:pt>
                <c:pt idx="181">
                  <c:v>18.2</c:v>
                </c:pt>
                <c:pt idx="182">
                  <c:v>18.3</c:v>
                </c:pt>
                <c:pt idx="183">
                  <c:v>18.399999999999999</c:v>
                </c:pt>
                <c:pt idx="184">
                  <c:v>18.5</c:v>
                </c:pt>
                <c:pt idx="185">
                  <c:v>18.600000000000001</c:v>
                </c:pt>
                <c:pt idx="186">
                  <c:v>18.7</c:v>
                </c:pt>
                <c:pt idx="187">
                  <c:v>18.8</c:v>
                </c:pt>
                <c:pt idx="188">
                  <c:v>18.899999999999999</c:v>
                </c:pt>
                <c:pt idx="189">
                  <c:v>19</c:v>
                </c:pt>
                <c:pt idx="190">
                  <c:v>19.100000000000001</c:v>
                </c:pt>
                <c:pt idx="191">
                  <c:v>19.2</c:v>
                </c:pt>
                <c:pt idx="192">
                  <c:v>19.3</c:v>
                </c:pt>
                <c:pt idx="193">
                  <c:v>19.399999999999999</c:v>
                </c:pt>
                <c:pt idx="194">
                  <c:v>19.5</c:v>
                </c:pt>
                <c:pt idx="195">
                  <c:v>19.600000000000001</c:v>
                </c:pt>
                <c:pt idx="196">
                  <c:v>19.7</c:v>
                </c:pt>
                <c:pt idx="197">
                  <c:v>19.8</c:v>
                </c:pt>
                <c:pt idx="198">
                  <c:v>19.899999999999999</c:v>
                </c:pt>
                <c:pt idx="199">
                  <c:v>20</c:v>
                </c:pt>
                <c:pt idx="200">
                  <c:v>20.100000000000001</c:v>
                </c:pt>
                <c:pt idx="201">
                  <c:v>20.2</c:v>
                </c:pt>
                <c:pt idx="202">
                  <c:v>20.3</c:v>
                </c:pt>
                <c:pt idx="203">
                  <c:v>20.399999999999999</c:v>
                </c:pt>
                <c:pt idx="204">
                  <c:v>20.5</c:v>
                </c:pt>
                <c:pt idx="205">
                  <c:v>20.6</c:v>
                </c:pt>
                <c:pt idx="206">
                  <c:v>20.7</c:v>
                </c:pt>
                <c:pt idx="207">
                  <c:v>20.8</c:v>
                </c:pt>
                <c:pt idx="208">
                  <c:v>20.9</c:v>
                </c:pt>
                <c:pt idx="209">
                  <c:v>21</c:v>
                </c:pt>
                <c:pt idx="210">
                  <c:v>21.1</c:v>
                </c:pt>
                <c:pt idx="211">
                  <c:v>21.2</c:v>
                </c:pt>
                <c:pt idx="212">
                  <c:v>21.3</c:v>
                </c:pt>
                <c:pt idx="213">
                  <c:v>21.4</c:v>
                </c:pt>
                <c:pt idx="214">
                  <c:v>21.5</c:v>
                </c:pt>
                <c:pt idx="215">
                  <c:v>21.6</c:v>
                </c:pt>
                <c:pt idx="216">
                  <c:v>21.7</c:v>
                </c:pt>
                <c:pt idx="217">
                  <c:v>21.8</c:v>
                </c:pt>
                <c:pt idx="218">
                  <c:v>21.9</c:v>
                </c:pt>
                <c:pt idx="219">
                  <c:v>22</c:v>
                </c:pt>
                <c:pt idx="220">
                  <c:v>22.1</c:v>
                </c:pt>
                <c:pt idx="221">
                  <c:v>22.2</c:v>
                </c:pt>
                <c:pt idx="222">
                  <c:v>22.3</c:v>
                </c:pt>
                <c:pt idx="223">
                  <c:v>22.4</c:v>
                </c:pt>
                <c:pt idx="224">
                  <c:v>22.5</c:v>
                </c:pt>
                <c:pt idx="225">
                  <c:v>22.6</c:v>
                </c:pt>
                <c:pt idx="226">
                  <c:v>22.7</c:v>
                </c:pt>
                <c:pt idx="227">
                  <c:v>22.8</c:v>
                </c:pt>
                <c:pt idx="228">
                  <c:v>22.9</c:v>
                </c:pt>
                <c:pt idx="229">
                  <c:v>23</c:v>
                </c:pt>
                <c:pt idx="230">
                  <c:v>23.1</c:v>
                </c:pt>
                <c:pt idx="231">
                  <c:v>23.2</c:v>
                </c:pt>
                <c:pt idx="232">
                  <c:v>23.3</c:v>
                </c:pt>
                <c:pt idx="233">
                  <c:v>23.4</c:v>
                </c:pt>
                <c:pt idx="234">
                  <c:v>23.5</c:v>
                </c:pt>
                <c:pt idx="235">
                  <c:v>23.6</c:v>
                </c:pt>
                <c:pt idx="236">
                  <c:v>23.7</c:v>
                </c:pt>
                <c:pt idx="237">
                  <c:v>23.8</c:v>
                </c:pt>
                <c:pt idx="238">
                  <c:v>23.9</c:v>
                </c:pt>
                <c:pt idx="239">
                  <c:v>24</c:v>
                </c:pt>
                <c:pt idx="240">
                  <c:v>24.1</c:v>
                </c:pt>
                <c:pt idx="241">
                  <c:v>24.2</c:v>
                </c:pt>
                <c:pt idx="242">
                  <c:v>24.3</c:v>
                </c:pt>
                <c:pt idx="243">
                  <c:v>24.4</c:v>
                </c:pt>
                <c:pt idx="244">
                  <c:v>24.5</c:v>
                </c:pt>
                <c:pt idx="245">
                  <c:v>24.6</c:v>
                </c:pt>
                <c:pt idx="246">
                  <c:v>24.7</c:v>
                </c:pt>
                <c:pt idx="247">
                  <c:v>24.8</c:v>
                </c:pt>
                <c:pt idx="248">
                  <c:v>24.9</c:v>
                </c:pt>
                <c:pt idx="249">
                  <c:v>25</c:v>
                </c:pt>
                <c:pt idx="250">
                  <c:v>25.1</c:v>
                </c:pt>
                <c:pt idx="251">
                  <c:v>25.2</c:v>
                </c:pt>
                <c:pt idx="252">
                  <c:v>25.3</c:v>
                </c:pt>
                <c:pt idx="253">
                  <c:v>25.4</c:v>
                </c:pt>
                <c:pt idx="254">
                  <c:v>25.5</c:v>
                </c:pt>
                <c:pt idx="255">
                  <c:v>25.6</c:v>
                </c:pt>
                <c:pt idx="256">
                  <c:v>25.7</c:v>
                </c:pt>
                <c:pt idx="257">
                  <c:v>25.8</c:v>
                </c:pt>
                <c:pt idx="258">
                  <c:v>25.9</c:v>
                </c:pt>
                <c:pt idx="259">
                  <c:v>26</c:v>
                </c:pt>
                <c:pt idx="260">
                  <c:v>26.1</c:v>
                </c:pt>
                <c:pt idx="261">
                  <c:v>26.2</c:v>
                </c:pt>
                <c:pt idx="262">
                  <c:v>26.3</c:v>
                </c:pt>
                <c:pt idx="263">
                  <c:v>26.4</c:v>
                </c:pt>
                <c:pt idx="264">
                  <c:v>26.5</c:v>
                </c:pt>
                <c:pt idx="265">
                  <c:v>26.6</c:v>
                </c:pt>
                <c:pt idx="266">
                  <c:v>26.7</c:v>
                </c:pt>
                <c:pt idx="267">
                  <c:v>26.8</c:v>
                </c:pt>
                <c:pt idx="268">
                  <c:v>26.9</c:v>
                </c:pt>
                <c:pt idx="269">
                  <c:v>27</c:v>
                </c:pt>
                <c:pt idx="270">
                  <c:v>27.1</c:v>
                </c:pt>
                <c:pt idx="271">
                  <c:v>27.2</c:v>
                </c:pt>
                <c:pt idx="272">
                  <c:v>27.3</c:v>
                </c:pt>
                <c:pt idx="273">
                  <c:v>27.4</c:v>
                </c:pt>
                <c:pt idx="274">
                  <c:v>27.5</c:v>
                </c:pt>
                <c:pt idx="275">
                  <c:v>27.6</c:v>
                </c:pt>
                <c:pt idx="276">
                  <c:v>27.7</c:v>
                </c:pt>
                <c:pt idx="277">
                  <c:v>27.8</c:v>
                </c:pt>
                <c:pt idx="278">
                  <c:v>27.9</c:v>
                </c:pt>
                <c:pt idx="279">
                  <c:v>28</c:v>
                </c:pt>
                <c:pt idx="280">
                  <c:v>28.1</c:v>
                </c:pt>
                <c:pt idx="281">
                  <c:v>28.2</c:v>
                </c:pt>
                <c:pt idx="282">
                  <c:v>28.3</c:v>
                </c:pt>
                <c:pt idx="283">
                  <c:v>28.4</c:v>
                </c:pt>
                <c:pt idx="284">
                  <c:v>28.5</c:v>
                </c:pt>
                <c:pt idx="285">
                  <c:v>28.6</c:v>
                </c:pt>
                <c:pt idx="286">
                  <c:v>28.7</c:v>
                </c:pt>
                <c:pt idx="287">
                  <c:v>28.8</c:v>
                </c:pt>
                <c:pt idx="288">
                  <c:v>28.9</c:v>
                </c:pt>
                <c:pt idx="289">
                  <c:v>29</c:v>
                </c:pt>
                <c:pt idx="290">
                  <c:v>29.1</c:v>
                </c:pt>
                <c:pt idx="291">
                  <c:v>29.2</c:v>
                </c:pt>
                <c:pt idx="292">
                  <c:v>29.3</c:v>
                </c:pt>
                <c:pt idx="293">
                  <c:v>29.4</c:v>
                </c:pt>
                <c:pt idx="294">
                  <c:v>29.5</c:v>
                </c:pt>
                <c:pt idx="295">
                  <c:v>29.6</c:v>
                </c:pt>
                <c:pt idx="296">
                  <c:v>29.7</c:v>
                </c:pt>
                <c:pt idx="297">
                  <c:v>29.8</c:v>
                </c:pt>
                <c:pt idx="298">
                  <c:v>29.9</c:v>
                </c:pt>
                <c:pt idx="299">
                  <c:v>30</c:v>
                </c:pt>
                <c:pt idx="300">
                  <c:v>30.1</c:v>
                </c:pt>
                <c:pt idx="301">
                  <c:v>30.2</c:v>
                </c:pt>
                <c:pt idx="302">
                  <c:v>30.3</c:v>
                </c:pt>
                <c:pt idx="303">
                  <c:v>30.4</c:v>
                </c:pt>
                <c:pt idx="304">
                  <c:v>30.5</c:v>
                </c:pt>
                <c:pt idx="305">
                  <c:v>30.6</c:v>
                </c:pt>
                <c:pt idx="306">
                  <c:v>30.7</c:v>
                </c:pt>
                <c:pt idx="307">
                  <c:v>30.8</c:v>
                </c:pt>
                <c:pt idx="308">
                  <c:v>30.9</c:v>
                </c:pt>
                <c:pt idx="309">
                  <c:v>31</c:v>
                </c:pt>
                <c:pt idx="310">
                  <c:v>31.1</c:v>
                </c:pt>
                <c:pt idx="311">
                  <c:v>31.2</c:v>
                </c:pt>
                <c:pt idx="312">
                  <c:v>31.3</c:v>
                </c:pt>
                <c:pt idx="313">
                  <c:v>31.4</c:v>
                </c:pt>
                <c:pt idx="314">
                  <c:v>31.5</c:v>
                </c:pt>
                <c:pt idx="315">
                  <c:v>31.6</c:v>
                </c:pt>
                <c:pt idx="316">
                  <c:v>31.7</c:v>
                </c:pt>
                <c:pt idx="317">
                  <c:v>31.8</c:v>
                </c:pt>
                <c:pt idx="318">
                  <c:v>31.9</c:v>
                </c:pt>
                <c:pt idx="319">
                  <c:v>32</c:v>
                </c:pt>
                <c:pt idx="320">
                  <c:v>32.1</c:v>
                </c:pt>
                <c:pt idx="321">
                  <c:v>32.200000000000003</c:v>
                </c:pt>
                <c:pt idx="322">
                  <c:v>32.300000000000004</c:v>
                </c:pt>
                <c:pt idx="323">
                  <c:v>32.4</c:v>
                </c:pt>
                <c:pt idx="324">
                  <c:v>32.5</c:v>
                </c:pt>
                <c:pt idx="325">
                  <c:v>32.6</c:v>
                </c:pt>
                <c:pt idx="326">
                  <c:v>32.700000000000003</c:v>
                </c:pt>
                <c:pt idx="327">
                  <c:v>32.800000000000004</c:v>
                </c:pt>
                <c:pt idx="328">
                  <c:v>32.9</c:v>
                </c:pt>
                <c:pt idx="329">
                  <c:v>33</c:v>
                </c:pt>
                <c:pt idx="330">
                  <c:v>33.1</c:v>
                </c:pt>
                <c:pt idx="331">
                  <c:v>33.200000000000003</c:v>
                </c:pt>
                <c:pt idx="332">
                  <c:v>33.300000000000004</c:v>
                </c:pt>
                <c:pt idx="333">
                  <c:v>33.4</c:v>
                </c:pt>
                <c:pt idx="334">
                  <c:v>33.5</c:v>
                </c:pt>
                <c:pt idx="335">
                  <c:v>33.6</c:v>
                </c:pt>
                <c:pt idx="336">
                  <c:v>33.700000000000003</c:v>
                </c:pt>
                <c:pt idx="337">
                  <c:v>33.800000000000004</c:v>
                </c:pt>
                <c:pt idx="338">
                  <c:v>33.9</c:v>
                </c:pt>
                <c:pt idx="339">
                  <c:v>34</c:v>
                </c:pt>
                <c:pt idx="340">
                  <c:v>34.1</c:v>
                </c:pt>
                <c:pt idx="341">
                  <c:v>34.200000000000003</c:v>
                </c:pt>
                <c:pt idx="342">
                  <c:v>34.300000000000004</c:v>
                </c:pt>
                <c:pt idx="343">
                  <c:v>34.4</c:v>
                </c:pt>
                <c:pt idx="344">
                  <c:v>34.5</c:v>
                </c:pt>
                <c:pt idx="345">
                  <c:v>34.6</c:v>
                </c:pt>
                <c:pt idx="346">
                  <c:v>34.700000000000003</c:v>
                </c:pt>
                <c:pt idx="347">
                  <c:v>34.800000000000004</c:v>
                </c:pt>
                <c:pt idx="348">
                  <c:v>34.9</c:v>
                </c:pt>
                <c:pt idx="349">
                  <c:v>35</c:v>
                </c:pt>
                <c:pt idx="350">
                  <c:v>35.1</c:v>
                </c:pt>
                <c:pt idx="351">
                  <c:v>35.200000000000003</c:v>
                </c:pt>
                <c:pt idx="352">
                  <c:v>35.300000000000004</c:v>
                </c:pt>
                <c:pt idx="353">
                  <c:v>35.4</c:v>
                </c:pt>
                <c:pt idx="354">
                  <c:v>35.5</c:v>
                </c:pt>
                <c:pt idx="355">
                  <c:v>35.6</c:v>
                </c:pt>
                <c:pt idx="356">
                  <c:v>35.700000000000003</c:v>
                </c:pt>
                <c:pt idx="357">
                  <c:v>35.800000000000004</c:v>
                </c:pt>
                <c:pt idx="358">
                  <c:v>35.9</c:v>
                </c:pt>
                <c:pt idx="359">
                  <c:v>36</c:v>
                </c:pt>
                <c:pt idx="360">
                  <c:v>36.1</c:v>
                </c:pt>
                <c:pt idx="361">
                  <c:v>36.200000000000003</c:v>
                </c:pt>
                <c:pt idx="362">
                  <c:v>36.300000000000004</c:v>
                </c:pt>
                <c:pt idx="363">
                  <c:v>36.4</c:v>
                </c:pt>
                <c:pt idx="364">
                  <c:v>36.5</c:v>
                </c:pt>
                <c:pt idx="365">
                  <c:v>36.6</c:v>
                </c:pt>
                <c:pt idx="366">
                  <c:v>36.700000000000003</c:v>
                </c:pt>
                <c:pt idx="367">
                  <c:v>36.800000000000004</c:v>
                </c:pt>
                <c:pt idx="368">
                  <c:v>36.9</c:v>
                </c:pt>
                <c:pt idx="369">
                  <c:v>37</c:v>
                </c:pt>
                <c:pt idx="370">
                  <c:v>37.1</c:v>
                </c:pt>
                <c:pt idx="371">
                  <c:v>37.200000000000003</c:v>
                </c:pt>
                <c:pt idx="372">
                  <c:v>37.300000000000004</c:v>
                </c:pt>
                <c:pt idx="373">
                  <c:v>37.4</c:v>
                </c:pt>
                <c:pt idx="374">
                  <c:v>37.5</c:v>
                </c:pt>
                <c:pt idx="375">
                  <c:v>37.6</c:v>
                </c:pt>
                <c:pt idx="376">
                  <c:v>37.700000000000003</c:v>
                </c:pt>
                <c:pt idx="377">
                  <c:v>37.800000000000004</c:v>
                </c:pt>
                <c:pt idx="378">
                  <c:v>37.9</c:v>
                </c:pt>
                <c:pt idx="379">
                  <c:v>38</c:v>
                </c:pt>
                <c:pt idx="380">
                  <c:v>38.1</c:v>
                </c:pt>
                <c:pt idx="381">
                  <c:v>38.200000000000003</c:v>
                </c:pt>
                <c:pt idx="382">
                  <c:v>38.300000000000004</c:v>
                </c:pt>
                <c:pt idx="383">
                  <c:v>38.4</c:v>
                </c:pt>
                <c:pt idx="384">
                  <c:v>38.5</c:v>
                </c:pt>
                <c:pt idx="385">
                  <c:v>38.6</c:v>
                </c:pt>
                <c:pt idx="386">
                  <c:v>38.700000000000003</c:v>
                </c:pt>
                <c:pt idx="387">
                  <c:v>38.800000000000004</c:v>
                </c:pt>
                <c:pt idx="388">
                  <c:v>38.9</c:v>
                </c:pt>
                <c:pt idx="389">
                  <c:v>39</c:v>
                </c:pt>
                <c:pt idx="390">
                  <c:v>39.1</c:v>
                </c:pt>
                <c:pt idx="391">
                  <c:v>39.200000000000003</c:v>
                </c:pt>
                <c:pt idx="392">
                  <c:v>39.300000000000004</c:v>
                </c:pt>
                <c:pt idx="393">
                  <c:v>39.4</c:v>
                </c:pt>
                <c:pt idx="394">
                  <c:v>39.5</c:v>
                </c:pt>
                <c:pt idx="395">
                  <c:v>39.6</c:v>
                </c:pt>
                <c:pt idx="396">
                  <c:v>39.700000000000003</c:v>
                </c:pt>
                <c:pt idx="397">
                  <c:v>39.800000000000004</c:v>
                </c:pt>
                <c:pt idx="398">
                  <c:v>39.9</c:v>
                </c:pt>
                <c:pt idx="399">
                  <c:v>40</c:v>
                </c:pt>
                <c:pt idx="400">
                  <c:v>40.1</c:v>
                </c:pt>
                <c:pt idx="401">
                  <c:v>40.200000000000003</c:v>
                </c:pt>
                <c:pt idx="402">
                  <c:v>40.300000000000004</c:v>
                </c:pt>
                <c:pt idx="403">
                  <c:v>40.4</c:v>
                </c:pt>
                <c:pt idx="404">
                  <c:v>40.5</c:v>
                </c:pt>
                <c:pt idx="405">
                  <c:v>40.6</c:v>
                </c:pt>
                <c:pt idx="406">
                  <c:v>40.700000000000003</c:v>
                </c:pt>
                <c:pt idx="407">
                  <c:v>40.800000000000004</c:v>
                </c:pt>
                <c:pt idx="408">
                  <c:v>40.9</c:v>
                </c:pt>
                <c:pt idx="409">
                  <c:v>41</c:v>
                </c:pt>
                <c:pt idx="410">
                  <c:v>41.1</c:v>
                </c:pt>
                <c:pt idx="411">
                  <c:v>41.2</c:v>
                </c:pt>
                <c:pt idx="412">
                  <c:v>41.3</c:v>
                </c:pt>
                <c:pt idx="413">
                  <c:v>41.4</c:v>
                </c:pt>
                <c:pt idx="414">
                  <c:v>41.5</c:v>
                </c:pt>
                <c:pt idx="415">
                  <c:v>41.6</c:v>
                </c:pt>
                <c:pt idx="416">
                  <c:v>41.7</c:v>
                </c:pt>
                <c:pt idx="417">
                  <c:v>41.8</c:v>
                </c:pt>
                <c:pt idx="418">
                  <c:v>41.9</c:v>
                </c:pt>
                <c:pt idx="419">
                  <c:v>42</c:v>
                </c:pt>
                <c:pt idx="420">
                  <c:v>42.1</c:v>
                </c:pt>
                <c:pt idx="421">
                  <c:v>42.2</c:v>
                </c:pt>
                <c:pt idx="422">
                  <c:v>42.3</c:v>
                </c:pt>
                <c:pt idx="423">
                  <c:v>42.4</c:v>
                </c:pt>
                <c:pt idx="424">
                  <c:v>42.5</c:v>
                </c:pt>
                <c:pt idx="425">
                  <c:v>42.6</c:v>
                </c:pt>
                <c:pt idx="426">
                  <c:v>42.7</c:v>
                </c:pt>
                <c:pt idx="427">
                  <c:v>42.8</c:v>
                </c:pt>
                <c:pt idx="428">
                  <c:v>42.9</c:v>
                </c:pt>
                <c:pt idx="429">
                  <c:v>43</c:v>
                </c:pt>
                <c:pt idx="430">
                  <c:v>43.1</c:v>
                </c:pt>
                <c:pt idx="431">
                  <c:v>43.2</c:v>
                </c:pt>
                <c:pt idx="432">
                  <c:v>43.3</c:v>
                </c:pt>
                <c:pt idx="433">
                  <c:v>43.4</c:v>
                </c:pt>
                <c:pt idx="434">
                  <c:v>43.5</c:v>
                </c:pt>
                <c:pt idx="435">
                  <c:v>43.6</c:v>
                </c:pt>
                <c:pt idx="436">
                  <c:v>43.7</c:v>
                </c:pt>
                <c:pt idx="437">
                  <c:v>43.8</c:v>
                </c:pt>
                <c:pt idx="438">
                  <c:v>43.9</c:v>
                </c:pt>
                <c:pt idx="439">
                  <c:v>44</c:v>
                </c:pt>
                <c:pt idx="440">
                  <c:v>44.1</c:v>
                </c:pt>
                <c:pt idx="441">
                  <c:v>44.2</c:v>
                </c:pt>
                <c:pt idx="442">
                  <c:v>44.3</c:v>
                </c:pt>
                <c:pt idx="443">
                  <c:v>44.4</c:v>
                </c:pt>
                <c:pt idx="444">
                  <c:v>44.5</c:v>
                </c:pt>
                <c:pt idx="445">
                  <c:v>44.6</c:v>
                </c:pt>
                <c:pt idx="446">
                  <c:v>44.7</c:v>
                </c:pt>
                <c:pt idx="447">
                  <c:v>44.8</c:v>
                </c:pt>
                <c:pt idx="448">
                  <c:v>44.9</c:v>
                </c:pt>
                <c:pt idx="449">
                  <c:v>45</c:v>
                </c:pt>
                <c:pt idx="450">
                  <c:v>45.1</c:v>
                </c:pt>
                <c:pt idx="451">
                  <c:v>45.2</c:v>
                </c:pt>
                <c:pt idx="452">
                  <c:v>45.3</c:v>
                </c:pt>
                <c:pt idx="453">
                  <c:v>45.4</c:v>
                </c:pt>
                <c:pt idx="454">
                  <c:v>45.5</c:v>
                </c:pt>
                <c:pt idx="455">
                  <c:v>45.6</c:v>
                </c:pt>
                <c:pt idx="456">
                  <c:v>45.7</c:v>
                </c:pt>
                <c:pt idx="457">
                  <c:v>45.8</c:v>
                </c:pt>
                <c:pt idx="458">
                  <c:v>45.9</c:v>
                </c:pt>
                <c:pt idx="459">
                  <c:v>46</c:v>
                </c:pt>
                <c:pt idx="460">
                  <c:v>46.1</c:v>
                </c:pt>
                <c:pt idx="461">
                  <c:v>46.2</c:v>
                </c:pt>
                <c:pt idx="462">
                  <c:v>46.3</c:v>
                </c:pt>
                <c:pt idx="463">
                  <c:v>46.4</c:v>
                </c:pt>
                <c:pt idx="464">
                  <c:v>46.5</c:v>
                </c:pt>
                <c:pt idx="465">
                  <c:v>46.6</c:v>
                </c:pt>
                <c:pt idx="466">
                  <c:v>46.7</c:v>
                </c:pt>
                <c:pt idx="467">
                  <c:v>46.8</c:v>
                </c:pt>
                <c:pt idx="468">
                  <c:v>46.9</c:v>
                </c:pt>
                <c:pt idx="469">
                  <c:v>47</c:v>
                </c:pt>
                <c:pt idx="470">
                  <c:v>47.1</c:v>
                </c:pt>
                <c:pt idx="471">
                  <c:v>47.2</c:v>
                </c:pt>
                <c:pt idx="472">
                  <c:v>47.3</c:v>
                </c:pt>
                <c:pt idx="473">
                  <c:v>47.4</c:v>
                </c:pt>
                <c:pt idx="474">
                  <c:v>47.5</c:v>
                </c:pt>
                <c:pt idx="475">
                  <c:v>47.6</c:v>
                </c:pt>
                <c:pt idx="476">
                  <c:v>47.7</c:v>
                </c:pt>
                <c:pt idx="477">
                  <c:v>47.8</c:v>
                </c:pt>
                <c:pt idx="478">
                  <c:v>47.9</c:v>
                </c:pt>
                <c:pt idx="479">
                  <c:v>48</c:v>
                </c:pt>
                <c:pt idx="480">
                  <c:v>48.1</c:v>
                </c:pt>
                <c:pt idx="481">
                  <c:v>48.2</c:v>
                </c:pt>
                <c:pt idx="482">
                  <c:v>48.3</c:v>
                </c:pt>
                <c:pt idx="483">
                  <c:v>48.4</c:v>
                </c:pt>
                <c:pt idx="484">
                  <c:v>48.5</c:v>
                </c:pt>
                <c:pt idx="485">
                  <c:v>48.6</c:v>
                </c:pt>
                <c:pt idx="486">
                  <c:v>48.7</c:v>
                </c:pt>
                <c:pt idx="487">
                  <c:v>48.8</c:v>
                </c:pt>
                <c:pt idx="488">
                  <c:v>48.9</c:v>
                </c:pt>
                <c:pt idx="489">
                  <c:v>49</c:v>
                </c:pt>
                <c:pt idx="490">
                  <c:v>49.1</c:v>
                </c:pt>
                <c:pt idx="491">
                  <c:v>49.2</c:v>
                </c:pt>
                <c:pt idx="492">
                  <c:v>49.3</c:v>
                </c:pt>
                <c:pt idx="493">
                  <c:v>49.4</c:v>
                </c:pt>
                <c:pt idx="494">
                  <c:v>49.5</c:v>
                </c:pt>
                <c:pt idx="495">
                  <c:v>49.6</c:v>
                </c:pt>
                <c:pt idx="496">
                  <c:v>49.7</c:v>
                </c:pt>
                <c:pt idx="497">
                  <c:v>49.8</c:v>
                </c:pt>
                <c:pt idx="498">
                  <c:v>49.9</c:v>
                </c:pt>
                <c:pt idx="499">
                  <c:v>50</c:v>
                </c:pt>
                <c:pt idx="500">
                  <c:v>50.1</c:v>
                </c:pt>
                <c:pt idx="501">
                  <c:v>50.2</c:v>
                </c:pt>
                <c:pt idx="502">
                  <c:v>50.3</c:v>
                </c:pt>
                <c:pt idx="503">
                  <c:v>50.4</c:v>
                </c:pt>
                <c:pt idx="504">
                  <c:v>50.5</c:v>
                </c:pt>
                <c:pt idx="505">
                  <c:v>50.6</c:v>
                </c:pt>
                <c:pt idx="506">
                  <c:v>50.7</c:v>
                </c:pt>
                <c:pt idx="507">
                  <c:v>50.8</c:v>
                </c:pt>
                <c:pt idx="508">
                  <c:v>50.9</c:v>
                </c:pt>
                <c:pt idx="509">
                  <c:v>51</c:v>
                </c:pt>
                <c:pt idx="510">
                  <c:v>51.1</c:v>
                </c:pt>
                <c:pt idx="511">
                  <c:v>51.2</c:v>
                </c:pt>
                <c:pt idx="512">
                  <c:v>51.3</c:v>
                </c:pt>
                <c:pt idx="513">
                  <c:v>51.4</c:v>
                </c:pt>
                <c:pt idx="514">
                  <c:v>51.5</c:v>
                </c:pt>
                <c:pt idx="515">
                  <c:v>51.6</c:v>
                </c:pt>
                <c:pt idx="516">
                  <c:v>51.7</c:v>
                </c:pt>
                <c:pt idx="517">
                  <c:v>51.8</c:v>
                </c:pt>
                <c:pt idx="518">
                  <c:v>51.9</c:v>
                </c:pt>
                <c:pt idx="519">
                  <c:v>52</c:v>
                </c:pt>
                <c:pt idx="520">
                  <c:v>52.1</c:v>
                </c:pt>
                <c:pt idx="521">
                  <c:v>52.2</c:v>
                </c:pt>
                <c:pt idx="522">
                  <c:v>52.3</c:v>
                </c:pt>
                <c:pt idx="523">
                  <c:v>52.4</c:v>
                </c:pt>
                <c:pt idx="524">
                  <c:v>52.5</c:v>
                </c:pt>
                <c:pt idx="525">
                  <c:v>52.6</c:v>
                </c:pt>
                <c:pt idx="526">
                  <c:v>52.7</c:v>
                </c:pt>
                <c:pt idx="527">
                  <c:v>52.8</c:v>
                </c:pt>
                <c:pt idx="528">
                  <c:v>52.9</c:v>
                </c:pt>
                <c:pt idx="529">
                  <c:v>53</c:v>
                </c:pt>
                <c:pt idx="530">
                  <c:v>53.1</c:v>
                </c:pt>
                <c:pt idx="531">
                  <c:v>53.2</c:v>
                </c:pt>
                <c:pt idx="532">
                  <c:v>53.3</c:v>
                </c:pt>
                <c:pt idx="533">
                  <c:v>53.4</c:v>
                </c:pt>
                <c:pt idx="534">
                  <c:v>53.5</c:v>
                </c:pt>
                <c:pt idx="535">
                  <c:v>53.6</c:v>
                </c:pt>
                <c:pt idx="536">
                  <c:v>53.7</c:v>
                </c:pt>
                <c:pt idx="537">
                  <c:v>53.8</c:v>
                </c:pt>
                <c:pt idx="538">
                  <c:v>53.9</c:v>
                </c:pt>
                <c:pt idx="539">
                  <c:v>54</c:v>
                </c:pt>
                <c:pt idx="540">
                  <c:v>54.1</c:v>
                </c:pt>
                <c:pt idx="541">
                  <c:v>54.2</c:v>
                </c:pt>
                <c:pt idx="542">
                  <c:v>54.3</c:v>
                </c:pt>
                <c:pt idx="543">
                  <c:v>54.4</c:v>
                </c:pt>
                <c:pt idx="544">
                  <c:v>54.5</c:v>
                </c:pt>
                <c:pt idx="545">
                  <c:v>54.6</c:v>
                </c:pt>
                <c:pt idx="546">
                  <c:v>54.7</c:v>
                </c:pt>
                <c:pt idx="547">
                  <c:v>54.8</c:v>
                </c:pt>
                <c:pt idx="548">
                  <c:v>54.9</c:v>
                </c:pt>
                <c:pt idx="549">
                  <c:v>55</c:v>
                </c:pt>
                <c:pt idx="550">
                  <c:v>55.1</c:v>
                </c:pt>
                <c:pt idx="551">
                  <c:v>55.2</c:v>
                </c:pt>
                <c:pt idx="552">
                  <c:v>55.3</c:v>
                </c:pt>
                <c:pt idx="553">
                  <c:v>55.4</c:v>
                </c:pt>
                <c:pt idx="554">
                  <c:v>55.5</c:v>
                </c:pt>
                <c:pt idx="555">
                  <c:v>55.6</c:v>
                </c:pt>
                <c:pt idx="556">
                  <c:v>55.7</c:v>
                </c:pt>
                <c:pt idx="557">
                  <c:v>55.8</c:v>
                </c:pt>
                <c:pt idx="558">
                  <c:v>55.9</c:v>
                </c:pt>
                <c:pt idx="559">
                  <c:v>56</c:v>
                </c:pt>
                <c:pt idx="560">
                  <c:v>56.1</c:v>
                </c:pt>
                <c:pt idx="561">
                  <c:v>56.2</c:v>
                </c:pt>
                <c:pt idx="562">
                  <c:v>56.3</c:v>
                </c:pt>
                <c:pt idx="563">
                  <c:v>56.4</c:v>
                </c:pt>
                <c:pt idx="564">
                  <c:v>56.5</c:v>
                </c:pt>
                <c:pt idx="565">
                  <c:v>56.6</c:v>
                </c:pt>
                <c:pt idx="566">
                  <c:v>56.7</c:v>
                </c:pt>
                <c:pt idx="567">
                  <c:v>56.8</c:v>
                </c:pt>
                <c:pt idx="568">
                  <c:v>56.9</c:v>
                </c:pt>
                <c:pt idx="569">
                  <c:v>57</c:v>
                </c:pt>
                <c:pt idx="570">
                  <c:v>57.1</c:v>
                </c:pt>
                <c:pt idx="571">
                  <c:v>57.2</c:v>
                </c:pt>
                <c:pt idx="572">
                  <c:v>57.3</c:v>
                </c:pt>
                <c:pt idx="573">
                  <c:v>57.4</c:v>
                </c:pt>
                <c:pt idx="574">
                  <c:v>57.5</c:v>
                </c:pt>
                <c:pt idx="575">
                  <c:v>57.6</c:v>
                </c:pt>
                <c:pt idx="576">
                  <c:v>57.7</c:v>
                </c:pt>
                <c:pt idx="577">
                  <c:v>57.8</c:v>
                </c:pt>
                <c:pt idx="578">
                  <c:v>57.9</c:v>
                </c:pt>
                <c:pt idx="579">
                  <c:v>58</c:v>
                </c:pt>
                <c:pt idx="580">
                  <c:v>58.1</c:v>
                </c:pt>
                <c:pt idx="581">
                  <c:v>58.2</c:v>
                </c:pt>
                <c:pt idx="582">
                  <c:v>58.3</c:v>
                </c:pt>
                <c:pt idx="583">
                  <c:v>58.4</c:v>
                </c:pt>
                <c:pt idx="584">
                  <c:v>58.5</c:v>
                </c:pt>
                <c:pt idx="585">
                  <c:v>58.6</c:v>
                </c:pt>
                <c:pt idx="586">
                  <c:v>58.7</c:v>
                </c:pt>
                <c:pt idx="587">
                  <c:v>58.8</c:v>
                </c:pt>
                <c:pt idx="588">
                  <c:v>58.9</c:v>
                </c:pt>
                <c:pt idx="589">
                  <c:v>59</c:v>
                </c:pt>
                <c:pt idx="590">
                  <c:v>59.1</c:v>
                </c:pt>
                <c:pt idx="591">
                  <c:v>59.2</c:v>
                </c:pt>
                <c:pt idx="592">
                  <c:v>59.3</c:v>
                </c:pt>
                <c:pt idx="593">
                  <c:v>59.4</c:v>
                </c:pt>
                <c:pt idx="594">
                  <c:v>59.5</c:v>
                </c:pt>
                <c:pt idx="595">
                  <c:v>59.6</c:v>
                </c:pt>
                <c:pt idx="596">
                  <c:v>59.7</c:v>
                </c:pt>
                <c:pt idx="597">
                  <c:v>59.8</c:v>
                </c:pt>
                <c:pt idx="598">
                  <c:v>59.9</c:v>
                </c:pt>
                <c:pt idx="599">
                  <c:v>60</c:v>
                </c:pt>
                <c:pt idx="600">
                  <c:v>60.1</c:v>
                </c:pt>
                <c:pt idx="601">
                  <c:v>60.2</c:v>
                </c:pt>
                <c:pt idx="602">
                  <c:v>60.3</c:v>
                </c:pt>
                <c:pt idx="603">
                  <c:v>60.4</c:v>
                </c:pt>
                <c:pt idx="604">
                  <c:v>60.5</c:v>
                </c:pt>
                <c:pt idx="605">
                  <c:v>60.6</c:v>
                </c:pt>
                <c:pt idx="606">
                  <c:v>60.7</c:v>
                </c:pt>
                <c:pt idx="607">
                  <c:v>60.8</c:v>
                </c:pt>
                <c:pt idx="608">
                  <c:v>60.9</c:v>
                </c:pt>
                <c:pt idx="609">
                  <c:v>61</c:v>
                </c:pt>
                <c:pt idx="610">
                  <c:v>61.1</c:v>
                </c:pt>
                <c:pt idx="611">
                  <c:v>61.2</c:v>
                </c:pt>
                <c:pt idx="612">
                  <c:v>61.3</c:v>
                </c:pt>
                <c:pt idx="613">
                  <c:v>61.4</c:v>
                </c:pt>
                <c:pt idx="614">
                  <c:v>61.5</c:v>
                </c:pt>
                <c:pt idx="615">
                  <c:v>61.6</c:v>
                </c:pt>
                <c:pt idx="616">
                  <c:v>61.7</c:v>
                </c:pt>
                <c:pt idx="617">
                  <c:v>61.8</c:v>
                </c:pt>
                <c:pt idx="618">
                  <c:v>61.9</c:v>
                </c:pt>
                <c:pt idx="619">
                  <c:v>62</c:v>
                </c:pt>
                <c:pt idx="620">
                  <c:v>62.1</c:v>
                </c:pt>
                <c:pt idx="621">
                  <c:v>62.2</c:v>
                </c:pt>
                <c:pt idx="622">
                  <c:v>62.3</c:v>
                </c:pt>
                <c:pt idx="623">
                  <c:v>62.4</c:v>
                </c:pt>
                <c:pt idx="624">
                  <c:v>62.5</c:v>
                </c:pt>
                <c:pt idx="625">
                  <c:v>62.6</c:v>
                </c:pt>
                <c:pt idx="626">
                  <c:v>62.7</c:v>
                </c:pt>
                <c:pt idx="627">
                  <c:v>62.8</c:v>
                </c:pt>
                <c:pt idx="628">
                  <c:v>62.9</c:v>
                </c:pt>
                <c:pt idx="629">
                  <c:v>63</c:v>
                </c:pt>
                <c:pt idx="630">
                  <c:v>63.1</c:v>
                </c:pt>
                <c:pt idx="631">
                  <c:v>63.2</c:v>
                </c:pt>
                <c:pt idx="632">
                  <c:v>63.3</c:v>
                </c:pt>
                <c:pt idx="633">
                  <c:v>63.4</c:v>
                </c:pt>
                <c:pt idx="634">
                  <c:v>63.5</c:v>
                </c:pt>
                <c:pt idx="635">
                  <c:v>63.6</c:v>
                </c:pt>
                <c:pt idx="636">
                  <c:v>63.7</c:v>
                </c:pt>
                <c:pt idx="637">
                  <c:v>63.8</c:v>
                </c:pt>
                <c:pt idx="638">
                  <c:v>63.9</c:v>
                </c:pt>
                <c:pt idx="639">
                  <c:v>64</c:v>
                </c:pt>
                <c:pt idx="640">
                  <c:v>64.099999999999994</c:v>
                </c:pt>
                <c:pt idx="641">
                  <c:v>64.2</c:v>
                </c:pt>
                <c:pt idx="642">
                  <c:v>64.3</c:v>
                </c:pt>
                <c:pt idx="643">
                  <c:v>64.400000000000006</c:v>
                </c:pt>
                <c:pt idx="644">
                  <c:v>64.5</c:v>
                </c:pt>
                <c:pt idx="645">
                  <c:v>64.599999999999994</c:v>
                </c:pt>
                <c:pt idx="646">
                  <c:v>64.7</c:v>
                </c:pt>
                <c:pt idx="647">
                  <c:v>64.8</c:v>
                </c:pt>
                <c:pt idx="648">
                  <c:v>64.900000000000006</c:v>
                </c:pt>
                <c:pt idx="649">
                  <c:v>65</c:v>
                </c:pt>
                <c:pt idx="650">
                  <c:v>65.099999999999994</c:v>
                </c:pt>
                <c:pt idx="651">
                  <c:v>65.2</c:v>
                </c:pt>
                <c:pt idx="652">
                  <c:v>65.3</c:v>
                </c:pt>
                <c:pt idx="653">
                  <c:v>65.400000000000006</c:v>
                </c:pt>
                <c:pt idx="654">
                  <c:v>65.5</c:v>
                </c:pt>
                <c:pt idx="655">
                  <c:v>65.599999999999994</c:v>
                </c:pt>
                <c:pt idx="656">
                  <c:v>65.7</c:v>
                </c:pt>
                <c:pt idx="657">
                  <c:v>65.8</c:v>
                </c:pt>
                <c:pt idx="658">
                  <c:v>65.900000000000006</c:v>
                </c:pt>
                <c:pt idx="659">
                  <c:v>66</c:v>
                </c:pt>
                <c:pt idx="660">
                  <c:v>66.099999999999994</c:v>
                </c:pt>
                <c:pt idx="661">
                  <c:v>66.2</c:v>
                </c:pt>
                <c:pt idx="662">
                  <c:v>66.3</c:v>
                </c:pt>
                <c:pt idx="663">
                  <c:v>66.400000000000006</c:v>
                </c:pt>
                <c:pt idx="664">
                  <c:v>66.5</c:v>
                </c:pt>
                <c:pt idx="665">
                  <c:v>66.599999999999994</c:v>
                </c:pt>
                <c:pt idx="666">
                  <c:v>66.7</c:v>
                </c:pt>
                <c:pt idx="667">
                  <c:v>66.8</c:v>
                </c:pt>
                <c:pt idx="668">
                  <c:v>66.900000000000006</c:v>
                </c:pt>
                <c:pt idx="669">
                  <c:v>67</c:v>
                </c:pt>
                <c:pt idx="670">
                  <c:v>67.099999999999994</c:v>
                </c:pt>
                <c:pt idx="671">
                  <c:v>67.2</c:v>
                </c:pt>
                <c:pt idx="672">
                  <c:v>67.3</c:v>
                </c:pt>
                <c:pt idx="673">
                  <c:v>67.400000000000006</c:v>
                </c:pt>
                <c:pt idx="674">
                  <c:v>67.5</c:v>
                </c:pt>
                <c:pt idx="675">
                  <c:v>67.599999999999994</c:v>
                </c:pt>
                <c:pt idx="676">
                  <c:v>67.7</c:v>
                </c:pt>
                <c:pt idx="677">
                  <c:v>67.8</c:v>
                </c:pt>
                <c:pt idx="678">
                  <c:v>67.900000000000006</c:v>
                </c:pt>
                <c:pt idx="679">
                  <c:v>68</c:v>
                </c:pt>
                <c:pt idx="680">
                  <c:v>68.099999999999994</c:v>
                </c:pt>
                <c:pt idx="681">
                  <c:v>68.2</c:v>
                </c:pt>
                <c:pt idx="682">
                  <c:v>68.3</c:v>
                </c:pt>
                <c:pt idx="683">
                  <c:v>68.400000000000006</c:v>
                </c:pt>
                <c:pt idx="684">
                  <c:v>68.5</c:v>
                </c:pt>
                <c:pt idx="685">
                  <c:v>68.599999999999994</c:v>
                </c:pt>
                <c:pt idx="686">
                  <c:v>68.7</c:v>
                </c:pt>
                <c:pt idx="687">
                  <c:v>68.8</c:v>
                </c:pt>
                <c:pt idx="688">
                  <c:v>68.900000000000006</c:v>
                </c:pt>
                <c:pt idx="689">
                  <c:v>69</c:v>
                </c:pt>
                <c:pt idx="690">
                  <c:v>69.099999999999994</c:v>
                </c:pt>
                <c:pt idx="691">
                  <c:v>69.2</c:v>
                </c:pt>
                <c:pt idx="692">
                  <c:v>69.3</c:v>
                </c:pt>
                <c:pt idx="693">
                  <c:v>69.400000000000006</c:v>
                </c:pt>
                <c:pt idx="694">
                  <c:v>69.5</c:v>
                </c:pt>
                <c:pt idx="695">
                  <c:v>69.599999999999994</c:v>
                </c:pt>
                <c:pt idx="696">
                  <c:v>69.7</c:v>
                </c:pt>
                <c:pt idx="697">
                  <c:v>69.8</c:v>
                </c:pt>
                <c:pt idx="698">
                  <c:v>69.900000000000006</c:v>
                </c:pt>
                <c:pt idx="699">
                  <c:v>70</c:v>
                </c:pt>
                <c:pt idx="700">
                  <c:v>70.099999999999994</c:v>
                </c:pt>
                <c:pt idx="701">
                  <c:v>70.2</c:v>
                </c:pt>
                <c:pt idx="702">
                  <c:v>70.3</c:v>
                </c:pt>
                <c:pt idx="703">
                  <c:v>70.400000000000006</c:v>
                </c:pt>
                <c:pt idx="704">
                  <c:v>70.5</c:v>
                </c:pt>
                <c:pt idx="705">
                  <c:v>70.599999999999994</c:v>
                </c:pt>
                <c:pt idx="706">
                  <c:v>70.7</c:v>
                </c:pt>
                <c:pt idx="707">
                  <c:v>70.8</c:v>
                </c:pt>
                <c:pt idx="708">
                  <c:v>70.900000000000006</c:v>
                </c:pt>
                <c:pt idx="709">
                  <c:v>71</c:v>
                </c:pt>
                <c:pt idx="710">
                  <c:v>71.099999999999994</c:v>
                </c:pt>
                <c:pt idx="711">
                  <c:v>71.2</c:v>
                </c:pt>
                <c:pt idx="712">
                  <c:v>71.3</c:v>
                </c:pt>
                <c:pt idx="713">
                  <c:v>71.400000000000006</c:v>
                </c:pt>
                <c:pt idx="714">
                  <c:v>71.5</c:v>
                </c:pt>
                <c:pt idx="715">
                  <c:v>71.599999999999994</c:v>
                </c:pt>
                <c:pt idx="716">
                  <c:v>71.7</c:v>
                </c:pt>
                <c:pt idx="717">
                  <c:v>71.8</c:v>
                </c:pt>
                <c:pt idx="718">
                  <c:v>71.900000000000006</c:v>
                </c:pt>
                <c:pt idx="719">
                  <c:v>72</c:v>
                </c:pt>
                <c:pt idx="720">
                  <c:v>72.099999999999994</c:v>
                </c:pt>
                <c:pt idx="721">
                  <c:v>72.2</c:v>
                </c:pt>
                <c:pt idx="722">
                  <c:v>72.3</c:v>
                </c:pt>
                <c:pt idx="723">
                  <c:v>72.400000000000006</c:v>
                </c:pt>
                <c:pt idx="724">
                  <c:v>72.5</c:v>
                </c:pt>
                <c:pt idx="725">
                  <c:v>72.599999999999994</c:v>
                </c:pt>
                <c:pt idx="726">
                  <c:v>72.7</c:v>
                </c:pt>
                <c:pt idx="727">
                  <c:v>72.8</c:v>
                </c:pt>
                <c:pt idx="728">
                  <c:v>72.900000000000006</c:v>
                </c:pt>
                <c:pt idx="729">
                  <c:v>73</c:v>
                </c:pt>
                <c:pt idx="730">
                  <c:v>73.099999999999994</c:v>
                </c:pt>
                <c:pt idx="731">
                  <c:v>73.2</c:v>
                </c:pt>
                <c:pt idx="732">
                  <c:v>73.3</c:v>
                </c:pt>
                <c:pt idx="733">
                  <c:v>73.400000000000006</c:v>
                </c:pt>
                <c:pt idx="734">
                  <c:v>73.5</c:v>
                </c:pt>
                <c:pt idx="735">
                  <c:v>73.599999999999994</c:v>
                </c:pt>
                <c:pt idx="736">
                  <c:v>73.7</c:v>
                </c:pt>
                <c:pt idx="737">
                  <c:v>73.8</c:v>
                </c:pt>
                <c:pt idx="738">
                  <c:v>73.900000000000006</c:v>
                </c:pt>
                <c:pt idx="739">
                  <c:v>74</c:v>
                </c:pt>
                <c:pt idx="740">
                  <c:v>74.099999999999994</c:v>
                </c:pt>
                <c:pt idx="741">
                  <c:v>74.2</c:v>
                </c:pt>
                <c:pt idx="742">
                  <c:v>74.3</c:v>
                </c:pt>
                <c:pt idx="743">
                  <c:v>74.400000000000006</c:v>
                </c:pt>
                <c:pt idx="744">
                  <c:v>74.5</c:v>
                </c:pt>
                <c:pt idx="745">
                  <c:v>74.599999999999994</c:v>
                </c:pt>
                <c:pt idx="746">
                  <c:v>74.7</c:v>
                </c:pt>
                <c:pt idx="747">
                  <c:v>74.8</c:v>
                </c:pt>
                <c:pt idx="748">
                  <c:v>74.900000000000006</c:v>
                </c:pt>
                <c:pt idx="749">
                  <c:v>75</c:v>
                </c:pt>
                <c:pt idx="750">
                  <c:v>75.099999999999994</c:v>
                </c:pt>
                <c:pt idx="751">
                  <c:v>75.2</c:v>
                </c:pt>
                <c:pt idx="752">
                  <c:v>75.3</c:v>
                </c:pt>
                <c:pt idx="753">
                  <c:v>75.400000000000006</c:v>
                </c:pt>
                <c:pt idx="754">
                  <c:v>75.5</c:v>
                </c:pt>
                <c:pt idx="755">
                  <c:v>75.599999999999994</c:v>
                </c:pt>
                <c:pt idx="756">
                  <c:v>75.7</c:v>
                </c:pt>
                <c:pt idx="757">
                  <c:v>75.8</c:v>
                </c:pt>
                <c:pt idx="758">
                  <c:v>75.900000000000006</c:v>
                </c:pt>
                <c:pt idx="759">
                  <c:v>76</c:v>
                </c:pt>
                <c:pt idx="760">
                  <c:v>76.099999999999994</c:v>
                </c:pt>
                <c:pt idx="761">
                  <c:v>76.2</c:v>
                </c:pt>
                <c:pt idx="762">
                  <c:v>76.3</c:v>
                </c:pt>
                <c:pt idx="763">
                  <c:v>76.400000000000006</c:v>
                </c:pt>
                <c:pt idx="764">
                  <c:v>76.5</c:v>
                </c:pt>
                <c:pt idx="765">
                  <c:v>76.599999999999994</c:v>
                </c:pt>
                <c:pt idx="766">
                  <c:v>76.7</c:v>
                </c:pt>
                <c:pt idx="767">
                  <c:v>76.8</c:v>
                </c:pt>
                <c:pt idx="768">
                  <c:v>76.900000000000006</c:v>
                </c:pt>
                <c:pt idx="769">
                  <c:v>77</c:v>
                </c:pt>
                <c:pt idx="770">
                  <c:v>77.099999999999994</c:v>
                </c:pt>
                <c:pt idx="771">
                  <c:v>77.2</c:v>
                </c:pt>
                <c:pt idx="772">
                  <c:v>77.3</c:v>
                </c:pt>
                <c:pt idx="773">
                  <c:v>77.400000000000006</c:v>
                </c:pt>
                <c:pt idx="774">
                  <c:v>77.5</c:v>
                </c:pt>
                <c:pt idx="775">
                  <c:v>77.599999999999994</c:v>
                </c:pt>
                <c:pt idx="776">
                  <c:v>77.7</c:v>
                </c:pt>
                <c:pt idx="777">
                  <c:v>77.8</c:v>
                </c:pt>
                <c:pt idx="778">
                  <c:v>77.900000000000006</c:v>
                </c:pt>
                <c:pt idx="779">
                  <c:v>78</c:v>
                </c:pt>
                <c:pt idx="780">
                  <c:v>78.099999999999994</c:v>
                </c:pt>
                <c:pt idx="781">
                  <c:v>78.2</c:v>
                </c:pt>
                <c:pt idx="782">
                  <c:v>78.3</c:v>
                </c:pt>
                <c:pt idx="783">
                  <c:v>78.400000000000006</c:v>
                </c:pt>
                <c:pt idx="784">
                  <c:v>78.5</c:v>
                </c:pt>
                <c:pt idx="785">
                  <c:v>78.599999999999994</c:v>
                </c:pt>
                <c:pt idx="786">
                  <c:v>78.7</c:v>
                </c:pt>
                <c:pt idx="787">
                  <c:v>78.8</c:v>
                </c:pt>
                <c:pt idx="788">
                  <c:v>78.900000000000006</c:v>
                </c:pt>
                <c:pt idx="789">
                  <c:v>79</c:v>
                </c:pt>
                <c:pt idx="790">
                  <c:v>79.099999999999994</c:v>
                </c:pt>
                <c:pt idx="791">
                  <c:v>79.2</c:v>
                </c:pt>
                <c:pt idx="792">
                  <c:v>79.3</c:v>
                </c:pt>
                <c:pt idx="793">
                  <c:v>79.400000000000006</c:v>
                </c:pt>
                <c:pt idx="794">
                  <c:v>79.5</c:v>
                </c:pt>
                <c:pt idx="795">
                  <c:v>79.599999999999994</c:v>
                </c:pt>
                <c:pt idx="796">
                  <c:v>79.7</c:v>
                </c:pt>
                <c:pt idx="797">
                  <c:v>79.8</c:v>
                </c:pt>
                <c:pt idx="798">
                  <c:v>79.900000000000006</c:v>
                </c:pt>
                <c:pt idx="799">
                  <c:v>80</c:v>
                </c:pt>
                <c:pt idx="800">
                  <c:v>80.099999999999994</c:v>
                </c:pt>
                <c:pt idx="801">
                  <c:v>80.2</c:v>
                </c:pt>
                <c:pt idx="802">
                  <c:v>80.3</c:v>
                </c:pt>
                <c:pt idx="803">
                  <c:v>80.400000000000006</c:v>
                </c:pt>
                <c:pt idx="804">
                  <c:v>80.5</c:v>
                </c:pt>
                <c:pt idx="805">
                  <c:v>80.599999999999994</c:v>
                </c:pt>
                <c:pt idx="806">
                  <c:v>80.7</c:v>
                </c:pt>
                <c:pt idx="807">
                  <c:v>80.8</c:v>
                </c:pt>
                <c:pt idx="808">
                  <c:v>80.900000000000006</c:v>
                </c:pt>
                <c:pt idx="809">
                  <c:v>81</c:v>
                </c:pt>
                <c:pt idx="810">
                  <c:v>81.099999999999994</c:v>
                </c:pt>
                <c:pt idx="811">
                  <c:v>81.2</c:v>
                </c:pt>
                <c:pt idx="812">
                  <c:v>81.3</c:v>
                </c:pt>
                <c:pt idx="813">
                  <c:v>81.400000000000006</c:v>
                </c:pt>
                <c:pt idx="814">
                  <c:v>81.5</c:v>
                </c:pt>
                <c:pt idx="815">
                  <c:v>81.599999999999994</c:v>
                </c:pt>
                <c:pt idx="816">
                  <c:v>81.7</c:v>
                </c:pt>
                <c:pt idx="817">
                  <c:v>81.8</c:v>
                </c:pt>
                <c:pt idx="818">
                  <c:v>81.900000000000006</c:v>
                </c:pt>
                <c:pt idx="819">
                  <c:v>82</c:v>
                </c:pt>
                <c:pt idx="820">
                  <c:v>82.1</c:v>
                </c:pt>
                <c:pt idx="821">
                  <c:v>82.2</c:v>
                </c:pt>
                <c:pt idx="822">
                  <c:v>82.3</c:v>
                </c:pt>
                <c:pt idx="823">
                  <c:v>82.4</c:v>
                </c:pt>
                <c:pt idx="824">
                  <c:v>82.5</c:v>
                </c:pt>
                <c:pt idx="825">
                  <c:v>82.6</c:v>
                </c:pt>
                <c:pt idx="826">
                  <c:v>82.7</c:v>
                </c:pt>
                <c:pt idx="827">
                  <c:v>82.8</c:v>
                </c:pt>
                <c:pt idx="828">
                  <c:v>82.9</c:v>
                </c:pt>
                <c:pt idx="829">
                  <c:v>83</c:v>
                </c:pt>
                <c:pt idx="830">
                  <c:v>83.1</c:v>
                </c:pt>
                <c:pt idx="831">
                  <c:v>83.2</c:v>
                </c:pt>
                <c:pt idx="832">
                  <c:v>83.3</c:v>
                </c:pt>
                <c:pt idx="833">
                  <c:v>83.4</c:v>
                </c:pt>
                <c:pt idx="834">
                  <c:v>83.5</c:v>
                </c:pt>
                <c:pt idx="835">
                  <c:v>83.6</c:v>
                </c:pt>
                <c:pt idx="836">
                  <c:v>83.7</c:v>
                </c:pt>
                <c:pt idx="837">
                  <c:v>83.8</c:v>
                </c:pt>
                <c:pt idx="838">
                  <c:v>83.9</c:v>
                </c:pt>
                <c:pt idx="839">
                  <c:v>84</c:v>
                </c:pt>
                <c:pt idx="840">
                  <c:v>84.1</c:v>
                </c:pt>
                <c:pt idx="841">
                  <c:v>84.2</c:v>
                </c:pt>
                <c:pt idx="842">
                  <c:v>84.3</c:v>
                </c:pt>
                <c:pt idx="843">
                  <c:v>84.4</c:v>
                </c:pt>
                <c:pt idx="844">
                  <c:v>84.5</c:v>
                </c:pt>
                <c:pt idx="845">
                  <c:v>84.6</c:v>
                </c:pt>
                <c:pt idx="846">
                  <c:v>84.7</c:v>
                </c:pt>
                <c:pt idx="847">
                  <c:v>84.8</c:v>
                </c:pt>
                <c:pt idx="848">
                  <c:v>84.9</c:v>
                </c:pt>
                <c:pt idx="849">
                  <c:v>85</c:v>
                </c:pt>
                <c:pt idx="850">
                  <c:v>85.1</c:v>
                </c:pt>
                <c:pt idx="851">
                  <c:v>85.2</c:v>
                </c:pt>
                <c:pt idx="852">
                  <c:v>85.3</c:v>
                </c:pt>
                <c:pt idx="853">
                  <c:v>85.4</c:v>
                </c:pt>
                <c:pt idx="854">
                  <c:v>85.5</c:v>
                </c:pt>
                <c:pt idx="855">
                  <c:v>85.6</c:v>
                </c:pt>
                <c:pt idx="856">
                  <c:v>85.7</c:v>
                </c:pt>
                <c:pt idx="857">
                  <c:v>85.8</c:v>
                </c:pt>
                <c:pt idx="858">
                  <c:v>85.9</c:v>
                </c:pt>
                <c:pt idx="859">
                  <c:v>86</c:v>
                </c:pt>
                <c:pt idx="860">
                  <c:v>86.1</c:v>
                </c:pt>
                <c:pt idx="861">
                  <c:v>86.2</c:v>
                </c:pt>
                <c:pt idx="862">
                  <c:v>86.3</c:v>
                </c:pt>
                <c:pt idx="863">
                  <c:v>86.4</c:v>
                </c:pt>
                <c:pt idx="864">
                  <c:v>86.5</c:v>
                </c:pt>
                <c:pt idx="865">
                  <c:v>86.6</c:v>
                </c:pt>
                <c:pt idx="866">
                  <c:v>86.7</c:v>
                </c:pt>
                <c:pt idx="867">
                  <c:v>86.8</c:v>
                </c:pt>
                <c:pt idx="868">
                  <c:v>86.9</c:v>
                </c:pt>
                <c:pt idx="869">
                  <c:v>87</c:v>
                </c:pt>
                <c:pt idx="870">
                  <c:v>87.1</c:v>
                </c:pt>
                <c:pt idx="871">
                  <c:v>87.2</c:v>
                </c:pt>
                <c:pt idx="872">
                  <c:v>87.3</c:v>
                </c:pt>
                <c:pt idx="873">
                  <c:v>87.4</c:v>
                </c:pt>
                <c:pt idx="874">
                  <c:v>87.5</c:v>
                </c:pt>
                <c:pt idx="875">
                  <c:v>87.6</c:v>
                </c:pt>
                <c:pt idx="876">
                  <c:v>87.7</c:v>
                </c:pt>
                <c:pt idx="877">
                  <c:v>87.8</c:v>
                </c:pt>
                <c:pt idx="878">
                  <c:v>87.9</c:v>
                </c:pt>
                <c:pt idx="879">
                  <c:v>88</c:v>
                </c:pt>
                <c:pt idx="880">
                  <c:v>88.1</c:v>
                </c:pt>
                <c:pt idx="881">
                  <c:v>88.2</c:v>
                </c:pt>
                <c:pt idx="882">
                  <c:v>88.3</c:v>
                </c:pt>
                <c:pt idx="883">
                  <c:v>88.4</c:v>
                </c:pt>
                <c:pt idx="884">
                  <c:v>88.5</c:v>
                </c:pt>
                <c:pt idx="885">
                  <c:v>88.6</c:v>
                </c:pt>
                <c:pt idx="886">
                  <c:v>88.7</c:v>
                </c:pt>
                <c:pt idx="887">
                  <c:v>88.8</c:v>
                </c:pt>
                <c:pt idx="888">
                  <c:v>88.9</c:v>
                </c:pt>
                <c:pt idx="889">
                  <c:v>89</c:v>
                </c:pt>
                <c:pt idx="890">
                  <c:v>89.1</c:v>
                </c:pt>
                <c:pt idx="891">
                  <c:v>89.2</c:v>
                </c:pt>
                <c:pt idx="892">
                  <c:v>89.3</c:v>
                </c:pt>
                <c:pt idx="893">
                  <c:v>89.4</c:v>
                </c:pt>
                <c:pt idx="894">
                  <c:v>89.5</c:v>
                </c:pt>
                <c:pt idx="895">
                  <c:v>89.6</c:v>
                </c:pt>
                <c:pt idx="896">
                  <c:v>89.7</c:v>
                </c:pt>
                <c:pt idx="897">
                  <c:v>89.8</c:v>
                </c:pt>
                <c:pt idx="898">
                  <c:v>89.9</c:v>
                </c:pt>
                <c:pt idx="899">
                  <c:v>90</c:v>
                </c:pt>
                <c:pt idx="900">
                  <c:v>90.1</c:v>
                </c:pt>
                <c:pt idx="901">
                  <c:v>90.2</c:v>
                </c:pt>
                <c:pt idx="902">
                  <c:v>90.3</c:v>
                </c:pt>
                <c:pt idx="903">
                  <c:v>90.4</c:v>
                </c:pt>
                <c:pt idx="904">
                  <c:v>90.5</c:v>
                </c:pt>
                <c:pt idx="905">
                  <c:v>90.6</c:v>
                </c:pt>
                <c:pt idx="906">
                  <c:v>90.7</c:v>
                </c:pt>
                <c:pt idx="907">
                  <c:v>90.8</c:v>
                </c:pt>
                <c:pt idx="908">
                  <c:v>90.9</c:v>
                </c:pt>
                <c:pt idx="909">
                  <c:v>91</c:v>
                </c:pt>
                <c:pt idx="910">
                  <c:v>91.1</c:v>
                </c:pt>
                <c:pt idx="911">
                  <c:v>91.2</c:v>
                </c:pt>
                <c:pt idx="912">
                  <c:v>91.3</c:v>
                </c:pt>
                <c:pt idx="913">
                  <c:v>91.4</c:v>
                </c:pt>
                <c:pt idx="914">
                  <c:v>91.5</c:v>
                </c:pt>
                <c:pt idx="915">
                  <c:v>91.6</c:v>
                </c:pt>
                <c:pt idx="916">
                  <c:v>91.7</c:v>
                </c:pt>
                <c:pt idx="917">
                  <c:v>91.8</c:v>
                </c:pt>
                <c:pt idx="918">
                  <c:v>91.9</c:v>
                </c:pt>
                <c:pt idx="919">
                  <c:v>92</c:v>
                </c:pt>
                <c:pt idx="920">
                  <c:v>92.1</c:v>
                </c:pt>
                <c:pt idx="921">
                  <c:v>92.2</c:v>
                </c:pt>
                <c:pt idx="922">
                  <c:v>92.3</c:v>
                </c:pt>
                <c:pt idx="923">
                  <c:v>92.4</c:v>
                </c:pt>
                <c:pt idx="924">
                  <c:v>92.5</c:v>
                </c:pt>
                <c:pt idx="925">
                  <c:v>92.6</c:v>
                </c:pt>
                <c:pt idx="926">
                  <c:v>92.7</c:v>
                </c:pt>
                <c:pt idx="927">
                  <c:v>92.8</c:v>
                </c:pt>
                <c:pt idx="928">
                  <c:v>92.9</c:v>
                </c:pt>
                <c:pt idx="929">
                  <c:v>93</c:v>
                </c:pt>
                <c:pt idx="930">
                  <c:v>93.1</c:v>
                </c:pt>
                <c:pt idx="931">
                  <c:v>93.2</c:v>
                </c:pt>
                <c:pt idx="932">
                  <c:v>93.3</c:v>
                </c:pt>
                <c:pt idx="933">
                  <c:v>93.4</c:v>
                </c:pt>
                <c:pt idx="934">
                  <c:v>93.5</c:v>
                </c:pt>
                <c:pt idx="935">
                  <c:v>93.6</c:v>
                </c:pt>
                <c:pt idx="936">
                  <c:v>93.7</c:v>
                </c:pt>
                <c:pt idx="937">
                  <c:v>93.8</c:v>
                </c:pt>
                <c:pt idx="938">
                  <c:v>93.9</c:v>
                </c:pt>
                <c:pt idx="939">
                  <c:v>94</c:v>
                </c:pt>
                <c:pt idx="940">
                  <c:v>94.1</c:v>
                </c:pt>
                <c:pt idx="941">
                  <c:v>94.2</c:v>
                </c:pt>
                <c:pt idx="942">
                  <c:v>94.3</c:v>
                </c:pt>
                <c:pt idx="943">
                  <c:v>94.4</c:v>
                </c:pt>
                <c:pt idx="944">
                  <c:v>94.5</c:v>
                </c:pt>
                <c:pt idx="945">
                  <c:v>94.6</c:v>
                </c:pt>
                <c:pt idx="946">
                  <c:v>94.7</c:v>
                </c:pt>
                <c:pt idx="947">
                  <c:v>94.8</c:v>
                </c:pt>
                <c:pt idx="948">
                  <c:v>94.9</c:v>
                </c:pt>
                <c:pt idx="949">
                  <c:v>95</c:v>
                </c:pt>
                <c:pt idx="950">
                  <c:v>95.1</c:v>
                </c:pt>
                <c:pt idx="951">
                  <c:v>95.2</c:v>
                </c:pt>
                <c:pt idx="952">
                  <c:v>95.3</c:v>
                </c:pt>
                <c:pt idx="953">
                  <c:v>95.4</c:v>
                </c:pt>
                <c:pt idx="954">
                  <c:v>95.5</c:v>
                </c:pt>
                <c:pt idx="955">
                  <c:v>95.6</c:v>
                </c:pt>
                <c:pt idx="956">
                  <c:v>95.7</c:v>
                </c:pt>
                <c:pt idx="957">
                  <c:v>95.8</c:v>
                </c:pt>
                <c:pt idx="958">
                  <c:v>95.9</c:v>
                </c:pt>
                <c:pt idx="959">
                  <c:v>96</c:v>
                </c:pt>
                <c:pt idx="960">
                  <c:v>96.1</c:v>
                </c:pt>
                <c:pt idx="961">
                  <c:v>96.2</c:v>
                </c:pt>
                <c:pt idx="962">
                  <c:v>96.3</c:v>
                </c:pt>
                <c:pt idx="963">
                  <c:v>96.4</c:v>
                </c:pt>
                <c:pt idx="964">
                  <c:v>96.5</c:v>
                </c:pt>
                <c:pt idx="965">
                  <c:v>96.6</c:v>
                </c:pt>
                <c:pt idx="966">
                  <c:v>96.7</c:v>
                </c:pt>
                <c:pt idx="967">
                  <c:v>96.8</c:v>
                </c:pt>
                <c:pt idx="968">
                  <c:v>96.9</c:v>
                </c:pt>
                <c:pt idx="969">
                  <c:v>97</c:v>
                </c:pt>
                <c:pt idx="970">
                  <c:v>97.1</c:v>
                </c:pt>
                <c:pt idx="971">
                  <c:v>97.2</c:v>
                </c:pt>
                <c:pt idx="972">
                  <c:v>97.3</c:v>
                </c:pt>
                <c:pt idx="973">
                  <c:v>97.4</c:v>
                </c:pt>
                <c:pt idx="974">
                  <c:v>97.5</c:v>
                </c:pt>
                <c:pt idx="975">
                  <c:v>97.6</c:v>
                </c:pt>
                <c:pt idx="976">
                  <c:v>97.7</c:v>
                </c:pt>
                <c:pt idx="977">
                  <c:v>97.8</c:v>
                </c:pt>
                <c:pt idx="978">
                  <c:v>97.9</c:v>
                </c:pt>
                <c:pt idx="979">
                  <c:v>98</c:v>
                </c:pt>
                <c:pt idx="980">
                  <c:v>98.1</c:v>
                </c:pt>
                <c:pt idx="981">
                  <c:v>98.2</c:v>
                </c:pt>
                <c:pt idx="982">
                  <c:v>98.3</c:v>
                </c:pt>
                <c:pt idx="983">
                  <c:v>98.4</c:v>
                </c:pt>
                <c:pt idx="984">
                  <c:v>98.5</c:v>
                </c:pt>
                <c:pt idx="985">
                  <c:v>98.6</c:v>
                </c:pt>
                <c:pt idx="986">
                  <c:v>98.7</c:v>
                </c:pt>
                <c:pt idx="987">
                  <c:v>98.8</c:v>
                </c:pt>
                <c:pt idx="988">
                  <c:v>98.9</c:v>
                </c:pt>
                <c:pt idx="989">
                  <c:v>99</c:v>
                </c:pt>
                <c:pt idx="990">
                  <c:v>99.1</c:v>
                </c:pt>
                <c:pt idx="991">
                  <c:v>99.2</c:v>
                </c:pt>
                <c:pt idx="992">
                  <c:v>99.3</c:v>
                </c:pt>
                <c:pt idx="993">
                  <c:v>99.4</c:v>
                </c:pt>
                <c:pt idx="994">
                  <c:v>99.5</c:v>
                </c:pt>
                <c:pt idx="995">
                  <c:v>99.6</c:v>
                </c:pt>
                <c:pt idx="996">
                  <c:v>99.7</c:v>
                </c:pt>
                <c:pt idx="997">
                  <c:v>99.8</c:v>
                </c:pt>
                <c:pt idx="998">
                  <c:v>99.9</c:v>
                </c:pt>
                <c:pt idx="999">
                  <c:v>100</c:v>
                </c:pt>
              </c:numCache>
            </c:numRef>
          </c:cat>
          <c:val>
            <c:numRef>
              <c:f>uplink!$O$2:$O$1001</c:f>
              <c:numCache>
                <c:formatCode>General</c:formatCode>
                <c:ptCount val="1000"/>
                <c:pt idx="0">
                  <c:v>1.7474197386370047E-2</c:v>
                </c:pt>
                <c:pt idx="1">
                  <c:v>2.4712246935389006E-2</c:v>
                </c:pt>
                <c:pt idx="2">
                  <c:v>3.0266197694680211E-2</c:v>
                </c:pt>
                <c:pt idx="3">
                  <c:v>3.4948394772740095E-2</c:v>
                </c:pt>
                <c:pt idx="4">
                  <c:v>3.9073493208172605E-2</c:v>
                </c:pt>
                <c:pt idx="5">
                  <c:v>4.2802867261282067E-2</c:v>
                </c:pt>
                <c:pt idx="6">
                  <c:v>4.6232380644789905E-2</c:v>
                </c:pt>
                <c:pt idx="7">
                  <c:v>4.9424493870778116E-2</c:v>
                </c:pt>
                <c:pt idx="8">
                  <c:v>5.2422592159110229E-2</c:v>
                </c:pt>
                <c:pt idx="9">
                  <c:v>5.5258264024290717E-2</c:v>
                </c:pt>
                <c:pt idx="10">
                  <c:v>5.7955356243198503E-2</c:v>
                </c:pt>
                <c:pt idx="11">
                  <c:v>6.0532395389360422E-2</c:v>
                </c:pt>
                <c:pt idx="12">
                  <c:v>6.3004114674135983E-2</c:v>
                </c:pt>
                <c:pt idx="13">
                  <c:v>6.5382459728657347E-2</c:v>
                </c:pt>
                <c:pt idx="14">
                  <c:v>6.7677275465752348E-2</c:v>
                </c:pt>
                <c:pt idx="15">
                  <c:v>6.9896789545480315E-2</c:v>
                </c:pt>
                <c:pt idx="16">
                  <c:v>7.2047961546895592E-2</c:v>
                </c:pt>
                <c:pt idx="17">
                  <c:v>7.4136740806167126E-2</c:v>
                </c:pt>
                <c:pt idx="18">
                  <c:v>7.6168260526669515E-2</c:v>
                </c:pt>
                <c:pt idx="19">
                  <c:v>7.8146986416345182E-2</c:v>
                </c:pt>
                <c:pt idx="20">
                  <c:v>8.0076832231640235E-2</c:v>
                </c:pt>
                <c:pt idx="21">
                  <c:v>8.1961250811295516E-2</c:v>
                </c:pt>
                <c:pt idx="22">
                  <c:v>8.3803306670142255E-2</c:v>
                </c:pt>
                <c:pt idx="23">
                  <c:v>8.5605734522564134E-2</c:v>
                </c:pt>
                <c:pt idx="24">
                  <c:v>8.7370986931850206E-2</c:v>
                </c:pt>
                <c:pt idx="25">
                  <c:v>8.9101273457472874E-2</c:v>
                </c:pt>
                <c:pt idx="26">
                  <c:v>9.0798593084040785E-2</c:v>
                </c:pt>
                <c:pt idx="27">
                  <c:v>9.2464761289579867E-2</c:v>
                </c:pt>
                <c:pt idx="28">
                  <c:v>9.4101432798002052E-2</c:v>
                </c:pt>
                <c:pt idx="29">
                  <c:v>9.5710120828126952E-2</c:v>
                </c:pt>
                <c:pt idx="30">
                  <c:v>9.7292213476888614E-2</c:v>
                </c:pt>
                <c:pt idx="31">
                  <c:v>9.8848987741556066E-2</c:v>
                </c:pt>
                <c:pt idx="32">
                  <c:v>0.10038162158397401</c:v>
                </c:pt>
                <c:pt idx="33">
                  <c:v>0.10189120436095503</c:v>
                </c:pt>
                <c:pt idx="34">
                  <c:v>0.10337874588339582</c:v>
                </c:pt>
                <c:pt idx="35">
                  <c:v>0.10484518431822042</c:v>
                </c:pt>
                <c:pt idx="36">
                  <c:v>0.10629139310884678</c:v>
                </c:pt>
                <c:pt idx="37">
                  <c:v>0.10771818705918339</c:v>
                </c:pt>
                <c:pt idx="38">
                  <c:v>0.10912632770149959</c:v>
                </c:pt>
                <c:pt idx="39">
                  <c:v>0.11051652804858149</c:v>
                </c:pt>
                <c:pt idx="40">
                  <c:v>0.11188945681435138</c:v>
                </c:pt>
                <c:pt idx="41">
                  <c:v>0.11324574217386062</c:v>
                </c:pt>
                <c:pt idx="42">
                  <c:v>0.11458597512264022</c:v>
                </c:pt>
                <c:pt idx="43">
                  <c:v>0.11591071248639705</c:v>
                </c:pt>
                <c:pt idx="44">
                  <c:v>0.11722047962451779</c:v>
                </c:pt>
                <c:pt idx="45">
                  <c:v>0.11851577286462685</c:v>
                </c:pt>
                <c:pt idx="46">
                  <c:v>0.11979706170018367</c:v>
                </c:pt>
                <c:pt idx="47">
                  <c:v>0.121064790778721</c:v>
                </c:pt>
                <c:pt idx="48">
                  <c:v>0.12231938170459034</c:v>
                </c:pt>
                <c:pt idx="49">
                  <c:v>0.12356123467694513</c:v>
                </c:pt>
                <c:pt idx="50">
                  <c:v>0.1247907299809921</c:v>
                </c:pt>
                <c:pt idx="51">
                  <c:v>0.12600822934827197</c:v>
                </c:pt>
                <c:pt idx="52">
                  <c:v>0.12721407719975222</c:v>
                </c:pt>
                <c:pt idx="53">
                  <c:v>0.12840860178384622</c:v>
                </c:pt>
                <c:pt idx="54">
                  <c:v>0.12959211622000866</c:v>
                </c:pt>
                <c:pt idx="55">
                  <c:v>0.13076491945731475</c:v>
                </c:pt>
                <c:pt idx="56">
                  <c:v>0.13192729715633492</c:v>
                </c:pt>
                <c:pt idx="57">
                  <c:v>0.13307952250167468</c:v>
                </c:pt>
                <c:pt idx="58">
                  <c:v>0.13422185695173322</c:v>
                </c:pt>
                <c:pt idx="59">
                  <c:v>0.13535455093150467</c:v>
                </c:pt>
                <c:pt idx="60">
                  <c:v>0.13647784447362571</c:v>
                </c:pt>
                <c:pt idx="61">
                  <c:v>0.1375919678123145</c:v>
                </c:pt>
                <c:pt idx="62">
                  <c:v>0.13869714193436991</c:v>
                </c:pt>
                <c:pt idx="63">
                  <c:v>0.13979357909096043</c:v>
                </c:pt>
                <c:pt idx="64">
                  <c:v>0.14088148327356009</c:v>
                </c:pt>
                <c:pt idx="65">
                  <c:v>0.14196105065705991</c:v>
                </c:pt>
                <c:pt idx="66">
                  <c:v>0.14303247001277072</c:v>
                </c:pt>
                <c:pt idx="67">
                  <c:v>0.14409592309379121</c:v>
                </c:pt>
                <c:pt idx="68">
                  <c:v>0.14515158499496214</c:v>
                </c:pt>
                <c:pt idx="69">
                  <c:v>0.14619962448942031</c:v>
                </c:pt>
                <c:pt idx="70">
                  <c:v>0.14724020434360074</c:v>
                </c:pt>
                <c:pt idx="71">
                  <c:v>0.14827348161233442</c:v>
                </c:pt>
                <c:pt idx="72">
                  <c:v>0.14929960791556371</c:v>
                </c:pt>
                <c:pt idx="73">
                  <c:v>0.15031872969806129</c:v>
                </c:pt>
                <c:pt idx="74">
                  <c:v>0.15133098847340123</c:v>
                </c:pt>
                <c:pt idx="75">
                  <c:v>0.15233652105333906</c:v>
                </c:pt>
                <c:pt idx="76">
                  <c:v>0.15333545976365759</c:v>
                </c:pt>
                <c:pt idx="77">
                  <c:v>0.15432793264743153</c:v>
                </c:pt>
                <c:pt idx="78">
                  <c:v>0.15531406365660522</c:v>
                </c:pt>
                <c:pt idx="79">
                  <c:v>0.15629397283269064</c:v>
                </c:pt>
                <c:pt idx="80">
                  <c:v>0.15726777647733084</c:v>
                </c:pt>
                <c:pt idx="81">
                  <c:v>0.15823558731341472</c:v>
                </c:pt>
                <c:pt idx="82">
                  <c:v>0.15919751463738074</c:v>
                </c:pt>
                <c:pt idx="83">
                  <c:v>0.16015366446328019</c:v>
                </c:pt>
                <c:pt idx="84">
                  <c:v>0.16110413965914941</c:v>
                </c:pt>
                <c:pt idx="85">
                  <c:v>0.16204904007618409</c:v>
                </c:pt>
                <c:pt idx="86">
                  <c:v>0.1629884626711674</c:v>
                </c:pt>
                <c:pt idx="87">
                  <c:v>0.16392250162259123</c:v>
                </c:pt>
                <c:pt idx="88">
                  <c:v>0.16485124844084736</c:v>
                </c:pt>
                <c:pt idx="89">
                  <c:v>0.16577479207287227</c:v>
                </c:pt>
                <c:pt idx="90">
                  <c:v>0.1666932190015594</c:v>
                </c:pt>
                <c:pt idx="91">
                  <c:v>0.1676066133402844</c:v>
                </c:pt>
                <c:pt idx="92">
                  <c:v>0.16851505692280877</c:v>
                </c:pt>
                <c:pt idx="93">
                  <c:v>0.16941862938884614</c:v>
                </c:pt>
                <c:pt idx="94">
                  <c:v>0.17031740826554698</c:v>
                </c:pt>
                <c:pt idx="95">
                  <c:v>0.17121146904512849</c:v>
                </c:pt>
                <c:pt idx="96">
                  <c:v>0.17210088525887565</c:v>
                </c:pt>
                <c:pt idx="97">
                  <c:v>0.17298572854772332</c:v>
                </c:pt>
                <c:pt idx="98">
                  <c:v>0.17386606872959554</c:v>
                </c:pt>
                <c:pt idx="99">
                  <c:v>0.17474197386370049</c:v>
                </c:pt>
                <c:pt idx="100">
                  <c:v>0.17561351031193459</c:v>
                </c:pt>
                <c:pt idx="101">
                  <c:v>0.17648074279755754</c:v>
                </c:pt>
                <c:pt idx="102">
                  <c:v>0.17734373446128804</c:v>
                </c:pt>
                <c:pt idx="103">
                  <c:v>0.17820254691494572</c:v>
                </c:pt>
                <c:pt idx="104">
                  <c:v>0.17905724029279377</c:v>
                </c:pt>
                <c:pt idx="105">
                  <c:v>0.17990787330066754</c:v>
                </c:pt>
                <c:pt idx="106">
                  <c:v>0.18075450326303588</c:v>
                </c:pt>
                <c:pt idx="107">
                  <c:v>0.18159718616808151</c:v>
                </c:pt>
                <c:pt idx="108">
                  <c:v>0.18243597671090694</c:v>
                </c:pt>
                <c:pt idx="109">
                  <c:v>0.18327092833496661</c:v>
                </c:pt>
                <c:pt idx="110">
                  <c:v>0.18410209327179924</c:v>
                </c:pt>
                <c:pt idx="111">
                  <c:v>0.18492952257915973</c:v>
                </c:pt>
                <c:pt idx="112">
                  <c:v>0.18575326617761995</c:v>
                </c:pt>
                <c:pt idx="113">
                  <c:v>0.18657337288571391</c:v>
                </c:pt>
                <c:pt idx="114">
                  <c:v>0.18738989045369966</c:v>
                </c:pt>
                <c:pt idx="115">
                  <c:v>0.18820286559600352</c:v>
                </c:pt>
                <c:pt idx="116">
                  <c:v>0.18901234402240844</c:v>
                </c:pt>
                <c:pt idx="117">
                  <c:v>0.18981837046804279</c:v>
                </c:pt>
                <c:pt idx="118">
                  <c:v>0.19062098872223057</c:v>
                </c:pt>
                <c:pt idx="119">
                  <c:v>0.19142024165625396</c:v>
                </c:pt>
                <c:pt idx="120">
                  <c:v>0.19221617125007104</c:v>
                </c:pt>
                <c:pt idx="121">
                  <c:v>0.19300881861804733</c:v>
                </c:pt>
                <c:pt idx="122">
                  <c:v>0.19379822403374053</c:v>
                </c:pt>
                <c:pt idx="123">
                  <c:v>0.19458442695377726</c:v>
                </c:pt>
                <c:pt idx="124">
                  <c:v>0.19536746604086297</c:v>
                </c:pt>
                <c:pt idx="125">
                  <c:v>0.19614737918597203</c:v>
                </c:pt>
                <c:pt idx="126">
                  <c:v>0.19692420352974196</c:v>
                </c:pt>
                <c:pt idx="127">
                  <c:v>0.19769797548311221</c:v>
                </c:pt>
                <c:pt idx="128">
                  <c:v>0.19846873074723662</c:v>
                </c:pt>
                <c:pt idx="129">
                  <c:v>0.19923650433270704</c:v>
                </c:pt>
                <c:pt idx="130">
                  <c:v>0.20000133057811104</c:v>
                </c:pt>
                <c:pt idx="131">
                  <c:v>0.20076324316794814</c:v>
                </c:pt>
                <c:pt idx="132">
                  <c:v>0.20152227514994553</c:v>
                </c:pt>
                <c:pt idx="133">
                  <c:v>0.2022784589517832</c:v>
                </c:pt>
                <c:pt idx="134">
                  <c:v>0.2030318263972572</c:v>
                </c:pt>
                <c:pt idx="135">
                  <c:v>0.20378240872191006</c:v>
                </c:pt>
                <c:pt idx="136">
                  <c:v>0.20453023658814237</c:v>
                </c:pt>
                <c:pt idx="137">
                  <c:v>0.20527534009982659</c:v>
                </c:pt>
                <c:pt idx="138">
                  <c:v>0.20601774881644813</c:v>
                </c:pt>
                <c:pt idx="139">
                  <c:v>0.20675749176679201</c:v>
                </c:pt>
                <c:pt idx="140">
                  <c:v>0.20749459746218182</c:v>
                </c:pt>
                <c:pt idx="141">
                  <c:v>0.20822909390930594</c:v>
                </c:pt>
                <c:pt idx="142">
                  <c:v>0.20896100862263423</c:v>
                </c:pt>
                <c:pt idx="143">
                  <c:v>0.20969036863644083</c:v>
                </c:pt>
                <c:pt idx="144">
                  <c:v>0.21041720051646101</c:v>
                </c:pt>
                <c:pt idx="145">
                  <c:v>0.21114153037117567</c:v>
                </c:pt>
                <c:pt idx="146">
                  <c:v>0.21186338386276193</c:v>
                </c:pt>
                <c:pt idx="147">
                  <c:v>0.21258278621769372</c:v>
                </c:pt>
                <c:pt idx="148">
                  <c:v>0.21329976223703478</c:v>
                </c:pt>
                <c:pt idx="149">
                  <c:v>0.21401433630641051</c:v>
                </c:pt>
                <c:pt idx="150">
                  <c:v>0.21472653240568793</c:v>
                </c:pt>
                <c:pt idx="151">
                  <c:v>0.21543637411836691</c:v>
                </c:pt>
                <c:pt idx="152">
                  <c:v>0.21614388464068676</c:v>
                </c:pt>
                <c:pt idx="153">
                  <c:v>0.21684908679047896</c:v>
                </c:pt>
                <c:pt idx="154">
                  <c:v>0.21755200301574421</c:v>
                </c:pt>
                <c:pt idx="155">
                  <c:v>0.21825265540299901</c:v>
                </c:pt>
                <c:pt idx="156">
                  <c:v>0.21895106568536798</c:v>
                </c:pt>
                <c:pt idx="157">
                  <c:v>0.21964725525044934</c:v>
                </c:pt>
                <c:pt idx="158">
                  <c:v>0.22034124514796069</c:v>
                </c:pt>
                <c:pt idx="159">
                  <c:v>0.22103305609716295</c:v>
                </c:pt>
                <c:pt idx="160">
                  <c:v>0.22172270849407641</c:v>
                </c:pt>
                <c:pt idx="161">
                  <c:v>0.22241022241850131</c:v>
                </c:pt>
                <c:pt idx="162">
                  <c:v>0.22309561764083391</c:v>
                </c:pt>
                <c:pt idx="163">
                  <c:v>0.22377891362870284</c:v>
                </c:pt>
                <c:pt idx="164">
                  <c:v>0.22446012955342609</c:v>
                </c:pt>
                <c:pt idx="165">
                  <c:v>0.22513928429627336</c:v>
                </c:pt>
                <c:pt idx="166">
                  <c:v>0.22581639645458876</c:v>
                </c:pt>
                <c:pt idx="167">
                  <c:v>0.22649148434772134</c:v>
                </c:pt>
                <c:pt idx="168">
                  <c:v>0.22716456602281038</c:v>
                </c:pt>
                <c:pt idx="169">
                  <c:v>0.22783565926041829</c:v>
                </c:pt>
                <c:pt idx="170">
                  <c:v>0.22850478158000886</c:v>
                </c:pt>
                <c:pt idx="171">
                  <c:v>0.22917195024528039</c:v>
                </c:pt>
                <c:pt idx="172">
                  <c:v>0.22983718226936903</c:v>
                </c:pt>
                <c:pt idx="173">
                  <c:v>0.23050049441990575</c:v>
                </c:pt>
                <c:pt idx="174">
                  <c:v>0.23116190322394939</c:v>
                </c:pt>
                <c:pt idx="175">
                  <c:v>0.23182142497279409</c:v>
                </c:pt>
                <c:pt idx="176">
                  <c:v>0.23247907572664389</c:v>
                </c:pt>
                <c:pt idx="177">
                  <c:v>0.2331348713191827</c:v>
                </c:pt>
                <c:pt idx="178">
                  <c:v>0.23378882736202344</c:v>
                </c:pt>
                <c:pt idx="179">
                  <c:v>0.23444095924903571</c:v>
                </c:pt>
                <c:pt idx="180">
                  <c:v>0.23509128216058131</c:v>
                </c:pt>
                <c:pt idx="181">
                  <c:v>0.23573981106763398</c:v>
                </c:pt>
                <c:pt idx="182">
                  <c:v>0.23638656073580308</c:v>
                </c:pt>
                <c:pt idx="183">
                  <c:v>0.23703154572925356</c:v>
                </c:pt>
                <c:pt idx="184">
                  <c:v>0.23767478041453413</c:v>
                </c:pt>
                <c:pt idx="185">
                  <c:v>0.23831627896431021</c:v>
                </c:pt>
                <c:pt idx="186">
                  <c:v>0.23895605536100684</c:v>
                </c:pt>
                <c:pt idx="187">
                  <c:v>0.23959412340036731</c:v>
                </c:pt>
                <c:pt idx="188">
                  <c:v>0.24023049669492078</c:v>
                </c:pt>
                <c:pt idx="189">
                  <c:v>0.2408651886773723</c:v>
                </c:pt>
                <c:pt idx="190">
                  <c:v>0.24149821260391124</c:v>
                </c:pt>
                <c:pt idx="191">
                  <c:v>0.24212958155744196</c:v>
                </c:pt>
                <c:pt idx="192">
                  <c:v>0.24275930845073632</c:v>
                </c:pt>
                <c:pt idx="193">
                  <c:v>0.24338740602951786</c:v>
                </c:pt>
                <c:pt idx="194">
                  <c:v>0.24401388687547135</c:v>
                </c:pt>
                <c:pt idx="195">
                  <c:v>0.24463876340918073</c:v>
                </c:pt>
                <c:pt idx="196">
                  <c:v>0.24526204789300529</c:v>
                </c:pt>
                <c:pt idx="197">
                  <c:v>0.2458837524338868</c:v>
                </c:pt>
                <c:pt idx="198">
                  <c:v>0.24650388898608941</c:v>
                </c:pt>
                <c:pt idx="199">
                  <c:v>0.24712246935389021</c:v>
                </c:pt>
                <c:pt idx="200">
                  <c:v>0.24773950519419086</c:v>
                </c:pt>
                <c:pt idx="201">
                  <c:v>0.24835500801908533</c:v>
                </c:pt>
                <c:pt idx="202">
                  <c:v>0.24896898919836927</c:v>
                </c:pt>
                <c:pt idx="203">
                  <c:v>0.24958145996198391</c:v>
                </c:pt>
                <c:pt idx="204">
                  <c:v>0.25019243140241676</c:v>
                </c:pt>
                <c:pt idx="205">
                  <c:v>0.25080191447704631</c:v>
                </c:pt>
                <c:pt idx="206">
                  <c:v>0.25140992001042667</c:v>
                </c:pt>
                <c:pt idx="207">
                  <c:v>0.25201645869654404</c:v>
                </c:pt>
                <c:pt idx="208">
                  <c:v>0.25262154110100105</c:v>
                </c:pt>
                <c:pt idx="209">
                  <c:v>0.25322517766316677</c:v>
                </c:pt>
                <c:pt idx="210">
                  <c:v>0.25382737869828031</c:v>
                </c:pt>
                <c:pt idx="211">
                  <c:v>0.25442815439950478</c:v>
                </c:pt>
                <c:pt idx="212">
                  <c:v>0.25502751483994046</c:v>
                </c:pt>
                <c:pt idx="213">
                  <c:v>0.25562546997459762</c:v>
                </c:pt>
                <c:pt idx="214">
                  <c:v>0.25622202964232327</c:v>
                </c:pt>
                <c:pt idx="215">
                  <c:v>0.25681720356769272</c:v>
                </c:pt>
                <c:pt idx="216">
                  <c:v>0.25741100136285433</c:v>
                </c:pt>
                <c:pt idx="217">
                  <c:v>0.25800343252934665</c:v>
                </c:pt>
                <c:pt idx="218">
                  <c:v>0.25859450645986881</c:v>
                </c:pt>
                <c:pt idx="219">
                  <c:v>0.25918423244001743</c:v>
                </c:pt>
                <c:pt idx="220">
                  <c:v>0.25977261964999077</c:v>
                </c:pt>
                <c:pt idx="221">
                  <c:v>0.26035967716625524</c:v>
                </c:pt>
                <c:pt idx="222">
                  <c:v>0.26094541396317733</c:v>
                </c:pt>
                <c:pt idx="223">
                  <c:v>0.2615298389146295</c:v>
                </c:pt>
                <c:pt idx="224">
                  <c:v>0.26211296079555108</c:v>
                </c:pt>
                <c:pt idx="225">
                  <c:v>0.26269478828348947</c:v>
                </c:pt>
                <c:pt idx="226">
                  <c:v>0.2632753299601106</c:v>
                </c:pt>
                <c:pt idx="227">
                  <c:v>0.26385459431266983</c:v>
                </c:pt>
                <c:pt idx="228">
                  <c:v>0.26443258973545902</c:v>
                </c:pt>
                <c:pt idx="229">
                  <c:v>0.26500932453123011</c:v>
                </c:pt>
                <c:pt idx="230">
                  <c:v>0.26558480691258857</c:v>
                </c:pt>
                <c:pt idx="231">
                  <c:v>0.26615904500334853</c:v>
                </c:pt>
                <c:pt idx="232">
                  <c:v>0.26673204683988067</c:v>
                </c:pt>
                <c:pt idx="233">
                  <c:v>0.26730382037241901</c:v>
                </c:pt>
                <c:pt idx="234">
                  <c:v>0.2678743734663474</c:v>
                </c:pt>
                <c:pt idx="235">
                  <c:v>0.26844371390346677</c:v>
                </c:pt>
                <c:pt idx="236">
                  <c:v>0.26901184938322692</c:v>
                </c:pt>
                <c:pt idx="237">
                  <c:v>0.26957878752394765</c:v>
                </c:pt>
                <c:pt idx="238">
                  <c:v>0.27014453586400594</c:v>
                </c:pt>
                <c:pt idx="239">
                  <c:v>0.2707091018630095</c:v>
                </c:pt>
                <c:pt idx="240">
                  <c:v>0.27127249290293942</c:v>
                </c:pt>
                <c:pt idx="241">
                  <c:v>0.27183471628928008</c:v>
                </c:pt>
                <c:pt idx="242">
                  <c:v>0.27239577925212233</c:v>
                </c:pt>
                <c:pt idx="243">
                  <c:v>0.27295568894725186</c:v>
                </c:pt>
                <c:pt idx="244">
                  <c:v>0.27351445245720807</c:v>
                </c:pt>
                <c:pt idx="245">
                  <c:v>0.27407207679233531</c:v>
                </c:pt>
                <c:pt idx="246">
                  <c:v>0.27462856889180792</c:v>
                </c:pt>
                <c:pt idx="247">
                  <c:v>0.27518393562462906</c:v>
                </c:pt>
                <c:pt idx="248">
                  <c:v>0.27573818379063347</c:v>
                </c:pt>
                <c:pt idx="249">
                  <c:v>0.27629132012145324</c:v>
                </c:pt>
                <c:pt idx="250">
                  <c:v>0.27684335128146581</c:v>
                </c:pt>
                <c:pt idx="251">
                  <c:v>0.27739428386873982</c:v>
                </c:pt>
                <c:pt idx="252">
                  <c:v>0.27794412441595007</c:v>
                </c:pt>
                <c:pt idx="253">
                  <c:v>0.27849287939128098</c:v>
                </c:pt>
                <c:pt idx="254">
                  <c:v>0.27904055519931892</c:v>
                </c:pt>
                <c:pt idx="255">
                  <c:v>0.27958715818192076</c:v>
                </c:pt>
                <c:pt idx="256">
                  <c:v>0.28013269461906731</c:v>
                </c:pt>
                <c:pt idx="257">
                  <c:v>0.28067717072971582</c:v>
                </c:pt>
                <c:pt idx="258">
                  <c:v>0.28122059267261312</c:v>
                </c:pt>
                <c:pt idx="259">
                  <c:v>0.2817629665471203</c:v>
                </c:pt>
                <c:pt idx="260">
                  <c:v>0.28230429839400561</c:v>
                </c:pt>
                <c:pt idx="261">
                  <c:v>0.28284459419622932</c:v>
                </c:pt>
                <c:pt idx="262">
                  <c:v>0.28338385987971765</c:v>
                </c:pt>
                <c:pt idx="263">
                  <c:v>0.28392210131412016</c:v>
                </c:pt>
                <c:pt idx="264">
                  <c:v>0.28445932431355231</c:v>
                </c:pt>
                <c:pt idx="265">
                  <c:v>0.28499553463733529</c:v>
                </c:pt>
                <c:pt idx="266">
                  <c:v>0.28553073799070738</c:v>
                </c:pt>
                <c:pt idx="267">
                  <c:v>0.28606494002554156</c:v>
                </c:pt>
                <c:pt idx="268">
                  <c:v>0.28659814634102893</c:v>
                </c:pt>
                <c:pt idx="269">
                  <c:v>0.28713036248438084</c:v>
                </c:pt>
                <c:pt idx="270">
                  <c:v>0.28766159395148622</c:v>
                </c:pt>
                <c:pt idx="271">
                  <c:v>0.28819184618758226</c:v>
                </c:pt>
                <c:pt idx="272">
                  <c:v>0.28872112458790672</c:v>
                </c:pt>
                <c:pt idx="273">
                  <c:v>0.28924943449832796</c:v>
                </c:pt>
                <c:pt idx="274">
                  <c:v>0.28977678121599293</c:v>
                </c:pt>
                <c:pt idx="275">
                  <c:v>0.29030316998992489</c:v>
                </c:pt>
                <c:pt idx="276">
                  <c:v>0.29082860602165139</c:v>
                </c:pt>
                <c:pt idx="277">
                  <c:v>0.29135309446579433</c:v>
                </c:pt>
                <c:pt idx="278">
                  <c:v>0.29187664043066647</c:v>
                </c:pt>
                <c:pt idx="279">
                  <c:v>0.29239924897884062</c:v>
                </c:pt>
                <c:pt idx="280">
                  <c:v>0.29292092512773493</c:v>
                </c:pt>
                <c:pt idx="281">
                  <c:v>0.29344167385016362</c:v>
                </c:pt>
                <c:pt idx="282">
                  <c:v>0.29396150007489785</c:v>
                </c:pt>
                <c:pt idx="283">
                  <c:v>0.29448040868720177</c:v>
                </c:pt>
                <c:pt idx="284">
                  <c:v>0.29499840452937887</c:v>
                </c:pt>
                <c:pt idx="285">
                  <c:v>0.29551549240129044</c:v>
                </c:pt>
                <c:pt idx="286">
                  <c:v>0.29603167706087608</c:v>
                </c:pt>
                <c:pt idx="287">
                  <c:v>0.29654696322466911</c:v>
                </c:pt>
                <c:pt idx="288">
                  <c:v>0.29706135556829116</c:v>
                </c:pt>
                <c:pt idx="289">
                  <c:v>0.29757485872695782</c:v>
                </c:pt>
                <c:pt idx="290">
                  <c:v>0.29808747729595497</c:v>
                </c:pt>
                <c:pt idx="291">
                  <c:v>0.2985992158311272</c:v>
                </c:pt>
                <c:pt idx="292">
                  <c:v>0.29911007884934565</c:v>
                </c:pt>
                <c:pt idx="293">
                  <c:v>0.29962007082897485</c:v>
                </c:pt>
                <c:pt idx="294">
                  <c:v>0.3001291962103283</c:v>
                </c:pt>
                <c:pt idx="295">
                  <c:v>0.30063745939612263</c:v>
                </c:pt>
                <c:pt idx="296">
                  <c:v>0.30114486475192231</c:v>
                </c:pt>
                <c:pt idx="297">
                  <c:v>0.30165141660657074</c:v>
                </c:pt>
                <c:pt idx="298">
                  <c:v>0.30215711925263122</c:v>
                </c:pt>
                <c:pt idx="299">
                  <c:v>0.30266197694680241</c:v>
                </c:pt>
                <c:pt idx="300">
                  <c:v>0.30316599391033972</c:v>
                </c:pt>
                <c:pt idx="301">
                  <c:v>0.30366917432947027</c:v>
                </c:pt>
                <c:pt idx="302">
                  <c:v>0.30417152235579181</c:v>
                </c:pt>
                <c:pt idx="303">
                  <c:v>0.30467304210667817</c:v>
                </c:pt>
                <c:pt idx="304">
                  <c:v>0.30517373766567146</c:v>
                </c:pt>
                <c:pt idx="305">
                  <c:v>0.30567361308286561</c:v>
                </c:pt>
                <c:pt idx="306">
                  <c:v>0.30617267237529816</c:v>
                </c:pt>
                <c:pt idx="307">
                  <c:v>0.30667091952731557</c:v>
                </c:pt>
                <c:pt idx="308">
                  <c:v>0.30716835849095431</c:v>
                </c:pt>
                <c:pt idx="309">
                  <c:v>0.30766499318629842</c:v>
                </c:pt>
                <c:pt idx="310">
                  <c:v>0.30816082750184698</c:v>
                </c:pt>
                <c:pt idx="311">
                  <c:v>0.30865586529486339</c:v>
                </c:pt>
                <c:pt idx="312">
                  <c:v>0.30915011039172891</c:v>
                </c:pt>
                <c:pt idx="313">
                  <c:v>0.30964356658828956</c:v>
                </c:pt>
                <c:pt idx="314">
                  <c:v>0.31013623765018755</c:v>
                </c:pt>
                <c:pt idx="315">
                  <c:v>0.31062812731321077</c:v>
                </c:pt>
                <c:pt idx="316">
                  <c:v>0.31111923928360591</c:v>
                </c:pt>
                <c:pt idx="317">
                  <c:v>0.31160957723842098</c:v>
                </c:pt>
                <c:pt idx="318">
                  <c:v>0.3120991448258143</c:v>
                </c:pt>
                <c:pt idx="319">
                  <c:v>0.31258794566538106</c:v>
                </c:pt>
                <c:pt idx="320">
                  <c:v>0.31307598334845343</c:v>
                </c:pt>
                <c:pt idx="321">
                  <c:v>0.31356326143841945</c:v>
                </c:pt>
                <c:pt idx="322">
                  <c:v>0.31404978347102191</c:v>
                </c:pt>
                <c:pt idx="323">
                  <c:v>0.3145355529546614</c:v>
                </c:pt>
                <c:pt idx="324">
                  <c:v>0.31502057337068079</c:v>
                </c:pt>
                <c:pt idx="325">
                  <c:v>0.31550484817366997</c:v>
                </c:pt>
                <c:pt idx="326">
                  <c:v>0.31598838079174396</c:v>
                </c:pt>
                <c:pt idx="327">
                  <c:v>0.31647117462682939</c:v>
                </c:pt>
                <c:pt idx="328">
                  <c:v>0.31695323305494738</c:v>
                </c:pt>
                <c:pt idx="329">
                  <c:v>0.31743455942647691</c:v>
                </c:pt>
                <c:pt idx="330">
                  <c:v>0.31791515706643936</c:v>
                </c:pt>
                <c:pt idx="331">
                  <c:v>0.31839502927476193</c:v>
                </c:pt>
                <c:pt idx="332">
                  <c:v>0.31887417932654133</c:v>
                </c:pt>
                <c:pt idx="333">
                  <c:v>0.31935261047229924</c:v>
                </c:pt>
                <c:pt idx="334">
                  <c:v>0.31983032593825572</c:v>
                </c:pt>
                <c:pt idx="335">
                  <c:v>0.32030732892656089</c:v>
                </c:pt>
                <c:pt idx="336">
                  <c:v>0.32078362261556698</c:v>
                </c:pt>
                <c:pt idx="337">
                  <c:v>0.32125921016005682</c:v>
                </c:pt>
                <c:pt idx="338">
                  <c:v>0.32173409469150305</c:v>
                </c:pt>
                <c:pt idx="339">
                  <c:v>0.32220827931829926</c:v>
                </c:pt>
                <c:pt idx="340">
                  <c:v>0.32268176712599855</c:v>
                </c:pt>
                <c:pt idx="341">
                  <c:v>0.32315456117755076</c:v>
                </c:pt>
                <c:pt idx="342">
                  <c:v>0.32362666451353095</c:v>
                </c:pt>
                <c:pt idx="343">
                  <c:v>0.32409808015236807</c:v>
                </c:pt>
                <c:pt idx="344">
                  <c:v>0.32456881109057439</c:v>
                </c:pt>
                <c:pt idx="345">
                  <c:v>0.32503886030295936</c:v>
                </c:pt>
                <c:pt idx="346">
                  <c:v>0.32550823074285551</c:v>
                </c:pt>
                <c:pt idx="347">
                  <c:v>0.32597692534233502</c:v>
                </c:pt>
                <c:pt idx="348">
                  <c:v>0.32644494701241783</c:v>
                </c:pt>
                <c:pt idx="349">
                  <c:v>0.32691229864328675</c:v>
                </c:pt>
                <c:pt idx="350">
                  <c:v>0.32737898310449937</c:v>
                </c:pt>
                <c:pt idx="351">
                  <c:v>0.32784500324518262</c:v>
                </c:pt>
                <c:pt idx="352">
                  <c:v>0.32831036189424778</c:v>
                </c:pt>
                <c:pt idx="353">
                  <c:v>0.32877506186058203</c:v>
                </c:pt>
                <c:pt idx="354">
                  <c:v>0.32923910593325106</c:v>
                </c:pt>
                <c:pt idx="355">
                  <c:v>0.32970249688169501</c:v>
                </c:pt>
                <c:pt idx="356">
                  <c:v>0.3301652374559173</c:v>
                </c:pt>
                <c:pt idx="357">
                  <c:v>0.33062733038667602</c:v>
                </c:pt>
                <c:pt idx="358">
                  <c:v>0.33108877838567502</c:v>
                </c:pt>
                <c:pt idx="359">
                  <c:v>0.33154958414574454</c:v>
                </c:pt>
                <c:pt idx="360">
                  <c:v>0.33200975034103031</c:v>
                </c:pt>
                <c:pt idx="361">
                  <c:v>0.33246927962717437</c:v>
                </c:pt>
                <c:pt idx="362">
                  <c:v>0.33292817464148361</c:v>
                </c:pt>
                <c:pt idx="363">
                  <c:v>0.33338643800311912</c:v>
                </c:pt>
                <c:pt idx="364">
                  <c:v>0.33384407231326657</c:v>
                </c:pt>
                <c:pt idx="365">
                  <c:v>0.33430108015530446</c:v>
                </c:pt>
                <c:pt idx="366">
                  <c:v>0.33475746409497942</c:v>
                </c:pt>
                <c:pt idx="367">
                  <c:v>0.33521322668056897</c:v>
                </c:pt>
                <c:pt idx="368">
                  <c:v>0.33566837044305492</c:v>
                </c:pt>
                <c:pt idx="369">
                  <c:v>0.33612289789628208</c:v>
                </c:pt>
                <c:pt idx="370">
                  <c:v>0.33657681153711766</c:v>
                </c:pt>
                <c:pt idx="371">
                  <c:v>0.33703011384561787</c:v>
                </c:pt>
                <c:pt idx="372">
                  <c:v>0.33748280728518393</c:v>
                </c:pt>
                <c:pt idx="373">
                  <c:v>0.33793489430271245</c:v>
                </c:pt>
                <c:pt idx="374">
                  <c:v>0.33838637732876276</c:v>
                </c:pt>
                <c:pt idx="375">
                  <c:v>0.33883725877769238</c:v>
                </c:pt>
                <c:pt idx="376">
                  <c:v>0.33928754104782394</c:v>
                </c:pt>
                <c:pt idx="377">
                  <c:v>0.33973722652158128</c:v>
                </c:pt>
                <c:pt idx="378">
                  <c:v>0.3401863175656461</c:v>
                </c:pt>
                <c:pt idx="379">
                  <c:v>0.34063481653109384</c:v>
                </c:pt>
                <c:pt idx="380">
                  <c:v>0.34108272575354776</c:v>
                </c:pt>
                <c:pt idx="381">
                  <c:v>0.34153004755331234</c:v>
                </c:pt>
                <c:pt idx="382">
                  <c:v>0.34197678423551758</c:v>
                </c:pt>
                <c:pt idx="383">
                  <c:v>0.34242293809025709</c:v>
                </c:pt>
                <c:pt idx="384">
                  <c:v>0.34286851139272301</c:v>
                </c:pt>
                <c:pt idx="385">
                  <c:v>0.34331350640334463</c:v>
                </c:pt>
                <c:pt idx="386">
                  <c:v>0.34375792536792094</c:v>
                </c:pt>
                <c:pt idx="387">
                  <c:v>0.34420177051775147</c:v>
                </c:pt>
                <c:pt idx="388">
                  <c:v>0.34464504406976831</c:v>
                </c:pt>
                <c:pt idx="389">
                  <c:v>0.34508774822666555</c:v>
                </c:pt>
                <c:pt idx="390">
                  <c:v>0.3455298851770251</c:v>
                </c:pt>
                <c:pt idx="391">
                  <c:v>0.34597145709544669</c:v>
                </c:pt>
                <c:pt idx="392">
                  <c:v>0.34641246614266791</c:v>
                </c:pt>
                <c:pt idx="393">
                  <c:v>0.34685291446568783</c:v>
                </c:pt>
                <c:pt idx="394">
                  <c:v>0.34729280419789887</c:v>
                </c:pt>
                <c:pt idx="395">
                  <c:v>0.34773213745919135</c:v>
                </c:pt>
                <c:pt idx="396">
                  <c:v>0.34817091635608538</c:v>
                </c:pt>
                <c:pt idx="397">
                  <c:v>0.34860914298183948</c:v>
                </c:pt>
                <c:pt idx="398">
                  <c:v>0.34904681941658089</c:v>
                </c:pt>
                <c:pt idx="399">
                  <c:v>0.3494839477274016</c:v>
                </c:pt>
                <c:pt idx="400">
                  <c:v>0.34992052996848688</c:v>
                </c:pt>
                <c:pt idx="401">
                  <c:v>0.35035656818122451</c:v>
                </c:pt>
                <c:pt idx="402">
                  <c:v>0.35079206439431077</c:v>
                </c:pt>
                <c:pt idx="403">
                  <c:v>0.35122702062386935</c:v>
                </c:pt>
                <c:pt idx="404">
                  <c:v>0.35166143887355339</c:v>
                </c:pt>
                <c:pt idx="405">
                  <c:v>0.35209532113465425</c:v>
                </c:pt>
                <c:pt idx="406">
                  <c:v>0.35252866938621341</c:v>
                </c:pt>
                <c:pt idx="407">
                  <c:v>0.35296148559511531</c:v>
                </c:pt>
                <c:pt idx="408">
                  <c:v>0.35339377171621084</c:v>
                </c:pt>
                <c:pt idx="409">
                  <c:v>0.35382552969239855</c:v>
                </c:pt>
                <c:pt idx="410">
                  <c:v>0.35425676145474588</c:v>
                </c:pt>
                <c:pt idx="411">
                  <c:v>0.35468746892257624</c:v>
                </c:pt>
                <c:pt idx="412">
                  <c:v>0.35511765400357154</c:v>
                </c:pt>
                <c:pt idx="413">
                  <c:v>0.3555473185938805</c:v>
                </c:pt>
                <c:pt idx="414">
                  <c:v>0.35597646457820142</c:v>
                </c:pt>
                <c:pt idx="415">
                  <c:v>0.35640509382989205</c:v>
                </c:pt>
                <c:pt idx="416">
                  <c:v>0.3568332082110508</c:v>
                </c:pt>
                <c:pt idx="417">
                  <c:v>0.35726080957262835</c:v>
                </c:pt>
                <c:pt idx="418">
                  <c:v>0.35768789975450227</c:v>
                </c:pt>
                <c:pt idx="419">
                  <c:v>0.35811448058558731</c:v>
                </c:pt>
                <c:pt idx="420">
                  <c:v>0.35854055388391232</c:v>
                </c:pt>
                <c:pt idx="421">
                  <c:v>0.35896612145671958</c:v>
                </c:pt>
                <c:pt idx="422">
                  <c:v>0.35939118510055118</c:v>
                </c:pt>
                <c:pt idx="423">
                  <c:v>0.35981574660133514</c:v>
                </c:pt>
                <c:pt idx="424">
                  <c:v>0.36023980773447806</c:v>
                </c:pt>
                <c:pt idx="425">
                  <c:v>0.36066337026494943</c:v>
                </c:pt>
                <c:pt idx="426">
                  <c:v>0.36108643594736439</c:v>
                </c:pt>
                <c:pt idx="427">
                  <c:v>0.36150900652607176</c:v>
                </c:pt>
                <c:pt idx="428">
                  <c:v>0.36193108373524097</c:v>
                </c:pt>
                <c:pt idx="429">
                  <c:v>0.36235266929893539</c:v>
                </c:pt>
                <c:pt idx="430">
                  <c:v>0.3627737649312045</c:v>
                </c:pt>
                <c:pt idx="431">
                  <c:v>0.36319437233616281</c:v>
                </c:pt>
                <c:pt idx="432">
                  <c:v>0.36361449320806466</c:v>
                </c:pt>
                <c:pt idx="433">
                  <c:v>0.36403412923138706</c:v>
                </c:pt>
                <c:pt idx="434">
                  <c:v>0.36445328208091682</c:v>
                </c:pt>
                <c:pt idx="435">
                  <c:v>0.36487195342181411</c:v>
                </c:pt>
                <c:pt idx="436">
                  <c:v>0.3652901449096978</c:v>
                </c:pt>
                <c:pt idx="437">
                  <c:v>0.36570785819072327</c:v>
                </c:pt>
                <c:pt idx="438">
                  <c:v>0.36612509490165313</c:v>
                </c:pt>
                <c:pt idx="439">
                  <c:v>0.36654185666993339</c:v>
                </c:pt>
                <c:pt idx="440">
                  <c:v>0.36695814511377151</c:v>
                </c:pt>
                <c:pt idx="441">
                  <c:v>0.36737396184220494</c:v>
                </c:pt>
                <c:pt idx="442">
                  <c:v>0.36778930845517427</c:v>
                </c:pt>
                <c:pt idx="443">
                  <c:v>0.36820418654359827</c:v>
                </c:pt>
                <c:pt idx="444">
                  <c:v>0.36861859768944161</c:v>
                </c:pt>
                <c:pt idx="445">
                  <c:v>0.36903254346578701</c:v>
                </c:pt>
                <c:pt idx="446">
                  <c:v>0.36944602543690541</c:v>
                </c:pt>
                <c:pt idx="447">
                  <c:v>0.36985904515831952</c:v>
                </c:pt>
                <c:pt idx="448">
                  <c:v>0.37027160417688232</c:v>
                </c:pt>
                <c:pt idx="449">
                  <c:v>0.37068370403083556</c:v>
                </c:pt>
                <c:pt idx="450">
                  <c:v>0.37109534624987867</c:v>
                </c:pt>
                <c:pt idx="451">
                  <c:v>0.37150653235523995</c:v>
                </c:pt>
                <c:pt idx="452">
                  <c:v>0.37191726385973706</c:v>
                </c:pt>
                <c:pt idx="453">
                  <c:v>0.37232754226784076</c:v>
                </c:pt>
                <c:pt idx="454">
                  <c:v>0.37273736907574667</c:v>
                </c:pt>
                <c:pt idx="455">
                  <c:v>0.37314674577142781</c:v>
                </c:pt>
                <c:pt idx="456">
                  <c:v>0.37355567383471205</c:v>
                </c:pt>
                <c:pt idx="457">
                  <c:v>0.37396415473732608</c:v>
                </c:pt>
                <c:pt idx="458">
                  <c:v>0.37437218994297672</c:v>
                </c:pt>
                <c:pt idx="459">
                  <c:v>0.37477978090739938</c:v>
                </c:pt>
                <c:pt idx="460">
                  <c:v>0.37518692907842105</c:v>
                </c:pt>
                <c:pt idx="461">
                  <c:v>0.37559363589602218</c:v>
                </c:pt>
                <c:pt idx="462">
                  <c:v>0.37599990279239631</c:v>
                </c:pt>
                <c:pt idx="463">
                  <c:v>0.37640573119200704</c:v>
                </c:pt>
                <c:pt idx="464">
                  <c:v>0.37681112251164695</c:v>
                </c:pt>
                <c:pt idx="465">
                  <c:v>0.37721607816049524</c:v>
                </c:pt>
                <c:pt idx="466">
                  <c:v>0.37762059954017713</c:v>
                </c:pt>
                <c:pt idx="467">
                  <c:v>0.37802468804481693</c:v>
                </c:pt>
                <c:pt idx="468">
                  <c:v>0.37842834506109424</c:v>
                </c:pt>
                <c:pt idx="469">
                  <c:v>0.37883157196830397</c:v>
                </c:pt>
                <c:pt idx="470">
                  <c:v>0.37923437013840788</c:v>
                </c:pt>
                <c:pt idx="471">
                  <c:v>0.37963674093608535</c:v>
                </c:pt>
                <c:pt idx="472">
                  <c:v>0.38003868571879645</c:v>
                </c:pt>
                <c:pt idx="473">
                  <c:v>0.38044020583682836</c:v>
                </c:pt>
                <c:pt idx="474">
                  <c:v>0.38084130263334781</c:v>
                </c:pt>
                <c:pt idx="475">
                  <c:v>0.38124197744446148</c:v>
                </c:pt>
                <c:pt idx="476">
                  <c:v>0.38164223159925714</c:v>
                </c:pt>
                <c:pt idx="477">
                  <c:v>0.38204206641986238</c:v>
                </c:pt>
                <c:pt idx="478">
                  <c:v>0.38244148322149413</c:v>
                </c:pt>
                <c:pt idx="479">
                  <c:v>0.38284048331250847</c:v>
                </c:pt>
                <c:pt idx="480">
                  <c:v>0.38323906799444724</c:v>
                </c:pt>
                <c:pt idx="481">
                  <c:v>0.38363723856209619</c:v>
                </c:pt>
                <c:pt idx="482">
                  <c:v>0.38403499630352417</c:v>
                </c:pt>
                <c:pt idx="483">
                  <c:v>0.38443234250014202</c:v>
                </c:pt>
                <c:pt idx="484">
                  <c:v>0.38482927842673742</c:v>
                </c:pt>
                <c:pt idx="485">
                  <c:v>0.385225805351539</c:v>
                </c:pt>
                <c:pt idx="486">
                  <c:v>0.38562192453624838</c:v>
                </c:pt>
                <c:pt idx="487">
                  <c:v>0.38601763723609522</c:v>
                </c:pt>
                <c:pt idx="488">
                  <c:v>0.38641294469988446</c:v>
                </c:pt>
                <c:pt idx="489">
                  <c:v>0.38680784817003488</c:v>
                </c:pt>
                <c:pt idx="490">
                  <c:v>0.38720234888263688</c:v>
                </c:pt>
                <c:pt idx="491">
                  <c:v>0.38759644806748145</c:v>
                </c:pt>
                <c:pt idx="492">
                  <c:v>0.38799014694812289</c:v>
                </c:pt>
                <c:pt idx="493">
                  <c:v>0.38838344674190828</c:v>
                </c:pt>
                <c:pt idx="494">
                  <c:v>0.38877634866002631</c:v>
                </c:pt>
                <c:pt idx="495">
                  <c:v>0.38916885390755546</c:v>
                </c:pt>
                <c:pt idx="496">
                  <c:v>0.38956096368350096</c:v>
                </c:pt>
                <c:pt idx="497">
                  <c:v>0.3899526791808397</c:v>
                </c:pt>
                <c:pt idx="498">
                  <c:v>0.39034400158656651</c:v>
                </c:pt>
                <c:pt idx="499">
                  <c:v>0.39073493208172577</c:v>
                </c:pt>
                <c:pt idx="500">
                  <c:v>0.39112547184146462</c:v>
                </c:pt>
                <c:pt idx="501">
                  <c:v>0.39151562203506801</c:v>
                </c:pt>
                <c:pt idx="502">
                  <c:v>0.39190538382600065</c:v>
                </c:pt>
                <c:pt idx="503">
                  <c:v>0.39229475837194422</c:v>
                </c:pt>
                <c:pt idx="504">
                  <c:v>0.39268374682484669</c:v>
                </c:pt>
                <c:pt idx="505">
                  <c:v>0.39307235033095211</c:v>
                </c:pt>
                <c:pt idx="506">
                  <c:v>0.39346057003084312</c:v>
                </c:pt>
                <c:pt idx="507">
                  <c:v>0.39384840705948443</c:v>
                </c:pt>
                <c:pt idx="508">
                  <c:v>0.39423586254625836</c:v>
                </c:pt>
                <c:pt idx="509">
                  <c:v>0.39462293761499573</c:v>
                </c:pt>
                <c:pt idx="510">
                  <c:v>0.39500963338403161</c:v>
                </c:pt>
                <c:pt idx="511">
                  <c:v>0.39539595096622437</c:v>
                </c:pt>
                <c:pt idx="512">
                  <c:v>0.3957818914690045</c:v>
                </c:pt>
                <c:pt idx="513">
                  <c:v>0.396167455994406</c:v>
                </c:pt>
                <c:pt idx="514">
                  <c:v>0.39655264563911208</c:v>
                </c:pt>
                <c:pt idx="515">
                  <c:v>0.39693746149447329</c:v>
                </c:pt>
                <c:pt idx="516">
                  <c:v>0.39732190464656503</c:v>
                </c:pt>
                <c:pt idx="517">
                  <c:v>0.39770597617620917</c:v>
                </c:pt>
                <c:pt idx="518">
                  <c:v>0.39808967715901661</c:v>
                </c:pt>
                <c:pt idx="519">
                  <c:v>0.39847300866541446</c:v>
                </c:pt>
                <c:pt idx="520">
                  <c:v>0.39885597176069093</c:v>
                </c:pt>
                <c:pt idx="521">
                  <c:v>0.39923856750502335</c:v>
                </c:pt>
                <c:pt idx="522">
                  <c:v>0.39962079695351366</c:v>
                </c:pt>
                <c:pt idx="523">
                  <c:v>0.40000266115622241</c:v>
                </c:pt>
                <c:pt idx="524">
                  <c:v>0.4003841611582013</c:v>
                </c:pt>
                <c:pt idx="525">
                  <c:v>0.40076529799953287</c:v>
                </c:pt>
                <c:pt idx="526">
                  <c:v>0.40114607271535418</c:v>
                </c:pt>
                <c:pt idx="527">
                  <c:v>0.40152648633589655</c:v>
                </c:pt>
                <c:pt idx="528">
                  <c:v>0.40190653988651132</c:v>
                </c:pt>
                <c:pt idx="529">
                  <c:v>0.40228623438771238</c:v>
                </c:pt>
                <c:pt idx="530">
                  <c:v>0.40266557085519983</c:v>
                </c:pt>
                <c:pt idx="531">
                  <c:v>0.40304455029989145</c:v>
                </c:pt>
                <c:pt idx="532">
                  <c:v>0.40342317372795816</c:v>
                </c:pt>
                <c:pt idx="533">
                  <c:v>0.40380144214085723</c:v>
                </c:pt>
                <c:pt idx="534">
                  <c:v>0.40417935653535575</c:v>
                </c:pt>
                <c:pt idx="535">
                  <c:v>0.40455691790356674</c:v>
                </c:pt>
                <c:pt idx="536">
                  <c:v>0.40493412723297395</c:v>
                </c:pt>
                <c:pt idx="537">
                  <c:v>0.40531098550647265</c:v>
                </c:pt>
                <c:pt idx="538">
                  <c:v>0.40568749370238982</c:v>
                </c:pt>
                <c:pt idx="539">
                  <c:v>0.40606365279451434</c:v>
                </c:pt>
                <c:pt idx="540">
                  <c:v>0.4064394637521328</c:v>
                </c:pt>
                <c:pt idx="541">
                  <c:v>0.40681492754005416</c:v>
                </c:pt>
                <c:pt idx="542">
                  <c:v>0.40719004511863727</c:v>
                </c:pt>
                <c:pt idx="543">
                  <c:v>0.40756481744382017</c:v>
                </c:pt>
                <c:pt idx="544">
                  <c:v>0.40793924546715626</c:v>
                </c:pt>
                <c:pt idx="545">
                  <c:v>0.40831333013582988</c:v>
                </c:pt>
                <c:pt idx="546">
                  <c:v>0.40868707239269247</c:v>
                </c:pt>
                <c:pt idx="547">
                  <c:v>0.40906047317628486</c:v>
                </c:pt>
                <c:pt idx="548">
                  <c:v>0.40943353342087735</c:v>
                </c:pt>
                <c:pt idx="549">
                  <c:v>0.4098062540564778</c:v>
                </c:pt>
                <c:pt idx="550">
                  <c:v>0.41017863600887416</c:v>
                </c:pt>
                <c:pt idx="551">
                  <c:v>0.41055068019965363</c:v>
                </c:pt>
                <c:pt idx="552">
                  <c:v>0.41092238754623189</c:v>
                </c:pt>
                <c:pt idx="553">
                  <c:v>0.41129375896188014</c:v>
                </c:pt>
                <c:pt idx="554">
                  <c:v>0.41166479535575007</c:v>
                </c:pt>
                <c:pt idx="555">
                  <c:v>0.41203549763289588</c:v>
                </c:pt>
                <c:pt idx="556">
                  <c:v>0.41240586669431256</c:v>
                </c:pt>
                <c:pt idx="557">
                  <c:v>0.41277590343694331</c:v>
                </c:pt>
                <c:pt idx="558">
                  <c:v>0.41314560875372003</c:v>
                </c:pt>
                <c:pt idx="559">
                  <c:v>0.41351498353358362</c:v>
                </c:pt>
                <c:pt idx="560">
                  <c:v>0.41388402866150531</c:v>
                </c:pt>
                <c:pt idx="561">
                  <c:v>0.41425274501851611</c:v>
                </c:pt>
                <c:pt idx="562">
                  <c:v>0.41462113348172874</c:v>
                </c:pt>
                <c:pt idx="563">
                  <c:v>0.41498919492436376</c:v>
                </c:pt>
                <c:pt idx="564">
                  <c:v>0.41535693021577086</c:v>
                </c:pt>
                <c:pt idx="565">
                  <c:v>0.41572434022145982</c:v>
                </c:pt>
                <c:pt idx="566">
                  <c:v>0.41609142580310959</c:v>
                </c:pt>
                <c:pt idx="567">
                  <c:v>0.41645818781861238</c:v>
                </c:pt>
                <c:pt idx="568">
                  <c:v>0.41682462712207996</c:v>
                </c:pt>
                <c:pt idx="569">
                  <c:v>0.41719074456387234</c:v>
                </c:pt>
                <c:pt idx="570">
                  <c:v>0.41755654099062506</c:v>
                </c:pt>
                <c:pt idx="571">
                  <c:v>0.4179220172452689</c:v>
                </c:pt>
                <c:pt idx="572">
                  <c:v>0.41828717416704536</c:v>
                </c:pt>
                <c:pt idx="573">
                  <c:v>0.41865201259154283</c:v>
                </c:pt>
                <c:pt idx="574">
                  <c:v>0.41901653335071143</c:v>
                </c:pt>
                <c:pt idx="575">
                  <c:v>0.41938073727288216</c:v>
                </c:pt>
                <c:pt idx="576">
                  <c:v>0.41974462518279271</c:v>
                </c:pt>
                <c:pt idx="577">
                  <c:v>0.42010819790161408</c:v>
                </c:pt>
                <c:pt idx="578">
                  <c:v>0.42047145624695981</c:v>
                </c:pt>
                <c:pt idx="579">
                  <c:v>0.42083440103292008</c:v>
                </c:pt>
                <c:pt idx="580">
                  <c:v>0.42119703307007517</c:v>
                </c:pt>
                <c:pt idx="581">
                  <c:v>0.42155935316552068</c:v>
                </c:pt>
                <c:pt idx="582">
                  <c:v>0.421921362122885</c:v>
                </c:pt>
                <c:pt idx="583">
                  <c:v>0.42228306074235145</c:v>
                </c:pt>
                <c:pt idx="584">
                  <c:v>0.42264444982068072</c:v>
                </c:pt>
                <c:pt idx="585">
                  <c:v>0.42300553015122977</c:v>
                </c:pt>
                <c:pt idx="586">
                  <c:v>0.42336630252397484</c:v>
                </c:pt>
                <c:pt idx="587">
                  <c:v>0.42372676772552348</c:v>
                </c:pt>
                <c:pt idx="588">
                  <c:v>0.42408692653914387</c:v>
                </c:pt>
                <c:pt idx="589">
                  <c:v>0.42444677974478245</c:v>
                </c:pt>
                <c:pt idx="590">
                  <c:v>0.42480632811907676</c:v>
                </c:pt>
                <c:pt idx="591">
                  <c:v>0.42516557243538727</c:v>
                </c:pt>
                <c:pt idx="592">
                  <c:v>0.42552451346380527</c:v>
                </c:pt>
                <c:pt idx="593">
                  <c:v>0.42588315197117982</c:v>
                </c:pt>
                <c:pt idx="594">
                  <c:v>0.42624148872112788</c:v>
                </c:pt>
                <c:pt idx="595">
                  <c:v>0.42659952447406935</c:v>
                </c:pt>
                <c:pt idx="596">
                  <c:v>0.4269572599872255</c:v>
                </c:pt>
                <c:pt idx="597">
                  <c:v>0.42731469601465616</c:v>
                </c:pt>
                <c:pt idx="598">
                  <c:v>0.42767183330726427</c:v>
                </c:pt>
                <c:pt idx="599">
                  <c:v>0.42802867261282118</c:v>
                </c:pt>
                <c:pt idx="600">
                  <c:v>0.42838521467598606</c:v>
                </c:pt>
                <c:pt idx="601">
                  <c:v>0.42874146023832121</c:v>
                </c:pt>
                <c:pt idx="602">
                  <c:v>0.42909741003831176</c:v>
                </c:pt>
                <c:pt idx="603">
                  <c:v>0.42945306481137591</c:v>
                </c:pt>
                <c:pt idx="604">
                  <c:v>0.42980842528990026</c:v>
                </c:pt>
                <c:pt idx="605">
                  <c:v>0.4301634922032318</c:v>
                </c:pt>
                <c:pt idx="606">
                  <c:v>0.43051826627772438</c:v>
                </c:pt>
                <c:pt idx="607">
                  <c:v>0.43087274823673338</c:v>
                </c:pt>
                <c:pt idx="608">
                  <c:v>0.4312269388006425</c:v>
                </c:pt>
                <c:pt idx="609">
                  <c:v>0.43158083868688152</c:v>
                </c:pt>
                <c:pt idx="610">
                  <c:v>0.43193444860993635</c:v>
                </c:pt>
                <c:pt idx="611">
                  <c:v>0.43228776928137397</c:v>
                </c:pt>
                <c:pt idx="612">
                  <c:v>0.43264080140985889</c:v>
                </c:pt>
                <c:pt idx="613">
                  <c:v>0.43299354570116033</c:v>
                </c:pt>
                <c:pt idx="614">
                  <c:v>0.43334600285817731</c:v>
                </c:pt>
                <c:pt idx="615">
                  <c:v>0.43369817358095758</c:v>
                </c:pt>
                <c:pt idx="616">
                  <c:v>0.4340500585667002</c:v>
                </c:pt>
                <c:pt idx="617">
                  <c:v>0.43440165850978851</c:v>
                </c:pt>
                <c:pt idx="618">
                  <c:v>0.43475297410179098</c:v>
                </c:pt>
                <c:pt idx="619">
                  <c:v>0.43510400603148847</c:v>
                </c:pt>
                <c:pt idx="620">
                  <c:v>0.43545475498488723</c:v>
                </c:pt>
                <c:pt idx="621">
                  <c:v>0.43580522164522761</c:v>
                </c:pt>
                <c:pt idx="622">
                  <c:v>0.43615540669300706</c:v>
                </c:pt>
                <c:pt idx="623">
                  <c:v>0.4365053108059978</c:v>
                </c:pt>
                <c:pt idx="624">
                  <c:v>0.43685493465925168</c:v>
                </c:pt>
                <c:pt idx="625">
                  <c:v>0.43720427892512248</c:v>
                </c:pt>
                <c:pt idx="626">
                  <c:v>0.43755334427328335</c:v>
                </c:pt>
                <c:pt idx="627">
                  <c:v>0.43790213137073603</c:v>
                </c:pt>
                <c:pt idx="628">
                  <c:v>0.43825064088182331</c:v>
                </c:pt>
                <c:pt idx="629">
                  <c:v>0.43859887346826104</c:v>
                </c:pt>
                <c:pt idx="630">
                  <c:v>0.43894682978912852</c:v>
                </c:pt>
                <c:pt idx="631">
                  <c:v>0.43929451050089841</c:v>
                </c:pt>
                <c:pt idx="632">
                  <c:v>0.43964191625744797</c:v>
                </c:pt>
                <c:pt idx="633">
                  <c:v>0.43998904771007558</c:v>
                </c:pt>
                <c:pt idx="634">
                  <c:v>0.44033590550750673</c:v>
                </c:pt>
                <c:pt idx="635">
                  <c:v>0.44068249029592105</c:v>
                </c:pt>
                <c:pt idx="636">
                  <c:v>0.4410288027189524</c:v>
                </c:pt>
                <c:pt idx="637">
                  <c:v>0.44137484341771155</c:v>
                </c:pt>
                <c:pt idx="638">
                  <c:v>0.44172061303080251</c:v>
                </c:pt>
                <c:pt idx="639">
                  <c:v>0.44206611219432573</c:v>
                </c:pt>
                <c:pt idx="640">
                  <c:v>0.44241134154190076</c:v>
                </c:pt>
                <c:pt idx="641">
                  <c:v>0.4427563017046755</c:v>
                </c:pt>
                <c:pt idx="642">
                  <c:v>0.44310099331134467</c:v>
                </c:pt>
                <c:pt idx="643">
                  <c:v>0.44344541698815282</c:v>
                </c:pt>
                <c:pt idx="644">
                  <c:v>0.44378957335892338</c:v>
                </c:pt>
                <c:pt idx="645">
                  <c:v>0.44413346304505313</c:v>
                </c:pt>
                <c:pt idx="646">
                  <c:v>0.44447708666554542</c:v>
                </c:pt>
                <c:pt idx="647">
                  <c:v>0.44482044483700289</c:v>
                </c:pt>
                <c:pt idx="648">
                  <c:v>0.44516353817365539</c:v>
                </c:pt>
                <c:pt idx="649">
                  <c:v>0.44550636728736476</c:v>
                </c:pt>
                <c:pt idx="650">
                  <c:v>0.44584893278764504</c:v>
                </c:pt>
                <c:pt idx="651">
                  <c:v>0.44619123528166782</c:v>
                </c:pt>
                <c:pt idx="652">
                  <c:v>0.44653327537427473</c:v>
                </c:pt>
                <c:pt idx="653">
                  <c:v>0.44687505366799746</c:v>
                </c:pt>
                <c:pt idx="654">
                  <c:v>0.44721657076306354</c:v>
                </c:pt>
                <c:pt idx="655">
                  <c:v>0.44755782725740639</c:v>
                </c:pt>
                <c:pt idx="656">
                  <c:v>0.44789882374669132</c:v>
                </c:pt>
                <c:pt idx="657">
                  <c:v>0.44823956082430638</c:v>
                </c:pt>
                <c:pt idx="658">
                  <c:v>0.44858003908139366</c:v>
                </c:pt>
                <c:pt idx="659">
                  <c:v>0.44892025910685229</c:v>
                </c:pt>
                <c:pt idx="660">
                  <c:v>0.44926022148734823</c:v>
                </c:pt>
                <c:pt idx="661">
                  <c:v>0.4495999268073313</c:v>
                </c:pt>
                <c:pt idx="662">
                  <c:v>0.44993937564904929</c:v>
                </c:pt>
                <c:pt idx="663">
                  <c:v>0.45027856859254656</c:v>
                </c:pt>
                <c:pt idx="664">
                  <c:v>0.45061750621569496</c:v>
                </c:pt>
                <c:pt idx="665">
                  <c:v>0.45095618909418428</c:v>
                </c:pt>
                <c:pt idx="666">
                  <c:v>0.45129461780154978</c:v>
                </c:pt>
                <c:pt idx="667">
                  <c:v>0.45163279290917735</c:v>
                </c:pt>
                <c:pt idx="668">
                  <c:v>0.45197071498631641</c:v>
                </c:pt>
                <c:pt idx="669">
                  <c:v>0.45230838460008832</c:v>
                </c:pt>
                <c:pt idx="670">
                  <c:v>0.45264580231549628</c:v>
                </c:pt>
                <c:pt idx="671">
                  <c:v>0.45298296869544258</c:v>
                </c:pt>
                <c:pt idx="672">
                  <c:v>0.45331988430073733</c:v>
                </c:pt>
                <c:pt idx="673">
                  <c:v>0.45365654969010749</c:v>
                </c:pt>
                <c:pt idx="674">
                  <c:v>0.45399296542020362</c:v>
                </c:pt>
                <c:pt idx="675">
                  <c:v>0.45432913204562081</c:v>
                </c:pt>
                <c:pt idx="676">
                  <c:v>0.45466505011890479</c:v>
                </c:pt>
                <c:pt idx="677">
                  <c:v>0.45500072019055332</c:v>
                </c:pt>
                <c:pt idx="678">
                  <c:v>0.45533614280904788</c:v>
                </c:pt>
                <c:pt idx="679">
                  <c:v>0.45567131852083659</c:v>
                </c:pt>
                <c:pt idx="680">
                  <c:v>0.45600624787037231</c:v>
                </c:pt>
                <c:pt idx="681">
                  <c:v>0.45634093140010307</c:v>
                </c:pt>
                <c:pt idx="682">
                  <c:v>0.45667536965048988</c:v>
                </c:pt>
                <c:pt idx="683">
                  <c:v>0.45700956316001762</c:v>
                </c:pt>
                <c:pt idx="684">
                  <c:v>0.45734351246520055</c:v>
                </c:pt>
                <c:pt idx="685">
                  <c:v>0.4576772181006028</c:v>
                </c:pt>
                <c:pt idx="686">
                  <c:v>0.45801068059882977</c:v>
                </c:pt>
                <c:pt idx="687">
                  <c:v>0.45834390049056101</c:v>
                </c:pt>
                <c:pt idx="688">
                  <c:v>0.45867687830454146</c:v>
                </c:pt>
                <c:pt idx="689">
                  <c:v>0.45900961456760042</c:v>
                </c:pt>
                <c:pt idx="690">
                  <c:v>0.45934210980465862</c:v>
                </c:pt>
                <c:pt idx="691">
                  <c:v>0.45967436453873795</c:v>
                </c:pt>
                <c:pt idx="692">
                  <c:v>0.46000637929097354</c:v>
                </c:pt>
                <c:pt idx="693">
                  <c:v>0.46033815458061622</c:v>
                </c:pt>
                <c:pt idx="694">
                  <c:v>0.46066969092505472</c:v>
                </c:pt>
                <c:pt idx="695">
                  <c:v>0.46100098883981178</c:v>
                </c:pt>
                <c:pt idx="696">
                  <c:v>0.46133204883855861</c:v>
                </c:pt>
                <c:pt idx="697">
                  <c:v>0.4616628714331269</c:v>
                </c:pt>
                <c:pt idx="698">
                  <c:v>0.46199345713351475</c:v>
                </c:pt>
                <c:pt idx="699">
                  <c:v>0.46232380644789961</c:v>
                </c:pt>
                <c:pt idx="700">
                  <c:v>0.46265391988264104</c:v>
                </c:pt>
                <c:pt idx="701">
                  <c:v>0.46298379794229438</c:v>
                </c:pt>
                <c:pt idx="702">
                  <c:v>0.46331344112961864</c:v>
                </c:pt>
                <c:pt idx="703">
                  <c:v>0.4636428499455883</c:v>
                </c:pt>
                <c:pt idx="704">
                  <c:v>0.46397202488939376</c:v>
                </c:pt>
                <c:pt idx="705">
                  <c:v>0.46430096645846314</c:v>
                </c:pt>
                <c:pt idx="706">
                  <c:v>0.46462967514845566</c:v>
                </c:pt>
                <c:pt idx="707">
                  <c:v>0.46495815145328784</c:v>
                </c:pt>
                <c:pt idx="708">
                  <c:v>0.46528639586512283</c:v>
                </c:pt>
                <c:pt idx="709">
                  <c:v>0.46561440887439548</c:v>
                </c:pt>
                <c:pt idx="710">
                  <c:v>0.46594219096981593</c:v>
                </c:pt>
                <c:pt idx="711">
                  <c:v>0.46626974263836563</c:v>
                </c:pt>
                <c:pt idx="712">
                  <c:v>0.46659706436533327</c:v>
                </c:pt>
                <c:pt idx="713">
                  <c:v>0.46692415663429182</c:v>
                </c:pt>
                <c:pt idx="714">
                  <c:v>0.46725101992712925</c:v>
                </c:pt>
                <c:pt idx="715">
                  <c:v>0.46757765472404722</c:v>
                </c:pt>
                <c:pt idx="716">
                  <c:v>0.467904061503571</c:v>
                </c:pt>
                <c:pt idx="717">
                  <c:v>0.46823024074256026</c:v>
                </c:pt>
                <c:pt idx="718">
                  <c:v>0.46855619291621131</c:v>
                </c:pt>
                <c:pt idx="719">
                  <c:v>0.46888191849807132</c:v>
                </c:pt>
                <c:pt idx="720">
                  <c:v>0.46920741796004262</c:v>
                </c:pt>
                <c:pt idx="721">
                  <c:v>0.46953269177239032</c:v>
                </c:pt>
                <c:pt idx="722">
                  <c:v>0.46985774040375894</c:v>
                </c:pt>
                <c:pt idx="723">
                  <c:v>0.47018256432116257</c:v>
                </c:pt>
                <c:pt idx="724">
                  <c:v>0.47050716399000997</c:v>
                </c:pt>
                <c:pt idx="725">
                  <c:v>0.47083153987410381</c:v>
                </c:pt>
                <c:pt idx="726">
                  <c:v>0.47115569243564881</c:v>
                </c:pt>
                <c:pt idx="727">
                  <c:v>0.47147962213526806</c:v>
                </c:pt>
                <c:pt idx="728">
                  <c:v>0.47180332943199171</c:v>
                </c:pt>
                <c:pt idx="729">
                  <c:v>0.47212681478328522</c:v>
                </c:pt>
                <c:pt idx="730">
                  <c:v>0.47245007864504385</c:v>
                </c:pt>
                <c:pt idx="731">
                  <c:v>0.47277312147160627</c:v>
                </c:pt>
                <c:pt idx="732">
                  <c:v>0.47309594371575736</c:v>
                </c:pt>
                <c:pt idx="733">
                  <c:v>0.47341854582874415</c:v>
                </c:pt>
                <c:pt idx="734">
                  <c:v>0.47374092826026681</c:v>
                </c:pt>
                <c:pt idx="735">
                  <c:v>0.47406309145850728</c:v>
                </c:pt>
                <c:pt idx="736">
                  <c:v>0.47438503587011932</c:v>
                </c:pt>
                <c:pt idx="737">
                  <c:v>0.47470676194024458</c:v>
                </c:pt>
                <c:pt idx="738">
                  <c:v>0.47502827011251642</c:v>
                </c:pt>
                <c:pt idx="739">
                  <c:v>0.47534956082906876</c:v>
                </c:pt>
                <c:pt idx="740">
                  <c:v>0.47567063453054031</c:v>
                </c:pt>
                <c:pt idx="741">
                  <c:v>0.47599149165608434</c:v>
                </c:pt>
                <c:pt idx="742">
                  <c:v>0.47631213264337696</c:v>
                </c:pt>
                <c:pt idx="743">
                  <c:v>0.47663255792862036</c:v>
                </c:pt>
                <c:pt idx="744">
                  <c:v>0.47695276794655272</c:v>
                </c:pt>
                <c:pt idx="745">
                  <c:v>0.47727276313045219</c:v>
                </c:pt>
                <c:pt idx="746">
                  <c:v>0.47759254391214262</c:v>
                </c:pt>
                <c:pt idx="747">
                  <c:v>0.47791211072201384</c:v>
                </c:pt>
                <c:pt idx="748">
                  <c:v>0.47823146398900568</c:v>
                </c:pt>
                <c:pt idx="749">
                  <c:v>0.47855060414063472</c:v>
                </c:pt>
                <c:pt idx="750">
                  <c:v>0.47886953160298606</c:v>
                </c:pt>
                <c:pt idx="751">
                  <c:v>0.47918824680073441</c:v>
                </c:pt>
                <c:pt idx="752">
                  <c:v>0.47950675015713706</c:v>
                </c:pt>
                <c:pt idx="753">
                  <c:v>0.47982504209405052</c:v>
                </c:pt>
                <c:pt idx="754">
                  <c:v>0.48014312303192969</c:v>
                </c:pt>
                <c:pt idx="755">
                  <c:v>0.48046099338984216</c:v>
                </c:pt>
                <c:pt idx="756">
                  <c:v>0.48077865358546407</c:v>
                </c:pt>
                <c:pt idx="757">
                  <c:v>0.48109610403509651</c:v>
                </c:pt>
                <c:pt idx="758">
                  <c:v>0.48141334515367135</c:v>
                </c:pt>
                <c:pt idx="759">
                  <c:v>0.48173037735474461</c:v>
                </c:pt>
                <c:pt idx="760">
                  <c:v>0.48204720105052035</c:v>
                </c:pt>
                <c:pt idx="761">
                  <c:v>0.48236381665184996</c:v>
                </c:pt>
                <c:pt idx="762">
                  <c:v>0.48268022456823012</c:v>
                </c:pt>
                <c:pt idx="763">
                  <c:v>0.48299642520782288</c:v>
                </c:pt>
                <c:pt idx="764">
                  <c:v>0.48331241897744898</c:v>
                </c:pt>
                <c:pt idx="765">
                  <c:v>0.48362820628260633</c:v>
                </c:pt>
                <c:pt idx="766">
                  <c:v>0.48394378752746692</c:v>
                </c:pt>
                <c:pt idx="767">
                  <c:v>0.48425916311488415</c:v>
                </c:pt>
                <c:pt idx="768">
                  <c:v>0.48457433344640138</c:v>
                </c:pt>
                <c:pt idx="769">
                  <c:v>0.48488929892226246</c:v>
                </c:pt>
                <c:pt idx="770">
                  <c:v>0.48520405994140131</c:v>
                </c:pt>
                <c:pt idx="771">
                  <c:v>0.48551861690147258</c:v>
                </c:pt>
                <c:pt idx="772">
                  <c:v>0.48583297019883054</c:v>
                </c:pt>
                <c:pt idx="773">
                  <c:v>0.48614712022855183</c:v>
                </c:pt>
                <c:pt idx="774">
                  <c:v>0.48646106738444411</c:v>
                </c:pt>
                <c:pt idx="775">
                  <c:v>0.48677481205903617</c:v>
                </c:pt>
                <c:pt idx="776">
                  <c:v>0.48708835464359734</c:v>
                </c:pt>
                <c:pt idx="777">
                  <c:v>0.48740169552813967</c:v>
                </c:pt>
                <c:pt idx="778">
                  <c:v>0.48771483510141778</c:v>
                </c:pt>
                <c:pt idx="779">
                  <c:v>0.48802777375094286</c:v>
                </c:pt>
                <c:pt idx="780">
                  <c:v>0.48834051186298177</c:v>
                </c:pt>
                <c:pt idx="781">
                  <c:v>0.48865304982256641</c:v>
                </c:pt>
                <c:pt idx="782">
                  <c:v>0.48896538801350181</c:v>
                </c:pt>
                <c:pt idx="783">
                  <c:v>0.48927752681836162</c:v>
                </c:pt>
                <c:pt idx="784">
                  <c:v>0.48958946661850428</c:v>
                </c:pt>
                <c:pt idx="785">
                  <c:v>0.48990120779407104</c:v>
                </c:pt>
                <c:pt idx="786">
                  <c:v>0.49021275072399517</c:v>
                </c:pt>
                <c:pt idx="787">
                  <c:v>0.49052409578601053</c:v>
                </c:pt>
                <c:pt idx="788">
                  <c:v>0.49083524335665007</c:v>
                </c:pt>
                <c:pt idx="789">
                  <c:v>0.49114619381125224</c:v>
                </c:pt>
                <c:pt idx="790">
                  <c:v>0.49145694752396868</c:v>
                </c:pt>
                <c:pt idx="791">
                  <c:v>0.49176750486777382</c:v>
                </c:pt>
                <c:pt idx="792">
                  <c:v>0.49207786621445743</c:v>
                </c:pt>
                <c:pt idx="793">
                  <c:v>0.49238803193464498</c:v>
                </c:pt>
                <c:pt idx="794">
                  <c:v>0.49269800239778533</c:v>
                </c:pt>
                <c:pt idx="795">
                  <c:v>0.49300777797217926</c:v>
                </c:pt>
                <c:pt idx="796">
                  <c:v>0.49331735902496443</c:v>
                </c:pt>
                <c:pt idx="797">
                  <c:v>0.49362674592212152</c:v>
                </c:pt>
                <c:pt idx="798">
                  <c:v>0.49393593902849336</c:v>
                </c:pt>
                <c:pt idx="799">
                  <c:v>0.4942449387077803</c:v>
                </c:pt>
                <c:pt idx="800">
                  <c:v>0.49455374532254265</c:v>
                </c:pt>
                <c:pt idx="801">
                  <c:v>0.49486235923421495</c:v>
                </c:pt>
                <c:pt idx="802">
                  <c:v>0.49517078080309868</c:v>
                </c:pt>
                <c:pt idx="803">
                  <c:v>0.49547901038838132</c:v>
                </c:pt>
                <c:pt idx="804">
                  <c:v>0.49578704834812476</c:v>
                </c:pt>
                <c:pt idx="805">
                  <c:v>0.49609489503929055</c:v>
                </c:pt>
                <c:pt idx="806">
                  <c:v>0.49640255081772294</c:v>
                </c:pt>
                <c:pt idx="807">
                  <c:v>0.49671001603817072</c:v>
                </c:pt>
                <c:pt idx="808">
                  <c:v>0.49701729105428327</c:v>
                </c:pt>
                <c:pt idx="809">
                  <c:v>0.49732437621861697</c:v>
                </c:pt>
                <c:pt idx="810">
                  <c:v>0.49763127188263956</c:v>
                </c:pt>
                <c:pt idx="811">
                  <c:v>0.49793797839673781</c:v>
                </c:pt>
                <c:pt idx="812">
                  <c:v>0.49824449611022187</c:v>
                </c:pt>
                <c:pt idx="813">
                  <c:v>0.49855082537132356</c:v>
                </c:pt>
                <c:pt idx="814">
                  <c:v>0.49885696652720646</c:v>
                </c:pt>
                <c:pt idx="815">
                  <c:v>0.49916291992396838</c:v>
                </c:pt>
                <c:pt idx="816">
                  <c:v>0.49946868590665477</c:v>
                </c:pt>
                <c:pt idx="817">
                  <c:v>0.49977426481924708</c:v>
                </c:pt>
                <c:pt idx="818">
                  <c:v>0.50007965700467916</c:v>
                </c:pt>
                <c:pt idx="819">
                  <c:v>0.50038486280483352</c:v>
                </c:pt>
                <c:pt idx="820">
                  <c:v>0.50068988256056524</c:v>
                </c:pt>
                <c:pt idx="821">
                  <c:v>0.50099471661167183</c:v>
                </c:pt>
                <c:pt idx="822">
                  <c:v>0.50129936529693186</c:v>
                </c:pt>
                <c:pt idx="823">
                  <c:v>0.50160382895409261</c:v>
                </c:pt>
                <c:pt idx="824">
                  <c:v>0.50190810791986951</c:v>
                </c:pt>
                <c:pt idx="825">
                  <c:v>0.50221220252996668</c:v>
                </c:pt>
                <c:pt idx="826">
                  <c:v>0.50251611311907052</c:v>
                </c:pt>
                <c:pt idx="827">
                  <c:v>0.50281984002085367</c:v>
                </c:pt>
                <c:pt idx="828">
                  <c:v>0.50312338356798059</c:v>
                </c:pt>
                <c:pt idx="829">
                  <c:v>0.50342674409211696</c:v>
                </c:pt>
                <c:pt idx="830">
                  <c:v>0.50372992192393107</c:v>
                </c:pt>
                <c:pt idx="831">
                  <c:v>0.50403291739308864</c:v>
                </c:pt>
                <c:pt idx="832">
                  <c:v>0.50433573082826844</c:v>
                </c:pt>
                <c:pt idx="833">
                  <c:v>0.50463836255717065</c:v>
                </c:pt>
                <c:pt idx="834">
                  <c:v>0.50494081290650328</c:v>
                </c:pt>
                <c:pt idx="835">
                  <c:v>0.5052430822020022</c:v>
                </c:pt>
                <c:pt idx="836">
                  <c:v>0.5055451707684262</c:v>
                </c:pt>
                <c:pt idx="837">
                  <c:v>0.5058470789295646</c:v>
                </c:pt>
                <c:pt idx="838">
                  <c:v>0.5061488070082476</c:v>
                </c:pt>
                <c:pt idx="839">
                  <c:v>0.50645035532633309</c:v>
                </c:pt>
                <c:pt idx="840">
                  <c:v>0.50675172420473069</c:v>
                </c:pt>
                <c:pt idx="841">
                  <c:v>0.50705291396339069</c:v>
                </c:pt>
                <c:pt idx="842">
                  <c:v>0.50735392492131448</c:v>
                </c:pt>
                <c:pt idx="843">
                  <c:v>0.50765475739656063</c:v>
                </c:pt>
                <c:pt idx="844">
                  <c:v>0.50795541170624259</c:v>
                </c:pt>
                <c:pt idx="845">
                  <c:v>0.50825588816653844</c:v>
                </c:pt>
                <c:pt idx="846">
                  <c:v>0.50855618709268935</c:v>
                </c:pt>
                <c:pt idx="847">
                  <c:v>0.50885630879900856</c:v>
                </c:pt>
                <c:pt idx="848">
                  <c:v>0.5091562535988855</c:v>
                </c:pt>
                <c:pt idx="849">
                  <c:v>0.50945602180477456</c:v>
                </c:pt>
                <c:pt idx="850">
                  <c:v>0.50975561372823242</c:v>
                </c:pt>
                <c:pt idx="851">
                  <c:v>0.51005502967988103</c:v>
                </c:pt>
                <c:pt idx="852">
                  <c:v>0.51035426996944155</c:v>
                </c:pt>
                <c:pt idx="853">
                  <c:v>0.51065333490572551</c:v>
                </c:pt>
                <c:pt idx="854">
                  <c:v>0.51095222479664015</c:v>
                </c:pt>
                <c:pt idx="855">
                  <c:v>0.51125093994919468</c:v>
                </c:pt>
                <c:pt idx="856">
                  <c:v>0.51154948066949846</c:v>
                </c:pt>
                <c:pt idx="857">
                  <c:v>0.51184784726276955</c:v>
                </c:pt>
                <c:pt idx="858">
                  <c:v>0.51214604003333819</c:v>
                </c:pt>
                <c:pt idx="859">
                  <c:v>0.51244405928464676</c:v>
                </c:pt>
                <c:pt idx="860">
                  <c:v>0.51274190531925912</c:v>
                </c:pt>
                <c:pt idx="861">
                  <c:v>0.51303957843885861</c:v>
                </c:pt>
                <c:pt idx="862">
                  <c:v>0.51333707894425329</c:v>
                </c:pt>
                <c:pt idx="863">
                  <c:v>0.51363440713538566</c:v>
                </c:pt>
                <c:pt idx="864">
                  <c:v>0.5139315633113184</c:v>
                </c:pt>
                <c:pt idx="865">
                  <c:v>0.51422854777026328</c:v>
                </c:pt>
                <c:pt idx="866">
                  <c:v>0.51452536080956368</c:v>
                </c:pt>
                <c:pt idx="867">
                  <c:v>0.51482200272570777</c:v>
                </c:pt>
                <c:pt idx="868">
                  <c:v>0.51511847381433351</c:v>
                </c:pt>
                <c:pt idx="869">
                  <c:v>0.51541477437021921</c:v>
                </c:pt>
                <c:pt idx="870">
                  <c:v>0.5157109046873094</c:v>
                </c:pt>
                <c:pt idx="871">
                  <c:v>0.51600686505869353</c:v>
                </c:pt>
                <c:pt idx="872">
                  <c:v>0.51630265577662637</c:v>
                </c:pt>
                <c:pt idx="873">
                  <c:v>0.51659827713252771</c:v>
                </c:pt>
                <c:pt idx="874">
                  <c:v>0.51689372941697909</c:v>
                </c:pt>
                <c:pt idx="875">
                  <c:v>0.51718901291973762</c:v>
                </c:pt>
                <c:pt idx="876">
                  <c:v>0.51748412792972509</c:v>
                </c:pt>
                <c:pt idx="877">
                  <c:v>0.51777907473505413</c:v>
                </c:pt>
                <c:pt idx="878">
                  <c:v>0.51807385362299962</c:v>
                </c:pt>
                <c:pt idx="879">
                  <c:v>0.51836846488003407</c:v>
                </c:pt>
                <c:pt idx="880">
                  <c:v>0.51866290879180843</c:v>
                </c:pt>
                <c:pt idx="881">
                  <c:v>0.51895718564316951</c:v>
                </c:pt>
                <c:pt idx="882">
                  <c:v>0.51925129571814921</c:v>
                </c:pt>
                <c:pt idx="883">
                  <c:v>0.51954523929998164</c:v>
                </c:pt>
                <c:pt idx="884">
                  <c:v>0.51983901667109811</c:v>
                </c:pt>
                <c:pt idx="885">
                  <c:v>0.52013262811312899</c:v>
                </c:pt>
                <c:pt idx="886">
                  <c:v>0.52042607390691642</c:v>
                </c:pt>
                <c:pt idx="887">
                  <c:v>0.52071935433250982</c:v>
                </c:pt>
                <c:pt idx="888">
                  <c:v>0.52101246966916559</c:v>
                </c:pt>
                <c:pt idx="889">
                  <c:v>0.52130542019535886</c:v>
                </c:pt>
                <c:pt idx="890">
                  <c:v>0.52159820618878783</c:v>
                </c:pt>
                <c:pt idx="891">
                  <c:v>0.52189082792635477</c:v>
                </c:pt>
                <c:pt idx="892">
                  <c:v>0.52218328568420846</c:v>
                </c:pt>
                <c:pt idx="893">
                  <c:v>0.52247557973770642</c:v>
                </c:pt>
                <c:pt idx="894">
                  <c:v>0.5227677103614472</c:v>
                </c:pt>
                <c:pt idx="895">
                  <c:v>0.52305967782925844</c:v>
                </c:pt>
                <c:pt idx="896">
                  <c:v>0.52335148241420504</c:v>
                </c:pt>
                <c:pt idx="897">
                  <c:v>0.52364312438858995</c:v>
                </c:pt>
                <c:pt idx="898">
                  <c:v>0.52393460402395753</c:v>
                </c:pt>
                <c:pt idx="899">
                  <c:v>0.5242259215911016</c:v>
                </c:pt>
                <c:pt idx="900">
                  <c:v>0.52451707736005959</c:v>
                </c:pt>
                <c:pt idx="901">
                  <c:v>0.52480807160011822</c:v>
                </c:pt>
                <c:pt idx="902">
                  <c:v>0.52509890457982544</c:v>
                </c:pt>
                <c:pt idx="903">
                  <c:v>0.52538957656697893</c:v>
                </c:pt>
                <c:pt idx="904">
                  <c:v>0.52568008782864251</c:v>
                </c:pt>
                <c:pt idx="905">
                  <c:v>0.52597043863113313</c:v>
                </c:pt>
                <c:pt idx="906">
                  <c:v>0.52626062924004247</c:v>
                </c:pt>
                <c:pt idx="907">
                  <c:v>0.52655065992022065</c:v>
                </c:pt>
                <c:pt idx="908">
                  <c:v>0.52684053093580452</c:v>
                </c:pt>
                <c:pt idx="909">
                  <c:v>0.52713024255018714</c:v>
                </c:pt>
                <c:pt idx="910">
                  <c:v>0.52741979502604386</c:v>
                </c:pt>
                <c:pt idx="911">
                  <c:v>0.52770918862533867</c:v>
                </c:pt>
                <c:pt idx="912">
                  <c:v>0.52799842360930505</c:v>
                </c:pt>
                <c:pt idx="913">
                  <c:v>0.52828750023846949</c:v>
                </c:pt>
                <c:pt idx="914">
                  <c:v>0.5285764187726375</c:v>
                </c:pt>
                <c:pt idx="915">
                  <c:v>0.52886517947091549</c:v>
                </c:pt>
                <c:pt idx="916">
                  <c:v>0.52915378259169887</c:v>
                </c:pt>
                <c:pt idx="917">
                  <c:v>0.52944222839267308</c:v>
                </c:pt>
                <c:pt idx="918">
                  <c:v>0.52973051713083164</c:v>
                </c:pt>
                <c:pt idx="919">
                  <c:v>0.53001864906246055</c:v>
                </c:pt>
                <c:pt idx="920">
                  <c:v>0.53030662444315579</c:v>
                </c:pt>
                <c:pt idx="921">
                  <c:v>0.53059444352781493</c:v>
                </c:pt>
                <c:pt idx="922">
                  <c:v>0.53088210657064749</c:v>
                </c:pt>
                <c:pt idx="923">
                  <c:v>0.53116961382517724</c:v>
                </c:pt>
                <c:pt idx="924">
                  <c:v>0.53145696554423305</c:v>
                </c:pt>
                <c:pt idx="925">
                  <c:v>0.53174416197997221</c:v>
                </c:pt>
                <c:pt idx="926">
                  <c:v>0.53203120338386456</c:v>
                </c:pt>
                <c:pt idx="927">
                  <c:v>0.53231809000669728</c:v>
                </c:pt>
                <c:pt idx="928">
                  <c:v>0.53260482209859561</c:v>
                </c:pt>
                <c:pt idx="929">
                  <c:v>0.5328913999090007</c:v>
                </c:pt>
                <c:pt idx="930">
                  <c:v>0.53317782368668742</c:v>
                </c:pt>
                <c:pt idx="931">
                  <c:v>0.53346409367976133</c:v>
                </c:pt>
                <c:pt idx="932">
                  <c:v>0.53375021013566704</c:v>
                </c:pt>
                <c:pt idx="933">
                  <c:v>0.5340361733011777</c:v>
                </c:pt>
                <c:pt idx="934">
                  <c:v>0.53432198342241388</c:v>
                </c:pt>
                <c:pt idx="935">
                  <c:v>0.53460764074483769</c:v>
                </c:pt>
                <c:pt idx="936">
                  <c:v>0.53489314551325051</c:v>
                </c:pt>
                <c:pt idx="937">
                  <c:v>0.53517849797180461</c:v>
                </c:pt>
                <c:pt idx="938">
                  <c:v>0.53546369836400154</c:v>
                </c:pt>
                <c:pt idx="939">
                  <c:v>0.53574874693269403</c:v>
                </c:pt>
                <c:pt idx="940">
                  <c:v>0.53603364392009001</c:v>
                </c:pt>
                <c:pt idx="941">
                  <c:v>0.53631838956775335</c:v>
                </c:pt>
                <c:pt idx="942">
                  <c:v>0.53660298411660357</c:v>
                </c:pt>
                <c:pt idx="943">
                  <c:v>0.53688742780693255</c:v>
                </c:pt>
                <c:pt idx="944">
                  <c:v>0.53717172087838083</c:v>
                </c:pt>
                <c:pt idx="945">
                  <c:v>0.53745586356996777</c:v>
                </c:pt>
                <c:pt idx="946">
                  <c:v>0.53773985612007491</c:v>
                </c:pt>
                <c:pt idx="947">
                  <c:v>0.53802369876645406</c:v>
                </c:pt>
                <c:pt idx="948">
                  <c:v>0.53830739174623232</c:v>
                </c:pt>
                <c:pt idx="949">
                  <c:v>0.53859093529591651</c:v>
                </c:pt>
                <c:pt idx="950">
                  <c:v>0.53887432965138393</c:v>
                </c:pt>
                <c:pt idx="951">
                  <c:v>0.53915757504789452</c:v>
                </c:pt>
                <c:pt idx="952">
                  <c:v>0.53944067172009069</c:v>
                </c:pt>
                <c:pt idx="953">
                  <c:v>0.5397236199020029</c:v>
                </c:pt>
                <c:pt idx="954">
                  <c:v>0.54000641982704156</c:v>
                </c:pt>
                <c:pt idx="955">
                  <c:v>0.54028907172801155</c:v>
                </c:pt>
                <c:pt idx="956">
                  <c:v>0.54057157583710758</c:v>
                </c:pt>
                <c:pt idx="957">
                  <c:v>0.54085393238591961</c:v>
                </c:pt>
                <c:pt idx="958">
                  <c:v>0.54113614160542867</c:v>
                </c:pt>
                <c:pt idx="959">
                  <c:v>0.54141820372601857</c:v>
                </c:pt>
                <c:pt idx="960">
                  <c:v>0.54170011897747161</c:v>
                </c:pt>
                <c:pt idx="961">
                  <c:v>0.54198188758897192</c:v>
                </c:pt>
                <c:pt idx="962">
                  <c:v>0.54226350978910742</c:v>
                </c:pt>
                <c:pt idx="963">
                  <c:v>0.54254498580587851</c:v>
                </c:pt>
                <c:pt idx="964">
                  <c:v>0.54282631586668517</c:v>
                </c:pt>
                <c:pt idx="965">
                  <c:v>0.54310750019834453</c:v>
                </c:pt>
                <c:pt idx="966">
                  <c:v>0.5433885390270885</c:v>
                </c:pt>
                <c:pt idx="967">
                  <c:v>0.54366943257856093</c:v>
                </c:pt>
                <c:pt idx="968">
                  <c:v>0.54395018107781457</c:v>
                </c:pt>
                <c:pt idx="969">
                  <c:v>0.54423078474934317</c:v>
                </c:pt>
                <c:pt idx="970">
                  <c:v>0.54451124381704341</c:v>
                </c:pt>
                <c:pt idx="971">
                  <c:v>0.54479155850424477</c:v>
                </c:pt>
                <c:pt idx="972">
                  <c:v>0.54507172903369172</c:v>
                </c:pt>
                <c:pt idx="973">
                  <c:v>0.54535175562757665</c:v>
                </c:pt>
                <c:pt idx="974">
                  <c:v>0.54563163850749785</c:v>
                </c:pt>
                <c:pt idx="975">
                  <c:v>0.54591137789450361</c:v>
                </c:pt>
                <c:pt idx="976">
                  <c:v>0.54619097400906702</c:v>
                </c:pt>
                <c:pt idx="977">
                  <c:v>0.54647042707110061</c:v>
                </c:pt>
                <c:pt idx="978">
                  <c:v>0.54674973729995235</c:v>
                </c:pt>
                <c:pt idx="979">
                  <c:v>0.54702890491441625</c:v>
                </c:pt>
                <c:pt idx="980">
                  <c:v>0.5473079301327205</c:v>
                </c:pt>
                <c:pt idx="981">
                  <c:v>0.54758681317254354</c:v>
                </c:pt>
                <c:pt idx="982">
                  <c:v>0.54786555425100292</c:v>
                </c:pt>
                <c:pt idx="983">
                  <c:v>0.5481441535846715</c:v>
                </c:pt>
                <c:pt idx="984">
                  <c:v>0.5484226113895686</c:v>
                </c:pt>
                <c:pt idx="985">
                  <c:v>0.54870092788116553</c:v>
                </c:pt>
                <c:pt idx="986">
                  <c:v>0.54897910327438815</c:v>
                </c:pt>
                <c:pt idx="987">
                  <c:v>0.54925713778361496</c:v>
                </c:pt>
                <c:pt idx="988">
                  <c:v>0.54953503162268513</c:v>
                </c:pt>
                <c:pt idx="989">
                  <c:v>0.5498127850048995</c:v>
                </c:pt>
                <c:pt idx="990">
                  <c:v>0.55009039814301564</c:v>
                </c:pt>
                <c:pt idx="991">
                  <c:v>0.55036787124925757</c:v>
                </c:pt>
                <c:pt idx="992">
                  <c:v>0.55064520453531374</c:v>
                </c:pt>
                <c:pt idx="993">
                  <c:v>0.55092239821233857</c:v>
                </c:pt>
                <c:pt idx="994">
                  <c:v>0.55119945249095825</c:v>
                </c:pt>
                <c:pt idx="995">
                  <c:v>0.55147636758126617</c:v>
                </c:pt>
                <c:pt idx="996">
                  <c:v>0.55175314369283568</c:v>
                </c:pt>
                <c:pt idx="997">
                  <c:v>0.55202978103470679</c:v>
                </c:pt>
                <c:pt idx="998">
                  <c:v>0.55230627981539759</c:v>
                </c:pt>
                <c:pt idx="999">
                  <c:v>0.55258264024290593</c:v>
                </c:pt>
              </c:numCache>
            </c:numRef>
          </c:val>
        </c:ser>
        <c:marker val="1"/>
        <c:axId val="43409792"/>
        <c:axId val="43411328"/>
      </c:lineChart>
      <c:catAx>
        <c:axId val="43409792"/>
        <c:scaling>
          <c:orientation val="minMax"/>
        </c:scaling>
        <c:axPos val="b"/>
        <c:numFmt formatCode="General" sourceLinked="1"/>
        <c:tickLblPos val="nextTo"/>
        <c:crossAx val="43411328"/>
        <c:crosses val="autoZero"/>
        <c:auto val="1"/>
        <c:lblAlgn val="ctr"/>
        <c:lblOffset val="100"/>
      </c:catAx>
      <c:valAx>
        <c:axId val="43411328"/>
        <c:scaling>
          <c:orientation val="minMax"/>
        </c:scaling>
        <c:axPos val="l"/>
        <c:majorGridlines/>
        <c:numFmt formatCode="General" sourceLinked="1"/>
        <c:tickLblPos val="nextTo"/>
        <c:crossAx val="43409792"/>
        <c:crosses val="autoZero"/>
        <c:crossBetween val="between"/>
      </c:valAx>
    </c:plotArea>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a:t>P(W</a:t>
            </a:r>
            <a:r>
              <a:rPr lang="en-US" dirty="0" smtClean="0"/>
              <a:t>) </a:t>
            </a:r>
            <a:r>
              <a:rPr lang="en-US" dirty="0" err="1" smtClean="0"/>
              <a:t>vs</a:t>
            </a:r>
            <a:r>
              <a:rPr lang="en-US" dirty="0" smtClean="0"/>
              <a:t> </a:t>
            </a:r>
            <a:r>
              <a:rPr lang="en-US" dirty="0" err="1" smtClean="0"/>
              <a:t>Rb_DL</a:t>
            </a:r>
            <a:r>
              <a:rPr lang="en-US" dirty="0" smtClean="0"/>
              <a:t>(kbps)</a:t>
            </a:r>
            <a:endParaRPr lang="en-US" dirty="0"/>
          </a:p>
        </c:rich>
      </c:tx>
      <c:layout/>
    </c:title>
    <c:plotArea>
      <c:layout/>
      <c:lineChart>
        <c:grouping val="standard"/>
        <c:ser>
          <c:idx val="0"/>
          <c:order val="0"/>
          <c:tx>
            <c:strRef>
              <c:f>DOWNLINK!$N$1</c:f>
              <c:strCache>
                <c:ptCount val="1"/>
                <c:pt idx="0">
                  <c:v>P(W)</c:v>
                </c:pt>
              </c:strCache>
            </c:strRef>
          </c:tx>
          <c:marker>
            <c:symbol val="none"/>
          </c:marker>
          <c:cat>
            <c:numRef>
              <c:f>DOWNLINK!$J$2:$J$1001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DOWNLINK!$N$2:$N$1001</c:f>
              <c:numCache>
                <c:formatCode>0.00E+00</c:formatCode>
                <c:ptCount val="1000"/>
                <c:pt idx="0">
                  <c:v>3.7207932096182415E-2</c:v>
                </c:pt>
                <c:pt idx="1">
                  <c:v>7.4415864192364789E-2</c:v>
                </c:pt>
                <c:pt idx="2">
                  <c:v>0.11162379628854728</c:v>
                </c:pt>
                <c:pt idx="3">
                  <c:v>0.14883172838472961</c:v>
                </c:pt>
                <c:pt idx="4">
                  <c:v>0.18603966048091214</c:v>
                </c:pt>
                <c:pt idx="5">
                  <c:v>0.22324759257709481</c:v>
                </c:pt>
                <c:pt idx="6">
                  <c:v>0.26045552467327771</c:v>
                </c:pt>
                <c:pt idx="7">
                  <c:v>0.29766345676945938</c:v>
                </c:pt>
                <c:pt idx="8">
                  <c:v>0.33487138886564266</c:v>
                </c:pt>
                <c:pt idx="9">
                  <c:v>0.37207932096182428</c:v>
                </c:pt>
                <c:pt idx="10">
                  <c:v>0.40928725305800734</c:v>
                </c:pt>
                <c:pt idx="11">
                  <c:v>0.44649518515418907</c:v>
                </c:pt>
                <c:pt idx="12">
                  <c:v>0.48370311725037385</c:v>
                </c:pt>
                <c:pt idx="13">
                  <c:v>0.52091104934655541</c:v>
                </c:pt>
                <c:pt idx="14">
                  <c:v>0.55811898144273553</c:v>
                </c:pt>
                <c:pt idx="15">
                  <c:v>0.59532691353891876</c:v>
                </c:pt>
                <c:pt idx="16">
                  <c:v>0.63253484563510631</c:v>
                </c:pt>
                <c:pt idx="17">
                  <c:v>0.66974277773128432</c:v>
                </c:pt>
                <c:pt idx="18">
                  <c:v>0.70695070982746844</c:v>
                </c:pt>
                <c:pt idx="19">
                  <c:v>0.74415864192364811</c:v>
                </c:pt>
                <c:pt idx="20">
                  <c:v>0.78136657401983289</c:v>
                </c:pt>
                <c:pt idx="21">
                  <c:v>0.81857450611601501</c:v>
                </c:pt>
                <c:pt idx="22">
                  <c:v>0.85578243821219624</c:v>
                </c:pt>
                <c:pt idx="23">
                  <c:v>0.89299037030837913</c:v>
                </c:pt>
                <c:pt idx="24">
                  <c:v>0.93019830240456036</c:v>
                </c:pt>
                <c:pt idx="25">
                  <c:v>0.96740623450074781</c:v>
                </c:pt>
                <c:pt idx="26">
                  <c:v>1.0046141665969273</c:v>
                </c:pt>
                <c:pt idx="27">
                  <c:v>1.0418220986931102</c:v>
                </c:pt>
                <c:pt idx="28">
                  <c:v>1.0790300307892948</c:v>
                </c:pt>
                <c:pt idx="29">
                  <c:v>1.1162379628854737</c:v>
                </c:pt>
                <c:pt idx="30">
                  <c:v>1.1534458949816633</c:v>
                </c:pt>
                <c:pt idx="31">
                  <c:v>1.1906538270778388</c:v>
                </c:pt>
                <c:pt idx="32">
                  <c:v>1.2278617591740206</c:v>
                </c:pt>
                <c:pt idx="33">
                  <c:v>1.2650696912702106</c:v>
                </c:pt>
                <c:pt idx="34">
                  <c:v>1.3022776233663895</c:v>
                </c:pt>
                <c:pt idx="35">
                  <c:v>1.339485555462568</c:v>
                </c:pt>
                <c:pt idx="36">
                  <c:v>1.3766934875587489</c:v>
                </c:pt>
                <c:pt idx="37">
                  <c:v>1.4139014196549362</c:v>
                </c:pt>
                <c:pt idx="38">
                  <c:v>1.4511093517511218</c:v>
                </c:pt>
                <c:pt idx="39">
                  <c:v>1.4883172838472967</c:v>
                </c:pt>
                <c:pt idx="40">
                  <c:v>1.5255252159434876</c:v>
                </c:pt>
                <c:pt idx="41">
                  <c:v>1.5627331480396662</c:v>
                </c:pt>
                <c:pt idx="42">
                  <c:v>1.5999410801358518</c:v>
                </c:pt>
                <c:pt idx="43">
                  <c:v>1.6371490122320298</c:v>
                </c:pt>
                <c:pt idx="44">
                  <c:v>1.674356944328212</c:v>
                </c:pt>
                <c:pt idx="45">
                  <c:v>1.7115648764243898</c:v>
                </c:pt>
                <c:pt idx="46">
                  <c:v>1.7487728085205807</c:v>
                </c:pt>
                <c:pt idx="47">
                  <c:v>1.785980740616758</c:v>
                </c:pt>
                <c:pt idx="48">
                  <c:v>1.8231886727129498</c:v>
                </c:pt>
                <c:pt idx="49">
                  <c:v>1.8603966048091198</c:v>
                </c:pt>
                <c:pt idx="50">
                  <c:v>1.8976045369053061</c:v>
                </c:pt>
                <c:pt idx="51">
                  <c:v>1.9348124690014972</c:v>
                </c:pt>
                <c:pt idx="52">
                  <c:v>1.9720204010976781</c:v>
                </c:pt>
                <c:pt idx="53">
                  <c:v>2.0092283331938492</c:v>
                </c:pt>
                <c:pt idx="54">
                  <c:v>2.0464362652900392</c:v>
                </c:pt>
                <c:pt idx="55">
                  <c:v>2.0836441973862225</c:v>
                </c:pt>
                <c:pt idx="56">
                  <c:v>2.1208521294824068</c:v>
                </c:pt>
                <c:pt idx="57">
                  <c:v>2.1580600615785901</c:v>
                </c:pt>
                <c:pt idx="58">
                  <c:v>2.1952679936747641</c:v>
                </c:pt>
                <c:pt idx="59">
                  <c:v>2.232475925770943</c:v>
                </c:pt>
                <c:pt idx="60">
                  <c:v>2.2696838578671352</c:v>
                </c:pt>
                <c:pt idx="61">
                  <c:v>2.3068917899633248</c:v>
                </c:pt>
                <c:pt idx="62">
                  <c:v>2.3440997220595015</c:v>
                </c:pt>
                <c:pt idx="63">
                  <c:v>2.3813076541556759</c:v>
                </c:pt>
                <c:pt idx="64">
                  <c:v>2.4185155862518677</c:v>
                </c:pt>
                <c:pt idx="65">
                  <c:v>2.4557235183480457</c:v>
                </c:pt>
                <c:pt idx="66">
                  <c:v>2.4929314504442277</c:v>
                </c:pt>
                <c:pt idx="67">
                  <c:v>2.5301393825404097</c:v>
                </c:pt>
                <c:pt idx="68">
                  <c:v>2.5673473146365886</c:v>
                </c:pt>
                <c:pt idx="69">
                  <c:v>2.6045552467327799</c:v>
                </c:pt>
                <c:pt idx="70">
                  <c:v>2.6417631788289602</c:v>
                </c:pt>
                <c:pt idx="71">
                  <c:v>2.6789711109251382</c:v>
                </c:pt>
                <c:pt idx="72">
                  <c:v>2.7161790430213388</c:v>
                </c:pt>
                <c:pt idx="73">
                  <c:v>2.7533869751175009</c:v>
                </c:pt>
                <c:pt idx="74">
                  <c:v>2.7905949072136811</c:v>
                </c:pt>
                <c:pt idx="75">
                  <c:v>2.8278028393098738</c:v>
                </c:pt>
                <c:pt idx="76">
                  <c:v>2.8650107714060642</c:v>
                </c:pt>
                <c:pt idx="77">
                  <c:v>2.9022187035022422</c:v>
                </c:pt>
                <c:pt idx="78">
                  <c:v>2.9394266355984167</c:v>
                </c:pt>
                <c:pt idx="79">
                  <c:v>2.9766345676945942</c:v>
                </c:pt>
                <c:pt idx="80">
                  <c:v>3.0138424997907753</c:v>
                </c:pt>
                <c:pt idx="81">
                  <c:v>3.0510504318869587</c:v>
                </c:pt>
                <c:pt idx="82">
                  <c:v>3.0882583639831584</c:v>
                </c:pt>
                <c:pt idx="83">
                  <c:v>3.1254662960793351</c:v>
                </c:pt>
                <c:pt idx="84">
                  <c:v>3.1626742281755091</c:v>
                </c:pt>
                <c:pt idx="85">
                  <c:v>3.1998821602717027</c:v>
                </c:pt>
                <c:pt idx="86">
                  <c:v>3.2370900923678882</c:v>
                </c:pt>
                <c:pt idx="87">
                  <c:v>3.2742980244640587</c:v>
                </c:pt>
                <c:pt idx="88">
                  <c:v>3.3115059565602567</c:v>
                </c:pt>
                <c:pt idx="89">
                  <c:v>3.3487138886564218</c:v>
                </c:pt>
                <c:pt idx="90">
                  <c:v>3.3859218207526087</c:v>
                </c:pt>
                <c:pt idx="91">
                  <c:v>3.4231297528487872</c:v>
                </c:pt>
                <c:pt idx="92">
                  <c:v>3.4603376849449892</c:v>
                </c:pt>
                <c:pt idx="93">
                  <c:v>3.4975456170411623</c:v>
                </c:pt>
                <c:pt idx="94">
                  <c:v>3.5347535491373452</c:v>
                </c:pt>
                <c:pt idx="95">
                  <c:v>3.5719614812335148</c:v>
                </c:pt>
                <c:pt idx="96">
                  <c:v>3.6091694133297128</c:v>
                </c:pt>
                <c:pt idx="97">
                  <c:v>3.6463773454259045</c:v>
                </c:pt>
                <c:pt idx="98">
                  <c:v>3.6835852775220737</c:v>
                </c:pt>
                <c:pt idx="99">
                  <c:v>3.720793209618241</c:v>
                </c:pt>
                <c:pt idx="100">
                  <c:v>3.7580011417144452</c:v>
                </c:pt>
                <c:pt idx="101">
                  <c:v>3.7952090738106126</c:v>
                </c:pt>
                <c:pt idx="102">
                  <c:v>3.8324170059068043</c:v>
                </c:pt>
                <c:pt idx="103">
                  <c:v>3.8696249380029943</c:v>
                </c:pt>
                <c:pt idx="104">
                  <c:v>3.9068328700991661</c:v>
                </c:pt>
                <c:pt idx="105">
                  <c:v>3.9440408021953552</c:v>
                </c:pt>
                <c:pt idx="106">
                  <c:v>3.9812487342915337</c:v>
                </c:pt>
                <c:pt idx="107">
                  <c:v>4.0184566663876984</c:v>
                </c:pt>
                <c:pt idx="108">
                  <c:v>4.055664598483907</c:v>
                </c:pt>
                <c:pt idx="109">
                  <c:v>4.0928725305800748</c:v>
                </c:pt>
                <c:pt idx="110">
                  <c:v>4.1300804626762444</c:v>
                </c:pt>
                <c:pt idx="111">
                  <c:v>4.1672883947724468</c:v>
                </c:pt>
                <c:pt idx="112">
                  <c:v>4.2044963268686155</c:v>
                </c:pt>
                <c:pt idx="113">
                  <c:v>4.2417042589648162</c:v>
                </c:pt>
                <c:pt idx="114">
                  <c:v>4.2789121910609804</c:v>
                </c:pt>
                <c:pt idx="115">
                  <c:v>4.3161201231571811</c:v>
                </c:pt>
                <c:pt idx="116">
                  <c:v>4.3533280552533729</c:v>
                </c:pt>
                <c:pt idx="117">
                  <c:v>4.3905359873495318</c:v>
                </c:pt>
                <c:pt idx="118">
                  <c:v>4.4277439194457271</c:v>
                </c:pt>
                <c:pt idx="119">
                  <c:v>4.464951851541886</c:v>
                </c:pt>
                <c:pt idx="120">
                  <c:v>4.5021597836380938</c:v>
                </c:pt>
                <c:pt idx="121">
                  <c:v>4.539367715734274</c:v>
                </c:pt>
                <c:pt idx="122">
                  <c:v>4.5765756478304374</c:v>
                </c:pt>
                <c:pt idx="123">
                  <c:v>4.6137835799266451</c:v>
                </c:pt>
                <c:pt idx="124">
                  <c:v>4.6509915120228289</c:v>
                </c:pt>
                <c:pt idx="125">
                  <c:v>4.6881994441190038</c:v>
                </c:pt>
                <c:pt idx="126">
                  <c:v>4.7254073762151689</c:v>
                </c:pt>
                <c:pt idx="127">
                  <c:v>4.7626153083113492</c:v>
                </c:pt>
                <c:pt idx="128">
                  <c:v>4.7998232404075587</c:v>
                </c:pt>
                <c:pt idx="129">
                  <c:v>4.8370311725037389</c:v>
                </c:pt>
                <c:pt idx="130">
                  <c:v>4.8742391045999174</c:v>
                </c:pt>
                <c:pt idx="131">
                  <c:v>4.9114470366960905</c:v>
                </c:pt>
                <c:pt idx="132">
                  <c:v>4.9486549687922681</c:v>
                </c:pt>
                <c:pt idx="133">
                  <c:v>4.9858629008884572</c:v>
                </c:pt>
                <c:pt idx="134">
                  <c:v>5.0230708329846303</c:v>
                </c:pt>
                <c:pt idx="135">
                  <c:v>5.0602787650808194</c:v>
                </c:pt>
                <c:pt idx="136">
                  <c:v>5.0974866971769943</c:v>
                </c:pt>
                <c:pt idx="137">
                  <c:v>5.1346946292731781</c:v>
                </c:pt>
                <c:pt idx="138">
                  <c:v>5.1719025613693965</c:v>
                </c:pt>
                <c:pt idx="139">
                  <c:v>5.2091104934655572</c:v>
                </c:pt>
                <c:pt idx="140">
                  <c:v>5.2463184255617499</c:v>
                </c:pt>
                <c:pt idx="141">
                  <c:v>5.283526357657915</c:v>
                </c:pt>
                <c:pt idx="142">
                  <c:v>5.3207342897541254</c:v>
                </c:pt>
                <c:pt idx="143">
                  <c:v>5.3579422218502746</c:v>
                </c:pt>
                <c:pt idx="144">
                  <c:v>5.395150153946469</c:v>
                </c:pt>
                <c:pt idx="145">
                  <c:v>5.4323580860426821</c:v>
                </c:pt>
                <c:pt idx="146">
                  <c:v>5.4695660181388535</c:v>
                </c:pt>
                <c:pt idx="147">
                  <c:v>5.5067739502349982</c:v>
                </c:pt>
                <c:pt idx="148">
                  <c:v>5.543981882331221</c:v>
                </c:pt>
                <c:pt idx="149">
                  <c:v>5.5811898144273622</c:v>
                </c:pt>
                <c:pt idx="150">
                  <c:v>5.6183977465235637</c:v>
                </c:pt>
                <c:pt idx="151">
                  <c:v>5.6556056786197484</c:v>
                </c:pt>
                <c:pt idx="152">
                  <c:v>5.6928136107159109</c:v>
                </c:pt>
                <c:pt idx="153">
                  <c:v>5.7300215428121311</c:v>
                </c:pt>
                <c:pt idx="154">
                  <c:v>5.7672294749083113</c:v>
                </c:pt>
                <c:pt idx="155">
                  <c:v>5.8044374070044862</c:v>
                </c:pt>
                <c:pt idx="156">
                  <c:v>5.8416453391006691</c:v>
                </c:pt>
                <c:pt idx="157">
                  <c:v>5.8788532711968369</c:v>
                </c:pt>
                <c:pt idx="158">
                  <c:v>5.9160612032930402</c:v>
                </c:pt>
                <c:pt idx="159">
                  <c:v>5.9532691353891982</c:v>
                </c:pt>
                <c:pt idx="160">
                  <c:v>5.9904770674853882</c:v>
                </c:pt>
                <c:pt idx="161">
                  <c:v>6.0276849995815605</c:v>
                </c:pt>
                <c:pt idx="162">
                  <c:v>6.0648929316777531</c:v>
                </c:pt>
                <c:pt idx="163">
                  <c:v>6.1021008637739147</c:v>
                </c:pt>
                <c:pt idx="164">
                  <c:v>6.1393087958701233</c:v>
                </c:pt>
                <c:pt idx="165">
                  <c:v>6.1765167279663249</c:v>
                </c:pt>
                <c:pt idx="166">
                  <c:v>6.2137246600624687</c:v>
                </c:pt>
                <c:pt idx="167">
                  <c:v>6.2509325921586729</c:v>
                </c:pt>
                <c:pt idx="168">
                  <c:v>6.2881405242548585</c:v>
                </c:pt>
                <c:pt idx="169">
                  <c:v>6.3253484563510165</c:v>
                </c:pt>
                <c:pt idx="170">
                  <c:v>6.3625563884472216</c:v>
                </c:pt>
                <c:pt idx="171">
                  <c:v>6.3997643205434107</c:v>
                </c:pt>
                <c:pt idx="172">
                  <c:v>6.4369722526395936</c:v>
                </c:pt>
                <c:pt idx="173">
                  <c:v>6.4741801847357729</c:v>
                </c:pt>
                <c:pt idx="174">
                  <c:v>6.5113881168319425</c:v>
                </c:pt>
                <c:pt idx="175">
                  <c:v>6.5485960489281227</c:v>
                </c:pt>
                <c:pt idx="176">
                  <c:v>6.5858039810243119</c:v>
                </c:pt>
                <c:pt idx="177">
                  <c:v>6.6230119131205099</c:v>
                </c:pt>
                <c:pt idx="178">
                  <c:v>6.6602198452166785</c:v>
                </c:pt>
                <c:pt idx="179">
                  <c:v>6.6974277773128366</c:v>
                </c:pt>
                <c:pt idx="180">
                  <c:v>6.7346357094090408</c:v>
                </c:pt>
                <c:pt idx="181">
                  <c:v>6.7718436415052174</c:v>
                </c:pt>
                <c:pt idx="182">
                  <c:v>6.8090515736013959</c:v>
                </c:pt>
                <c:pt idx="183">
                  <c:v>6.8462595056975744</c:v>
                </c:pt>
                <c:pt idx="184">
                  <c:v>6.8834674377937883</c:v>
                </c:pt>
                <c:pt idx="185">
                  <c:v>6.9206753698899766</c:v>
                </c:pt>
                <c:pt idx="186">
                  <c:v>6.9578833019861364</c:v>
                </c:pt>
                <c:pt idx="187">
                  <c:v>6.9950912340823317</c:v>
                </c:pt>
                <c:pt idx="188">
                  <c:v>7.0322991661785093</c:v>
                </c:pt>
                <c:pt idx="189">
                  <c:v>7.0695070982746904</c:v>
                </c:pt>
                <c:pt idx="190">
                  <c:v>7.1067150303708795</c:v>
                </c:pt>
                <c:pt idx="191">
                  <c:v>7.1439229624670295</c:v>
                </c:pt>
                <c:pt idx="192">
                  <c:v>7.1811308945632559</c:v>
                </c:pt>
                <c:pt idx="193">
                  <c:v>7.2183388266594255</c:v>
                </c:pt>
                <c:pt idx="194">
                  <c:v>7.2555467587556075</c:v>
                </c:pt>
                <c:pt idx="195">
                  <c:v>7.2927546908518037</c:v>
                </c:pt>
                <c:pt idx="196">
                  <c:v>7.3299626229479635</c:v>
                </c:pt>
                <c:pt idx="197">
                  <c:v>7.3671705550441375</c:v>
                </c:pt>
                <c:pt idx="198">
                  <c:v>7.4043784871403728</c:v>
                </c:pt>
                <c:pt idx="199">
                  <c:v>7.4415864192364785</c:v>
                </c:pt>
                <c:pt idx="200">
                  <c:v>7.4787943513326915</c:v>
                </c:pt>
                <c:pt idx="201">
                  <c:v>7.5160022834288904</c:v>
                </c:pt>
                <c:pt idx="202">
                  <c:v>7.5532102155250875</c:v>
                </c:pt>
                <c:pt idx="203">
                  <c:v>7.590418147621226</c:v>
                </c:pt>
                <c:pt idx="204">
                  <c:v>7.6276260797174409</c:v>
                </c:pt>
                <c:pt idx="205">
                  <c:v>7.6648340118136087</c:v>
                </c:pt>
                <c:pt idx="206">
                  <c:v>7.7020419439097703</c:v>
                </c:pt>
                <c:pt idx="207">
                  <c:v>7.7392498760059851</c:v>
                </c:pt>
                <c:pt idx="208">
                  <c:v>7.7764578081021334</c:v>
                </c:pt>
                <c:pt idx="209">
                  <c:v>7.8136657401983394</c:v>
                </c:pt>
                <c:pt idx="210">
                  <c:v>7.8508736722945143</c:v>
                </c:pt>
                <c:pt idx="211">
                  <c:v>7.8880816043907105</c:v>
                </c:pt>
                <c:pt idx="212">
                  <c:v>7.9252895364868792</c:v>
                </c:pt>
                <c:pt idx="213">
                  <c:v>7.9624974685830718</c:v>
                </c:pt>
                <c:pt idx="214">
                  <c:v>7.9997054006792663</c:v>
                </c:pt>
                <c:pt idx="215">
                  <c:v>8.036913332775411</c:v>
                </c:pt>
                <c:pt idx="216">
                  <c:v>8.0741212648716036</c:v>
                </c:pt>
                <c:pt idx="217">
                  <c:v>8.1113291969678052</c:v>
                </c:pt>
                <c:pt idx="218">
                  <c:v>8.1485371290640138</c:v>
                </c:pt>
                <c:pt idx="219">
                  <c:v>8.1857450611601514</c:v>
                </c:pt>
                <c:pt idx="220">
                  <c:v>8.2229529932563672</c:v>
                </c:pt>
                <c:pt idx="221">
                  <c:v>8.2601609253524959</c:v>
                </c:pt>
                <c:pt idx="222">
                  <c:v>8.2973688574486992</c:v>
                </c:pt>
                <c:pt idx="223">
                  <c:v>8.3345767895448937</c:v>
                </c:pt>
                <c:pt idx="224">
                  <c:v>8.3717847216410508</c:v>
                </c:pt>
                <c:pt idx="225">
                  <c:v>8.408992653737247</c:v>
                </c:pt>
                <c:pt idx="226">
                  <c:v>8.446200585833461</c:v>
                </c:pt>
                <c:pt idx="227">
                  <c:v>8.4834085179296537</c:v>
                </c:pt>
                <c:pt idx="228">
                  <c:v>8.5206164500257966</c:v>
                </c:pt>
                <c:pt idx="229">
                  <c:v>8.5578243821219591</c:v>
                </c:pt>
                <c:pt idx="230">
                  <c:v>8.5950323142182015</c:v>
                </c:pt>
                <c:pt idx="231">
                  <c:v>8.6322402463143657</c:v>
                </c:pt>
                <c:pt idx="232">
                  <c:v>8.6694481784105371</c:v>
                </c:pt>
                <c:pt idx="233">
                  <c:v>8.7066561105067368</c:v>
                </c:pt>
                <c:pt idx="234">
                  <c:v>8.7438640426029011</c:v>
                </c:pt>
                <c:pt idx="235">
                  <c:v>8.7810719746990689</c:v>
                </c:pt>
                <c:pt idx="236">
                  <c:v>8.818279906795258</c:v>
                </c:pt>
                <c:pt idx="237">
                  <c:v>8.8554878388914773</c:v>
                </c:pt>
                <c:pt idx="238">
                  <c:v>8.8926957709876806</c:v>
                </c:pt>
                <c:pt idx="239">
                  <c:v>8.9299037030837809</c:v>
                </c:pt>
                <c:pt idx="240">
                  <c:v>8.9671116351799967</c:v>
                </c:pt>
                <c:pt idx="241">
                  <c:v>9.0043195672761804</c:v>
                </c:pt>
                <c:pt idx="242">
                  <c:v>9.0415274993723429</c:v>
                </c:pt>
                <c:pt idx="243">
                  <c:v>9.0787354314685249</c:v>
                </c:pt>
                <c:pt idx="244">
                  <c:v>9.1159433635647513</c:v>
                </c:pt>
                <c:pt idx="245">
                  <c:v>9.1531512956608854</c:v>
                </c:pt>
                <c:pt idx="246">
                  <c:v>9.1903592277570905</c:v>
                </c:pt>
                <c:pt idx="247">
                  <c:v>9.2275671598533009</c:v>
                </c:pt>
                <c:pt idx="248">
                  <c:v>9.2647750919494207</c:v>
                </c:pt>
                <c:pt idx="249">
                  <c:v>9.3019830240456596</c:v>
                </c:pt>
                <c:pt idx="250">
                  <c:v>9.3391909561418167</c:v>
                </c:pt>
                <c:pt idx="251">
                  <c:v>9.3763988882380094</c:v>
                </c:pt>
                <c:pt idx="252">
                  <c:v>9.4136068203341754</c:v>
                </c:pt>
                <c:pt idx="253">
                  <c:v>9.4508147524303503</c:v>
                </c:pt>
                <c:pt idx="254">
                  <c:v>9.4880226845265199</c:v>
                </c:pt>
                <c:pt idx="255">
                  <c:v>9.5252306166227161</c:v>
                </c:pt>
                <c:pt idx="256">
                  <c:v>9.5624385487189389</c:v>
                </c:pt>
                <c:pt idx="257">
                  <c:v>9.599646480815121</c:v>
                </c:pt>
                <c:pt idx="258">
                  <c:v>9.6368544129112781</c:v>
                </c:pt>
                <c:pt idx="259">
                  <c:v>9.6740623450074814</c:v>
                </c:pt>
                <c:pt idx="260">
                  <c:v>9.7112702771036634</c:v>
                </c:pt>
                <c:pt idx="261">
                  <c:v>9.748478209199817</c:v>
                </c:pt>
                <c:pt idx="262">
                  <c:v>9.7856861412960505</c:v>
                </c:pt>
                <c:pt idx="263">
                  <c:v>9.822894073392197</c:v>
                </c:pt>
                <c:pt idx="264">
                  <c:v>9.8601020054883985</c:v>
                </c:pt>
                <c:pt idx="265">
                  <c:v>9.8973099375845397</c:v>
                </c:pt>
                <c:pt idx="266">
                  <c:v>9.934517869680775</c:v>
                </c:pt>
                <c:pt idx="267">
                  <c:v>9.9717258017769144</c:v>
                </c:pt>
                <c:pt idx="268">
                  <c:v>10.008933733873098</c:v>
                </c:pt>
                <c:pt idx="269">
                  <c:v>10.046141665969262</c:v>
                </c:pt>
                <c:pt idx="270">
                  <c:v>10.083349598065494</c:v>
                </c:pt>
                <c:pt idx="271">
                  <c:v>10.120557530161644</c:v>
                </c:pt>
                <c:pt idx="272">
                  <c:v>10.157765462257819</c:v>
                </c:pt>
                <c:pt idx="273">
                  <c:v>10.194973394353999</c:v>
                </c:pt>
                <c:pt idx="274">
                  <c:v>10.23218132645018</c:v>
                </c:pt>
                <c:pt idx="275">
                  <c:v>10.269389258546369</c:v>
                </c:pt>
                <c:pt idx="276">
                  <c:v>10.306597190642597</c:v>
                </c:pt>
                <c:pt idx="277">
                  <c:v>10.343805122738798</c:v>
                </c:pt>
                <c:pt idx="278">
                  <c:v>10.381013054834973</c:v>
                </c:pt>
                <c:pt idx="279">
                  <c:v>10.418220986931106</c:v>
                </c:pt>
                <c:pt idx="280">
                  <c:v>10.455428919027337</c:v>
                </c:pt>
                <c:pt idx="281">
                  <c:v>10.492636851123514</c:v>
                </c:pt>
                <c:pt idx="282">
                  <c:v>10.529844783219669</c:v>
                </c:pt>
                <c:pt idx="283">
                  <c:v>10.567052715315844</c:v>
                </c:pt>
                <c:pt idx="284">
                  <c:v>10.604260647412032</c:v>
                </c:pt>
                <c:pt idx="285">
                  <c:v>10.641468579508254</c:v>
                </c:pt>
                <c:pt idx="286">
                  <c:v>10.678676511604404</c:v>
                </c:pt>
                <c:pt idx="287">
                  <c:v>10.715884443700549</c:v>
                </c:pt>
                <c:pt idx="288">
                  <c:v>10.753092375796752</c:v>
                </c:pt>
                <c:pt idx="289">
                  <c:v>10.790300307892949</c:v>
                </c:pt>
                <c:pt idx="290">
                  <c:v>10.827508239989157</c:v>
                </c:pt>
                <c:pt idx="291">
                  <c:v>10.864716172085366</c:v>
                </c:pt>
                <c:pt idx="292">
                  <c:v>10.901924104181488</c:v>
                </c:pt>
                <c:pt idx="293">
                  <c:v>10.939132036277718</c:v>
                </c:pt>
                <c:pt idx="294">
                  <c:v>10.976339968373846</c:v>
                </c:pt>
                <c:pt idx="295">
                  <c:v>11.013547900470002</c:v>
                </c:pt>
                <c:pt idx="296">
                  <c:v>11.050755832566235</c:v>
                </c:pt>
                <c:pt idx="297">
                  <c:v>11.087963764662438</c:v>
                </c:pt>
                <c:pt idx="298">
                  <c:v>11.125171696758605</c:v>
                </c:pt>
                <c:pt idx="299">
                  <c:v>11.162379628854723</c:v>
                </c:pt>
                <c:pt idx="300">
                  <c:v>11.19958756095094</c:v>
                </c:pt>
                <c:pt idx="301">
                  <c:v>11.236795493047119</c:v>
                </c:pt>
                <c:pt idx="302">
                  <c:v>11.274003425143331</c:v>
                </c:pt>
                <c:pt idx="303">
                  <c:v>11.311211357239515</c:v>
                </c:pt>
                <c:pt idx="304">
                  <c:v>11.348419289335657</c:v>
                </c:pt>
                <c:pt idx="305">
                  <c:v>11.38562722143185</c:v>
                </c:pt>
                <c:pt idx="306">
                  <c:v>11.422835153528098</c:v>
                </c:pt>
                <c:pt idx="307">
                  <c:v>11.460043085624262</c:v>
                </c:pt>
                <c:pt idx="308">
                  <c:v>11.497251017720425</c:v>
                </c:pt>
                <c:pt idx="309">
                  <c:v>11.534458949816623</c:v>
                </c:pt>
                <c:pt idx="310">
                  <c:v>11.571666881912762</c:v>
                </c:pt>
                <c:pt idx="311">
                  <c:v>11.608874814008994</c:v>
                </c:pt>
                <c:pt idx="312">
                  <c:v>11.646082746105169</c:v>
                </c:pt>
                <c:pt idx="313">
                  <c:v>11.683290678201336</c:v>
                </c:pt>
                <c:pt idx="314">
                  <c:v>11.720498610297511</c:v>
                </c:pt>
                <c:pt idx="315">
                  <c:v>11.757706542393679</c:v>
                </c:pt>
                <c:pt idx="316">
                  <c:v>11.794914474489893</c:v>
                </c:pt>
                <c:pt idx="317">
                  <c:v>11.83212240658607</c:v>
                </c:pt>
                <c:pt idx="318">
                  <c:v>11.869330338682293</c:v>
                </c:pt>
                <c:pt idx="319">
                  <c:v>11.906538270778388</c:v>
                </c:pt>
                <c:pt idx="320">
                  <c:v>11.943746202874614</c:v>
                </c:pt>
                <c:pt idx="321">
                  <c:v>11.980954134970785</c:v>
                </c:pt>
                <c:pt idx="322">
                  <c:v>12.018162067066992</c:v>
                </c:pt>
                <c:pt idx="323">
                  <c:v>12.055369999163124</c:v>
                </c:pt>
                <c:pt idx="324">
                  <c:v>12.092577931259354</c:v>
                </c:pt>
                <c:pt idx="325">
                  <c:v>12.129785863355519</c:v>
                </c:pt>
                <c:pt idx="326">
                  <c:v>12.16699379545172</c:v>
                </c:pt>
                <c:pt idx="327">
                  <c:v>12.204201727547836</c:v>
                </c:pt>
                <c:pt idx="328">
                  <c:v>12.241409659644114</c:v>
                </c:pt>
                <c:pt idx="329">
                  <c:v>12.278617591740232</c:v>
                </c:pt>
                <c:pt idx="330">
                  <c:v>12.315825523836432</c:v>
                </c:pt>
                <c:pt idx="331">
                  <c:v>12.353033455932662</c:v>
                </c:pt>
                <c:pt idx="332">
                  <c:v>12.39024138802875</c:v>
                </c:pt>
                <c:pt idx="333">
                  <c:v>12.427449320124955</c:v>
                </c:pt>
                <c:pt idx="334">
                  <c:v>12.464657252221155</c:v>
                </c:pt>
                <c:pt idx="335">
                  <c:v>12.501865184317348</c:v>
                </c:pt>
                <c:pt idx="336">
                  <c:v>12.539073116413528</c:v>
                </c:pt>
                <c:pt idx="337">
                  <c:v>12.576281048509721</c:v>
                </c:pt>
                <c:pt idx="338">
                  <c:v>12.61348898060586</c:v>
                </c:pt>
                <c:pt idx="339">
                  <c:v>12.650696912702053</c:v>
                </c:pt>
                <c:pt idx="340">
                  <c:v>12.687904844798236</c:v>
                </c:pt>
                <c:pt idx="341">
                  <c:v>12.725112776894449</c:v>
                </c:pt>
                <c:pt idx="342">
                  <c:v>12.762320708990618</c:v>
                </c:pt>
                <c:pt idx="343">
                  <c:v>12.799528641086818</c:v>
                </c:pt>
                <c:pt idx="344">
                  <c:v>12.836736573182957</c:v>
                </c:pt>
                <c:pt idx="345">
                  <c:v>12.873944505279198</c:v>
                </c:pt>
                <c:pt idx="346">
                  <c:v>12.911152437375407</c:v>
                </c:pt>
                <c:pt idx="347">
                  <c:v>12.948360369471532</c:v>
                </c:pt>
                <c:pt idx="348">
                  <c:v>12.985568301567756</c:v>
                </c:pt>
                <c:pt idx="349">
                  <c:v>13.022776233663899</c:v>
                </c:pt>
                <c:pt idx="350">
                  <c:v>13.05998416576012</c:v>
                </c:pt>
                <c:pt idx="351">
                  <c:v>13.097192097856254</c:v>
                </c:pt>
                <c:pt idx="352">
                  <c:v>13.134400029952499</c:v>
                </c:pt>
                <c:pt idx="353">
                  <c:v>13.171607962048622</c:v>
                </c:pt>
                <c:pt idx="354">
                  <c:v>13.208815894144799</c:v>
                </c:pt>
                <c:pt idx="355">
                  <c:v>13.246023826241029</c:v>
                </c:pt>
                <c:pt idx="356">
                  <c:v>13.283231758337177</c:v>
                </c:pt>
                <c:pt idx="357">
                  <c:v>13.320439690433378</c:v>
                </c:pt>
                <c:pt idx="358">
                  <c:v>13.357647622529576</c:v>
                </c:pt>
                <c:pt idx="359">
                  <c:v>13.394855554625689</c:v>
                </c:pt>
                <c:pt idx="360">
                  <c:v>13.432063486721981</c:v>
                </c:pt>
                <c:pt idx="361">
                  <c:v>13.469271418818092</c:v>
                </c:pt>
                <c:pt idx="362">
                  <c:v>13.506479350914297</c:v>
                </c:pt>
                <c:pt idx="363">
                  <c:v>13.543687283010437</c:v>
                </c:pt>
                <c:pt idx="364">
                  <c:v>13.580895215106704</c:v>
                </c:pt>
                <c:pt idx="365">
                  <c:v>13.61810314720279</c:v>
                </c:pt>
                <c:pt idx="366">
                  <c:v>13.655311079299009</c:v>
                </c:pt>
                <c:pt idx="367">
                  <c:v>13.692519011395136</c:v>
                </c:pt>
                <c:pt idx="368">
                  <c:v>13.729726943491331</c:v>
                </c:pt>
                <c:pt idx="369">
                  <c:v>13.766934875587502</c:v>
                </c:pt>
                <c:pt idx="370">
                  <c:v>13.804142807683805</c:v>
                </c:pt>
                <c:pt idx="371">
                  <c:v>13.841350739779962</c:v>
                </c:pt>
                <c:pt idx="372">
                  <c:v>13.8785586718761</c:v>
                </c:pt>
                <c:pt idx="373">
                  <c:v>13.915766603972274</c:v>
                </c:pt>
                <c:pt idx="374">
                  <c:v>13.952974536068508</c:v>
                </c:pt>
                <c:pt idx="375">
                  <c:v>13.990182468164656</c:v>
                </c:pt>
                <c:pt idx="376">
                  <c:v>14.027390400260908</c:v>
                </c:pt>
                <c:pt idx="377">
                  <c:v>14.064598332357024</c:v>
                </c:pt>
                <c:pt idx="378">
                  <c:v>14.101806264453277</c:v>
                </c:pt>
                <c:pt idx="379">
                  <c:v>14.139014196549386</c:v>
                </c:pt>
                <c:pt idx="380">
                  <c:v>14.176222128645518</c:v>
                </c:pt>
                <c:pt idx="381">
                  <c:v>14.213430060741757</c:v>
                </c:pt>
                <c:pt idx="382">
                  <c:v>14.250637992837921</c:v>
                </c:pt>
                <c:pt idx="383">
                  <c:v>14.287845924934063</c:v>
                </c:pt>
                <c:pt idx="384">
                  <c:v>14.325053857030319</c:v>
                </c:pt>
                <c:pt idx="385">
                  <c:v>14.362261789126514</c:v>
                </c:pt>
                <c:pt idx="386">
                  <c:v>14.399469721222687</c:v>
                </c:pt>
                <c:pt idx="387">
                  <c:v>14.43667765331886</c:v>
                </c:pt>
                <c:pt idx="388">
                  <c:v>14.473885585415069</c:v>
                </c:pt>
                <c:pt idx="389">
                  <c:v>14.511093517511224</c:v>
                </c:pt>
                <c:pt idx="390">
                  <c:v>14.54830144960734</c:v>
                </c:pt>
                <c:pt idx="391">
                  <c:v>14.585509381703623</c:v>
                </c:pt>
                <c:pt idx="392">
                  <c:v>14.622717313799757</c:v>
                </c:pt>
                <c:pt idx="393">
                  <c:v>14.659925245895929</c:v>
                </c:pt>
                <c:pt idx="394">
                  <c:v>14.697133177992093</c:v>
                </c:pt>
                <c:pt idx="395">
                  <c:v>14.734341110088288</c:v>
                </c:pt>
                <c:pt idx="396">
                  <c:v>14.7715490421845</c:v>
                </c:pt>
                <c:pt idx="397">
                  <c:v>14.808756974280751</c:v>
                </c:pt>
                <c:pt idx="398">
                  <c:v>14.845964906376819</c:v>
                </c:pt>
                <c:pt idx="399">
                  <c:v>14.883172838472976</c:v>
                </c:pt>
                <c:pt idx="400">
                  <c:v>14.920380770569222</c:v>
                </c:pt>
                <c:pt idx="401">
                  <c:v>14.957588702665392</c:v>
                </c:pt>
                <c:pt idx="402">
                  <c:v>14.994796634761601</c:v>
                </c:pt>
                <c:pt idx="403">
                  <c:v>15.032004566857772</c:v>
                </c:pt>
                <c:pt idx="404">
                  <c:v>15.069212498953897</c:v>
                </c:pt>
                <c:pt idx="405">
                  <c:v>15.106420431050175</c:v>
                </c:pt>
                <c:pt idx="406">
                  <c:v>15.143628363146281</c:v>
                </c:pt>
                <c:pt idx="407">
                  <c:v>15.180836295242464</c:v>
                </c:pt>
                <c:pt idx="408">
                  <c:v>15.218044227338707</c:v>
                </c:pt>
                <c:pt idx="409">
                  <c:v>15.2552521594348</c:v>
                </c:pt>
                <c:pt idx="410">
                  <c:v>15.292460091531019</c:v>
                </c:pt>
                <c:pt idx="411">
                  <c:v>15.32966802362724</c:v>
                </c:pt>
                <c:pt idx="412">
                  <c:v>15.366875955723438</c:v>
                </c:pt>
                <c:pt idx="413">
                  <c:v>15.404083887819535</c:v>
                </c:pt>
                <c:pt idx="414">
                  <c:v>15.44129181991581</c:v>
                </c:pt>
                <c:pt idx="415">
                  <c:v>15.478499752011979</c:v>
                </c:pt>
                <c:pt idx="416">
                  <c:v>15.515707684108106</c:v>
                </c:pt>
                <c:pt idx="417">
                  <c:v>15.552915616204269</c:v>
                </c:pt>
                <c:pt idx="418">
                  <c:v>15.590123548300543</c:v>
                </c:pt>
                <c:pt idx="419">
                  <c:v>15.627331480396663</c:v>
                </c:pt>
                <c:pt idx="420">
                  <c:v>15.664539412492866</c:v>
                </c:pt>
                <c:pt idx="421">
                  <c:v>15.701747344589029</c:v>
                </c:pt>
                <c:pt idx="422">
                  <c:v>15.738955276685244</c:v>
                </c:pt>
                <c:pt idx="423">
                  <c:v>15.776163208781425</c:v>
                </c:pt>
                <c:pt idx="424">
                  <c:v>15.813371140877528</c:v>
                </c:pt>
                <c:pt idx="425">
                  <c:v>15.850579072973774</c:v>
                </c:pt>
                <c:pt idx="426">
                  <c:v>15.887787005069995</c:v>
                </c:pt>
                <c:pt idx="427">
                  <c:v>15.924994937166154</c:v>
                </c:pt>
                <c:pt idx="428">
                  <c:v>15.962202869262395</c:v>
                </c:pt>
                <c:pt idx="429">
                  <c:v>15.999410801358524</c:v>
                </c:pt>
                <c:pt idx="430">
                  <c:v>16.03661873345478</c:v>
                </c:pt>
                <c:pt idx="431">
                  <c:v>16.073826665550833</c:v>
                </c:pt>
                <c:pt idx="432">
                  <c:v>16.111034597647045</c:v>
                </c:pt>
                <c:pt idx="433">
                  <c:v>16.148242529743197</c:v>
                </c:pt>
                <c:pt idx="434">
                  <c:v>16.185450461839437</c:v>
                </c:pt>
                <c:pt idx="435">
                  <c:v>16.222658393935617</c:v>
                </c:pt>
                <c:pt idx="436">
                  <c:v>16.259866326031794</c:v>
                </c:pt>
                <c:pt idx="437">
                  <c:v>16.297074258128028</c:v>
                </c:pt>
                <c:pt idx="438">
                  <c:v>16.334282190224151</c:v>
                </c:pt>
                <c:pt idx="439">
                  <c:v>16.371490122320314</c:v>
                </c:pt>
                <c:pt idx="440">
                  <c:v>16.408698054416568</c:v>
                </c:pt>
                <c:pt idx="441">
                  <c:v>16.445905986512727</c:v>
                </c:pt>
                <c:pt idx="442">
                  <c:v>16.483113918608829</c:v>
                </c:pt>
                <c:pt idx="443">
                  <c:v>16.520321850704974</c:v>
                </c:pt>
                <c:pt idx="444">
                  <c:v>16.557529782801289</c:v>
                </c:pt>
                <c:pt idx="445">
                  <c:v>16.594737714897427</c:v>
                </c:pt>
                <c:pt idx="446">
                  <c:v>16.631945646993699</c:v>
                </c:pt>
                <c:pt idx="447">
                  <c:v>16.669153579089787</c:v>
                </c:pt>
                <c:pt idx="448">
                  <c:v>16.706361511185989</c:v>
                </c:pt>
                <c:pt idx="449">
                  <c:v>16.743569443282087</c:v>
                </c:pt>
                <c:pt idx="450">
                  <c:v>16.780777375378285</c:v>
                </c:pt>
                <c:pt idx="451">
                  <c:v>16.817985307474522</c:v>
                </c:pt>
                <c:pt idx="452">
                  <c:v>16.855193239570678</c:v>
                </c:pt>
                <c:pt idx="453">
                  <c:v>16.892401171666929</c:v>
                </c:pt>
                <c:pt idx="454">
                  <c:v>16.929609103762999</c:v>
                </c:pt>
                <c:pt idx="455">
                  <c:v>16.966817035859272</c:v>
                </c:pt>
                <c:pt idx="456">
                  <c:v>17.004024967955484</c:v>
                </c:pt>
                <c:pt idx="457">
                  <c:v>17.041232900051586</c:v>
                </c:pt>
                <c:pt idx="458">
                  <c:v>17.078440832147724</c:v>
                </c:pt>
                <c:pt idx="459">
                  <c:v>17.115648764243915</c:v>
                </c:pt>
                <c:pt idx="460">
                  <c:v>17.152856696340198</c:v>
                </c:pt>
                <c:pt idx="461">
                  <c:v>17.19006462843641</c:v>
                </c:pt>
                <c:pt idx="462">
                  <c:v>17.227272560532537</c:v>
                </c:pt>
                <c:pt idx="463">
                  <c:v>17.264480492628728</c:v>
                </c:pt>
                <c:pt idx="464">
                  <c:v>17.301688424724944</c:v>
                </c:pt>
                <c:pt idx="465">
                  <c:v>17.338896356821081</c:v>
                </c:pt>
                <c:pt idx="466">
                  <c:v>17.376104288917279</c:v>
                </c:pt>
                <c:pt idx="467">
                  <c:v>17.413312221013481</c:v>
                </c:pt>
                <c:pt idx="468">
                  <c:v>17.450520153109643</c:v>
                </c:pt>
                <c:pt idx="469">
                  <c:v>17.487728085205788</c:v>
                </c:pt>
                <c:pt idx="470">
                  <c:v>17.524936017302</c:v>
                </c:pt>
                <c:pt idx="471">
                  <c:v>17.562143949398127</c:v>
                </c:pt>
                <c:pt idx="472">
                  <c:v>17.599351881494435</c:v>
                </c:pt>
                <c:pt idx="473">
                  <c:v>17.63655981359053</c:v>
                </c:pt>
                <c:pt idx="474">
                  <c:v>17.673767745686735</c:v>
                </c:pt>
                <c:pt idx="475">
                  <c:v>17.710975677782915</c:v>
                </c:pt>
                <c:pt idx="476">
                  <c:v>17.748183609879092</c:v>
                </c:pt>
                <c:pt idx="477">
                  <c:v>17.785391541975304</c:v>
                </c:pt>
                <c:pt idx="478">
                  <c:v>17.822599474071414</c:v>
                </c:pt>
                <c:pt idx="479">
                  <c:v>17.85980740616759</c:v>
                </c:pt>
                <c:pt idx="480">
                  <c:v>17.897015338263827</c:v>
                </c:pt>
                <c:pt idx="481">
                  <c:v>17.934223270359968</c:v>
                </c:pt>
                <c:pt idx="482">
                  <c:v>17.971431202456184</c:v>
                </c:pt>
                <c:pt idx="483">
                  <c:v>18.008639134552354</c:v>
                </c:pt>
                <c:pt idx="484">
                  <c:v>18.045847066648591</c:v>
                </c:pt>
                <c:pt idx="485">
                  <c:v>18.083054998744693</c:v>
                </c:pt>
                <c:pt idx="486">
                  <c:v>18.120262930840912</c:v>
                </c:pt>
                <c:pt idx="487">
                  <c:v>18.157470862937064</c:v>
                </c:pt>
                <c:pt idx="488">
                  <c:v>18.19467879503329</c:v>
                </c:pt>
                <c:pt idx="489">
                  <c:v>18.231886727129528</c:v>
                </c:pt>
                <c:pt idx="490">
                  <c:v>18.269094659225626</c:v>
                </c:pt>
                <c:pt idx="491">
                  <c:v>18.306302591321739</c:v>
                </c:pt>
                <c:pt idx="492">
                  <c:v>18.343510523418036</c:v>
                </c:pt>
                <c:pt idx="493">
                  <c:v>18.380718455514181</c:v>
                </c:pt>
                <c:pt idx="494">
                  <c:v>18.417926387610358</c:v>
                </c:pt>
                <c:pt idx="495">
                  <c:v>18.455134319706612</c:v>
                </c:pt>
                <c:pt idx="496">
                  <c:v>18.49234225180275</c:v>
                </c:pt>
                <c:pt idx="497">
                  <c:v>18.529550183898881</c:v>
                </c:pt>
                <c:pt idx="498">
                  <c:v>18.566758115995032</c:v>
                </c:pt>
                <c:pt idx="499">
                  <c:v>18.60396604809133</c:v>
                </c:pt>
                <c:pt idx="500">
                  <c:v>18.641173980187414</c:v>
                </c:pt>
                <c:pt idx="501">
                  <c:v>18.67838191228363</c:v>
                </c:pt>
                <c:pt idx="502">
                  <c:v>18.715589844379863</c:v>
                </c:pt>
                <c:pt idx="503">
                  <c:v>18.752797776476029</c:v>
                </c:pt>
                <c:pt idx="504">
                  <c:v>18.790005708572213</c:v>
                </c:pt>
                <c:pt idx="505">
                  <c:v>18.827213640668344</c:v>
                </c:pt>
                <c:pt idx="506">
                  <c:v>18.864421572764552</c:v>
                </c:pt>
                <c:pt idx="507">
                  <c:v>18.901629504860679</c:v>
                </c:pt>
                <c:pt idx="508">
                  <c:v>18.938837436956966</c:v>
                </c:pt>
                <c:pt idx="509">
                  <c:v>18.976045369053065</c:v>
                </c:pt>
                <c:pt idx="510">
                  <c:v>19.013253301149302</c:v>
                </c:pt>
                <c:pt idx="511">
                  <c:v>19.050461233245418</c:v>
                </c:pt>
                <c:pt idx="512">
                  <c:v>19.087669165341687</c:v>
                </c:pt>
                <c:pt idx="513">
                  <c:v>19.124877097437878</c:v>
                </c:pt>
                <c:pt idx="514">
                  <c:v>19.162085029534037</c:v>
                </c:pt>
                <c:pt idx="515">
                  <c:v>19.199292961630228</c:v>
                </c:pt>
                <c:pt idx="516">
                  <c:v>19.236500893726429</c:v>
                </c:pt>
                <c:pt idx="517">
                  <c:v>19.27370882582256</c:v>
                </c:pt>
                <c:pt idx="518">
                  <c:v>19.310916757918807</c:v>
                </c:pt>
                <c:pt idx="519">
                  <c:v>19.348124690014963</c:v>
                </c:pt>
                <c:pt idx="520">
                  <c:v>19.385332622111054</c:v>
                </c:pt>
                <c:pt idx="521">
                  <c:v>19.422540554207288</c:v>
                </c:pt>
                <c:pt idx="522">
                  <c:v>19.459748486303535</c:v>
                </c:pt>
                <c:pt idx="523">
                  <c:v>19.496956418399691</c:v>
                </c:pt>
                <c:pt idx="524">
                  <c:v>19.534164350495857</c:v>
                </c:pt>
                <c:pt idx="525">
                  <c:v>19.571372282592087</c:v>
                </c:pt>
                <c:pt idx="526">
                  <c:v>19.608580214688157</c:v>
                </c:pt>
                <c:pt idx="527">
                  <c:v>19.64578814678438</c:v>
                </c:pt>
                <c:pt idx="528">
                  <c:v>19.68299607888051</c:v>
                </c:pt>
                <c:pt idx="529">
                  <c:v>19.720204010976772</c:v>
                </c:pt>
                <c:pt idx="530">
                  <c:v>19.757411943072928</c:v>
                </c:pt>
                <c:pt idx="531">
                  <c:v>19.794619875169044</c:v>
                </c:pt>
                <c:pt idx="532">
                  <c:v>19.831827807265331</c:v>
                </c:pt>
                <c:pt idx="533">
                  <c:v>19.869035739361543</c:v>
                </c:pt>
                <c:pt idx="534">
                  <c:v>19.906243671457656</c:v>
                </c:pt>
                <c:pt idx="535">
                  <c:v>19.943451603553829</c:v>
                </c:pt>
                <c:pt idx="536">
                  <c:v>19.980659535650023</c:v>
                </c:pt>
                <c:pt idx="537">
                  <c:v>20.01786746774626</c:v>
                </c:pt>
                <c:pt idx="538">
                  <c:v>20.055075399842391</c:v>
                </c:pt>
                <c:pt idx="539">
                  <c:v>20.092283331938507</c:v>
                </c:pt>
                <c:pt idx="540">
                  <c:v>20.129491264034765</c:v>
                </c:pt>
                <c:pt idx="541">
                  <c:v>20.16669919613096</c:v>
                </c:pt>
                <c:pt idx="542">
                  <c:v>20.20390712822714</c:v>
                </c:pt>
                <c:pt idx="543">
                  <c:v>20.241115060323249</c:v>
                </c:pt>
                <c:pt idx="544">
                  <c:v>20.278322992419529</c:v>
                </c:pt>
                <c:pt idx="545">
                  <c:v>20.315530924515659</c:v>
                </c:pt>
                <c:pt idx="546">
                  <c:v>20.352738856611889</c:v>
                </c:pt>
                <c:pt idx="547">
                  <c:v>20.38994678870802</c:v>
                </c:pt>
                <c:pt idx="548">
                  <c:v>20.427154720804221</c:v>
                </c:pt>
                <c:pt idx="549">
                  <c:v>20.464362652900363</c:v>
                </c:pt>
                <c:pt idx="550">
                  <c:v>20.501570584996561</c:v>
                </c:pt>
                <c:pt idx="551">
                  <c:v>20.538778517092727</c:v>
                </c:pt>
                <c:pt idx="552">
                  <c:v>20.575986449189003</c:v>
                </c:pt>
                <c:pt idx="553">
                  <c:v>20.61319438128519</c:v>
                </c:pt>
                <c:pt idx="554">
                  <c:v>20.650402313381221</c:v>
                </c:pt>
                <c:pt idx="555">
                  <c:v>20.687610245477472</c:v>
                </c:pt>
                <c:pt idx="556">
                  <c:v>20.724818177573727</c:v>
                </c:pt>
                <c:pt idx="557">
                  <c:v>20.762026109669911</c:v>
                </c:pt>
                <c:pt idx="558">
                  <c:v>20.799234041766038</c:v>
                </c:pt>
                <c:pt idx="559">
                  <c:v>20.836441973862229</c:v>
                </c:pt>
                <c:pt idx="560">
                  <c:v>20.873649905958416</c:v>
                </c:pt>
                <c:pt idx="561">
                  <c:v>20.910857838054657</c:v>
                </c:pt>
                <c:pt idx="562">
                  <c:v>20.948065770150823</c:v>
                </c:pt>
                <c:pt idx="563">
                  <c:v>20.985273702246989</c:v>
                </c:pt>
                <c:pt idx="564">
                  <c:v>21.02248163434307</c:v>
                </c:pt>
                <c:pt idx="565">
                  <c:v>21.059689566439321</c:v>
                </c:pt>
                <c:pt idx="566">
                  <c:v>21.09689749853554</c:v>
                </c:pt>
                <c:pt idx="567">
                  <c:v>21.134105430631706</c:v>
                </c:pt>
                <c:pt idx="568">
                  <c:v>21.171313362727886</c:v>
                </c:pt>
                <c:pt idx="569">
                  <c:v>21.208521294824067</c:v>
                </c:pt>
                <c:pt idx="570">
                  <c:v>21.245729226920133</c:v>
                </c:pt>
                <c:pt idx="571">
                  <c:v>21.282937159016505</c:v>
                </c:pt>
                <c:pt idx="572">
                  <c:v>21.320145091112639</c:v>
                </c:pt>
                <c:pt idx="573">
                  <c:v>21.357353023208823</c:v>
                </c:pt>
                <c:pt idx="574">
                  <c:v>21.39456095530489</c:v>
                </c:pt>
                <c:pt idx="575">
                  <c:v>21.431768887401102</c:v>
                </c:pt>
                <c:pt idx="576">
                  <c:v>21.468976819497353</c:v>
                </c:pt>
                <c:pt idx="577">
                  <c:v>21.506184751593494</c:v>
                </c:pt>
                <c:pt idx="578">
                  <c:v>21.543392683689767</c:v>
                </c:pt>
                <c:pt idx="579">
                  <c:v>21.580600615785883</c:v>
                </c:pt>
                <c:pt idx="580">
                  <c:v>21.617808547882099</c:v>
                </c:pt>
                <c:pt idx="581">
                  <c:v>21.655016479978286</c:v>
                </c:pt>
                <c:pt idx="582">
                  <c:v>21.692224412074495</c:v>
                </c:pt>
                <c:pt idx="583">
                  <c:v>21.729432344170682</c:v>
                </c:pt>
                <c:pt idx="584">
                  <c:v>21.766640276266799</c:v>
                </c:pt>
                <c:pt idx="585">
                  <c:v>21.803848208362979</c:v>
                </c:pt>
                <c:pt idx="586">
                  <c:v>21.84105614045923</c:v>
                </c:pt>
                <c:pt idx="587">
                  <c:v>21.878264072555421</c:v>
                </c:pt>
                <c:pt idx="588">
                  <c:v>21.915472004651527</c:v>
                </c:pt>
                <c:pt idx="589">
                  <c:v>21.952679936747657</c:v>
                </c:pt>
                <c:pt idx="590">
                  <c:v>21.989887868843887</c:v>
                </c:pt>
                <c:pt idx="591">
                  <c:v>22.027095800939989</c:v>
                </c:pt>
                <c:pt idx="592">
                  <c:v>22.064303733036237</c:v>
                </c:pt>
                <c:pt idx="593">
                  <c:v>22.101511665132435</c:v>
                </c:pt>
                <c:pt idx="594">
                  <c:v>22.138719597228629</c:v>
                </c:pt>
                <c:pt idx="595">
                  <c:v>22.175927529324888</c:v>
                </c:pt>
                <c:pt idx="596">
                  <c:v>22.213135461421118</c:v>
                </c:pt>
                <c:pt idx="597">
                  <c:v>22.250343393517181</c:v>
                </c:pt>
                <c:pt idx="598">
                  <c:v>22.287551325613361</c:v>
                </c:pt>
                <c:pt idx="599">
                  <c:v>22.324759257709456</c:v>
                </c:pt>
                <c:pt idx="600">
                  <c:v>22.361967189805714</c:v>
                </c:pt>
                <c:pt idx="601">
                  <c:v>22.399175121901884</c:v>
                </c:pt>
                <c:pt idx="602">
                  <c:v>22.436383053998078</c:v>
                </c:pt>
                <c:pt idx="603">
                  <c:v>22.473590986094269</c:v>
                </c:pt>
                <c:pt idx="604">
                  <c:v>22.510798918190485</c:v>
                </c:pt>
                <c:pt idx="605">
                  <c:v>22.548006850286662</c:v>
                </c:pt>
                <c:pt idx="606">
                  <c:v>22.585214782382767</c:v>
                </c:pt>
                <c:pt idx="607">
                  <c:v>22.622422714479029</c:v>
                </c:pt>
                <c:pt idx="608">
                  <c:v>22.659630646575263</c:v>
                </c:pt>
                <c:pt idx="609">
                  <c:v>22.696838578671301</c:v>
                </c:pt>
                <c:pt idx="610">
                  <c:v>22.734046510767509</c:v>
                </c:pt>
                <c:pt idx="611">
                  <c:v>22.77125444286369</c:v>
                </c:pt>
                <c:pt idx="612">
                  <c:v>22.808462374959912</c:v>
                </c:pt>
                <c:pt idx="613">
                  <c:v>22.845670307056178</c:v>
                </c:pt>
                <c:pt idx="614">
                  <c:v>22.882878239152202</c:v>
                </c:pt>
                <c:pt idx="615">
                  <c:v>22.92008617124851</c:v>
                </c:pt>
                <c:pt idx="616">
                  <c:v>22.957294103344694</c:v>
                </c:pt>
                <c:pt idx="617">
                  <c:v>22.994502035440846</c:v>
                </c:pt>
                <c:pt idx="618">
                  <c:v>23.031709967537026</c:v>
                </c:pt>
                <c:pt idx="619">
                  <c:v>23.068917899633231</c:v>
                </c:pt>
                <c:pt idx="620">
                  <c:v>23.10612583172928</c:v>
                </c:pt>
                <c:pt idx="621">
                  <c:v>23.143333763825527</c:v>
                </c:pt>
                <c:pt idx="622">
                  <c:v>23.180541695921697</c:v>
                </c:pt>
                <c:pt idx="623">
                  <c:v>23.217749628017973</c:v>
                </c:pt>
                <c:pt idx="624">
                  <c:v>23.25495756011416</c:v>
                </c:pt>
                <c:pt idx="625">
                  <c:v>23.292165492210337</c:v>
                </c:pt>
                <c:pt idx="626">
                  <c:v>23.329373424306393</c:v>
                </c:pt>
                <c:pt idx="627">
                  <c:v>23.366581356402691</c:v>
                </c:pt>
                <c:pt idx="628">
                  <c:v>23.40378928849875</c:v>
                </c:pt>
                <c:pt idx="629">
                  <c:v>23.440997220595023</c:v>
                </c:pt>
                <c:pt idx="630">
                  <c:v>23.478205152691299</c:v>
                </c:pt>
                <c:pt idx="631">
                  <c:v>23.51541308478733</c:v>
                </c:pt>
                <c:pt idx="632">
                  <c:v>23.55262101688356</c:v>
                </c:pt>
                <c:pt idx="633">
                  <c:v>23.589828948979786</c:v>
                </c:pt>
                <c:pt idx="634">
                  <c:v>23.627036881075856</c:v>
                </c:pt>
                <c:pt idx="635">
                  <c:v>23.664244813172129</c:v>
                </c:pt>
                <c:pt idx="636">
                  <c:v>23.701452745268327</c:v>
                </c:pt>
                <c:pt idx="637">
                  <c:v>23.738660677364535</c:v>
                </c:pt>
                <c:pt idx="638">
                  <c:v>23.775868609460677</c:v>
                </c:pt>
                <c:pt idx="639">
                  <c:v>23.813076541556761</c:v>
                </c:pt>
                <c:pt idx="640">
                  <c:v>23.850284473652991</c:v>
                </c:pt>
                <c:pt idx="641">
                  <c:v>23.887492405749207</c:v>
                </c:pt>
                <c:pt idx="642">
                  <c:v>23.924700337845522</c:v>
                </c:pt>
                <c:pt idx="643">
                  <c:v>23.961908269941574</c:v>
                </c:pt>
                <c:pt idx="644">
                  <c:v>23.999116202037769</c:v>
                </c:pt>
                <c:pt idx="645">
                  <c:v>24.036324134133967</c:v>
                </c:pt>
                <c:pt idx="646">
                  <c:v>24.073532066230147</c:v>
                </c:pt>
                <c:pt idx="647">
                  <c:v>24.110739998326221</c:v>
                </c:pt>
                <c:pt idx="648">
                  <c:v>24.147947930422511</c:v>
                </c:pt>
                <c:pt idx="649">
                  <c:v>24.185155862518691</c:v>
                </c:pt>
                <c:pt idx="650">
                  <c:v>24.222363794614846</c:v>
                </c:pt>
                <c:pt idx="651">
                  <c:v>24.259571726711041</c:v>
                </c:pt>
                <c:pt idx="652">
                  <c:v>24.296779658807246</c:v>
                </c:pt>
                <c:pt idx="653">
                  <c:v>24.333987590903465</c:v>
                </c:pt>
                <c:pt idx="654">
                  <c:v>24.371195522999606</c:v>
                </c:pt>
                <c:pt idx="655">
                  <c:v>24.408403455095687</c:v>
                </c:pt>
                <c:pt idx="656">
                  <c:v>24.445611387192038</c:v>
                </c:pt>
                <c:pt idx="657">
                  <c:v>24.482819319288222</c:v>
                </c:pt>
                <c:pt idx="658">
                  <c:v>24.520027251384352</c:v>
                </c:pt>
                <c:pt idx="659">
                  <c:v>24.5572351834805</c:v>
                </c:pt>
                <c:pt idx="660">
                  <c:v>24.594443115576688</c:v>
                </c:pt>
                <c:pt idx="661">
                  <c:v>24.631651047672893</c:v>
                </c:pt>
                <c:pt idx="662">
                  <c:v>24.668858979769112</c:v>
                </c:pt>
                <c:pt idx="663">
                  <c:v>24.706066911865129</c:v>
                </c:pt>
                <c:pt idx="664">
                  <c:v>24.743274843961476</c:v>
                </c:pt>
                <c:pt idx="665">
                  <c:v>24.780482776057486</c:v>
                </c:pt>
                <c:pt idx="666">
                  <c:v>24.817690708153801</c:v>
                </c:pt>
                <c:pt idx="667">
                  <c:v>24.854898640249907</c:v>
                </c:pt>
                <c:pt idx="668">
                  <c:v>24.892106572346087</c:v>
                </c:pt>
                <c:pt idx="669">
                  <c:v>24.929314504442289</c:v>
                </c:pt>
                <c:pt idx="670">
                  <c:v>24.966522436538479</c:v>
                </c:pt>
                <c:pt idx="671">
                  <c:v>25.003730368634702</c:v>
                </c:pt>
                <c:pt idx="672">
                  <c:v>25.040938300730886</c:v>
                </c:pt>
                <c:pt idx="673">
                  <c:v>25.078146232827052</c:v>
                </c:pt>
                <c:pt idx="674">
                  <c:v>25.115354164923144</c:v>
                </c:pt>
                <c:pt idx="675">
                  <c:v>25.15256209701943</c:v>
                </c:pt>
                <c:pt idx="676">
                  <c:v>25.189770029115625</c:v>
                </c:pt>
                <c:pt idx="677">
                  <c:v>25.22697796121173</c:v>
                </c:pt>
                <c:pt idx="678">
                  <c:v>25.264185893307907</c:v>
                </c:pt>
                <c:pt idx="679">
                  <c:v>25.301393825404091</c:v>
                </c:pt>
                <c:pt idx="680">
                  <c:v>25.338601757500431</c:v>
                </c:pt>
                <c:pt idx="681">
                  <c:v>25.37580968959649</c:v>
                </c:pt>
                <c:pt idx="682">
                  <c:v>25.41301762169282</c:v>
                </c:pt>
                <c:pt idx="683">
                  <c:v>25.450225553788901</c:v>
                </c:pt>
                <c:pt idx="684">
                  <c:v>25.487433485884996</c:v>
                </c:pt>
                <c:pt idx="685">
                  <c:v>25.524641417981229</c:v>
                </c:pt>
                <c:pt idx="686">
                  <c:v>25.561849350077377</c:v>
                </c:pt>
                <c:pt idx="687">
                  <c:v>25.599057282173636</c:v>
                </c:pt>
                <c:pt idx="688">
                  <c:v>25.636265214269791</c:v>
                </c:pt>
                <c:pt idx="689">
                  <c:v>25.673473146365886</c:v>
                </c:pt>
                <c:pt idx="690">
                  <c:v>25.710681078462152</c:v>
                </c:pt>
                <c:pt idx="691">
                  <c:v>25.747889010558378</c:v>
                </c:pt>
                <c:pt idx="692">
                  <c:v>25.785096942654583</c:v>
                </c:pt>
                <c:pt idx="693">
                  <c:v>25.822304874750809</c:v>
                </c:pt>
                <c:pt idx="694">
                  <c:v>25.859512806846986</c:v>
                </c:pt>
                <c:pt idx="695">
                  <c:v>25.896720738943095</c:v>
                </c:pt>
                <c:pt idx="696">
                  <c:v>25.933928671039187</c:v>
                </c:pt>
                <c:pt idx="697">
                  <c:v>25.971136603135509</c:v>
                </c:pt>
                <c:pt idx="698">
                  <c:v>26.008344535231597</c:v>
                </c:pt>
                <c:pt idx="699">
                  <c:v>26.045552467327763</c:v>
                </c:pt>
                <c:pt idx="700">
                  <c:v>26.082760399423975</c:v>
                </c:pt>
                <c:pt idx="701">
                  <c:v>26.11996833152023</c:v>
                </c:pt>
                <c:pt idx="702">
                  <c:v>26.157176263616382</c:v>
                </c:pt>
                <c:pt idx="703">
                  <c:v>26.194384195712541</c:v>
                </c:pt>
                <c:pt idx="704">
                  <c:v>26.231592127808735</c:v>
                </c:pt>
                <c:pt idx="705">
                  <c:v>26.268800059904986</c:v>
                </c:pt>
                <c:pt idx="706">
                  <c:v>26.306007992001021</c:v>
                </c:pt>
                <c:pt idx="707">
                  <c:v>26.343215924097247</c:v>
                </c:pt>
                <c:pt idx="708">
                  <c:v>26.380423856193474</c:v>
                </c:pt>
                <c:pt idx="709">
                  <c:v>26.417631788289601</c:v>
                </c:pt>
                <c:pt idx="710">
                  <c:v>26.454839720385792</c:v>
                </c:pt>
                <c:pt idx="711">
                  <c:v>26.492047652482061</c:v>
                </c:pt>
                <c:pt idx="712">
                  <c:v>26.529255584578259</c:v>
                </c:pt>
                <c:pt idx="713">
                  <c:v>26.566463516674357</c:v>
                </c:pt>
                <c:pt idx="714">
                  <c:v>26.60367144877063</c:v>
                </c:pt>
                <c:pt idx="715">
                  <c:v>26.640879380866739</c:v>
                </c:pt>
                <c:pt idx="716">
                  <c:v>26.678087312963029</c:v>
                </c:pt>
                <c:pt idx="717">
                  <c:v>26.715295245059153</c:v>
                </c:pt>
                <c:pt idx="718">
                  <c:v>26.752503177155301</c:v>
                </c:pt>
                <c:pt idx="719">
                  <c:v>26.789711109251346</c:v>
                </c:pt>
                <c:pt idx="720">
                  <c:v>26.826919041347541</c:v>
                </c:pt>
                <c:pt idx="721">
                  <c:v>26.864126973443941</c:v>
                </c:pt>
                <c:pt idx="722">
                  <c:v>26.901334905539979</c:v>
                </c:pt>
                <c:pt idx="723">
                  <c:v>26.938542837636149</c:v>
                </c:pt>
                <c:pt idx="724">
                  <c:v>26.975750769732372</c:v>
                </c:pt>
                <c:pt idx="725">
                  <c:v>27.012958701828602</c:v>
                </c:pt>
                <c:pt idx="726">
                  <c:v>27.050166633924686</c:v>
                </c:pt>
                <c:pt idx="727">
                  <c:v>27.087374566020877</c:v>
                </c:pt>
                <c:pt idx="728">
                  <c:v>27.124582498117039</c:v>
                </c:pt>
                <c:pt idx="729">
                  <c:v>27.161790430213376</c:v>
                </c:pt>
                <c:pt idx="730">
                  <c:v>27.198998362309531</c:v>
                </c:pt>
                <c:pt idx="731">
                  <c:v>27.236206294405587</c:v>
                </c:pt>
                <c:pt idx="732">
                  <c:v>27.273414226501814</c:v>
                </c:pt>
                <c:pt idx="733">
                  <c:v>27.310622158598033</c:v>
                </c:pt>
                <c:pt idx="734">
                  <c:v>27.347830090694291</c:v>
                </c:pt>
                <c:pt idx="735">
                  <c:v>27.385038022790276</c:v>
                </c:pt>
                <c:pt idx="736">
                  <c:v>27.422245954886588</c:v>
                </c:pt>
                <c:pt idx="737">
                  <c:v>27.459453886982647</c:v>
                </c:pt>
                <c:pt idx="738">
                  <c:v>27.496661819078888</c:v>
                </c:pt>
                <c:pt idx="739">
                  <c:v>27.53386975117499</c:v>
                </c:pt>
                <c:pt idx="740">
                  <c:v>27.571077683271277</c:v>
                </c:pt>
                <c:pt idx="741">
                  <c:v>27.608285615367592</c:v>
                </c:pt>
                <c:pt idx="742">
                  <c:v>27.645493547463719</c:v>
                </c:pt>
                <c:pt idx="743">
                  <c:v>27.682701479559906</c:v>
                </c:pt>
                <c:pt idx="744">
                  <c:v>27.719909411656147</c:v>
                </c:pt>
                <c:pt idx="745">
                  <c:v>27.757117343752203</c:v>
                </c:pt>
                <c:pt idx="746">
                  <c:v>27.794325275848287</c:v>
                </c:pt>
                <c:pt idx="747">
                  <c:v>27.831533207944553</c:v>
                </c:pt>
                <c:pt idx="748">
                  <c:v>27.868741140040662</c:v>
                </c:pt>
                <c:pt idx="749">
                  <c:v>27.905949072136771</c:v>
                </c:pt>
                <c:pt idx="750">
                  <c:v>27.94315700423321</c:v>
                </c:pt>
                <c:pt idx="751">
                  <c:v>27.98036493632927</c:v>
                </c:pt>
                <c:pt idx="752">
                  <c:v>28.01757286842545</c:v>
                </c:pt>
                <c:pt idx="753">
                  <c:v>28.054780800521808</c:v>
                </c:pt>
                <c:pt idx="754">
                  <c:v>28.091988732617835</c:v>
                </c:pt>
                <c:pt idx="755">
                  <c:v>28.129196664714048</c:v>
                </c:pt>
                <c:pt idx="756">
                  <c:v>28.166404596810313</c:v>
                </c:pt>
                <c:pt idx="757">
                  <c:v>28.203612528906536</c:v>
                </c:pt>
                <c:pt idx="758">
                  <c:v>28.240820461002567</c:v>
                </c:pt>
                <c:pt idx="759">
                  <c:v>28.27802839309879</c:v>
                </c:pt>
                <c:pt idx="760">
                  <c:v>28.315236325194984</c:v>
                </c:pt>
                <c:pt idx="761">
                  <c:v>28.352444257291069</c:v>
                </c:pt>
                <c:pt idx="762">
                  <c:v>28.389652189387245</c:v>
                </c:pt>
                <c:pt idx="763">
                  <c:v>28.426860121483539</c:v>
                </c:pt>
                <c:pt idx="764">
                  <c:v>28.464068053579606</c:v>
                </c:pt>
                <c:pt idx="765">
                  <c:v>28.501275985675818</c:v>
                </c:pt>
                <c:pt idx="766">
                  <c:v>28.538483917772126</c:v>
                </c:pt>
                <c:pt idx="767">
                  <c:v>28.575691849868129</c:v>
                </c:pt>
                <c:pt idx="768">
                  <c:v>28.612899781964533</c:v>
                </c:pt>
                <c:pt idx="769">
                  <c:v>28.650107714060631</c:v>
                </c:pt>
                <c:pt idx="770">
                  <c:v>28.687315646156794</c:v>
                </c:pt>
                <c:pt idx="771">
                  <c:v>28.724523578253017</c:v>
                </c:pt>
                <c:pt idx="772">
                  <c:v>28.761731510349108</c:v>
                </c:pt>
                <c:pt idx="773">
                  <c:v>28.798939442445352</c:v>
                </c:pt>
                <c:pt idx="774">
                  <c:v>28.83614737454155</c:v>
                </c:pt>
                <c:pt idx="775">
                  <c:v>28.873355306637738</c:v>
                </c:pt>
                <c:pt idx="776">
                  <c:v>28.910563238733811</c:v>
                </c:pt>
                <c:pt idx="777">
                  <c:v>28.947771170830123</c:v>
                </c:pt>
                <c:pt idx="778">
                  <c:v>28.984979102926246</c:v>
                </c:pt>
                <c:pt idx="779">
                  <c:v>29.022187035022434</c:v>
                </c:pt>
                <c:pt idx="780">
                  <c:v>29.059394967118635</c:v>
                </c:pt>
                <c:pt idx="781">
                  <c:v>29.096602899214702</c:v>
                </c:pt>
                <c:pt idx="782">
                  <c:v>29.133810831311013</c:v>
                </c:pt>
                <c:pt idx="783">
                  <c:v>29.171018763407254</c:v>
                </c:pt>
                <c:pt idx="784">
                  <c:v>29.208226695503292</c:v>
                </c:pt>
                <c:pt idx="785">
                  <c:v>29.245434627599519</c:v>
                </c:pt>
                <c:pt idx="786">
                  <c:v>29.282642559695532</c:v>
                </c:pt>
                <c:pt idx="787">
                  <c:v>29.319850491791886</c:v>
                </c:pt>
                <c:pt idx="788">
                  <c:v>29.357058423888201</c:v>
                </c:pt>
                <c:pt idx="789">
                  <c:v>29.39426635598419</c:v>
                </c:pt>
                <c:pt idx="790">
                  <c:v>29.43147428808043</c:v>
                </c:pt>
                <c:pt idx="791">
                  <c:v>29.468682220176568</c:v>
                </c:pt>
                <c:pt idx="792">
                  <c:v>29.505890152272865</c:v>
                </c:pt>
                <c:pt idx="793">
                  <c:v>29.543098084368999</c:v>
                </c:pt>
                <c:pt idx="794">
                  <c:v>29.58030601646513</c:v>
                </c:pt>
                <c:pt idx="795">
                  <c:v>29.617513948561488</c:v>
                </c:pt>
                <c:pt idx="796">
                  <c:v>29.654721880657544</c:v>
                </c:pt>
                <c:pt idx="797">
                  <c:v>29.691929812753639</c:v>
                </c:pt>
                <c:pt idx="798">
                  <c:v>29.729137744849897</c:v>
                </c:pt>
                <c:pt idx="799">
                  <c:v>29.766345676945896</c:v>
                </c:pt>
                <c:pt idx="800">
                  <c:v>29.803553609042346</c:v>
                </c:pt>
                <c:pt idx="801">
                  <c:v>29.840761541138427</c:v>
                </c:pt>
                <c:pt idx="802">
                  <c:v>29.877969473234611</c:v>
                </c:pt>
                <c:pt idx="803">
                  <c:v>29.915177405330766</c:v>
                </c:pt>
                <c:pt idx="804">
                  <c:v>29.95238533742695</c:v>
                </c:pt>
                <c:pt idx="805">
                  <c:v>29.989593269523144</c:v>
                </c:pt>
                <c:pt idx="806">
                  <c:v>30.026801201619346</c:v>
                </c:pt>
                <c:pt idx="807">
                  <c:v>30.064009133715562</c:v>
                </c:pt>
                <c:pt idx="808">
                  <c:v>30.101217065811745</c:v>
                </c:pt>
                <c:pt idx="809">
                  <c:v>30.138424997907787</c:v>
                </c:pt>
                <c:pt idx="810">
                  <c:v>30.175632930004081</c:v>
                </c:pt>
                <c:pt idx="811">
                  <c:v>30.212840862100354</c:v>
                </c:pt>
                <c:pt idx="812">
                  <c:v>30.250048794196491</c:v>
                </c:pt>
                <c:pt idx="813">
                  <c:v>30.287256726292593</c:v>
                </c:pt>
                <c:pt idx="814">
                  <c:v>30.324464658388791</c:v>
                </c:pt>
                <c:pt idx="815">
                  <c:v>30.361672590484922</c:v>
                </c:pt>
                <c:pt idx="816">
                  <c:v>30.398880522581127</c:v>
                </c:pt>
                <c:pt idx="817">
                  <c:v>30.436088454677432</c:v>
                </c:pt>
                <c:pt idx="818">
                  <c:v>30.473296386773473</c:v>
                </c:pt>
                <c:pt idx="819">
                  <c:v>30.510504318869604</c:v>
                </c:pt>
                <c:pt idx="820">
                  <c:v>30.547712250965965</c:v>
                </c:pt>
                <c:pt idx="821">
                  <c:v>30.584920183062039</c:v>
                </c:pt>
                <c:pt idx="822">
                  <c:v>30.62212811515813</c:v>
                </c:pt>
                <c:pt idx="823">
                  <c:v>30.659336047254495</c:v>
                </c:pt>
                <c:pt idx="824">
                  <c:v>30.696543979350576</c:v>
                </c:pt>
                <c:pt idx="825">
                  <c:v>30.733751911446891</c:v>
                </c:pt>
                <c:pt idx="826">
                  <c:v>30.770959843543036</c:v>
                </c:pt>
                <c:pt idx="827">
                  <c:v>30.808167775639074</c:v>
                </c:pt>
                <c:pt idx="828">
                  <c:v>30.845375707735354</c:v>
                </c:pt>
                <c:pt idx="829">
                  <c:v>30.882583639831601</c:v>
                </c:pt>
                <c:pt idx="830">
                  <c:v>30.919791571927735</c:v>
                </c:pt>
                <c:pt idx="831">
                  <c:v>30.956999504023923</c:v>
                </c:pt>
                <c:pt idx="832">
                  <c:v>30.994207436119989</c:v>
                </c:pt>
                <c:pt idx="833">
                  <c:v>31.031415368216241</c:v>
                </c:pt>
                <c:pt idx="834">
                  <c:v>31.068623300312304</c:v>
                </c:pt>
                <c:pt idx="835">
                  <c:v>31.10583123240853</c:v>
                </c:pt>
                <c:pt idx="836">
                  <c:v>31.143039164504927</c:v>
                </c:pt>
                <c:pt idx="837">
                  <c:v>31.180247096601086</c:v>
                </c:pt>
                <c:pt idx="838">
                  <c:v>31.217455028697199</c:v>
                </c:pt>
                <c:pt idx="839">
                  <c:v>31.254662960793343</c:v>
                </c:pt>
                <c:pt idx="840">
                  <c:v>31.291870892889495</c:v>
                </c:pt>
                <c:pt idx="841">
                  <c:v>31.329078824985736</c:v>
                </c:pt>
                <c:pt idx="842">
                  <c:v>31.366286757081966</c:v>
                </c:pt>
                <c:pt idx="843">
                  <c:v>31.403494689178057</c:v>
                </c:pt>
                <c:pt idx="844">
                  <c:v>31.440702621274241</c:v>
                </c:pt>
                <c:pt idx="845">
                  <c:v>31.477910553370492</c:v>
                </c:pt>
                <c:pt idx="846">
                  <c:v>31.515118485466555</c:v>
                </c:pt>
                <c:pt idx="847">
                  <c:v>31.552326417562831</c:v>
                </c:pt>
                <c:pt idx="848">
                  <c:v>31.589534349659019</c:v>
                </c:pt>
                <c:pt idx="849">
                  <c:v>31.626742281755057</c:v>
                </c:pt>
                <c:pt idx="850">
                  <c:v>31.663950213851241</c:v>
                </c:pt>
                <c:pt idx="851">
                  <c:v>31.701158145947545</c:v>
                </c:pt>
                <c:pt idx="852">
                  <c:v>31.738366078043818</c:v>
                </c:pt>
                <c:pt idx="853">
                  <c:v>31.775574010139927</c:v>
                </c:pt>
                <c:pt idx="854">
                  <c:v>31.812781942236132</c:v>
                </c:pt>
                <c:pt idx="855">
                  <c:v>31.849989874332273</c:v>
                </c:pt>
                <c:pt idx="856">
                  <c:v>31.887197806428514</c:v>
                </c:pt>
                <c:pt idx="857">
                  <c:v>31.924405738524747</c:v>
                </c:pt>
                <c:pt idx="858">
                  <c:v>31.961613670620757</c:v>
                </c:pt>
                <c:pt idx="859">
                  <c:v>31.998821602717033</c:v>
                </c:pt>
                <c:pt idx="860">
                  <c:v>32.036029534813196</c:v>
                </c:pt>
                <c:pt idx="861">
                  <c:v>32.073237466909305</c:v>
                </c:pt>
                <c:pt idx="862">
                  <c:v>32.110445399005528</c:v>
                </c:pt>
                <c:pt idx="863">
                  <c:v>32.147653331101658</c:v>
                </c:pt>
                <c:pt idx="864">
                  <c:v>32.184861263197917</c:v>
                </c:pt>
                <c:pt idx="865">
                  <c:v>32.22206919529409</c:v>
                </c:pt>
                <c:pt idx="866">
                  <c:v>32.259277127390213</c:v>
                </c:pt>
                <c:pt idx="867">
                  <c:v>32.296485059486422</c:v>
                </c:pt>
                <c:pt idx="868">
                  <c:v>32.333692991582645</c:v>
                </c:pt>
                <c:pt idx="869">
                  <c:v>32.370900923678882</c:v>
                </c:pt>
                <c:pt idx="870">
                  <c:v>32.408108855774962</c:v>
                </c:pt>
                <c:pt idx="871">
                  <c:v>32.445316787871313</c:v>
                </c:pt>
                <c:pt idx="872">
                  <c:v>32.482524719967444</c:v>
                </c:pt>
                <c:pt idx="873">
                  <c:v>32.519732652063595</c:v>
                </c:pt>
                <c:pt idx="874">
                  <c:v>32.556940584159932</c:v>
                </c:pt>
                <c:pt idx="875">
                  <c:v>32.594148516256077</c:v>
                </c:pt>
                <c:pt idx="876">
                  <c:v>32.631356448352101</c:v>
                </c:pt>
                <c:pt idx="877">
                  <c:v>32.668564380448309</c:v>
                </c:pt>
                <c:pt idx="878">
                  <c:v>32.705772312544525</c:v>
                </c:pt>
                <c:pt idx="879">
                  <c:v>32.742980244640627</c:v>
                </c:pt>
                <c:pt idx="880">
                  <c:v>32.780188176736871</c:v>
                </c:pt>
                <c:pt idx="881">
                  <c:v>32.817396108833144</c:v>
                </c:pt>
                <c:pt idx="882">
                  <c:v>32.854604040929296</c:v>
                </c:pt>
                <c:pt idx="883">
                  <c:v>32.89181197302549</c:v>
                </c:pt>
                <c:pt idx="884">
                  <c:v>32.929019905121578</c:v>
                </c:pt>
                <c:pt idx="885">
                  <c:v>32.966227837217609</c:v>
                </c:pt>
                <c:pt idx="886">
                  <c:v>33.003435769313796</c:v>
                </c:pt>
                <c:pt idx="887">
                  <c:v>33.040643701409998</c:v>
                </c:pt>
                <c:pt idx="888">
                  <c:v>33.077851633506285</c:v>
                </c:pt>
                <c:pt idx="889">
                  <c:v>33.115059565602508</c:v>
                </c:pt>
                <c:pt idx="890">
                  <c:v>33.152267497698581</c:v>
                </c:pt>
                <c:pt idx="891">
                  <c:v>33.189475429794804</c:v>
                </c:pt>
                <c:pt idx="892">
                  <c:v>33.226683361890984</c:v>
                </c:pt>
                <c:pt idx="893">
                  <c:v>33.263891293987356</c:v>
                </c:pt>
                <c:pt idx="894">
                  <c:v>33.301099226083394</c:v>
                </c:pt>
                <c:pt idx="895">
                  <c:v>33.338307158179603</c:v>
                </c:pt>
                <c:pt idx="896">
                  <c:v>33.375515090275904</c:v>
                </c:pt>
                <c:pt idx="897">
                  <c:v>33.412723022372006</c:v>
                </c:pt>
                <c:pt idx="898">
                  <c:v>33.449930954468151</c:v>
                </c:pt>
                <c:pt idx="899">
                  <c:v>33.487138886564189</c:v>
                </c:pt>
                <c:pt idx="900">
                  <c:v>33.524346818660554</c:v>
                </c:pt>
                <c:pt idx="901">
                  <c:v>33.561554750756613</c:v>
                </c:pt>
                <c:pt idx="902">
                  <c:v>33.598762682852858</c:v>
                </c:pt>
                <c:pt idx="903">
                  <c:v>33.635970614949009</c:v>
                </c:pt>
                <c:pt idx="904">
                  <c:v>33.673178547045218</c:v>
                </c:pt>
                <c:pt idx="905">
                  <c:v>33.71038647914137</c:v>
                </c:pt>
                <c:pt idx="906">
                  <c:v>33.747594411237493</c:v>
                </c:pt>
                <c:pt idx="907">
                  <c:v>33.78480234333388</c:v>
                </c:pt>
                <c:pt idx="908">
                  <c:v>33.822010275430017</c:v>
                </c:pt>
                <c:pt idx="909">
                  <c:v>33.859218207526077</c:v>
                </c:pt>
                <c:pt idx="910">
                  <c:v>33.896426139622271</c:v>
                </c:pt>
                <c:pt idx="911">
                  <c:v>33.933634071718487</c:v>
                </c:pt>
                <c:pt idx="912">
                  <c:v>33.970842003814589</c:v>
                </c:pt>
                <c:pt idx="913">
                  <c:v>34.008049935910933</c:v>
                </c:pt>
                <c:pt idx="914">
                  <c:v>34.045257868006985</c:v>
                </c:pt>
                <c:pt idx="915">
                  <c:v>34.082465800103193</c:v>
                </c:pt>
                <c:pt idx="916">
                  <c:v>34.119673732199537</c:v>
                </c:pt>
                <c:pt idx="917">
                  <c:v>34.156881664295462</c:v>
                </c:pt>
                <c:pt idx="918">
                  <c:v>34.194089596391805</c:v>
                </c:pt>
                <c:pt idx="919">
                  <c:v>34.231297528487843</c:v>
                </c:pt>
                <c:pt idx="920">
                  <c:v>34.268505460584315</c:v>
                </c:pt>
                <c:pt idx="921">
                  <c:v>34.305713392680403</c:v>
                </c:pt>
                <c:pt idx="922">
                  <c:v>34.342921324776654</c:v>
                </c:pt>
                <c:pt idx="923">
                  <c:v>34.38012925687277</c:v>
                </c:pt>
                <c:pt idx="924">
                  <c:v>34.417337188968951</c:v>
                </c:pt>
                <c:pt idx="925">
                  <c:v>34.454545121065124</c:v>
                </c:pt>
                <c:pt idx="926">
                  <c:v>34.491753053161304</c:v>
                </c:pt>
                <c:pt idx="927">
                  <c:v>34.528960985257477</c:v>
                </c:pt>
                <c:pt idx="928">
                  <c:v>34.566168917353536</c:v>
                </c:pt>
                <c:pt idx="929">
                  <c:v>34.60337684944993</c:v>
                </c:pt>
                <c:pt idx="930">
                  <c:v>34.640584781545996</c:v>
                </c:pt>
                <c:pt idx="931">
                  <c:v>34.677792713642127</c:v>
                </c:pt>
                <c:pt idx="932">
                  <c:v>34.7150006457383</c:v>
                </c:pt>
                <c:pt idx="933">
                  <c:v>34.752208577834544</c:v>
                </c:pt>
                <c:pt idx="934">
                  <c:v>34.789416509930675</c:v>
                </c:pt>
                <c:pt idx="935">
                  <c:v>34.826624442026954</c:v>
                </c:pt>
                <c:pt idx="936">
                  <c:v>34.863832374123007</c:v>
                </c:pt>
                <c:pt idx="937">
                  <c:v>34.901040306219294</c:v>
                </c:pt>
                <c:pt idx="938">
                  <c:v>34.938248238315282</c:v>
                </c:pt>
                <c:pt idx="939">
                  <c:v>34.97545617041164</c:v>
                </c:pt>
                <c:pt idx="940">
                  <c:v>35.012664102507792</c:v>
                </c:pt>
                <c:pt idx="941">
                  <c:v>35.049872034604014</c:v>
                </c:pt>
                <c:pt idx="942">
                  <c:v>35.087079966700045</c:v>
                </c:pt>
                <c:pt idx="943">
                  <c:v>35.124287898796283</c:v>
                </c:pt>
                <c:pt idx="944">
                  <c:v>35.161495830892541</c:v>
                </c:pt>
                <c:pt idx="945">
                  <c:v>35.198703762988913</c:v>
                </c:pt>
                <c:pt idx="946">
                  <c:v>35.235911695085065</c:v>
                </c:pt>
                <c:pt idx="947">
                  <c:v>35.273119627181096</c:v>
                </c:pt>
                <c:pt idx="948">
                  <c:v>35.310327559277241</c:v>
                </c:pt>
                <c:pt idx="949">
                  <c:v>35.347535491373414</c:v>
                </c:pt>
                <c:pt idx="950">
                  <c:v>35.384743423469622</c:v>
                </c:pt>
                <c:pt idx="951">
                  <c:v>35.421951355565831</c:v>
                </c:pt>
                <c:pt idx="952">
                  <c:v>35.45915928766204</c:v>
                </c:pt>
                <c:pt idx="953">
                  <c:v>35.49636721975822</c:v>
                </c:pt>
                <c:pt idx="954">
                  <c:v>35.533575151854379</c:v>
                </c:pt>
                <c:pt idx="955">
                  <c:v>35.570783083950701</c:v>
                </c:pt>
                <c:pt idx="956">
                  <c:v>35.607991016046554</c:v>
                </c:pt>
                <c:pt idx="957">
                  <c:v>35.645198948142941</c:v>
                </c:pt>
                <c:pt idx="958">
                  <c:v>35.682406880239149</c:v>
                </c:pt>
                <c:pt idx="959">
                  <c:v>35.719614812335152</c:v>
                </c:pt>
                <c:pt idx="960">
                  <c:v>35.756822744431553</c:v>
                </c:pt>
                <c:pt idx="961">
                  <c:v>35.794030676527683</c:v>
                </c:pt>
                <c:pt idx="962">
                  <c:v>35.831238608623842</c:v>
                </c:pt>
                <c:pt idx="963">
                  <c:v>35.868446540720001</c:v>
                </c:pt>
                <c:pt idx="964">
                  <c:v>35.905654472816224</c:v>
                </c:pt>
                <c:pt idx="965">
                  <c:v>35.942862404912319</c:v>
                </c:pt>
                <c:pt idx="966">
                  <c:v>35.980070337008641</c:v>
                </c:pt>
                <c:pt idx="967">
                  <c:v>36.017278269104764</c:v>
                </c:pt>
                <c:pt idx="968">
                  <c:v>36.054486201200938</c:v>
                </c:pt>
                <c:pt idx="969">
                  <c:v>36.091694133297096</c:v>
                </c:pt>
                <c:pt idx="970">
                  <c:v>36.128902065393291</c:v>
                </c:pt>
                <c:pt idx="971">
                  <c:v>36.166109997489414</c:v>
                </c:pt>
                <c:pt idx="972">
                  <c:v>36.203317929585779</c:v>
                </c:pt>
                <c:pt idx="973">
                  <c:v>36.240525861681832</c:v>
                </c:pt>
                <c:pt idx="974">
                  <c:v>36.277733793778062</c:v>
                </c:pt>
                <c:pt idx="975">
                  <c:v>36.314941725874093</c:v>
                </c:pt>
                <c:pt idx="976">
                  <c:v>36.352149657970394</c:v>
                </c:pt>
                <c:pt idx="977">
                  <c:v>36.389357590066517</c:v>
                </c:pt>
                <c:pt idx="978">
                  <c:v>36.426565522162676</c:v>
                </c:pt>
                <c:pt idx="979">
                  <c:v>36.463773454259027</c:v>
                </c:pt>
                <c:pt idx="980">
                  <c:v>36.500981386355214</c:v>
                </c:pt>
                <c:pt idx="981">
                  <c:v>36.538189318451323</c:v>
                </c:pt>
                <c:pt idx="982">
                  <c:v>36.575397250547525</c:v>
                </c:pt>
                <c:pt idx="983">
                  <c:v>36.612605182643513</c:v>
                </c:pt>
                <c:pt idx="984">
                  <c:v>36.649813114739857</c:v>
                </c:pt>
                <c:pt idx="985">
                  <c:v>36.687021046836044</c:v>
                </c:pt>
                <c:pt idx="986">
                  <c:v>36.724228978932352</c:v>
                </c:pt>
                <c:pt idx="987">
                  <c:v>36.761436911028369</c:v>
                </c:pt>
                <c:pt idx="988">
                  <c:v>36.798644843124613</c:v>
                </c:pt>
                <c:pt idx="989">
                  <c:v>36.835852775220715</c:v>
                </c:pt>
                <c:pt idx="990">
                  <c:v>36.873060707316924</c:v>
                </c:pt>
                <c:pt idx="991">
                  <c:v>36.910268639413175</c:v>
                </c:pt>
                <c:pt idx="992">
                  <c:v>36.94747657150927</c:v>
                </c:pt>
                <c:pt idx="993">
                  <c:v>36.984684503605465</c:v>
                </c:pt>
                <c:pt idx="994">
                  <c:v>37.021892435701851</c:v>
                </c:pt>
                <c:pt idx="995">
                  <c:v>37.059100367797726</c:v>
                </c:pt>
                <c:pt idx="996">
                  <c:v>37.096308299894211</c:v>
                </c:pt>
                <c:pt idx="997">
                  <c:v>37.133516231990107</c:v>
                </c:pt>
                <c:pt idx="998">
                  <c:v>37.170724164086245</c:v>
                </c:pt>
                <c:pt idx="999">
                  <c:v>37.207932096182418</c:v>
                </c:pt>
              </c:numCache>
            </c:numRef>
          </c:val>
        </c:ser>
        <c:marker val="1"/>
        <c:axId val="43600128"/>
        <c:axId val="43622400"/>
      </c:lineChart>
      <c:catAx>
        <c:axId val="43600128"/>
        <c:scaling>
          <c:orientation val="minMax"/>
        </c:scaling>
        <c:axPos val="b"/>
        <c:numFmt formatCode="General" sourceLinked="1"/>
        <c:tickLblPos val="nextTo"/>
        <c:txPr>
          <a:bodyPr/>
          <a:lstStyle/>
          <a:p>
            <a:pPr>
              <a:defRPr sz="1100"/>
            </a:pPr>
            <a:endParaRPr lang="en-US"/>
          </a:p>
        </c:txPr>
        <c:crossAx val="43622400"/>
        <c:crosses val="autoZero"/>
        <c:auto val="1"/>
        <c:lblAlgn val="ctr"/>
        <c:lblOffset val="100"/>
      </c:catAx>
      <c:valAx>
        <c:axId val="43622400"/>
        <c:scaling>
          <c:orientation val="minMax"/>
        </c:scaling>
        <c:axPos val="l"/>
        <c:majorGridlines/>
        <c:numFmt formatCode="0.00E+00" sourceLinked="1"/>
        <c:tickLblPos val="nextTo"/>
        <c:crossAx val="43600128"/>
        <c:crosses val="autoZero"/>
        <c:crossBetween val="between"/>
      </c:valAx>
    </c:plotArea>
    <c:plotVisOnly val="1"/>
  </c:chart>
  <c:txPr>
    <a:bodyPr/>
    <a:lstStyle/>
    <a:p>
      <a:pPr>
        <a:defRPr kern="0" baseline="0"/>
      </a:pPr>
      <a:endParaRPr lang="en-US"/>
    </a:p>
  </c:txPr>
  <c:externalData r:id="rId1"/>
</c:chartSpace>
</file>

<file path=ppt/drawings/_rels/vmlDrawing1.v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008813" cy="9294813"/>
          </a:xfrm>
          <a:prstGeom prst="roundRect">
            <a:avLst>
              <a:gd name="adj" fmla="val 19"/>
            </a:avLst>
          </a:prstGeom>
          <a:solidFill>
            <a:srgbClr val="FFFFFF"/>
          </a:solidFill>
          <a:ln w="9360">
            <a:noFill/>
            <a:miter lim="800000"/>
            <a:headEnd/>
            <a:tailEnd/>
          </a:ln>
          <a:effectLst/>
        </p:spPr>
        <p:txBody>
          <a:bodyPr wrap="none" anchor="ctr"/>
          <a:lstStyle/>
          <a:p>
            <a:pPr>
              <a:buClr>
                <a:srgbClr val="000000"/>
              </a:buClr>
              <a:buSzPct val="100000"/>
              <a:buFont typeface="Arial" charset="0"/>
              <a:buNone/>
              <a:defRPr/>
            </a:pPr>
            <a:endParaRPr lang="en-US"/>
          </a:p>
        </p:txBody>
      </p:sp>
      <p:sp>
        <p:nvSpPr>
          <p:cNvPr id="3074" name="AutoShape 2"/>
          <p:cNvSpPr>
            <a:spLocks noChangeArrowheads="1"/>
          </p:cNvSpPr>
          <p:nvPr/>
        </p:nvSpPr>
        <p:spPr bwMode="auto">
          <a:xfrm>
            <a:off x="0" y="0"/>
            <a:ext cx="7008813" cy="9294813"/>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Arial" charset="0"/>
              <a:buNone/>
              <a:defRPr/>
            </a:pPr>
            <a:endParaRPr lang="en-US"/>
          </a:p>
        </p:txBody>
      </p:sp>
      <p:sp>
        <p:nvSpPr>
          <p:cNvPr id="3075" name="AutoShape 3"/>
          <p:cNvSpPr>
            <a:spLocks noChangeArrowheads="1"/>
          </p:cNvSpPr>
          <p:nvPr/>
        </p:nvSpPr>
        <p:spPr bwMode="auto">
          <a:xfrm>
            <a:off x="0" y="0"/>
            <a:ext cx="7008813" cy="9294813"/>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Arial" charset="0"/>
              <a:buNone/>
              <a:defRPr/>
            </a:pPr>
            <a:endParaRPr lang="en-US"/>
          </a:p>
        </p:txBody>
      </p:sp>
      <p:sp>
        <p:nvSpPr>
          <p:cNvPr id="3076" name="AutoShape 4"/>
          <p:cNvSpPr>
            <a:spLocks noChangeArrowheads="1"/>
          </p:cNvSpPr>
          <p:nvPr/>
        </p:nvSpPr>
        <p:spPr bwMode="auto">
          <a:xfrm>
            <a:off x="0" y="0"/>
            <a:ext cx="7008813" cy="9294813"/>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Arial" charset="0"/>
              <a:buNone/>
              <a:defRPr/>
            </a:pPr>
            <a:endParaRPr lang="en-US"/>
          </a:p>
        </p:txBody>
      </p:sp>
      <p:sp>
        <p:nvSpPr>
          <p:cNvPr id="3077" name="AutoShape 5"/>
          <p:cNvSpPr>
            <a:spLocks noChangeArrowheads="1"/>
          </p:cNvSpPr>
          <p:nvPr/>
        </p:nvSpPr>
        <p:spPr bwMode="auto">
          <a:xfrm>
            <a:off x="0" y="0"/>
            <a:ext cx="7008813" cy="9294813"/>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Arial" charset="0"/>
              <a:buNone/>
              <a:defRPr/>
            </a:pPr>
            <a:endParaRPr lang="en-US"/>
          </a:p>
        </p:txBody>
      </p:sp>
      <p:sp>
        <p:nvSpPr>
          <p:cNvPr id="3078" name="AutoShape 6"/>
          <p:cNvSpPr>
            <a:spLocks noChangeArrowheads="1"/>
          </p:cNvSpPr>
          <p:nvPr/>
        </p:nvSpPr>
        <p:spPr bwMode="auto">
          <a:xfrm>
            <a:off x="0" y="0"/>
            <a:ext cx="7008813" cy="9294813"/>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Arial" charset="0"/>
              <a:buNone/>
              <a:defRPr/>
            </a:pPr>
            <a:endParaRPr lang="en-US"/>
          </a:p>
        </p:txBody>
      </p:sp>
      <p:sp>
        <p:nvSpPr>
          <p:cNvPr id="3079" name="AutoShape 7"/>
          <p:cNvSpPr>
            <a:spLocks noChangeArrowheads="1"/>
          </p:cNvSpPr>
          <p:nvPr/>
        </p:nvSpPr>
        <p:spPr bwMode="auto">
          <a:xfrm>
            <a:off x="0" y="0"/>
            <a:ext cx="7008813" cy="9294813"/>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Arial" charset="0"/>
              <a:buNone/>
              <a:defRPr/>
            </a:pPr>
            <a:endParaRPr lang="en-US"/>
          </a:p>
        </p:txBody>
      </p:sp>
      <p:sp>
        <p:nvSpPr>
          <p:cNvPr id="3080" name="AutoShape 8"/>
          <p:cNvSpPr>
            <a:spLocks noChangeArrowheads="1"/>
          </p:cNvSpPr>
          <p:nvPr/>
        </p:nvSpPr>
        <p:spPr bwMode="auto">
          <a:xfrm>
            <a:off x="0" y="0"/>
            <a:ext cx="7008813" cy="9294813"/>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Arial" charset="0"/>
              <a:buNone/>
              <a:defRPr/>
            </a:pPr>
            <a:endParaRPr lang="en-US"/>
          </a:p>
        </p:txBody>
      </p:sp>
      <p:sp>
        <p:nvSpPr>
          <p:cNvPr id="3081" name="AutoShape 9"/>
          <p:cNvSpPr>
            <a:spLocks noChangeArrowheads="1"/>
          </p:cNvSpPr>
          <p:nvPr/>
        </p:nvSpPr>
        <p:spPr bwMode="auto">
          <a:xfrm>
            <a:off x="0" y="0"/>
            <a:ext cx="7008813" cy="9294813"/>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Arial" charset="0"/>
              <a:buNone/>
              <a:defRPr/>
            </a:pPr>
            <a:endParaRPr lang="en-US"/>
          </a:p>
        </p:txBody>
      </p:sp>
      <p:sp>
        <p:nvSpPr>
          <p:cNvPr id="3082" name="Text Box 10"/>
          <p:cNvSpPr txBox="1">
            <a:spLocks noChangeArrowheads="1"/>
          </p:cNvSpPr>
          <p:nvPr/>
        </p:nvSpPr>
        <p:spPr bwMode="auto">
          <a:xfrm>
            <a:off x="0" y="0"/>
            <a:ext cx="3038475" cy="465138"/>
          </a:xfrm>
          <a:prstGeom prst="rect">
            <a:avLst/>
          </a:prstGeom>
          <a:noFill/>
          <a:ln w="9525">
            <a:noFill/>
            <a:round/>
            <a:headEnd/>
            <a:tailEnd/>
          </a:ln>
          <a:effectLst/>
        </p:spPr>
        <p:txBody>
          <a:bodyPr wrap="none" anchor="ctr"/>
          <a:lstStyle/>
          <a:p>
            <a:pPr>
              <a:buClr>
                <a:srgbClr val="000000"/>
              </a:buClr>
              <a:buSzPct val="100000"/>
              <a:buFont typeface="Arial" charset="0"/>
              <a:buNone/>
              <a:defRPr/>
            </a:pPr>
            <a:endParaRPr lang="en-US"/>
          </a:p>
        </p:txBody>
      </p:sp>
      <p:sp>
        <p:nvSpPr>
          <p:cNvPr id="3083" name="Rectangle 11"/>
          <p:cNvSpPr>
            <a:spLocks noGrp="1" noChangeArrowheads="1"/>
          </p:cNvSpPr>
          <p:nvPr>
            <p:ph type="dt"/>
          </p:nvPr>
        </p:nvSpPr>
        <p:spPr bwMode="auto">
          <a:xfrm>
            <a:off x="3970338" y="0"/>
            <a:ext cx="3024187" cy="450850"/>
          </a:xfrm>
          <a:prstGeom prst="rect">
            <a:avLst/>
          </a:prstGeom>
          <a:noFill/>
          <a:ln w="9525">
            <a:noFill/>
            <a:round/>
            <a:headEnd/>
            <a:tailEnd/>
          </a:ln>
          <a:effectLst/>
        </p:spPr>
        <p:txBody>
          <a:bodyPr vert="horz" wrap="square" lIns="93600" tIns="46800" rIns="93600" bIns="46800" numCol="1" anchor="t" anchorCtr="0" compatLnSpc="1">
            <a:prstTxWarp prst="textNoShape">
              <a:avLst/>
            </a:prstTxWarp>
          </a:bodyPr>
          <a:lstStyle>
            <a:lvl1pPr algn="r">
              <a:lnSpc>
                <a:spcPct val="102000"/>
              </a:lnSpc>
              <a:buClr>
                <a:srgbClr val="000000"/>
              </a:buClr>
              <a:buSzPct val="100000"/>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Calibri" charset="0"/>
                <a:ea typeface="ＭＳ Ｐゴシック" charset="-128"/>
                <a:cs typeface="Arial Unicode MS" charset="0"/>
              </a:defRPr>
            </a:lvl1pPr>
          </a:lstStyle>
          <a:p>
            <a:pPr>
              <a:defRPr/>
            </a:pPr>
            <a:r>
              <a:rPr lang="en-US"/>
              <a:t>09/22/08</a:t>
            </a:r>
          </a:p>
        </p:txBody>
      </p:sp>
      <p:sp>
        <p:nvSpPr>
          <p:cNvPr id="18445" name="Rectangle 12"/>
          <p:cNvSpPr>
            <a:spLocks noGrp="1" noRot="1" noChangeAspect="1" noChangeArrowheads="1"/>
          </p:cNvSpPr>
          <p:nvPr>
            <p:ph type="sldImg"/>
          </p:nvPr>
        </p:nvSpPr>
        <p:spPr bwMode="auto">
          <a:xfrm>
            <a:off x="1181100" y="696913"/>
            <a:ext cx="4633913" cy="3471862"/>
          </a:xfrm>
          <a:prstGeom prst="rect">
            <a:avLst/>
          </a:prstGeom>
          <a:noFill/>
          <a:ln w="9525">
            <a:noFill/>
            <a:round/>
            <a:headEnd/>
            <a:tailEnd/>
          </a:ln>
        </p:spPr>
      </p:sp>
      <p:sp>
        <p:nvSpPr>
          <p:cNvPr id="3085" name="Rectangle 13"/>
          <p:cNvSpPr>
            <a:spLocks noGrp="1" noChangeArrowheads="1"/>
          </p:cNvSpPr>
          <p:nvPr>
            <p:ph type="body"/>
          </p:nvPr>
        </p:nvSpPr>
        <p:spPr bwMode="auto">
          <a:xfrm>
            <a:off x="701675" y="4416425"/>
            <a:ext cx="5592763" cy="41687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smtClean="0"/>
          </a:p>
        </p:txBody>
      </p:sp>
      <p:sp>
        <p:nvSpPr>
          <p:cNvPr id="3086" name="Text Box 14"/>
          <p:cNvSpPr txBox="1">
            <a:spLocks noChangeArrowheads="1"/>
          </p:cNvSpPr>
          <p:nvPr/>
        </p:nvSpPr>
        <p:spPr bwMode="auto">
          <a:xfrm>
            <a:off x="0" y="8829675"/>
            <a:ext cx="3038475" cy="465138"/>
          </a:xfrm>
          <a:prstGeom prst="rect">
            <a:avLst/>
          </a:prstGeom>
          <a:noFill/>
          <a:ln w="9525">
            <a:noFill/>
            <a:round/>
            <a:headEnd/>
            <a:tailEnd/>
          </a:ln>
          <a:effectLst/>
        </p:spPr>
        <p:txBody>
          <a:bodyPr wrap="none" anchor="ctr"/>
          <a:lstStyle/>
          <a:p>
            <a:pPr>
              <a:buClr>
                <a:srgbClr val="000000"/>
              </a:buClr>
              <a:buSzPct val="100000"/>
              <a:buFont typeface="Arial" charset="0"/>
              <a:buNone/>
              <a:defRPr/>
            </a:pPr>
            <a:endParaRPr lang="en-US"/>
          </a:p>
        </p:txBody>
      </p:sp>
      <p:sp>
        <p:nvSpPr>
          <p:cNvPr id="3087" name="Rectangle 15"/>
          <p:cNvSpPr>
            <a:spLocks noGrp="1" noChangeArrowheads="1"/>
          </p:cNvSpPr>
          <p:nvPr>
            <p:ph type="sldNum"/>
          </p:nvPr>
        </p:nvSpPr>
        <p:spPr bwMode="auto">
          <a:xfrm>
            <a:off x="3970338" y="8829675"/>
            <a:ext cx="3024187" cy="450850"/>
          </a:xfrm>
          <a:prstGeom prst="rect">
            <a:avLst/>
          </a:prstGeom>
          <a:noFill/>
          <a:ln w="9525">
            <a:noFill/>
            <a:round/>
            <a:headEnd/>
            <a:tailEnd/>
          </a:ln>
          <a:effectLst/>
        </p:spPr>
        <p:txBody>
          <a:bodyPr vert="horz" wrap="square" lIns="93600" tIns="46800" rIns="93600" bIns="46800" numCol="1" anchor="b" anchorCtr="0" compatLnSpc="1">
            <a:prstTxWarp prst="textNoShape">
              <a:avLst/>
            </a:prstTxWarp>
          </a:bodyPr>
          <a:lstStyle>
            <a:lvl1pPr algn="r">
              <a:lnSpc>
                <a:spcPct val="102000"/>
              </a:lnSpc>
              <a:buClr>
                <a:srgbClr val="000000"/>
              </a:buClr>
              <a:buSzPct val="100000"/>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Calibri" charset="0"/>
                <a:ea typeface="ＭＳ Ｐゴシック" charset="-128"/>
                <a:cs typeface="Arial Unicode MS" charset="0"/>
              </a:defRPr>
            </a:lvl1pPr>
          </a:lstStyle>
          <a:p>
            <a:pPr>
              <a:defRPr/>
            </a:pPr>
            <a:fld id="{B0E2222E-DBB5-4403-AFAD-0E79578669D0}" type="slidenum">
              <a:rPr lang="en-US"/>
              <a:pPr>
                <a:defRPr/>
              </a:pPr>
              <a:t>‹#›</a:t>
            </a:fld>
            <a:endParaRPr lang="en-US"/>
          </a:p>
        </p:txBody>
      </p:sp>
    </p:spTree>
  </p:cSld>
  <p:clrMap bg1="lt1" tx1="dk1" bg2="lt2" tx2="dk2" accent1="accent1" accent2="accent2" accent3="accent3" accent4="accent4" accent5="accent5" accent6="accent6" hlink="hlink" folHlink="folHlink"/>
  <p:hf hdr="0" ftr="0"/>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3"/>
          <p:cNvSpPr>
            <a:spLocks noGrp="1" noChangeArrowheads="1"/>
          </p:cNvSpPr>
          <p:nvPr>
            <p:ph type="dt" sz="quarter"/>
          </p:nvPr>
        </p:nvSpPr>
        <p:spPr>
          <a:noFill/>
        </p:spPr>
        <p:txBody>
          <a:bodyPr/>
          <a:lstStyle/>
          <a:p>
            <a:r>
              <a:rPr lang="en-US" smtClean="0"/>
              <a:t>09/22/08</a:t>
            </a:r>
          </a:p>
        </p:txBody>
      </p:sp>
      <p:sp>
        <p:nvSpPr>
          <p:cNvPr id="19459" name="Rectangle 7"/>
          <p:cNvSpPr>
            <a:spLocks noGrp="1" noChangeArrowheads="1"/>
          </p:cNvSpPr>
          <p:nvPr>
            <p:ph type="sldNum" sz="quarter"/>
          </p:nvPr>
        </p:nvSpPr>
        <p:spPr>
          <a:noFill/>
        </p:spPr>
        <p:txBody>
          <a:bodyPr/>
          <a:lstStyle/>
          <a:p>
            <a:fld id="{55F6E58C-DC86-4A5C-B445-5E65663029A1}" type="slidenum">
              <a:rPr lang="en-US" smtClean="0"/>
              <a:pPr/>
              <a:t>1</a:t>
            </a:fld>
            <a:endParaRPr lang="en-US" smtClean="0"/>
          </a:p>
        </p:txBody>
      </p:sp>
      <p:sp>
        <p:nvSpPr>
          <p:cNvPr id="19460" name="Rectangle 1"/>
          <p:cNvSpPr>
            <a:spLocks noGrp="1" noRot="1" noChangeAspect="1" noChangeArrowheads="1" noTextEdit="1"/>
          </p:cNvSpPr>
          <p:nvPr>
            <p:ph type="sldImg"/>
          </p:nvPr>
        </p:nvSpPr>
        <p:spPr>
          <a:xfrm>
            <a:off x="1181100" y="696913"/>
            <a:ext cx="4648200" cy="3486150"/>
          </a:xfrm>
          <a:solidFill>
            <a:srgbClr val="FFFFFF"/>
          </a:solidFill>
          <a:ln>
            <a:solidFill>
              <a:srgbClr val="000000"/>
            </a:solidFill>
            <a:miter lim="800000"/>
          </a:ln>
        </p:spPr>
      </p:sp>
      <p:sp>
        <p:nvSpPr>
          <p:cNvPr id="19461" name="Text Box 2"/>
          <p:cNvSpPr>
            <a:spLocks noGrp="1" noChangeArrowheads="1"/>
          </p:cNvSpPr>
          <p:nvPr>
            <p:ph type="body" idx="1"/>
          </p:nvPr>
        </p:nvSpPr>
        <p:spPr>
          <a:xfrm>
            <a:off x="701675" y="4416425"/>
            <a:ext cx="5607050" cy="4183063"/>
          </a:xfrm>
          <a:noFill/>
          <a:ln/>
        </p:spPr>
        <p:txBody>
          <a:bodyPr/>
          <a:lstStyle/>
          <a:p>
            <a:pPr>
              <a:lnSpc>
                <a:spcPct val="102000"/>
              </a:lnSpc>
              <a:spcBef>
                <a:spcPts val="450"/>
              </a:spcBef>
              <a:buFont typeface="Calibri"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smtClean="0">
              <a:latin typeface="Calibri" charset="0"/>
              <a:ea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1"/>
          <p:cNvSpPr>
            <a:spLocks noGrp="1" noChangeArrowheads="1"/>
          </p:cNvSpPr>
          <p:nvPr>
            <p:ph type="dt"/>
          </p:nvPr>
        </p:nvSpPr>
        <p:spPr>
          <a:ln/>
        </p:spPr>
        <p:txBody>
          <a:bodyPr/>
          <a:lstStyle/>
          <a:p>
            <a:r>
              <a:rPr lang="en-US"/>
              <a:t>09/22/08</a:t>
            </a:r>
          </a:p>
        </p:txBody>
      </p:sp>
      <p:sp>
        <p:nvSpPr>
          <p:cNvPr id="5" name="Rectangle 15"/>
          <p:cNvSpPr>
            <a:spLocks noGrp="1" noChangeArrowheads="1"/>
          </p:cNvSpPr>
          <p:nvPr>
            <p:ph type="sldNum"/>
          </p:nvPr>
        </p:nvSpPr>
        <p:spPr>
          <a:ln/>
        </p:spPr>
        <p:txBody>
          <a:bodyPr/>
          <a:lstStyle/>
          <a:p>
            <a:fld id="{DB1B0B8A-EA08-4679-829C-9D796C36AC71}" type="slidenum">
              <a:rPr lang="en-US"/>
              <a:pPr/>
              <a:t>10</a:t>
            </a:fld>
            <a:endParaRPr lang="en-US"/>
          </a:p>
        </p:txBody>
      </p:sp>
      <p:sp>
        <p:nvSpPr>
          <p:cNvPr id="13313" name="Text Box 1"/>
          <p:cNvSpPr txBox="1">
            <a:spLocks noChangeArrowheads="1"/>
          </p:cNvSpPr>
          <p:nvPr/>
        </p:nvSpPr>
        <p:spPr bwMode="auto">
          <a:xfrm>
            <a:off x="1181100" y="696913"/>
            <a:ext cx="4648200" cy="348615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13314" name="Text Box 2"/>
          <p:cNvSpPr txBox="1">
            <a:spLocks noGrp="1" noChangeArrowheads="1"/>
          </p:cNvSpPr>
          <p:nvPr>
            <p:ph type="body"/>
          </p:nvPr>
        </p:nvSpPr>
        <p:spPr bwMode="auto">
          <a:xfrm>
            <a:off x="701675" y="4416425"/>
            <a:ext cx="5607050" cy="4183063"/>
          </a:xfrm>
          <a:prstGeom prst="rect">
            <a:avLst/>
          </a:prstGeom>
          <a:noFill/>
          <a:ln>
            <a:round/>
            <a:headEnd/>
            <a:tailEnd/>
          </a:ln>
        </p:spPr>
        <p:txBody>
          <a:bodyPr lIns="0" tIns="0" rIns="0" bIns="0"/>
          <a:lstStyle/>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charset="0"/>
                <a:ea typeface="ＭＳ Ｐゴシック" charset="-128"/>
              </a:rPr>
              <a:t>Daniel will fill in</a:t>
            </a:r>
            <a:endParaRPr lang="en-US" dirty="0">
              <a:latin typeface="Calibri" charset="0"/>
              <a:ea typeface="ＭＳ Ｐゴシック"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1"/>
          <p:cNvSpPr>
            <a:spLocks noGrp="1" noChangeArrowheads="1"/>
          </p:cNvSpPr>
          <p:nvPr>
            <p:ph type="dt"/>
          </p:nvPr>
        </p:nvSpPr>
        <p:spPr>
          <a:ln/>
        </p:spPr>
        <p:txBody>
          <a:bodyPr/>
          <a:lstStyle/>
          <a:p>
            <a:r>
              <a:rPr lang="en-US"/>
              <a:t>09/22/08</a:t>
            </a:r>
          </a:p>
        </p:txBody>
      </p:sp>
      <p:sp>
        <p:nvSpPr>
          <p:cNvPr id="5" name="Rectangle 15"/>
          <p:cNvSpPr>
            <a:spLocks noGrp="1" noChangeArrowheads="1"/>
          </p:cNvSpPr>
          <p:nvPr>
            <p:ph type="sldNum"/>
          </p:nvPr>
        </p:nvSpPr>
        <p:spPr>
          <a:ln/>
        </p:spPr>
        <p:txBody>
          <a:bodyPr/>
          <a:lstStyle/>
          <a:p>
            <a:fld id="{DB1B0B8A-EA08-4679-829C-9D796C36AC71}" type="slidenum">
              <a:rPr lang="en-US"/>
              <a:pPr/>
              <a:t>11</a:t>
            </a:fld>
            <a:endParaRPr lang="en-US"/>
          </a:p>
        </p:txBody>
      </p:sp>
      <p:sp>
        <p:nvSpPr>
          <p:cNvPr id="13313" name="Text Box 1"/>
          <p:cNvSpPr txBox="1">
            <a:spLocks noChangeArrowheads="1"/>
          </p:cNvSpPr>
          <p:nvPr/>
        </p:nvSpPr>
        <p:spPr bwMode="auto">
          <a:xfrm>
            <a:off x="1181100" y="696913"/>
            <a:ext cx="4648200" cy="348615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13314" name="Text Box 2"/>
          <p:cNvSpPr txBox="1">
            <a:spLocks noGrp="1" noChangeArrowheads="1"/>
          </p:cNvSpPr>
          <p:nvPr>
            <p:ph type="body"/>
          </p:nvPr>
        </p:nvSpPr>
        <p:spPr bwMode="auto">
          <a:xfrm>
            <a:off x="701675" y="4416425"/>
            <a:ext cx="5607050" cy="4183063"/>
          </a:xfrm>
          <a:prstGeom prst="rect">
            <a:avLst/>
          </a:prstGeom>
          <a:noFill/>
          <a:ln>
            <a:round/>
            <a:headEnd/>
            <a:tailEnd/>
          </a:ln>
        </p:spPr>
        <p:txBody>
          <a:bodyPr lIns="0" tIns="0" rIns="0" bIns="0"/>
          <a:lstStyle/>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charset="0"/>
                <a:ea typeface="ＭＳ Ｐゴシック" charset="-128"/>
              </a:rPr>
              <a:t>Daniel</a:t>
            </a:r>
            <a:r>
              <a:rPr lang="en-US" baseline="0" dirty="0" smtClean="0">
                <a:latin typeface="Calibri" charset="0"/>
                <a:ea typeface="ＭＳ Ｐゴシック" charset="-128"/>
              </a:rPr>
              <a:t> will fill in</a:t>
            </a:r>
            <a:endParaRPr lang="en-US" dirty="0">
              <a:latin typeface="Calibri" charset="0"/>
              <a:ea typeface="ＭＳ Ｐゴシック"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1"/>
          <p:cNvSpPr>
            <a:spLocks noGrp="1" noChangeArrowheads="1"/>
          </p:cNvSpPr>
          <p:nvPr>
            <p:ph type="dt"/>
          </p:nvPr>
        </p:nvSpPr>
        <p:spPr>
          <a:ln/>
        </p:spPr>
        <p:txBody>
          <a:bodyPr/>
          <a:lstStyle/>
          <a:p>
            <a:r>
              <a:rPr lang="en-US"/>
              <a:t>09/22/08</a:t>
            </a:r>
          </a:p>
        </p:txBody>
      </p:sp>
      <p:sp>
        <p:nvSpPr>
          <p:cNvPr id="5" name="Rectangle 15"/>
          <p:cNvSpPr>
            <a:spLocks noGrp="1" noChangeArrowheads="1"/>
          </p:cNvSpPr>
          <p:nvPr>
            <p:ph type="sldNum"/>
          </p:nvPr>
        </p:nvSpPr>
        <p:spPr>
          <a:ln/>
        </p:spPr>
        <p:txBody>
          <a:bodyPr/>
          <a:lstStyle/>
          <a:p>
            <a:fld id="{DB1B0B8A-EA08-4679-829C-9D796C36AC71}" type="slidenum">
              <a:rPr lang="en-US"/>
              <a:pPr/>
              <a:t>12</a:t>
            </a:fld>
            <a:endParaRPr lang="en-US"/>
          </a:p>
        </p:txBody>
      </p:sp>
      <p:sp>
        <p:nvSpPr>
          <p:cNvPr id="13313" name="Text Box 1"/>
          <p:cNvSpPr txBox="1">
            <a:spLocks noChangeArrowheads="1"/>
          </p:cNvSpPr>
          <p:nvPr/>
        </p:nvSpPr>
        <p:spPr bwMode="auto">
          <a:xfrm>
            <a:off x="1181100" y="696913"/>
            <a:ext cx="4648200" cy="348615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13314" name="Text Box 2"/>
          <p:cNvSpPr txBox="1">
            <a:spLocks noGrp="1" noChangeArrowheads="1"/>
          </p:cNvSpPr>
          <p:nvPr>
            <p:ph type="body"/>
          </p:nvPr>
        </p:nvSpPr>
        <p:spPr bwMode="auto">
          <a:xfrm>
            <a:off x="701675" y="4416425"/>
            <a:ext cx="5607050" cy="4183063"/>
          </a:xfrm>
          <a:prstGeom prst="rect">
            <a:avLst/>
          </a:prstGeom>
          <a:noFill/>
          <a:ln>
            <a:round/>
            <a:headEnd/>
            <a:tailEnd/>
          </a:ln>
        </p:spPr>
        <p:txBody>
          <a:bodyPr lIns="0" tIns="0" rIns="0" bIns="0"/>
          <a:lstStyle/>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charset="0"/>
                <a:ea typeface="ＭＳ Ｐゴシック" charset="-128"/>
              </a:rPr>
              <a:t>Single</a:t>
            </a:r>
            <a:r>
              <a:rPr lang="en-US" baseline="0" dirty="0" smtClean="0">
                <a:latin typeface="Calibri" charset="0"/>
                <a:ea typeface="ＭＳ Ｐゴシック" charset="-128"/>
              </a:rPr>
              <a:t> axis trades allow us to verify the interfaces between the different model components</a:t>
            </a:r>
          </a:p>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aseline="0" dirty="0" smtClean="0">
                <a:latin typeface="Calibri" charset="0"/>
                <a:ea typeface="ＭＳ Ｐゴシック" charset="-128"/>
              </a:rPr>
              <a:t>Look for expected trends and reasonable values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6913"/>
            <a:ext cx="4630737" cy="3471862"/>
          </a:xfrm>
        </p:spPr>
      </p:sp>
      <p:sp>
        <p:nvSpPr>
          <p:cNvPr id="3" name="Notes Placeholder 2"/>
          <p:cNvSpPr>
            <a:spLocks noGrp="1"/>
          </p:cNvSpPr>
          <p:nvPr>
            <p:ph type="body" idx="1"/>
          </p:nvPr>
        </p:nvSpPr>
        <p:spPr/>
        <p:txBody>
          <a:bodyPr>
            <a:normAutofit/>
          </a:bodyPr>
          <a:lstStyle/>
          <a:p>
            <a:r>
              <a:rPr lang="en-US" dirty="0" smtClean="0"/>
              <a:t>Several constellation</a:t>
            </a:r>
            <a:r>
              <a:rPr lang="en-US" baseline="0" dirty="0" smtClean="0"/>
              <a:t> simulations run in STK.  All simulations occurred for the duration of one day.  Coverage statistics calculated using “Coverage” tool in STK, while access statistics were calculated to single ground facility located at 40 degrees North latitude (MIT).  All orbits are sun-synchronous at an altitude of 567 kilometers.  Satellites are assumed to be evenly distributed throughout orbital planes with equivalent spacing.  </a:t>
            </a:r>
          </a:p>
          <a:p>
            <a:endParaRPr lang="en-US" baseline="0" dirty="0" smtClean="0"/>
          </a:p>
          <a:p>
            <a:r>
              <a:rPr lang="en-US" baseline="0" dirty="0" smtClean="0"/>
              <a:t>Key parameters of interest include 100% </a:t>
            </a:r>
            <a:r>
              <a:rPr lang="en-US" baseline="0" dirty="0" err="1" smtClean="0"/>
              <a:t>Cvg</a:t>
            </a:r>
            <a:r>
              <a:rPr lang="en-US" baseline="0" dirty="0" smtClean="0"/>
              <a:t> Time (accumulated, how long it takes the constellation to cover the entire globe); Median </a:t>
            </a:r>
            <a:r>
              <a:rPr lang="en-US" baseline="0" dirty="0" err="1" smtClean="0"/>
              <a:t>Cvg</a:t>
            </a:r>
            <a:r>
              <a:rPr lang="en-US" baseline="0" dirty="0" smtClean="0"/>
              <a:t> Gap (describes the statistical spread of coverage gaps); Max Revisit Time (between passes to the facility).</a:t>
            </a:r>
          </a:p>
          <a:p>
            <a:endParaRPr lang="en-US" baseline="0" dirty="0" smtClean="0"/>
          </a:p>
          <a:p>
            <a:r>
              <a:rPr lang="en-US" baseline="0" dirty="0" smtClean="0"/>
              <a:t>Based on these parameters an initial design would include 8 satellites distributed in 4 orbital planes.  Though this results in a greater median coverage gap, the max revisit time is much smaller (on the order of ¼).  Also it only takes the constellation about an hour to map the entire globe.  The access chart highlights the difference between four planes and two planes.  The access for four planes is much more evenly distributed throughout the day and avoids large gaps in coverage between planes.  For these reasons, we decided on the appropriate initial constellation.  This design must be iterated however to include future cost models, which are affected by the number of satellites/planes in the constellation.  </a:t>
            </a:r>
            <a:endParaRPr lang="en-US" dirty="0"/>
          </a:p>
        </p:txBody>
      </p:sp>
      <p:sp>
        <p:nvSpPr>
          <p:cNvPr id="4" name="Date Placeholder 3"/>
          <p:cNvSpPr>
            <a:spLocks noGrp="1"/>
          </p:cNvSpPr>
          <p:nvPr>
            <p:ph type="dt" idx="10"/>
          </p:nvPr>
        </p:nvSpPr>
        <p:spPr/>
        <p:txBody>
          <a:bodyPr/>
          <a:lstStyle/>
          <a:p>
            <a:pPr>
              <a:defRPr/>
            </a:pPr>
            <a:r>
              <a:rPr lang="en-US" smtClean="0"/>
              <a:t>09/22/08</a:t>
            </a:r>
            <a:endParaRPr lang="en-US"/>
          </a:p>
        </p:txBody>
      </p:sp>
      <p:sp>
        <p:nvSpPr>
          <p:cNvPr id="5" name="Slide Number Placeholder 4"/>
          <p:cNvSpPr>
            <a:spLocks noGrp="1"/>
          </p:cNvSpPr>
          <p:nvPr>
            <p:ph type="sldNum" idx="11"/>
          </p:nvPr>
        </p:nvSpPr>
        <p:spPr/>
        <p:txBody>
          <a:bodyPr/>
          <a:lstStyle/>
          <a:p>
            <a:pPr>
              <a:defRPr/>
            </a:pPr>
            <a:fld id="{C952B7B0-C1C9-450E-9E03-766DDC50F5D5}"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6913"/>
            <a:ext cx="4630737" cy="3471862"/>
          </a:xfrm>
        </p:spPr>
      </p:sp>
      <p:sp>
        <p:nvSpPr>
          <p:cNvPr id="3" name="Notes Placeholder 2"/>
          <p:cNvSpPr>
            <a:spLocks noGrp="1"/>
          </p:cNvSpPr>
          <p:nvPr>
            <p:ph type="body" idx="1"/>
          </p:nvPr>
        </p:nvSpPr>
        <p:spPr/>
        <p:txBody>
          <a:bodyPr>
            <a:normAutofit/>
          </a:bodyPr>
          <a:lstStyle/>
          <a:p>
            <a:r>
              <a:rPr lang="en-US" dirty="0" smtClean="0"/>
              <a:t>Matt will finish</a:t>
            </a:r>
            <a:endParaRPr lang="en-US" dirty="0"/>
          </a:p>
        </p:txBody>
      </p:sp>
      <p:sp>
        <p:nvSpPr>
          <p:cNvPr id="4" name="Date Placeholder 3"/>
          <p:cNvSpPr>
            <a:spLocks noGrp="1"/>
          </p:cNvSpPr>
          <p:nvPr>
            <p:ph type="dt" idx="10"/>
          </p:nvPr>
        </p:nvSpPr>
        <p:spPr/>
        <p:txBody>
          <a:bodyPr/>
          <a:lstStyle/>
          <a:p>
            <a:pPr>
              <a:defRPr/>
            </a:pPr>
            <a:r>
              <a:rPr lang="en-US" smtClean="0"/>
              <a:t>09/22/08</a:t>
            </a:r>
            <a:endParaRPr lang="en-US"/>
          </a:p>
        </p:txBody>
      </p:sp>
      <p:sp>
        <p:nvSpPr>
          <p:cNvPr id="5" name="Slide Number Placeholder 4"/>
          <p:cNvSpPr>
            <a:spLocks noGrp="1"/>
          </p:cNvSpPr>
          <p:nvPr>
            <p:ph type="sldNum" idx="11"/>
          </p:nvPr>
        </p:nvSpPr>
        <p:spPr/>
        <p:txBody>
          <a:bodyPr/>
          <a:lstStyle/>
          <a:p>
            <a:pPr>
              <a:defRPr/>
            </a:pPr>
            <a:fld id="{B0E2222E-DBB5-4403-AFAD-0E79578669D0}"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11"/>
          <p:cNvSpPr>
            <a:spLocks noGrp="1" noChangeArrowheads="1"/>
          </p:cNvSpPr>
          <p:nvPr>
            <p:ph type="dt" sz="quarter"/>
          </p:nvPr>
        </p:nvSpPr>
        <p:spPr>
          <a:noFill/>
        </p:spPr>
        <p:txBody>
          <a:bodyPr/>
          <a:lstStyle/>
          <a:p>
            <a:r>
              <a:rPr lang="en-US" smtClean="0"/>
              <a:t>09/22/08</a:t>
            </a:r>
          </a:p>
        </p:txBody>
      </p:sp>
      <p:sp>
        <p:nvSpPr>
          <p:cNvPr id="25603" name="Rectangle 15"/>
          <p:cNvSpPr>
            <a:spLocks noGrp="1" noChangeArrowheads="1"/>
          </p:cNvSpPr>
          <p:nvPr>
            <p:ph type="sldNum" sz="quarter"/>
          </p:nvPr>
        </p:nvSpPr>
        <p:spPr>
          <a:noFill/>
        </p:spPr>
        <p:txBody>
          <a:bodyPr/>
          <a:lstStyle/>
          <a:p>
            <a:fld id="{D0529BFE-D8BF-4985-B8F8-47E902709058}" type="slidenum">
              <a:rPr lang="en-US" smtClean="0"/>
              <a:pPr/>
              <a:t>18</a:t>
            </a:fld>
            <a:endParaRPr lang="en-US" smtClean="0"/>
          </a:p>
        </p:txBody>
      </p:sp>
      <p:sp>
        <p:nvSpPr>
          <p:cNvPr id="25604" name="Text Box 1"/>
          <p:cNvSpPr txBox="1">
            <a:spLocks noChangeArrowheads="1"/>
          </p:cNvSpPr>
          <p:nvPr/>
        </p:nvSpPr>
        <p:spPr bwMode="auto">
          <a:xfrm>
            <a:off x="1181100" y="696913"/>
            <a:ext cx="4648200" cy="3486150"/>
          </a:xfrm>
          <a:prstGeom prst="rect">
            <a:avLst/>
          </a:prstGeom>
          <a:solidFill>
            <a:srgbClr val="FFFFFF"/>
          </a:solidFill>
          <a:ln w="9360">
            <a:solidFill>
              <a:srgbClr val="000000"/>
            </a:solidFill>
            <a:miter lim="800000"/>
            <a:headEnd/>
            <a:tailEnd/>
          </a:ln>
        </p:spPr>
        <p:txBody>
          <a:bodyPr wrap="none" anchor="ctr"/>
          <a:lstStyle/>
          <a:p>
            <a:pPr>
              <a:buClr>
                <a:srgbClr val="000000"/>
              </a:buClr>
              <a:buSzPct val="100000"/>
              <a:buFont typeface="Arial" charset="0"/>
              <a:buNone/>
            </a:pPr>
            <a:endParaRPr lang="en-US"/>
          </a:p>
        </p:txBody>
      </p:sp>
      <p:sp>
        <p:nvSpPr>
          <p:cNvPr id="25605" name="Text Box 2"/>
          <p:cNvSpPr>
            <a:spLocks noGrp="1" noChangeArrowheads="1"/>
          </p:cNvSpPr>
          <p:nvPr>
            <p:ph type="body"/>
          </p:nvPr>
        </p:nvSpPr>
        <p:spPr>
          <a:xfrm>
            <a:off x="701675" y="4416425"/>
            <a:ext cx="5607050" cy="4183063"/>
          </a:xfrm>
          <a:noFill/>
          <a:ln/>
        </p:spPr>
        <p:txBody>
          <a:bodyPr/>
          <a:lstStyle/>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latin typeface="Calibri" charset="0"/>
                <a:ea typeface="ＭＳ Ｐゴシック" charset="-128"/>
              </a:rPr>
              <a:t>Idem</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1"/>
          <p:cNvSpPr>
            <a:spLocks noGrp="1" noChangeArrowheads="1"/>
          </p:cNvSpPr>
          <p:nvPr>
            <p:ph type="dt" sz="quarter"/>
          </p:nvPr>
        </p:nvSpPr>
        <p:spPr>
          <a:noFill/>
        </p:spPr>
        <p:txBody>
          <a:bodyPr/>
          <a:lstStyle/>
          <a:p>
            <a:r>
              <a:rPr lang="en-US" smtClean="0"/>
              <a:t>09/22/08</a:t>
            </a:r>
          </a:p>
        </p:txBody>
      </p:sp>
      <p:sp>
        <p:nvSpPr>
          <p:cNvPr id="26627" name="Rectangle 15"/>
          <p:cNvSpPr>
            <a:spLocks noGrp="1" noChangeArrowheads="1"/>
          </p:cNvSpPr>
          <p:nvPr>
            <p:ph type="sldNum" sz="quarter"/>
          </p:nvPr>
        </p:nvSpPr>
        <p:spPr>
          <a:noFill/>
        </p:spPr>
        <p:txBody>
          <a:bodyPr/>
          <a:lstStyle/>
          <a:p>
            <a:fld id="{FD7521AD-0B92-4512-A369-563B96573A32}" type="slidenum">
              <a:rPr lang="en-US" smtClean="0"/>
              <a:pPr/>
              <a:t>19</a:t>
            </a:fld>
            <a:endParaRPr lang="en-US" smtClean="0"/>
          </a:p>
        </p:txBody>
      </p:sp>
      <p:sp>
        <p:nvSpPr>
          <p:cNvPr id="26628" name="Text Box 1"/>
          <p:cNvSpPr txBox="1">
            <a:spLocks noChangeArrowheads="1"/>
          </p:cNvSpPr>
          <p:nvPr/>
        </p:nvSpPr>
        <p:spPr bwMode="auto">
          <a:xfrm>
            <a:off x="1181100" y="696913"/>
            <a:ext cx="4648200" cy="3486150"/>
          </a:xfrm>
          <a:prstGeom prst="rect">
            <a:avLst/>
          </a:prstGeom>
          <a:solidFill>
            <a:srgbClr val="FFFFFF"/>
          </a:solidFill>
          <a:ln w="9360">
            <a:solidFill>
              <a:srgbClr val="000000"/>
            </a:solidFill>
            <a:miter lim="800000"/>
            <a:headEnd/>
            <a:tailEnd/>
          </a:ln>
        </p:spPr>
        <p:txBody>
          <a:bodyPr wrap="none" anchor="ctr"/>
          <a:lstStyle/>
          <a:p>
            <a:pPr>
              <a:buClr>
                <a:srgbClr val="000000"/>
              </a:buClr>
              <a:buSzPct val="100000"/>
              <a:buFont typeface="Arial" charset="0"/>
              <a:buNone/>
            </a:pPr>
            <a:endParaRPr lang="en-US"/>
          </a:p>
        </p:txBody>
      </p:sp>
      <p:sp>
        <p:nvSpPr>
          <p:cNvPr id="26629" name="Text Box 2"/>
          <p:cNvSpPr>
            <a:spLocks noGrp="1" noChangeArrowheads="1"/>
          </p:cNvSpPr>
          <p:nvPr>
            <p:ph type="body"/>
          </p:nvPr>
        </p:nvSpPr>
        <p:spPr>
          <a:xfrm>
            <a:off x="701675" y="4416425"/>
            <a:ext cx="5607050" cy="4183063"/>
          </a:xfrm>
          <a:noFill/>
          <a:ln/>
        </p:spPr>
        <p:txBody>
          <a:bodyPr/>
          <a:lstStyle/>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latin typeface="Calibri" charset="0"/>
                <a:ea typeface="ＭＳ Ｐゴシック" charset="-128"/>
              </a:rPr>
              <a:t>Idem</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11"/>
          <p:cNvSpPr>
            <a:spLocks noGrp="1" noChangeArrowheads="1"/>
          </p:cNvSpPr>
          <p:nvPr>
            <p:ph type="dt" sz="quarter"/>
          </p:nvPr>
        </p:nvSpPr>
        <p:spPr>
          <a:noFill/>
        </p:spPr>
        <p:txBody>
          <a:bodyPr/>
          <a:lstStyle/>
          <a:p>
            <a:r>
              <a:rPr lang="en-US" smtClean="0"/>
              <a:t>09/22/08</a:t>
            </a:r>
          </a:p>
        </p:txBody>
      </p:sp>
      <p:sp>
        <p:nvSpPr>
          <p:cNvPr id="27651" name="Rectangle 15"/>
          <p:cNvSpPr>
            <a:spLocks noGrp="1" noChangeArrowheads="1"/>
          </p:cNvSpPr>
          <p:nvPr>
            <p:ph type="sldNum" sz="quarter"/>
          </p:nvPr>
        </p:nvSpPr>
        <p:spPr>
          <a:noFill/>
        </p:spPr>
        <p:txBody>
          <a:bodyPr/>
          <a:lstStyle/>
          <a:p>
            <a:fld id="{187CF0C8-0A8A-4520-9D68-7CF639BE3E95}" type="slidenum">
              <a:rPr lang="en-US" smtClean="0"/>
              <a:pPr/>
              <a:t>20</a:t>
            </a:fld>
            <a:endParaRPr lang="en-US" smtClean="0"/>
          </a:p>
        </p:txBody>
      </p:sp>
      <p:sp>
        <p:nvSpPr>
          <p:cNvPr id="27652" name="Text Box 1"/>
          <p:cNvSpPr txBox="1">
            <a:spLocks noChangeArrowheads="1"/>
          </p:cNvSpPr>
          <p:nvPr/>
        </p:nvSpPr>
        <p:spPr bwMode="auto">
          <a:xfrm>
            <a:off x="1181100" y="696913"/>
            <a:ext cx="4648200" cy="3486150"/>
          </a:xfrm>
          <a:prstGeom prst="rect">
            <a:avLst/>
          </a:prstGeom>
          <a:solidFill>
            <a:srgbClr val="FFFFFF"/>
          </a:solidFill>
          <a:ln w="9360">
            <a:solidFill>
              <a:srgbClr val="000000"/>
            </a:solidFill>
            <a:miter lim="800000"/>
            <a:headEnd/>
            <a:tailEnd/>
          </a:ln>
        </p:spPr>
        <p:txBody>
          <a:bodyPr wrap="none" anchor="ctr"/>
          <a:lstStyle/>
          <a:p>
            <a:pPr>
              <a:buClr>
                <a:srgbClr val="000000"/>
              </a:buClr>
              <a:buSzPct val="100000"/>
              <a:buFont typeface="Arial" charset="0"/>
              <a:buNone/>
            </a:pPr>
            <a:endParaRPr lang="en-US"/>
          </a:p>
        </p:txBody>
      </p:sp>
      <p:sp>
        <p:nvSpPr>
          <p:cNvPr id="27653" name="Text Box 2"/>
          <p:cNvSpPr>
            <a:spLocks noGrp="1" noChangeArrowheads="1"/>
          </p:cNvSpPr>
          <p:nvPr>
            <p:ph type="body"/>
          </p:nvPr>
        </p:nvSpPr>
        <p:spPr>
          <a:xfrm>
            <a:off x="701675" y="4416425"/>
            <a:ext cx="5607050" cy="4183063"/>
          </a:xfrm>
          <a:noFill/>
          <a:ln/>
        </p:spPr>
        <p:txBody>
          <a:bodyPr/>
          <a:lstStyle/>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latin typeface="Calibri" charset="0"/>
                <a:ea typeface="ＭＳ Ｐゴシック" charset="-128"/>
              </a:rPr>
              <a:t>Idem</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11"/>
          <p:cNvSpPr>
            <a:spLocks noGrp="1" noChangeArrowheads="1"/>
          </p:cNvSpPr>
          <p:nvPr>
            <p:ph type="dt" sz="quarter"/>
          </p:nvPr>
        </p:nvSpPr>
        <p:spPr>
          <a:noFill/>
        </p:spPr>
        <p:txBody>
          <a:bodyPr/>
          <a:lstStyle/>
          <a:p>
            <a:r>
              <a:rPr lang="en-US" smtClean="0"/>
              <a:t>09/22/08</a:t>
            </a:r>
          </a:p>
        </p:txBody>
      </p:sp>
      <p:sp>
        <p:nvSpPr>
          <p:cNvPr id="28675" name="Rectangle 15"/>
          <p:cNvSpPr>
            <a:spLocks noGrp="1" noChangeArrowheads="1"/>
          </p:cNvSpPr>
          <p:nvPr>
            <p:ph type="sldNum" sz="quarter"/>
          </p:nvPr>
        </p:nvSpPr>
        <p:spPr>
          <a:noFill/>
        </p:spPr>
        <p:txBody>
          <a:bodyPr/>
          <a:lstStyle/>
          <a:p>
            <a:fld id="{5BDABE5B-B43B-4A84-9CA8-0303DB7E4FDA}" type="slidenum">
              <a:rPr lang="en-US" smtClean="0"/>
              <a:pPr/>
              <a:t>21</a:t>
            </a:fld>
            <a:endParaRPr lang="en-US" smtClean="0"/>
          </a:p>
        </p:txBody>
      </p:sp>
      <p:sp>
        <p:nvSpPr>
          <p:cNvPr id="28676" name="Text Box 1"/>
          <p:cNvSpPr txBox="1">
            <a:spLocks noChangeArrowheads="1"/>
          </p:cNvSpPr>
          <p:nvPr/>
        </p:nvSpPr>
        <p:spPr bwMode="auto">
          <a:xfrm>
            <a:off x="1181100" y="696913"/>
            <a:ext cx="4648200" cy="3486150"/>
          </a:xfrm>
          <a:prstGeom prst="rect">
            <a:avLst/>
          </a:prstGeom>
          <a:solidFill>
            <a:srgbClr val="FFFFFF"/>
          </a:solidFill>
          <a:ln w="9360">
            <a:solidFill>
              <a:srgbClr val="000000"/>
            </a:solidFill>
            <a:miter lim="800000"/>
            <a:headEnd/>
            <a:tailEnd/>
          </a:ln>
        </p:spPr>
        <p:txBody>
          <a:bodyPr wrap="none" anchor="ctr"/>
          <a:lstStyle/>
          <a:p>
            <a:pPr>
              <a:buClr>
                <a:srgbClr val="000000"/>
              </a:buClr>
              <a:buSzPct val="100000"/>
              <a:buFont typeface="Arial" charset="0"/>
              <a:buNone/>
            </a:pPr>
            <a:endParaRPr lang="en-US"/>
          </a:p>
        </p:txBody>
      </p:sp>
      <p:sp>
        <p:nvSpPr>
          <p:cNvPr id="28677" name="Text Box 2"/>
          <p:cNvSpPr>
            <a:spLocks noGrp="1" noChangeArrowheads="1"/>
          </p:cNvSpPr>
          <p:nvPr>
            <p:ph type="body"/>
          </p:nvPr>
        </p:nvSpPr>
        <p:spPr>
          <a:xfrm>
            <a:off x="701675" y="4416425"/>
            <a:ext cx="5607050" cy="4183063"/>
          </a:xfrm>
          <a:noFill/>
          <a:ln/>
        </p:spPr>
        <p:txBody>
          <a:bodyPr/>
          <a:lstStyle/>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latin typeface="Calibri" charset="0"/>
                <a:ea typeface="ＭＳ Ｐゴシック" charset="-128"/>
              </a:rPr>
              <a:t>Idem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dt" sz="quarter"/>
          </p:nvPr>
        </p:nvSpPr>
        <p:spPr>
          <a:noFill/>
        </p:spPr>
        <p:txBody>
          <a:bodyPr/>
          <a:lstStyle/>
          <a:p>
            <a:r>
              <a:rPr lang="en-US" smtClean="0"/>
              <a:t>09/22/08</a:t>
            </a:r>
          </a:p>
        </p:txBody>
      </p:sp>
      <p:sp>
        <p:nvSpPr>
          <p:cNvPr id="20483" name="Rectangle 15"/>
          <p:cNvSpPr>
            <a:spLocks noGrp="1" noChangeArrowheads="1"/>
          </p:cNvSpPr>
          <p:nvPr>
            <p:ph type="sldNum" sz="quarter"/>
          </p:nvPr>
        </p:nvSpPr>
        <p:spPr>
          <a:noFill/>
        </p:spPr>
        <p:txBody>
          <a:bodyPr/>
          <a:lstStyle/>
          <a:p>
            <a:fld id="{2503652C-638A-4380-93D2-74F5BB2A0C00}" type="slidenum">
              <a:rPr lang="en-US" smtClean="0"/>
              <a:pPr/>
              <a:t>2</a:t>
            </a:fld>
            <a:endParaRPr lang="en-US" smtClean="0"/>
          </a:p>
        </p:txBody>
      </p:sp>
      <p:sp>
        <p:nvSpPr>
          <p:cNvPr id="20484" name="Text Box 1"/>
          <p:cNvSpPr txBox="1">
            <a:spLocks noChangeArrowheads="1"/>
          </p:cNvSpPr>
          <p:nvPr/>
        </p:nvSpPr>
        <p:spPr bwMode="auto">
          <a:xfrm>
            <a:off x="1181100" y="696913"/>
            <a:ext cx="4648200" cy="3486150"/>
          </a:xfrm>
          <a:prstGeom prst="rect">
            <a:avLst/>
          </a:prstGeom>
          <a:solidFill>
            <a:srgbClr val="FFFFFF"/>
          </a:solidFill>
          <a:ln w="9360">
            <a:solidFill>
              <a:srgbClr val="000000"/>
            </a:solidFill>
            <a:miter lim="800000"/>
            <a:headEnd/>
            <a:tailEnd/>
          </a:ln>
        </p:spPr>
        <p:txBody>
          <a:bodyPr wrap="none" anchor="ctr"/>
          <a:lstStyle/>
          <a:p>
            <a:pPr>
              <a:buClr>
                <a:srgbClr val="000000"/>
              </a:buClr>
              <a:buSzPct val="100000"/>
              <a:buFont typeface="Arial" charset="0"/>
              <a:buNone/>
            </a:pPr>
            <a:endParaRPr lang="en-US"/>
          </a:p>
        </p:txBody>
      </p:sp>
      <p:sp>
        <p:nvSpPr>
          <p:cNvPr id="20485" name="Text Box 2"/>
          <p:cNvSpPr>
            <a:spLocks noGrp="1" noChangeArrowheads="1"/>
          </p:cNvSpPr>
          <p:nvPr>
            <p:ph type="body"/>
          </p:nvPr>
        </p:nvSpPr>
        <p:spPr>
          <a:xfrm>
            <a:off x="701675" y="4416425"/>
            <a:ext cx="5607050" cy="4183063"/>
          </a:xfrm>
          <a:noFill/>
          <a:ln/>
        </p:spPr>
        <p:txBody>
          <a:bodyPr/>
          <a:lstStyle/>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charset="0"/>
                <a:ea typeface="ＭＳ Ｐゴシック" charset="-128"/>
              </a:rPr>
              <a:t>Mission statement: </a:t>
            </a:r>
          </a:p>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charset="0"/>
                <a:ea typeface="ＭＳ Ｐゴシック" charset="-128"/>
              </a:rPr>
              <a:t>Top level statement of mission goal and objectives</a:t>
            </a:r>
          </a:p>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charset="0"/>
                <a:ea typeface="ＭＳ Ｐゴシック" charset="-128"/>
              </a:rPr>
              <a:t>Requirements</a:t>
            </a:r>
            <a:r>
              <a:rPr lang="en-US" baseline="0" dirty="0" smtClean="0">
                <a:latin typeface="Calibri" charset="0"/>
                <a:ea typeface="ＭＳ Ｐゴシック" charset="-128"/>
              </a:rPr>
              <a:t> must flow from here</a:t>
            </a:r>
            <a:endParaRPr lang="en-US" dirty="0" smtClean="0">
              <a:latin typeface="Calibri" charset="0"/>
              <a:ea typeface="ＭＳ Ｐゴシック" charset="-128"/>
            </a:endParaRPr>
          </a:p>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charset="0"/>
                <a:ea typeface="ＭＳ Ｐゴシック" charset="-128"/>
              </a:rPr>
              <a:t>Customer-driven</a:t>
            </a:r>
          </a:p>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aseline="0" dirty="0" smtClean="0">
                <a:latin typeface="Calibri" charset="0"/>
                <a:ea typeface="ＭＳ Ｐゴシック" charset="-128"/>
              </a:rPr>
              <a:t>What the system is intended to do broadly, and more generally why this capability is useful stakeholders (customer, society, tax payers, etc)</a:t>
            </a:r>
            <a:endParaRPr lang="en-US" dirty="0" smtClean="0">
              <a:latin typeface="Calibri" charset="0"/>
              <a:ea typeface="ＭＳ Ｐゴシック" charset="-128"/>
            </a:endParaRPr>
          </a:p>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smtClean="0">
              <a:latin typeface="Calibri" charset="0"/>
              <a:ea typeface="ＭＳ Ｐゴシック" charset="-128"/>
            </a:endParaRPr>
          </a:p>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charset="0"/>
                <a:ea typeface="ＭＳ Ｐゴシック" charset="-128"/>
              </a:rPr>
              <a:t>Photo:</a:t>
            </a:r>
            <a:endParaRPr lang="en-US" baseline="0" dirty="0" smtClean="0">
              <a:latin typeface="Calibri" charset="0"/>
              <a:ea typeface="ＭＳ Ｐゴシック" charset="-128"/>
            </a:endParaRPr>
          </a:p>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aseline="0" dirty="0" smtClean="0">
                <a:latin typeface="Calibri" charset="0"/>
                <a:ea typeface="ＭＳ Ｐゴシック" charset="-128"/>
              </a:rPr>
              <a:t>Sichuan earthquake caused landslides</a:t>
            </a:r>
          </a:p>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aseline="0" dirty="0" smtClean="0">
                <a:latin typeface="Calibri" charset="0"/>
                <a:ea typeface="ＭＳ Ｐゴシック" charset="-128"/>
              </a:rPr>
              <a:t>Created lakes </a:t>
            </a:r>
            <a:r>
              <a:rPr lang="en-US" baseline="0" dirty="0" smtClean="0">
                <a:latin typeface="Calibri" charset="0"/>
                <a:ea typeface="ＭＳ Ｐゴシック" charset="-128"/>
                <a:sym typeface="Wingdings" pitchFamily="2" charset="2"/>
              </a:rPr>
              <a:t> severe flood risk</a:t>
            </a:r>
          </a:p>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aseline="0" dirty="0" smtClean="0">
                <a:latin typeface="Calibri" charset="0"/>
                <a:ea typeface="ＭＳ Ｐゴシック" charset="-128"/>
                <a:sym typeface="Wingdings" pitchFamily="2" charset="2"/>
              </a:rPr>
              <a:t>Time-sensitive situation (aftershocks, logistical planning for humanitarian support)</a:t>
            </a:r>
          </a:p>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aseline="0" dirty="0" smtClean="0">
                <a:latin typeface="Calibri" charset="0"/>
                <a:ea typeface="ＭＳ Ｐゴシック" charset="-128"/>
                <a:sym typeface="Wingdings" pitchFamily="2" charset="2"/>
              </a:rPr>
              <a:t>Image shows the danger posed to a town downstream of the flood path</a:t>
            </a:r>
            <a:endParaRPr lang="en-US" dirty="0" smtClean="0">
              <a:latin typeface="Calibri" charset="0"/>
              <a:ea typeface="ＭＳ Ｐゴシック"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6913"/>
            <a:ext cx="4630737" cy="3471862"/>
          </a:xfrm>
        </p:spPr>
      </p:sp>
      <p:sp>
        <p:nvSpPr>
          <p:cNvPr id="3" name="Notes Placeholder 2"/>
          <p:cNvSpPr>
            <a:spLocks noGrp="1"/>
          </p:cNvSpPr>
          <p:nvPr>
            <p:ph type="body" idx="1"/>
          </p:nvPr>
        </p:nvSpPr>
        <p:spPr/>
        <p:txBody>
          <a:bodyPr>
            <a:normAutofit/>
          </a:bodyPr>
          <a:lstStyle/>
          <a:p>
            <a:r>
              <a:rPr lang="en-US" dirty="0" smtClean="0"/>
              <a:t>Primary objectives:</a:t>
            </a:r>
          </a:p>
          <a:p>
            <a:r>
              <a:rPr lang="en-US" dirty="0" smtClean="0"/>
              <a:t>Goals</a:t>
            </a:r>
            <a:r>
              <a:rPr lang="en-US" baseline="0" dirty="0" smtClean="0"/>
              <a:t> the system must achieve in order to be successful</a:t>
            </a:r>
          </a:p>
          <a:p>
            <a:r>
              <a:rPr lang="en-US" baseline="0" dirty="0" smtClean="0"/>
              <a:t>Qualitative statements that flow from the mission definition</a:t>
            </a:r>
          </a:p>
          <a:p>
            <a:r>
              <a:rPr lang="en-US" baseline="0" dirty="0" smtClean="0"/>
              <a:t>Single system can meet multiple demands</a:t>
            </a:r>
          </a:p>
          <a:p>
            <a:endParaRPr lang="en-US" baseline="0" dirty="0" smtClean="0"/>
          </a:p>
          <a:p>
            <a:r>
              <a:rPr lang="en-US" baseline="0" dirty="0" smtClean="0"/>
              <a:t>Secondary objectives:</a:t>
            </a:r>
          </a:p>
          <a:p>
            <a:r>
              <a:rPr lang="en-US" baseline="0" dirty="0" smtClean="0"/>
              <a:t>Other goals that can be accomplished given the functional capabilities that we build into the system as a result of the primary objectives</a:t>
            </a:r>
          </a:p>
          <a:p>
            <a:r>
              <a:rPr lang="en-US" baseline="0" dirty="0" smtClean="0"/>
              <a:t>(note: for spiral 1 we focus exclusively on primary objectives; once the system design is in place, additional trades may be conducted in spiral 2 to determine the feasibility of pursuing secondary objectives)</a:t>
            </a:r>
          </a:p>
          <a:p>
            <a:endParaRPr lang="en-US" baseline="0" dirty="0" smtClean="0"/>
          </a:p>
          <a:p>
            <a:r>
              <a:rPr lang="en-US" baseline="0" dirty="0" smtClean="0"/>
              <a:t>Objectives drive requirements:</a:t>
            </a:r>
          </a:p>
          <a:p>
            <a:r>
              <a:rPr lang="en-US" baseline="0" dirty="0" smtClean="0"/>
              <a:t>Functional requirements include performance (1 m resolution), coverage, and responsiveness.  </a:t>
            </a:r>
          </a:p>
          <a:p>
            <a:r>
              <a:rPr lang="en-US" baseline="0" dirty="0" smtClean="0"/>
              <a:t>Operational requirements include duration, availability, data distribution, survivability, and data content/form/format</a:t>
            </a:r>
          </a:p>
          <a:p>
            <a:r>
              <a:rPr lang="en-US" baseline="0" dirty="0" smtClean="0"/>
              <a:t>Constraints include cost, schedule, size, technology readiness and other factors that limit design implementation</a:t>
            </a:r>
          </a:p>
          <a:p>
            <a:endParaRPr lang="en-US" baseline="0" dirty="0" smtClean="0"/>
          </a:p>
        </p:txBody>
      </p:sp>
      <p:sp>
        <p:nvSpPr>
          <p:cNvPr id="4" name="Date Placeholder 3"/>
          <p:cNvSpPr>
            <a:spLocks noGrp="1"/>
          </p:cNvSpPr>
          <p:nvPr>
            <p:ph type="dt" idx="10"/>
          </p:nvPr>
        </p:nvSpPr>
        <p:spPr/>
        <p:txBody>
          <a:bodyPr/>
          <a:lstStyle/>
          <a:p>
            <a:pPr>
              <a:defRPr/>
            </a:pPr>
            <a:r>
              <a:rPr lang="en-US" smtClean="0"/>
              <a:t>09/22/08</a:t>
            </a:r>
            <a:endParaRPr lang="en-US"/>
          </a:p>
        </p:txBody>
      </p:sp>
      <p:sp>
        <p:nvSpPr>
          <p:cNvPr id="5" name="Slide Number Placeholder 4"/>
          <p:cNvSpPr>
            <a:spLocks noGrp="1"/>
          </p:cNvSpPr>
          <p:nvPr>
            <p:ph type="sldNum" idx="11"/>
          </p:nvPr>
        </p:nvSpPr>
        <p:spPr/>
        <p:txBody>
          <a:bodyPr/>
          <a:lstStyle/>
          <a:p>
            <a:pPr>
              <a:defRPr/>
            </a:pPr>
            <a:fld id="{B0E2222E-DBB5-4403-AFAD-0E79578669D0}"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6913"/>
            <a:ext cx="4630737" cy="3471862"/>
          </a:xfrm>
        </p:spPr>
      </p:sp>
      <p:sp>
        <p:nvSpPr>
          <p:cNvPr id="3" name="Notes Placeholder 2"/>
          <p:cNvSpPr>
            <a:spLocks noGrp="1"/>
          </p:cNvSpPr>
          <p:nvPr>
            <p:ph type="body" idx="1"/>
          </p:nvPr>
        </p:nvSpPr>
        <p:spPr/>
        <p:txBody>
          <a:bodyPr>
            <a:normAutofit/>
          </a:bodyPr>
          <a:lstStyle/>
          <a:p>
            <a:r>
              <a:rPr lang="en-US" dirty="0" smtClean="0"/>
              <a:t>There</a:t>
            </a:r>
            <a:r>
              <a:rPr lang="en-US" baseline="0" dirty="0" smtClean="0"/>
              <a:t> are three primary modes of operation while the system is </a:t>
            </a:r>
            <a:r>
              <a:rPr lang="en-US" baseline="0" dirty="0" smtClean="0"/>
              <a:t>on-orbit, indicated by yellow boxes:</a:t>
            </a:r>
            <a:endParaRPr lang="en-US" baseline="0" dirty="0" smtClean="0"/>
          </a:p>
          <a:p>
            <a:pPr marL="228600" indent="-228600">
              <a:buAutoNum type="arabicParenR"/>
            </a:pPr>
            <a:r>
              <a:rPr lang="en-US" baseline="0" dirty="0" smtClean="0"/>
              <a:t>Passive mode</a:t>
            </a:r>
          </a:p>
          <a:p>
            <a:pPr marL="228600" indent="-228600">
              <a:buAutoNum type="arabicParenR"/>
            </a:pPr>
            <a:r>
              <a:rPr lang="en-US" baseline="0" dirty="0" smtClean="0"/>
              <a:t>Targeting mode</a:t>
            </a:r>
          </a:p>
          <a:p>
            <a:pPr marL="228600" indent="-228600">
              <a:buAutoNum type="arabicParenR"/>
            </a:pPr>
            <a:r>
              <a:rPr lang="en-US" baseline="0" dirty="0" smtClean="0"/>
              <a:t>Tracking </a:t>
            </a:r>
            <a:r>
              <a:rPr lang="en-US" baseline="0" dirty="0" smtClean="0"/>
              <a:t>mode</a:t>
            </a:r>
            <a:endParaRPr lang="en-US" baseline="0" dirty="0" smtClean="0"/>
          </a:p>
          <a:p>
            <a:pPr marL="228600" indent="-228600">
              <a:buNone/>
            </a:pPr>
            <a:endParaRPr lang="en-US" baseline="0" dirty="0" smtClean="0"/>
          </a:p>
          <a:p>
            <a:pPr marL="228600" indent="-228600">
              <a:buNone/>
            </a:pPr>
            <a:r>
              <a:rPr lang="en-US" baseline="0" dirty="0" smtClean="0"/>
              <a:t>In addition there are two secondary modes: </a:t>
            </a:r>
            <a:r>
              <a:rPr lang="en-US" baseline="0" dirty="0" smtClean="0"/>
              <a:t>acquisition </a:t>
            </a:r>
            <a:r>
              <a:rPr lang="en-US" baseline="0" dirty="0" smtClean="0"/>
              <a:t>mode and safe </a:t>
            </a:r>
            <a:r>
              <a:rPr lang="en-US" baseline="0" dirty="0" smtClean="0"/>
              <a:t>mode</a:t>
            </a:r>
          </a:p>
          <a:p>
            <a:pPr marL="228600" indent="-228600">
              <a:buNone/>
            </a:pPr>
            <a:endParaRPr lang="en-US" baseline="0" dirty="0" smtClean="0"/>
          </a:p>
          <a:p>
            <a:pPr marL="228600" indent="-228600">
              <a:buNone/>
            </a:pPr>
            <a:r>
              <a:rPr lang="en-US" baseline="0" dirty="0" smtClean="0"/>
              <a:t>Nominal initial operation </a:t>
            </a:r>
          </a:p>
          <a:p>
            <a:pPr marL="228600" indent="-228600">
              <a:buNone/>
            </a:pPr>
            <a:r>
              <a:rPr lang="en-US" baseline="0" dirty="0" smtClean="0"/>
              <a:t>Acquisition </a:t>
            </a:r>
            <a:r>
              <a:rPr lang="en-US" baseline="0" dirty="0" smtClean="0">
                <a:sym typeface="Wingdings" pitchFamily="2" charset="2"/>
              </a:rPr>
              <a:t> Passive  Targeting  Tracking </a:t>
            </a:r>
          </a:p>
          <a:p>
            <a:pPr marL="228600" indent="-228600">
              <a:buNone/>
            </a:pPr>
            <a:endParaRPr lang="en-US" baseline="0" dirty="0" smtClean="0">
              <a:sym typeface="Wingdings" pitchFamily="2" charset="2"/>
            </a:endParaRPr>
          </a:p>
          <a:p>
            <a:pPr marL="228600" indent="-228600">
              <a:buNone/>
            </a:pPr>
            <a:r>
              <a:rPr lang="en-US" baseline="0" dirty="0" smtClean="0">
                <a:sym typeface="Wingdings" pitchFamily="2" charset="2"/>
              </a:rPr>
              <a:t>Nominal target change </a:t>
            </a:r>
          </a:p>
          <a:p>
            <a:pPr marL="228600" indent="-228600">
              <a:buNone/>
            </a:pPr>
            <a:r>
              <a:rPr lang="en-US" baseline="0" dirty="0" smtClean="0">
                <a:sym typeface="Wingdings" pitchFamily="2" charset="2"/>
              </a:rPr>
              <a:t>Tracking  Targeting  Tracking…</a:t>
            </a:r>
          </a:p>
          <a:p>
            <a:pPr marL="228600" indent="-228600">
              <a:buNone/>
            </a:pPr>
            <a:endParaRPr lang="en-US" baseline="0" dirty="0" smtClean="0">
              <a:sym typeface="Wingdings" pitchFamily="2" charset="2"/>
            </a:endParaRPr>
          </a:p>
          <a:p>
            <a:pPr marL="228600" indent="-228600">
              <a:buNone/>
            </a:pPr>
            <a:endParaRPr lang="en-US" baseline="0" dirty="0" smtClean="0"/>
          </a:p>
        </p:txBody>
      </p:sp>
      <p:sp>
        <p:nvSpPr>
          <p:cNvPr id="4" name="Date Placeholder 3"/>
          <p:cNvSpPr>
            <a:spLocks noGrp="1"/>
          </p:cNvSpPr>
          <p:nvPr>
            <p:ph type="dt" idx="10"/>
          </p:nvPr>
        </p:nvSpPr>
        <p:spPr/>
        <p:txBody>
          <a:bodyPr/>
          <a:lstStyle/>
          <a:p>
            <a:pPr>
              <a:defRPr/>
            </a:pPr>
            <a:r>
              <a:rPr lang="en-US" smtClean="0"/>
              <a:t>09/22/08</a:t>
            </a:r>
            <a:endParaRPr lang="en-US"/>
          </a:p>
        </p:txBody>
      </p:sp>
      <p:sp>
        <p:nvSpPr>
          <p:cNvPr id="5" name="Slide Number Placeholder 4"/>
          <p:cNvSpPr>
            <a:spLocks noGrp="1"/>
          </p:cNvSpPr>
          <p:nvPr>
            <p:ph type="sldNum" idx="11"/>
          </p:nvPr>
        </p:nvSpPr>
        <p:spPr/>
        <p:txBody>
          <a:bodyPr/>
          <a:lstStyle/>
          <a:p>
            <a:pPr>
              <a:defRPr/>
            </a:pPr>
            <a:fld id="{B0E2222E-DBB5-4403-AFAD-0E79578669D0}"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6913"/>
            <a:ext cx="4630737" cy="3471862"/>
          </a:xfrm>
        </p:spPr>
      </p:sp>
      <p:sp>
        <p:nvSpPr>
          <p:cNvPr id="3" name="Notes Placeholder 2"/>
          <p:cNvSpPr>
            <a:spLocks noGrp="1"/>
          </p:cNvSpPr>
          <p:nvPr>
            <p:ph type="body" idx="1"/>
          </p:nvPr>
        </p:nvSpPr>
        <p:spPr/>
        <p:txBody>
          <a:bodyPr>
            <a:normAutofit/>
          </a:bodyPr>
          <a:lstStyle/>
          <a:p>
            <a:r>
              <a:rPr lang="en-US" dirty="0" smtClean="0"/>
              <a:t>So</a:t>
            </a:r>
            <a:r>
              <a:rPr lang="en-US" baseline="0" dirty="0" smtClean="0"/>
              <a:t> far we have followed the process through item 5</a:t>
            </a:r>
          </a:p>
          <a:p>
            <a:pPr marL="228600" indent="-228600">
              <a:buAutoNum type="arabicParenR"/>
            </a:pPr>
            <a:r>
              <a:rPr lang="en-US" baseline="0" dirty="0" smtClean="0"/>
              <a:t>We defined requirements for the system based on what the customer needs (i.e. the mission statement)</a:t>
            </a:r>
          </a:p>
          <a:p>
            <a:pPr marL="228600" indent="-228600">
              <a:buAutoNum type="arabicParenR"/>
            </a:pPr>
            <a:r>
              <a:rPr lang="en-US" baseline="0" dirty="0" smtClean="0"/>
              <a:t>We flowed those higher-level requirements into capabilities the system must have</a:t>
            </a:r>
          </a:p>
          <a:p>
            <a:pPr marL="228600" indent="-228600">
              <a:buNone/>
            </a:pPr>
            <a:r>
              <a:rPr lang="en-US" baseline="0" dirty="0" smtClean="0"/>
              <a:t>3a)	</a:t>
            </a:r>
            <a:r>
              <a:rPr lang="en-US" baseline="0" dirty="0" smtClean="0"/>
              <a:t> We </a:t>
            </a:r>
            <a:r>
              <a:rPr lang="en-US" baseline="0" dirty="0" smtClean="0"/>
              <a:t>have identified system metrics (resolution, coverage, revisit time, mass, cost) and have begun implementing some of them (coverage, and to some extent mass)</a:t>
            </a:r>
          </a:p>
          <a:p>
            <a:pPr marL="228600" indent="-228600">
              <a:buNone/>
            </a:pPr>
            <a:r>
              <a:rPr lang="en-US" baseline="0" dirty="0" smtClean="0"/>
              <a:t>3b)	</a:t>
            </a:r>
            <a:r>
              <a:rPr lang="en-US" baseline="0" dirty="0" smtClean="0"/>
              <a:t> We </a:t>
            </a:r>
            <a:r>
              <a:rPr lang="en-US" baseline="0" dirty="0" smtClean="0"/>
              <a:t>have modeled the functionality of four critical subsystems (described in later slides)</a:t>
            </a:r>
          </a:p>
          <a:p>
            <a:pPr marL="228600" indent="-228600">
              <a:buAutoNum type="arabicParenR" startAt="4"/>
            </a:pPr>
            <a:r>
              <a:rPr lang="en-US" dirty="0" smtClean="0"/>
              <a:t>Using our model (described in later</a:t>
            </a:r>
            <a:r>
              <a:rPr lang="en-US" baseline="0" dirty="0" smtClean="0"/>
              <a:t> slides), have derived initial designs based on these metrics and functional requirements</a:t>
            </a:r>
          </a:p>
          <a:p>
            <a:pPr marL="228600" indent="-228600">
              <a:buAutoNum type="arabicParenR" startAt="4"/>
            </a:pPr>
            <a:r>
              <a:rPr lang="en-US" baseline="0" dirty="0" smtClean="0"/>
              <a:t>We can quickly compare competing designs, although spiral 2 will add optimization to this process</a:t>
            </a:r>
            <a:endParaRPr lang="en-US" dirty="0"/>
          </a:p>
        </p:txBody>
      </p:sp>
      <p:sp>
        <p:nvSpPr>
          <p:cNvPr id="4" name="Date Placeholder 3"/>
          <p:cNvSpPr>
            <a:spLocks noGrp="1"/>
          </p:cNvSpPr>
          <p:nvPr>
            <p:ph type="dt" idx="10"/>
          </p:nvPr>
        </p:nvSpPr>
        <p:spPr/>
        <p:txBody>
          <a:bodyPr/>
          <a:lstStyle/>
          <a:p>
            <a:pPr>
              <a:defRPr/>
            </a:pPr>
            <a:r>
              <a:rPr lang="en-US" smtClean="0"/>
              <a:t>09/22/08</a:t>
            </a:r>
            <a:endParaRPr lang="en-US"/>
          </a:p>
        </p:txBody>
      </p:sp>
      <p:sp>
        <p:nvSpPr>
          <p:cNvPr id="5" name="Slide Number Placeholder 4"/>
          <p:cNvSpPr>
            <a:spLocks noGrp="1"/>
          </p:cNvSpPr>
          <p:nvPr>
            <p:ph type="sldNum" idx="11"/>
          </p:nvPr>
        </p:nvSpPr>
        <p:spPr/>
        <p:txBody>
          <a:bodyPr/>
          <a:lstStyle/>
          <a:p>
            <a:pPr>
              <a:defRPr/>
            </a:pPr>
            <a:fld id="{B0E2222E-DBB5-4403-AFAD-0E79578669D0}"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6913"/>
            <a:ext cx="4630737" cy="3471862"/>
          </a:xfrm>
        </p:spPr>
      </p:sp>
      <p:sp>
        <p:nvSpPr>
          <p:cNvPr id="3" name="Notes Placeholder 2"/>
          <p:cNvSpPr>
            <a:spLocks noGrp="1"/>
          </p:cNvSpPr>
          <p:nvPr>
            <p:ph type="body" idx="1"/>
          </p:nvPr>
        </p:nvSpPr>
        <p:spPr/>
        <p:txBody>
          <a:bodyPr>
            <a:normAutofit/>
          </a:bodyP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sz="1200" dirty="0" smtClean="0">
                <a:solidFill>
                  <a:schemeClr val="tx1"/>
                </a:solidFill>
              </a:rPr>
              <a:t>Orbit dynamics, the optical payload, ADCS, and communications</a:t>
            </a:r>
            <a:r>
              <a:rPr lang="en-US" sz="1200" baseline="0" dirty="0" smtClean="0">
                <a:solidFill>
                  <a:schemeClr val="tx1"/>
                </a:solidFill>
              </a:rPr>
              <a:t> in</a:t>
            </a:r>
            <a:r>
              <a:rPr lang="en-US" sz="1200" dirty="0" smtClean="0">
                <a:solidFill>
                  <a:schemeClr val="tx1"/>
                </a:solidFill>
              </a:rPr>
              <a:t>fluence the operational and functional requirements the most, so we focused on </a:t>
            </a:r>
            <a:r>
              <a:rPr lang="en-US" sz="1200" dirty="0" smtClean="0">
                <a:solidFill>
                  <a:schemeClr val="tx1"/>
                </a:solidFill>
              </a:rPr>
              <a:t>them.</a:t>
            </a:r>
            <a:endParaRPr lang="en-US" sz="1200" dirty="0" smtClean="0">
              <a:solidFill>
                <a:schemeClr val="tx1"/>
              </a:solidFill>
            </a:endParaRPr>
          </a:p>
          <a:p>
            <a:r>
              <a:rPr lang="en-US" sz="1200" dirty="0" smtClean="0">
                <a:solidFill>
                  <a:schemeClr val="tx1"/>
                </a:solidFill>
              </a:rPr>
              <a:t>The numbers in the cells represent variables of the models.</a:t>
            </a:r>
          </a:p>
          <a:p>
            <a:r>
              <a:rPr lang="en-US" sz="1200" dirty="0" smtClean="0">
                <a:solidFill>
                  <a:schemeClr val="tx1"/>
                </a:solidFill>
              </a:rPr>
              <a:t>The correspondence between variables and numbers is given in the paper (and in a backup slide).</a:t>
            </a:r>
          </a:p>
          <a:p>
            <a:r>
              <a:rPr lang="en-US" sz="1200" dirty="0" smtClean="0">
                <a:solidFill>
                  <a:schemeClr val="tx1"/>
                </a:solidFill>
              </a:rPr>
              <a:t>Since the most interactive subsystems (power, mass, cost) have not yet been implemented, the model is quite sequential.</a:t>
            </a:r>
          </a:p>
          <a:p>
            <a:r>
              <a:rPr lang="en-US" sz="1200" dirty="0" smtClean="0">
                <a:solidFill>
                  <a:schemeClr val="tx1"/>
                </a:solidFill>
              </a:rPr>
              <a:t>The N2 diagram will get more complex (i.e. show more interconnections) and less sequential as we reduce the ambiguity in the subsystem designs.</a:t>
            </a:r>
          </a:p>
        </p:txBody>
      </p:sp>
      <p:sp>
        <p:nvSpPr>
          <p:cNvPr id="4" name="Date Placeholder 3"/>
          <p:cNvSpPr>
            <a:spLocks noGrp="1"/>
          </p:cNvSpPr>
          <p:nvPr>
            <p:ph type="dt" idx="10"/>
          </p:nvPr>
        </p:nvSpPr>
        <p:spPr/>
        <p:txBody>
          <a:bodyPr/>
          <a:lstStyle/>
          <a:p>
            <a:pPr>
              <a:defRPr/>
            </a:pPr>
            <a:r>
              <a:rPr lang="en-US" smtClean="0"/>
              <a:t>09/22/08</a:t>
            </a:r>
            <a:endParaRPr lang="en-US"/>
          </a:p>
        </p:txBody>
      </p:sp>
      <p:sp>
        <p:nvSpPr>
          <p:cNvPr id="5" name="Slide Number Placeholder 4"/>
          <p:cNvSpPr>
            <a:spLocks noGrp="1"/>
          </p:cNvSpPr>
          <p:nvPr>
            <p:ph type="sldNum" idx="11"/>
          </p:nvPr>
        </p:nvSpPr>
        <p:spPr/>
        <p:txBody>
          <a:bodyPr/>
          <a:lstStyle/>
          <a:p>
            <a:pPr>
              <a:defRPr/>
            </a:pPr>
            <a:fld id="{B0E2222E-DBB5-4403-AFAD-0E79578669D0}"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6913"/>
            <a:ext cx="4630737" cy="3471862"/>
          </a:xfrm>
        </p:spPr>
      </p:sp>
      <p:sp>
        <p:nvSpPr>
          <p:cNvPr id="3" name="Notes Placeholder 2"/>
          <p:cNvSpPr>
            <a:spLocks noGrp="1"/>
          </p:cNvSpPr>
          <p:nvPr>
            <p:ph type="body" idx="1"/>
          </p:nvPr>
        </p:nvSpPr>
        <p:spPr/>
        <p:txBody>
          <a:bodyPr>
            <a:normAutofit/>
          </a:bodyPr>
          <a:lstStyle/>
          <a:p>
            <a:r>
              <a:rPr lang="en-US" dirty="0" smtClean="0"/>
              <a:t>Sat structure:</a:t>
            </a:r>
          </a:p>
          <a:p>
            <a:r>
              <a:rPr lang="en-US" dirty="0" smtClean="0"/>
              <a:t>MATLAB</a:t>
            </a:r>
            <a:r>
              <a:rPr lang="en-US" baseline="0" dirty="0" smtClean="0"/>
              <a:t> structure whose fields contain the system design parameters</a:t>
            </a:r>
          </a:p>
          <a:p>
            <a:r>
              <a:rPr lang="en-US" baseline="0" dirty="0" smtClean="0"/>
              <a:t>When first initialized, only the inputs to the model are inserted into the structure</a:t>
            </a:r>
          </a:p>
          <a:p>
            <a:r>
              <a:rPr lang="en-US" baseline="0" dirty="0" smtClean="0"/>
              <a:t>As the sat structure passes through the models, the missing fields are computed and added</a:t>
            </a:r>
          </a:p>
          <a:p>
            <a:r>
              <a:rPr lang="en-US" baseline="0" dirty="0" smtClean="0"/>
              <a:t>By the end of the model chain, all fields in the structure are populated</a:t>
            </a:r>
            <a:endParaRPr lang="en-US" dirty="0" smtClean="0"/>
          </a:p>
          <a:p>
            <a:endParaRPr lang="en-US" baseline="0" dirty="0" smtClean="0"/>
          </a:p>
          <a:p>
            <a:r>
              <a:rPr lang="en-US" baseline="0" dirty="0" smtClean="0"/>
              <a:t>Process:</a:t>
            </a:r>
          </a:p>
          <a:p>
            <a:pPr marL="228600" indent="-228600">
              <a:buAutoNum type="arabicParenR"/>
            </a:pPr>
            <a:r>
              <a:rPr lang="en-US" baseline="0" dirty="0" smtClean="0"/>
              <a:t>Initialize the design vector (or initialize many design vectors at once)</a:t>
            </a:r>
          </a:p>
          <a:p>
            <a:pPr marL="228600" indent="-228600">
              <a:buAutoNum type="arabicParenR"/>
            </a:pPr>
            <a:r>
              <a:rPr lang="en-US" baseline="0" dirty="0" smtClean="0"/>
              <a:t>Run the design vector(s) through the integrated model (update sat design each time)</a:t>
            </a:r>
          </a:p>
          <a:p>
            <a:pPr marL="228600" indent="-228600">
              <a:buAutoNum type="arabicParenR"/>
            </a:pPr>
            <a:r>
              <a:rPr lang="en-US" baseline="0" dirty="0" smtClean="0"/>
              <a:t>Plot parameters of interest against each other</a:t>
            </a:r>
          </a:p>
        </p:txBody>
      </p:sp>
      <p:sp>
        <p:nvSpPr>
          <p:cNvPr id="4" name="Date Placeholder 3"/>
          <p:cNvSpPr>
            <a:spLocks noGrp="1"/>
          </p:cNvSpPr>
          <p:nvPr>
            <p:ph type="dt" idx="10"/>
          </p:nvPr>
        </p:nvSpPr>
        <p:spPr/>
        <p:txBody>
          <a:bodyPr/>
          <a:lstStyle/>
          <a:p>
            <a:pPr>
              <a:defRPr/>
            </a:pPr>
            <a:r>
              <a:rPr lang="en-US" smtClean="0"/>
              <a:t>09/22/08</a:t>
            </a:r>
            <a:endParaRPr lang="en-US"/>
          </a:p>
        </p:txBody>
      </p:sp>
      <p:sp>
        <p:nvSpPr>
          <p:cNvPr id="5" name="Slide Number Placeholder 4"/>
          <p:cNvSpPr>
            <a:spLocks noGrp="1"/>
          </p:cNvSpPr>
          <p:nvPr>
            <p:ph type="sldNum" idx="11"/>
          </p:nvPr>
        </p:nvSpPr>
        <p:spPr/>
        <p:txBody>
          <a:bodyPr/>
          <a:lstStyle/>
          <a:p>
            <a:pPr>
              <a:defRPr/>
            </a:pPr>
            <a:fld id="{B0E2222E-DBB5-4403-AFAD-0E79578669D0}"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xfrm>
            <a:off x="1182688" y="696913"/>
            <a:ext cx="4630737" cy="3471862"/>
          </a:xfrm>
        </p:spPr>
      </p:sp>
      <p:sp>
        <p:nvSpPr>
          <p:cNvPr id="22531" name="Notes Placeholder 2"/>
          <p:cNvSpPr>
            <a:spLocks noGrp="1"/>
          </p:cNvSpPr>
          <p:nvPr>
            <p:ph type="body" idx="1"/>
          </p:nvPr>
        </p:nvSpPr>
        <p:spPr>
          <a:noFill/>
          <a:ln/>
        </p:spPr>
        <p:txBody>
          <a:bodyPr/>
          <a:lstStyle/>
          <a:p>
            <a:r>
              <a:rPr lang="en-US" dirty="0" smtClean="0">
                <a:latin typeface="Times New Roman" pitchFamily="18" charset="0"/>
              </a:rPr>
              <a:t>Requirements:</a:t>
            </a:r>
          </a:p>
          <a:p>
            <a:r>
              <a:rPr lang="en-US" dirty="0" smtClean="0">
                <a:latin typeface="Times New Roman" pitchFamily="18" charset="0"/>
              </a:rPr>
              <a:t>1)</a:t>
            </a:r>
            <a:r>
              <a:rPr lang="en-US" baseline="0" dirty="0" smtClean="0">
                <a:latin typeface="Times New Roman" pitchFamily="18" charset="0"/>
              </a:rPr>
              <a:t> Time required to complete 100% accumulated global coverage.  This relates to the constellation’s ability to image any point on the globe at least once in the allotted time.  </a:t>
            </a:r>
          </a:p>
          <a:p>
            <a:pPr marL="228600" indent="-228600">
              <a:buAutoNum type="arabicParenR" startAt="2"/>
            </a:pPr>
            <a:r>
              <a:rPr lang="en-US" baseline="0" dirty="0" smtClean="0">
                <a:latin typeface="Times New Roman" pitchFamily="18" charset="0"/>
              </a:rPr>
              <a:t>Revisit time for a given point; relates to constellation’s ability to provide rapidly updating imagery with no large coverage gaps.  </a:t>
            </a:r>
          </a:p>
          <a:p>
            <a:pPr marL="228600" indent="-228600">
              <a:buAutoNum type="arabicParenR" startAt="2"/>
            </a:pPr>
            <a:r>
              <a:rPr lang="en-US" baseline="0" dirty="0" smtClean="0">
                <a:latin typeface="Times New Roman" pitchFamily="18" charset="0"/>
              </a:rPr>
              <a:t>Ground resolution is a fundamental driving requirement for the optical payload, but it is also related to the orbital altitude.  Therefore, an altitude must be used that does not create an extreme demand on the optical subsystem.  Such an altitude would allow the ground resolution requirement to be met even in worst case pass scenarios.</a:t>
            </a:r>
          </a:p>
          <a:p>
            <a:pPr marL="228600" indent="-228600">
              <a:buNone/>
            </a:pPr>
            <a:endParaRPr lang="en-US" baseline="0" dirty="0" smtClean="0">
              <a:latin typeface="Times New Roman" pitchFamily="18" charset="0"/>
            </a:endParaRPr>
          </a:p>
          <a:p>
            <a:pPr marL="228600" indent="-228600">
              <a:buNone/>
            </a:pPr>
            <a:r>
              <a:rPr lang="en-US" baseline="0" dirty="0" smtClean="0">
                <a:latin typeface="Times New Roman" pitchFamily="18" charset="0"/>
              </a:rPr>
              <a:t>STK was primary analysis tool, generating access and coverage reports for various constellations at given ground facility (MIT).  Coverage map shown indicates periods of coverage for each individual satellite in the constellation during one day.  There are 44 separate passes that could each image the point of interest located at 40 degrees North latitude.  Notice that each satellite has two or three passes in a row that have access to the facility.  STK utilizes tracking sensors on each satellite that assume an imaging cone of 45 degrees.  STK also assumes that coverage is available to the horizon which would not be the case for our system because of the poor resolution and imaging capability.  Therefore our system includes a  maximum pointing angle (eta) at which the required ground resolution is still obtained.  This can be input into STK be a part of our future simulations.  The current results give us the appropriate trend and are suitable for the first spiral iteration</a:t>
            </a:r>
            <a:r>
              <a:rPr lang="en-US" baseline="0" dirty="0" smtClean="0">
                <a:latin typeface="Times New Roman" pitchFamily="18" charset="0"/>
              </a:rPr>
              <a:t>.</a:t>
            </a:r>
            <a:endParaRPr lang="en-US" baseline="0" dirty="0" smtClean="0">
              <a:latin typeface="Times New Roman" pitchFamily="18" charset="0"/>
            </a:endParaRPr>
          </a:p>
          <a:p>
            <a:pPr marL="228600" indent="-228600">
              <a:buNone/>
            </a:pPr>
            <a:endParaRPr lang="en-US" baseline="0" dirty="0" smtClean="0">
              <a:latin typeface="Times New Roman" pitchFamily="18" charset="0"/>
            </a:endParaRPr>
          </a:p>
          <a:p>
            <a:pPr marL="228600" indent="-228600">
              <a:buNone/>
            </a:pPr>
            <a:endParaRPr lang="en-US" dirty="0" smtClean="0">
              <a:latin typeface="Times New Roman" pitchFamily="18" charset="0"/>
            </a:endParaRPr>
          </a:p>
        </p:txBody>
      </p:sp>
      <p:sp>
        <p:nvSpPr>
          <p:cNvPr id="22532" name="Date Placeholder 3"/>
          <p:cNvSpPr>
            <a:spLocks noGrp="1"/>
          </p:cNvSpPr>
          <p:nvPr>
            <p:ph type="dt" sz="quarter"/>
          </p:nvPr>
        </p:nvSpPr>
        <p:spPr>
          <a:noFill/>
        </p:spPr>
        <p:txBody>
          <a:bodyPr/>
          <a:lstStyle/>
          <a:p>
            <a:r>
              <a:rPr lang="en-US" smtClean="0"/>
              <a:t>09/22/08</a:t>
            </a:r>
          </a:p>
        </p:txBody>
      </p:sp>
      <p:sp>
        <p:nvSpPr>
          <p:cNvPr id="22533" name="Slide Number Placeholder 4"/>
          <p:cNvSpPr>
            <a:spLocks noGrp="1"/>
          </p:cNvSpPr>
          <p:nvPr>
            <p:ph type="sldNum" sz="quarter"/>
          </p:nvPr>
        </p:nvSpPr>
        <p:spPr>
          <a:noFill/>
        </p:spPr>
        <p:txBody>
          <a:bodyPr/>
          <a:lstStyle/>
          <a:p>
            <a:fld id="{157ADB5C-9AF6-484B-AB8D-D522BCAF5F08}" type="slidenum">
              <a:rPr lang="en-US" smtClean="0"/>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6913"/>
            <a:ext cx="4630737" cy="3471862"/>
          </a:xfrm>
        </p:spPr>
      </p:sp>
      <p:sp>
        <p:nvSpPr>
          <p:cNvPr id="3" name="Notes Placeholder 2"/>
          <p:cNvSpPr>
            <a:spLocks noGrp="1"/>
          </p:cNvSpPr>
          <p:nvPr>
            <p:ph type="body" idx="1"/>
          </p:nvPr>
        </p:nvSpPr>
        <p:spPr/>
        <p:txBody>
          <a:bodyPr>
            <a:normAutofit/>
          </a:bodyPr>
          <a:lstStyle/>
          <a:p>
            <a:r>
              <a:rPr lang="en-US" dirty="0" smtClean="0"/>
              <a:t>Matt will fill in</a:t>
            </a:r>
            <a:endParaRPr lang="en-US" dirty="0"/>
          </a:p>
        </p:txBody>
      </p:sp>
      <p:sp>
        <p:nvSpPr>
          <p:cNvPr id="4" name="Date Placeholder 3"/>
          <p:cNvSpPr>
            <a:spLocks noGrp="1"/>
          </p:cNvSpPr>
          <p:nvPr>
            <p:ph type="dt" idx="10"/>
          </p:nvPr>
        </p:nvSpPr>
        <p:spPr/>
        <p:txBody>
          <a:bodyPr/>
          <a:lstStyle/>
          <a:p>
            <a:pPr>
              <a:defRPr/>
            </a:pPr>
            <a:r>
              <a:rPr lang="en-US" smtClean="0"/>
              <a:t>09/22/08</a:t>
            </a:r>
            <a:endParaRPr lang="en-US"/>
          </a:p>
        </p:txBody>
      </p:sp>
      <p:sp>
        <p:nvSpPr>
          <p:cNvPr id="5" name="Slide Number Placeholder 4"/>
          <p:cNvSpPr>
            <a:spLocks noGrp="1"/>
          </p:cNvSpPr>
          <p:nvPr>
            <p:ph type="sldNum" idx="11"/>
          </p:nvPr>
        </p:nvSpPr>
        <p:spPr/>
        <p:txBody>
          <a:bodyPr/>
          <a:lstStyle/>
          <a:p>
            <a:pPr>
              <a:defRPr/>
            </a:pPr>
            <a:fld id="{B0E2222E-DBB5-4403-AFAD-0E79578669D0}"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8"/>
          <p:cNvSpPr>
            <a:spLocks noGrp="1" noChangeArrowheads="1"/>
          </p:cNvSpPr>
          <p:nvPr>
            <p:ph type="sldNum" idx="10"/>
          </p:nvPr>
        </p:nvSpPr>
        <p:spPr>
          <a:ln/>
        </p:spPr>
        <p:txBody>
          <a:bodyPr/>
          <a:lstStyle>
            <a:lvl1pPr>
              <a:defRPr/>
            </a:lvl1pPr>
          </a:lstStyle>
          <a:p>
            <a:pPr>
              <a:defRPr/>
            </a:pPr>
            <a:fld id="{469792E5-0A50-43EF-BA3E-3D44D66221B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idx="10"/>
          </p:nvPr>
        </p:nvSpPr>
        <p:spPr>
          <a:ln/>
        </p:spPr>
        <p:txBody>
          <a:bodyPr/>
          <a:lstStyle>
            <a:lvl1pPr>
              <a:defRPr/>
            </a:lvl1pPr>
          </a:lstStyle>
          <a:p>
            <a:pPr>
              <a:defRPr/>
            </a:pPr>
            <a:fld id="{E504AE4E-6BA8-45AA-AA1D-2A84B8F116D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05575" y="95250"/>
            <a:ext cx="1938338" cy="54387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95250"/>
            <a:ext cx="5667375" cy="54387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idx="10"/>
          </p:nvPr>
        </p:nvSpPr>
        <p:spPr>
          <a:ln/>
        </p:spPr>
        <p:txBody>
          <a:bodyPr/>
          <a:lstStyle>
            <a:lvl1pPr>
              <a:defRPr/>
            </a:lvl1pPr>
          </a:lstStyle>
          <a:p>
            <a:pPr>
              <a:defRPr/>
            </a:pPr>
            <a:fld id="{C25D3271-CEED-470B-B0A1-851E24421ED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Text and Char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685800" y="1433513"/>
            <a:ext cx="3802063" cy="4100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0263" y="1433513"/>
            <a:ext cx="3803650" cy="4100512"/>
          </a:xfrm>
        </p:spPr>
        <p:txBody>
          <a:bodyPr/>
          <a:lstStyle/>
          <a:p>
            <a:pPr lvl="0"/>
            <a:endParaRPr lang="en-US" noProof="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Rectangle 8"/>
          <p:cNvSpPr>
            <a:spLocks noGrp="1" noChangeArrowheads="1"/>
          </p:cNvSpPr>
          <p:nvPr>
            <p:ph type="sldNum" idx="10"/>
          </p:nvPr>
        </p:nvSpPr>
        <p:spPr>
          <a:ln/>
        </p:spPr>
        <p:txBody>
          <a:bodyPr/>
          <a:lstStyle>
            <a:lvl1pPr>
              <a:defRPr/>
            </a:lvl1pPr>
          </a:lstStyle>
          <a:p>
            <a:pPr>
              <a:defRPr/>
            </a:pPr>
            <a:fld id="{F1CC7636-BFA1-4424-BFD7-02D7A7A978C1}"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7"/>
          <p:cNvSpPr>
            <a:spLocks noGrp="1" noChangeArrowheads="1"/>
          </p:cNvSpPr>
          <p:nvPr>
            <p:ph type="sldNum" idx="10"/>
          </p:nvPr>
        </p:nvSpPr>
        <p:spPr>
          <a:ln/>
        </p:spPr>
        <p:txBody>
          <a:bodyPr/>
          <a:lstStyle>
            <a:lvl1pPr>
              <a:defRPr/>
            </a:lvl1pPr>
          </a:lstStyle>
          <a:p>
            <a:pPr>
              <a:defRPr/>
            </a:pPr>
            <a:fld id="{9E9E6F6B-424B-4DCC-BE41-F9C98C072E48}"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idx="10"/>
          </p:nvPr>
        </p:nvSpPr>
        <p:spPr>
          <a:ln/>
        </p:spPr>
        <p:txBody>
          <a:bodyPr/>
          <a:lstStyle>
            <a:lvl1pPr>
              <a:defRPr/>
            </a:lvl1pPr>
          </a:lstStyle>
          <a:p>
            <a:pPr>
              <a:defRPr/>
            </a:pPr>
            <a:fld id="{F9CC1304-1FB8-464E-ABC3-FB6FFA35BCD4}"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sldNum" idx="10"/>
          </p:nvPr>
        </p:nvSpPr>
        <p:spPr>
          <a:ln/>
        </p:spPr>
        <p:txBody>
          <a:bodyPr/>
          <a:lstStyle>
            <a:lvl1pPr>
              <a:defRPr/>
            </a:lvl1pPr>
          </a:lstStyle>
          <a:p>
            <a:pPr>
              <a:defRPr/>
            </a:pPr>
            <a:fld id="{610906CC-00C5-4AE1-B52A-025EFF47D0D8}"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433513"/>
            <a:ext cx="3802063" cy="4100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0263" y="1433513"/>
            <a:ext cx="3803650" cy="4100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idx="10"/>
          </p:nvPr>
        </p:nvSpPr>
        <p:spPr>
          <a:ln/>
        </p:spPr>
        <p:txBody>
          <a:bodyPr/>
          <a:lstStyle>
            <a:lvl1pPr>
              <a:defRPr/>
            </a:lvl1pPr>
          </a:lstStyle>
          <a:p>
            <a:pPr>
              <a:defRPr/>
            </a:pPr>
            <a:fld id="{97A3EB07-2FBE-4AB0-B553-2A4A53E787BB}"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idx="10"/>
          </p:nvPr>
        </p:nvSpPr>
        <p:spPr>
          <a:ln/>
        </p:spPr>
        <p:txBody>
          <a:bodyPr/>
          <a:lstStyle>
            <a:lvl1pPr>
              <a:defRPr/>
            </a:lvl1pPr>
          </a:lstStyle>
          <a:p>
            <a:pPr>
              <a:defRPr/>
            </a:pPr>
            <a:fld id="{64F65288-86F7-47E8-B38C-303F0A59A414}"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idx="10"/>
          </p:nvPr>
        </p:nvSpPr>
        <p:spPr>
          <a:ln/>
        </p:spPr>
        <p:txBody>
          <a:bodyPr/>
          <a:lstStyle>
            <a:lvl1pPr>
              <a:defRPr/>
            </a:lvl1pPr>
          </a:lstStyle>
          <a:p>
            <a:pPr>
              <a:defRPr/>
            </a:pPr>
            <a:fld id="{5AC47FDB-734E-40B3-8DC2-B49E6F81BE7E}"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idx="10"/>
          </p:nvPr>
        </p:nvSpPr>
        <p:spPr>
          <a:ln/>
        </p:spPr>
        <p:txBody>
          <a:bodyPr/>
          <a:lstStyle>
            <a:lvl1pPr>
              <a:defRPr/>
            </a:lvl1pPr>
          </a:lstStyle>
          <a:p>
            <a:pPr>
              <a:defRPr/>
            </a:pPr>
            <a:fld id="{E2DDC6AA-6339-4B28-8850-14739FAAA28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idx="10"/>
          </p:nvPr>
        </p:nvSpPr>
        <p:spPr>
          <a:ln/>
        </p:spPr>
        <p:txBody>
          <a:bodyPr/>
          <a:lstStyle>
            <a:lvl1pPr>
              <a:defRPr/>
            </a:lvl1pPr>
          </a:lstStyle>
          <a:p>
            <a:pPr>
              <a:defRPr/>
            </a:pPr>
            <a:fld id="{AE96124A-4413-419B-90E7-C80D07737FC6}"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idx="10"/>
          </p:nvPr>
        </p:nvSpPr>
        <p:spPr>
          <a:ln/>
        </p:spPr>
        <p:txBody>
          <a:bodyPr/>
          <a:lstStyle>
            <a:lvl1pPr>
              <a:defRPr/>
            </a:lvl1pPr>
          </a:lstStyle>
          <a:p>
            <a:pPr>
              <a:defRPr/>
            </a:pPr>
            <a:fld id="{B58CB8C1-AD64-4A16-9D1E-1832799D6B1E}"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idx="10"/>
          </p:nvPr>
        </p:nvSpPr>
        <p:spPr>
          <a:ln/>
        </p:spPr>
        <p:txBody>
          <a:bodyPr/>
          <a:lstStyle>
            <a:lvl1pPr>
              <a:defRPr/>
            </a:lvl1pPr>
          </a:lstStyle>
          <a:p>
            <a:pPr>
              <a:defRPr/>
            </a:pPr>
            <a:fld id="{B376612E-A099-465F-8D42-A9CD8D9B2767}"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idx="10"/>
          </p:nvPr>
        </p:nvSpPr>
        <p:spPr>
          <a:ln/>
        </p:spPr>
        <p:txBody>
          <a:bodyPr/>
          <a:lstStyle>
            <a:lvl1pPr>
              <a:defRPr/>
            </a:lvl1pPr>
          </a:lstStyle>
          <a:p>
            <a:pPr>
              <a:defRPr/>
            </a:pPr>
            <a:fld id="{29684E4A-0517-4C36-ADD9-0ACC8B7E3908}"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05575" y="95250"/>
            <a:ext cx="1938338" cy="54387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95250"/>
            <a:ext cx="5667375" cy="54387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idx="10"/>
          </p:nvPr>
        </p:nvSpPr>
        <p:spPr>
          <a:ln/>
        </p:spPr>
        <p:txBody>
          <a:bodyPr/>
          <a:lstStyle>
            <a:lvl1pPr>
              <a:defRPr/>
            </a:lvl1pPr>
          </a:lstStyle>
          <a:p>
            <a:pPr>
              <a:defRPr/>
            </a:pPr>
            <a:fld id="{7A528516-E421-401F-AB6A-B864AC110FE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sldNum" idx="10"/>
          </p:nvPr>
        </p:nvSpPr>
        <p:spPr>
          <a:ln/>
        </p:spPr>
        <p:txBody>
          <a:bodyPr/>
          <a:lstStyle>
            <a:lvl1pPr>
              <a:defRPr/>
            </a:lvl1pPr>
          </a:lstStyle>
          <a:p>
            <a:pPr>
              <a:defRPr/>
            </a:pPr>
            <a:fld id="{895D019E-1767-4C89-B68B-E2166516C6E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433513"/>
            <a:ext cx="3802063" cy="4100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0263" y="1433513"/>
            <a:ext cx="3803650" cy="4100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idx="10"/>
          </p:nvPr>
        </p:nvSpPr>
        <p:spPr>
          <a:ln/>
        </p:spPr>
        <p:txBody>
          <a:bodyPr/>
          <a:lstStyle>
            <a:lvl1pPr>
              <a:defRPr/>
            </a:lvl1pPr>
          </a:lstStyle>
          <a:p>
            <a:pPr>
              <a:defRPr/>
            </a:pPr>
            <a:fld id="{C59E7082-A9AA-4A78-A01B-E60F8F86C92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idx="10"/>
          </p:nvPr>
        </p:nvSpPr>
        <p:spPr>
          <a:ln/>
        </p:spPr>
        <p:txBody>
          <a:bodyPr/>
          <a:lstStyle>
            <a:lvl1pPr>
              <a:defRPr/>
            </a:lvl1pPr>
          </a:lstStyle>
          <a:p>
            <a:pPr>
              <a:defRPr/>
            </a:pPr>
            <a:fld id="{264EBD64-F35F-452D-9114-3595CE18938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sldNum" idx="10"/>
          </p:nvPr>
        </p:nvSpPr>
        <p:spPr>
          <a:ln/>
        </p:spPr>
        <p:txBody>
          <a:bodyPr/>
          <a:lstStyle>
            <a:lvl1pPr>
              <a:defRPr/>
            </a:lvl1pPr>
          </a:lstStyle>
          <a:p>
            <a:pPr>
              <a:defRPr/>
            </a:pPr>
            <a:fld id="{FB090386-023D-4FB7-BB03-34C3715A641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sldNum" idx="10"/>
          </p:nvPr>
        </p:nvSpPr>
        <p:spPr>
          <a:xfrm>
            <a:off x="3505200" y="6477000"/>
            <a:ext cx="1214438" cy="461963"/>
          </a:xfrm>
        </p:spPr>
        <p:txBody>
          <a:bodyPr/>
          <a:lstStyle>
            <a:lvl1pPr>
              <a:defRPr/>
            </a:lvl1pPr>
          </a:lstStyle>
          <a:p>
            <a:pPr>
              <a:defRPr/>
            </a:pPr>
            <a:fld id="{44FE7D67-8619-461D-8777-FEADC2D2408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idx="10"/>
          </p:nvPr>
        </p:nvSpPr>
        <p:spPr>
          <a:ln/>
        </p:spPr>
        <p:txBody>
          <a:bodyPr/>
          <a:lstStyle>
            <a:lvl1pPr>
              <a:defRPr/>
            </a:lvl1pPr>
          </a:lstStyle>
          <a:p>
            <a:pPr>
              <a:defRPr/>
            </a:pPr>
            <a:fld id="{382955DA-1D7A-49E7-B5D1-98F585D4658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idx="10"/>
          </p:nvPr>
        </p:nvSpPr>
        <p:spPr>
          <a:ln/>
        </p:spPr>
        <p:txBody>
          <a:bodyPr/>
          <a:lstStyle>
            <a:lvl1pPr>
              <a:defRPr/>
            </a:lvl1pPr>
          </a:lstStyle>
          <a:p>
            <a:pPr>
              <a:defRPr/>
            </a:pPr>
            <a:fld id="{F5A22961-5CC0-402C-80E6-35A4CEB6077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bwMode="auto">
          <a:xfrm>
            <a:off x="1019175" y="95250"/>
            <a:ext cx="7072313" cy="747713"/>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3075" name="Rectangle 2"/>
          <p:cNvSpPr>
            <a:spLocks noGrp="1" noChangeArrowheads="1"/>
          </p:cNvSpPr>
          <p:nvPr>
            <p:ph type="body" idx="1"/>
          </p:nvPr>
        </p:nvSpPr>
        <p:spPr bwMode="auto">
          <a:xfrm>
            <a:off x="685800" y="1433513"/>
            <a:ext cx="7758113" cy="4100512"/>
          </a:xfrm>
          <a:prstGeom prst="rect">
            <a:avLst/>
          </a:prstGeom>
          <a:noFill/>
          <a:ln w="9525">
            <a:noFill/>
            <a:round/>
            <a:headEnd/>
            <a:tailEnd/>
          </a:ln>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27" name="AutoShape 3"/>
          <p:cNvSpPr>
            <a:spLocks noChangeArrowheads="1"/>
          </p:cNvSpPr>
          <p:nvPr/>
        </p:nvSpPr>
        <p:spPr bwMode="auto">
          <a:xfrm>
            <a:off x="-317500" y="855663"/>
            <a:ext cx="9755188" cy="158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6145"/>
              <a:gd name="T5" fmla="*/ 0 h 1"/>
              <a:gd name="T6" fmla="*/ 6144 w 6145"/>
              <a:gd name="T7" fmla="*/ 0 h 1"/>
              <a:gd name="T8" fmla="*/ 0 w 6145"/>
              <a:gd name="T9" fmla="*/ 0 h 1"/>
              <a:gd name="T10" fmla="*/ 0 w 6145"/>
              <a:gd name="T11" fmla="*/ 0 h 1"/>
              <a:gd name="T12" fmla="*/ 6145 w 6145"/>
              <a:gd name="T13" fmla="*/ 1 h 1"/>
            </a:gdLst>
            <a:ahLst/>
            <a:cxnLst>
              <a:cxn ang="0">
                <a:pos x="T4" y="T5"/>
              </a:cxn>
              <a:cxn ang="0">
                <a:pos x="T6" y="T7"/>
              </a:cxn>
              <a:cxn ang="0">
                <a:pos x="T8" y="T9"/>
              </a:cxn>
            </a:cxnLst>
            <a:rect l="T10" t="T11" r="T12" b="T13"/>
            <a:pathLst>
              <a:path w="6145" h="1">
                <a:moveTo>
                  <a:pt x="0" y="0"/>
                </a:moveTo>
                <a:lnTo>
                  <a:pt x="6144" y="0"/>
                </a:lnTo>
                <a:lnTo>
                  <a:pt x="0" y="0"/>
                </a:lnTo>
              </a:path>
            </a:pathLst>
          </a:custGeom>
          <a:noFill/>
          <a:ln w="50760">
            <a:solidFill>
              <a:srgbClr val="800000"/>
            </a:solidFill>
            <a:round/>
            <a:headEnd/>
            <a:tailEnd/>
          </a:ln>
          <a:effectLst/>
        </p:spPr>
        <p:txBody>
          <a:bodyPr wrap="none" anchor="ctr"/>
          <a:lstStyle/>
          <a:p>
            <a:pPr>
              <a:buClr>
                <a:srgbClr val="000000"/>
              </a:buClr>
              <a:buSzPct val="100000"/>
              <a:buFont typeface="Arial" charset="0"/>
              <a:buNone/>
              <a:defRPr/>
            </a:pPr>
            <a:endParaRPr lang="en-US"/>
          </a:p>
        </p:txBody>
      </p:sp>
      <p:sp>
        <p:nvSpPr>
          <p:cNvPr id="1028" name="AutoShape 4"/>
          <p:cNvSpPr>
            <a:spLocks noChangeArrowheads="1"/>
          </p:cNvSpPr>
          <p:nvPr/>
        </p:nvSpPr>
        <p:spPr bwMode="auto">
          <a:xfrm flipV="1">
            <a:off x="8858250" y="6245225"/>
            <a:ext cx="914400" cy="18256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6145"/>
              <a:gd name="T5" fmla="*/ 0 h 1"/>
              <a:gd name="T6" fmla="*/ 6144 w 6145"/>
              <a:gd name="T7" fmla="*/ 0 h 1"/>
              <a:gd name="T8" fmla="*/ 0 w 6145"/>
              <a:gd name="T9" fmla="*/ 0 h 1"/>
              <a:gd name="T10" fmla="*/ 0 w 6145"/>
              <a:gd name="T11" fmla="*/ 0 h 1"/>
              <a:gd name="T12" fmla="*/ 6145 w 6145"/>
              <a:gd name="T13" fmla="*/ 1 h 1"/>
            </a:gdLst>
            <a:ahLst/>
            <a:cxnLst>
              <a:cxn ang="0">
                <a:pos x="T4" y="T5"/>
              </a:cxn>
              <a:cxn ang="0">
                <a:pos x="T6" y="T7"/>
              </a:cxn>
              <a:cxn ang="0">
                <a:pos x="T8" y="T9"/>
              </a:cxn>
            </a:cxnLst>
            <a:rect l="T10" t="T11" r="T12" b="T13"/>
            <a:pathLst>
              <a:path w="6145" h="1">
                <a:moveTo>
                  <a:pt x="0" y="0"/>
                </a:moveTo>
                <a:lnTo>
                  <a:pt x="6144" y="0"/>
                </a:lnTo>
                <a:lnTo>
                  <a:pt x="0" y="0"/>
                </a:lnTo>
              </a:path>
            </a:pathLst>
          </a:custGeom>
          <a:noFill/>
          <a:ln w="50760">
            <a:solidFill>
              <a:srgbClr val="800000"/>
            </a:solidFill>
            <a:round/>
            <a:headEnd/>
            <a:tailEnd/>
          </a:ln>
          <a:effectLst/>
        </p:spPr>
        <p:txBody>
          <a:bodyPr wrap="none" anchor="ctr"/>
          <a:lstStyle/>
          <a:p>
            <a:pPr>
              <a:buClr>
                <a:srgbClr val="000000"/>
              </a:buClr>
              <a:buSzPct val="100000"/>
              <a:buFont typeface="Arial" charset="0"/>
              <a:buNone/>
              <a:defRPr/>
            </a:pPr>
            <a:endParaRPr lang="en-US"/>
          </a:p>
        </p:txBody>
      </p:sp>
      <p:sp>
        <p:nvSpPr>
          <p:cNvPr id="1029" name="AutoShape 5"/>
          <p:cNvSpPr>
            <a:spLocks noChangeArrowheads="1"/>
          </p:cNvSpPr>
          <p:nvPr/>
        </p:nvSpPr>
        <p:spPr bwMode="auto">
          <a:xfrm flipV="1">
            <a:off x="-304800" y="6324600"/>
            <a:ext cx="6859588" cy="10636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6145"/>
              <a:gd name="T5" fmla="*/ 0 h 1"/>
              <a:gd name="T6" fmla="*/ 6144 w 6145"/>
              <a:gd name="T7" fmla="*/ 0 h 1"/>
              <a:gd name="T8" fmla="*/ 0 w 6145"/>
              <a:gd name="T9" fmla="*/ 0 h 1"/>
              <a:gd name="T10" fmla="*/ 0 w 6145"/>
              <a:gd name="T11" fmla="*/ 0 h 1"/>
              <a:gd name="T12" fmla="*/ 6145 w 6145"/>
              <a:gd name="T13" fmla="*/ 1 h 1"/>
            </a:gdLst>
            <a:ahLst/>
            <a:cxnLst>
              <a:cxn ang="0">
                <a:pos x="T4" y="T5"/>
              </a:cxn>
              <a:cxn ang="0">
                <a:pos x="T6" y="T7"/>
              </a:cxn>
              <a:cxn ang="0">
                <a:pos x="T8" y="T9"/>
              </a:cxn>
            </a:cxnLst>
            <a:rect l="T10" t="T11" r="T12" b="T13"/>
            <a:pathLst>
              <a:path w="6145" h="1">
                <a:moveTo>
                  <a:pt x="0" y="0"/>
                </a:moveTo>
                <a:lnTo>
                  <a:pt x="6144" y="0"/>
                </a:lnTo>
                <a:lnTo>
                  <a:pt x="0" y="0"/>
                </a:lnTo>
              </a:path>
            </a:pathLst>
          </a:custGeom>
          <a:noFill/>
          <a:ln w="50760">
            <a:solidFill>
              <a:srgbClr val="800000"/>
            </a:solidFill>
            <a:round/>
            <a:headEnd/>
            <a:tailEnd/>
          </a:ln>
          <a:effectLst/>
        </p:spPr>
        <p:txBody>
          <a:bodyPr wrap="none" anchor="ctr"/>
          <a:lstStyle/>
          <a:p>
            <a:pPr>
              <a:buClr>
                <a:srgbClr val="000000"/>
              </a:buClr>
              <a:buSzPct val="100000"/>
              <a:buFont typeface="Arial" charset="0"/>
              <a:buNone/>
              <a:defRPr/>
            </a:pPr>
            <a:endParaRPr lang="en-US"/>
          </a:p>
        </p:txBody>
      </p:sp>
      <p:pic>
        <p:nvPicPr>
          <p:cNvPr id="3079" name="Picture 6"/>
          <p:cNvPicPr>
            <a:picLocks noChangeAspect="1" noChangeArrowheads="1"/>
          </p:cNvPicPr>
          <p:nvPr/>
        </p:nvPicPr>
        <p:blipFill>
          <a:blip r:embed="rId14"/>
          <a:srcRect/>
          <a:stretch>
            <a:fillRect/>
          </a:stretch>
        </p:blipFill>
        <p:spPr bwMode="auto">
          <a:xfrm>
            <a:off x="228600" y="228600"/>
            <a:ext cx="714375" cy="361950"/>
          </a:xfrm>
          <a:prstGeom prst="rect">
            <a:avLst/>
          </a:prstGeom>
          <a:noFill/>
          <a:ln w="9525">
            <a:noFill/>
            <a:round/>
            <a:headEnd/>
            <a:tailEnd/>
          </a:ln>
        </p:spPr>
      </p:pic>
      <p:sp>
        <p:nvSpPr>
          <p:cNvPr id="1031" name="Rectangle 7"/>
          <p:cNvSpPr>
            <a:spLocks noChangeArrowheads="1"/>
          </p:cNvSpPr>
          <p:nvPr/>
        </p:nvSpPr>
        <p:spPr bwMode="auto">
          <a:xfrm>
            <a:off x="6105525" y="6276975"/>
            <a:ext cx="2546350" cy="306388"/>
          </a:xfrm>
          <a:prstGeom prst="rect">
            <a:avLst/>
          </a:prstGeom>
          <a:solidFill>
            <a:srgbClr val="FFFFFF"/>
          </a:solidFill>
          <a:ln w="9525">
            <a:noFill/>
            <a:round/>
            <a:headEnd/>
            <a:tailEnd/>
          </a:ln>
          <a:effectLst/>
        </p:spPr>
        <p:txBody>
          <a:bodyPr wrap="none" lIns="92160" tIns="46080" rIns="92160" bIns="46080">
            <a:spAutoFit/>
          </a:bodyPr>
          <a:lstStyle/>
          <a:p>
            <a:pPr>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b="1">
                <a:solidFill>
                  <a:srgbClr val="000000"/>
                </a:solidFill>
              </a:rPr>
              <a:t>16.851 Satellite Engineering</a:t>
            </a:r>
          </a:p>
        </p:txBody>
      </p:sp>
      <p:sp>
        <p:nvSpPr>
          <p:cNvPr id="1032" name="Rectangle 8"/>
          <p:cNvSpPr>
            <a:spLocks noGrp="1" noChangeArrowheads="1"/>
          </p:cNvSpPr>
          <p:nvPr>
            <p:ph type="sldNum"/>
          </p:nvPr>
        </p:nvSpPr>
        <p:spPr bwMode="auto">
          <a:xfrm>
            <a:off x="3505200" y="6472238"/>
            <a:ext cx="1214438" cy="461962"/>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lnSpc>
                <a:spcPct val="93000"/>
              </a:lnSpc>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ea typeface="ＭＳ Ｐゴシック" charset="-128"/>
                <a:cs typeface="+mn-cs"/>
              </a:defRPr>
            </a:lvl1pPr>
          </a:lstStyle>
          <a:p>
            <a:pPr>
              <a:defRPr/>
            </a:pPr>
            <a:fld id="{385526FB-CF54-4AC0-91EB-F2316B8CEE9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96" r:id="rId7"/>
    <p:sldLayoutId id="2147483680" r:id="rId8"/>
    <p:sldLayoutId id="2147483681" r:id="rId9"/>
    <p:sldLayoutId id="2147483682" r:id="rId10"/>
    <p:sldLayoutId id="2147483683" r:id="rId11"/>
    <p:sldLayoutId id="2147483684" r:id="rId12"/>
  </p:sldLayoutIdLst>
  <p:hf hdr="0" ftr="0" dt="0"/>
  <p:txStyles>
    <p:titleStyle>
      <a:lvl1pPr algn="ctr" defTabSz="457200" rtl="0" eaLnBrk="0" fontAlgn="base" hangingPunct="0">
        <a:lnSpc>
          <a:spcPts val="2888"/>
        </a:lnSpc>
        <a:spcBef>
          <a:spcPct val="0"/>
        </a:spcBef>
        <a:spcAft>
          <a:spcPct val="0"/>
        </a:spcAft>
        <a:buClr>
          <a:srgbClr val="000000"/>
        </a:buClr>
        <a:buSzPct val="100000"/>
        <a:buFont typeface="Arial" charset="0"/>
        <a:defRPr sz="2800" b="1">
          <a:solidFill>
            <a:srgbClr val="000000"/>
          </a:solidFill>
          <a:latin typeface="+mj-lt"/>
          <a:ea typeface="+mj-ea"/>
          <a:cs typeface="ＭＳ Ｐゴシック" charset="0"/>
        </a:defRPr>
      </a:lvl1pPr>
      <a:lvl2pPr algn="ctr" defTabSz="457200" rtl="0" eaLnBrk="0" fontAlgn="base" hangingPunct="0">
        <a:lnSpc>
          <a:spcPts val="2888"/>
        </a:lnSpc>
        <a:spcBef>
          <a:spcPct val="0"/>
        </a:spcBef>
        <a:spcAft>
          <a:spcPct val="0"/>
        </a:spcAft>
        <a:buClr>
          <a:srgbClr val="000000"/>
        </a:buClr>
        <a:buSzPct val="100000"/>
        <a:buFont typeface="Arial" charset="0"/>
        <a:defRPr sz="2800" b="1">
          <a:solidFill>
            <a:srgbClr val="000000"/>
          </a:solidFill>
          <a:latin typeface="Arial" charset="0"/>
          <a:ea typeface="ＭＳ Ｐゴシック" charset="-128"/>
          <a:cs typeface="ＭＳ Ｐゴシック" charset="0"/>
        </a:defRPr>
      </a:lvl2pPr>
      <a:lvl3pPr algn="ctr" defTabSz="457200" rtl="0" eaLnBrk="0" fontAlgn="base" hangingPunct="0">
        <a:lnSpc>
          <a:spcPts val="2888"/>
        </a:lnSpc>
        <a:spcBef>
          <a:spcPct val="0"/>
        </a:spcBef>
        <a:spcAft>
          <a:spcPct val="0"/>
        </a:spcAft>
        <a:buClr>
          <a:srgbClr val="000000"/>
        </a:buClr>
        <a:buSzPct val="100000"/>
        <a:buFont typeface="Arial" charset="0"/>
        <a:defRPr sz="2800" b="1">
          <a:solidFill>
            <a:srgbClr val="000000"/>
          </a:solidFill>
          <a:latin typeface="Arial" charset="0"/>
          <a:ea typeface="ＭＳ Ｐゴシック" charset="-128"/>
          <a:cs typeface="ＭＳ Ｐゴシック" charset="0"/>
        </a:defRPr>
      </a:lvl3pPr>
      <a:lvl4pPr algn="ctr" defTabSz="457200" rtl="0" eaLnBrk="0" fontAlgn="base" hangingPunct="0">
        <a:lnSpc>
          <a:spcPts val="2888"/>
        </a:lnSpc>
        <a:spcBef>
          <a:spcPct val="0"/>
        </a:spcBef>
        <a:spcAft>
          <a:spcPct val="0"/>
        </a:spcAft>
        <a:buClr>
          <a:srgbClr val="000000"/>
        </a:buClr>
        <a:buSzPct val="100000"/>
        <a:buFont typeface="Arial" charset="0"/>
        <a:defRPr sz="2800" b="1">
          <a:solidFill>
            <a:srgbClr val="000000"/>
          </a:solidFill>
          <a:latin typeface="Arial" charset="0"/>
          <a:ea typeface="ＭＳ Ｐゴシック" charset="-128"/>
          <a:cs typeface="ＭＳ Ｐゴシック" charset="0"/>
        </a:defRPr>
      </a:lvl4pPr>
      <a:lvl5pPr algn="ctr" defTabSz="457200" rtl="0" eaLnBrk="0" fontAlgn="base" hangingPunct="0">
        <a:lnSpc>
          <a:spcPts val="2888"/>
        </a:lnSpc>
        <a:spcBef>
          <a:spcPct val="0"/>
        </a:spcBef>
        <a:spcAft>
          <a:spcPct val="0"/>
        </a:spcAft>
        <a:buClr>
          <a:srgbClr val="000000"/>
        </a:buClr>
        <a:buSzPct val="100000"/>
        <a:buFont typeface="Arial" charset="0"/>
        <a:defRPr sz="2800" b="1">
          <a:solidFill>
            <a:srgbClr val="000000"/>
          </a:solidFill>
          <a:latin typeface="Arial" charset="0"/>
          <a:ea typeface="ＭＳ Ｐゴシック" charset="-128"/>
          <a:cs typeface="ＭＳ Ｐゴシック" charset="0"/>
        </a:defRPr>
      </a:lvl5pPr>
      <a:lvl6pPr marL="457200" algn="ctr" defTabSz="457200" rtl="0" eaLnBrk="0" fontAlgn="base" hangingPunct="0">
        <a:lnSpc>
          <a:spcPts val="2888"/>
        </a:lnSpc>
        <a:spcBef>
          <a:spcPct val="0"/>
        </a:spcBef>
        <a:spcAft>
          <a:spcPct val="0"/>
        </a:spcAft>
        <a:buClr>
          <a:srgbClr val="000000"/>
        </a:buClr>
        <a:buSzPct val="100000"/>
        <a:buFont typeface="Arial" charset="0"/>
        <a:defRPr sz="2800" b="1">
          <a:solidFill>
            <a:srgbClr val="000000"/>
          </a:solidFill>
          <a:latin typeface="Arial" charset="0"/>
          <a:ea typeface="ＭＳ Ｐゴシック" charset="-128"/>
        </a:defRPr>
      </a:lvl6pPr>
      <a:lvl7pPr marL="914400" algn="ctr" defTabSz="457200" rtl="0" eaLnBrk="0" fontAlgn="base" hangingPunct="0">
        <a:lnSpc>
          <a:spcPts val="2888"/>
        </a:lnSpc>
        <a:spcBef>
          <a:spcPct val="0"/>
        </a:spcBef>
        <a:spcAft>
          <a:spcPct val="0"/>
        </a:spcAft>
        <a:buClr>
          <a:srgbClr val="000000"/>
        </a:buClr>
        <a:buSzPct val="100000"/>
        <a:buFont typeface="Arial" charset="0"/>
        <a:defRPr sz="2800" b="1">
          <a:solidFill>
            <a:srgbClr val="000000"/>
          </a:solidFill>
          <a:latin typeface="Arial" charset="0"/>
          <a:ea typeface="ＭＳ Ｐゴシック" charset="-128"/>
        </a:defRPr>
      </a:lvl7pPr>
      <a:lvl8pPr marL="1371600" algn="ctr" defTabSz="457200" rtl="0" eaLnBrk="0" fontAlgn="base" hangingPunct="0">
        <a:lnSpc>
          <a:spcPts val="2888"/>
        </a:lnSpc>
        <a:spcBef>
          <a:spcPct val="0"/>
        </a:spcBef>
        <a:spcAft>
          <a:spcPct val="0"/>
        </a:spcAft>
        <a:buClr>
          <a:srgbClr val="000000"/>
        </a:buClr>
        <a:buSzPct val="100000"/>
        <a:buFont typeface="Arial" charset="0"/>
        <a:defRPr sz="2800" b="1">
          <a:solidFill>
            <a:srgbClr val="000000"/>
          </a:solidFill>
          <a:latin typeface="Arial" charset="0"/>
          <a:ea typeface="ＭＳ Ｐゴシック" charset="-128"/>
        </a:defRPr>
      </a:lvl8pPr>
      <a:lvl9pPr marL="1828800" algn="ctr" defTabSz="457200" rtl="0" eaLnBrk="0" fontAlgn="base" hangingPunct="0">
        <a:lnSpc>
          <a:spcPts val="2888"/>
        </a:lnSpc>
        <a:spcBef>
          <a:spcPct val="0"/>
        </a:spcBef>
        <a:spcAft>
          <a:spcPct val="0"/>
        </a:spcAft>
        <a:buClr>
          <a:srgbClr val="000000"/>
        </a:buClr>
        <a:buSzPct val="100000"/>
        <a:buFont typeface="Arial" charset="0"/>
        <a:defRPr sz="2800" b="1">
          <a:solidFill>
            <a:srgbClr val="000000"/>
          </a:solidFill>
          <a:latin typeface="Arial" charset="0"/>
          <a:ea typeface="ＭＳ Ｐゴシック" charset="-128"/>
        </a:defRPr>
      </a:lvl9pPr>
    </p:titleStyle>
    <p:bodyStyle>
      <a:lvl1pPr marL="328613" indent="-328613" algn="l" defTabSz="457200" rtl="0" eaLnBrk="0" fontAlgn="base" hangingPunct="0">
        <a:lnSpc>
          <a:spcPct val="93000"/>
        </a:lnSpc>
        <a:spcBef>
          <a:spcPts val="625"/>
        </a:spcBef>
        <a:spcAft>
          <a:spcPts val="625"/>
        </a:spcAft>
        <a:buClr>
          <a:srgbClr val="000000"/>
        </a:buClr>
        <a:buSzPct val="125000"/>
        <a:buFont typeface="Arial" charset="0"/>
        <a:buChar char="•"/>
        <a:defRPr sz="2000" b="1">
          <a:solidFill>
            <a:srgbClr val="000000"/>
          </a:solidFill>
          <a:latin typeface="+mn-lt"/>
          <a:ea typeface="+mn-ea"/>
          <a:cs typeface="ＭＳ Ｐゴシック" charset="0"/>
        </a:defRPr>
      </a:lvl1pPr>
      <a:lvl2pPr marL="847725" indent="-336550" algn="l" defTabSz="457200" rtl="0" eaLnBrk="0" fontAlgn="base" hangingPunct="0">
        <a:lnSpc>
          <a:spcPct val="93000"/>
        </a:lnSpc>
        <a:spcBef>
          <a:spcPts val="875"/>
        </a:spcBef>
        <a:spcAft>
          <a:spcPts val="875"/>
        </a:spcAft>
        <a:buClr>
          <a:srgbClr val="800000"/>
        </a:buClr>
        <a:buSzPct val="100000"/>
        <a:buFont typeface="Arial" charset="0"/>
        <a:buChar char="–"/>
        <a:defRPr sz="2800" b="1">
          <a:solidFill>
            <a:srgbClr val="800000"/>
          </a:solidFill>
          <a:latin typeface="+mn-lt"/>
          <a:ea typeface="+mn-ea"/>
          <a:cs typeface="ＭＳ Ｐゴシック" charset="0"/>
        </a:defRPr>
      </a:lvl2pPr>
      <a:lvl3pPr marL="1190625" indent="-228600" algn="l" defTabSz="457200" rtl="0" eaLnBrk="0" fontAlgn="base" hangingPunct="0">
        <a:lnSpc>
          <a:spcPct val="93000"/>
        </a:lnSpc>
        <a:spcBef>
          <a:spcPts val="500"/>
        </a:spcBef>
        <a:spcAft>
          <a:spcPts val="500"/>
        </a:spcAft>
        <a:buClr>
          <a:srgbClr val="000000"/>
        </a:buClr>
        <a:buSzPct val="100000"/>
        <a:buFont typeface="Arial" charset="0"/>
        <a:buChar char=" "/>
        <a:defRPr sz="1600" b="1">
          <a:solidFill>
            <a:srgbClr val="000000"/>
          </a:solidFill>
          <a:latin typeface="+mn-lt"/>
          <a:ea typeface="+mn-ea"/>
          <a:cs typeface="ＭＳ Ｐゴシック" charset="0"/>
        </a:defRPr>
      </a:lvl3pPr>
      <a:lvl4pPr marL="1531938" indent="-115888" algn="l" defTabSz="457200" rtl="0" eaLnBrk="0" fontAlgn="base" hangingPunct="0">
        <a:lnSpc>
          <a:spcPct val="93000"/>
        </a:lnSpc>
        <a:spcBef>
          <a:spcPts val="438"/>
        </a:spcBef>
        <a:spcAft>
          <a:spcPts val="438"/>
        </a:spcAft>
        <a:buClr>
          <a:srgbClr val="000000"/>
        </a:buClr>
        <a:buSzPct val="100000"/>
        <a:buFont typeface="Arial" charset="0"/>
        <a:buChar char=" "/>
        <a:defRPr sz="1400" b="1">
          <a:solidFill>
            <a:srgbClr val="000000"/>
          </a:solidFill>
          <a:latin typeface="+mn-lt"/>
          <a:ea typeface="+mn-ea"/>
          <a:cs typeface="ＭＳ Ｐゴシック" charset="0"/>
        </a:defRPr>
      </a:lvl4pPr>
      <a:lvl5pPr marL="1828800" algn="l" defTabSz="457200" rtl="0" eaLnBrk="0" fontAlgn="base" hangingPunct="0">
        <a:lnSpc>
          <a:spcPct val="93000"/>
        </a:lnSpc>
        <a:spcBef>
          <a:spcPts val="438"/>
        </a:spcBef>
        <a:spcAft>
          <a:spcPts val="438"/>
        </a:spcAft>
        <a:buClr>
          <a:srgbClr val="000000"/>
        </a:buClr>
        <a:buSzPct val="100000"/>
        <a:buFont typeface="Arial" charset="0"/>
        <a:buChar char=" "/>
        <a:defRPr sz="1400" b="1">
          <a:solidFill>
            <a:srgbClr val="000000"/>
          </a:solidFill>
          <a:latin typeface="+mn-lt"/>
          <a:ea typeface="+mn-ea"/>
          <a:cs typeface="ＭＳ Ｐゴシック" charset="0"/>
        </a:defRPr>
      </a:lvl5pPr>
      <a:lvl6pPr marL="2286000" algn="l" defTabSz="457200" rtl="0" eaLnBrk="0" fontAlgn="base" hangingPunct="0">
        <a:lnSpc>
          <a:spcPct val="93000"/>
        </a:lnSpc>
        <a:spcBef>
          <a:spcPts val="438"/>
        </a:spcBef>
        <a:spcAft>
          <a:spcPts val="438"/>
        </a:spcAft>
        <a:buClr>
          <a:srgbClr val="000000"/>
        </a:buClr>
        <a:buSzPct val="100000"/>
        <a:buFont typeface="Arial" charset="0"/>
        <a:buChar char=" "/>
        <a:defRPr sz="1400" b="1">
          <a:solidFill>
            <a:srgbClr val="000000"/>
          </a:solidFill>
          <a:latin typeface="+mn-lt"/>
          <a:ea typeface="+mn-ea"/>
        </a:defRPr>
      </a:lvl6pPr>
      <a:lvl7pPr marL="2743200" algn="l" defTabSz="457200" rtl="0" eaLnBrk="0" fontAlgn="base" hangingPunct="0">
        <a:lnSpc>
          <a:spcPct val="93000"/>
        </a:lnSpc>
        <a:spcBef>
          <a:spcPts val="438"/>
        </a:spcBef>
        <a:spcAft>
          <a:spcPts val="438"/>
        </a:spcAft>
        <a:buClr>
          <a:srgbClr val="000000"/>
        </a:buClr>
        <a:buSzPct val="100000"/>
        <a:buFont typeface="Arial" charset="0"/>
        <a:buChar char=" "/>
        <a:defRPr sz="1400" b="1">
          <a:solidFill>
            <a:srgbClr val="000000"/>
          </a:solidFill>
          <a:latin typeface="+mn-lt"/>
          <a:ea typeface="+mn-ea"/>
        </a:defRPr>
      </a:lvl7pPr>
      <a:lvl8pPr marL="3200400" algn="l" defTabSz="457200" rtl="0" eaLnBrk="0" fontAlgn="base" hangingPunct="0">
        <a:lnSpc>
          <a:spcPct val="93000"/>
        </a:lnSpc>
        <a:spcBef>
          <a:spcPts val="438"/>
        </a:spcBef>
        <a:spcAft>
          <a:spcPts val="438"/>
        </a:spcAft>
        <a:buClr>
          <a:srgbClr val="000000"/>
        </a:buClr>
        <a:buSzPct val="100000"/>
        <a:buFont typeface="Arial" charset="0"/>
        <a:buChar char=" "/>
        <a:defRPr sz="1400" b="1">
          <a:solidFill>
            <a:srgbClr val="000000"/>
          </a:solidFill>
          <a:latin typeface="+mn-lt"/>
          <a:ea typeface="+mn-ea"/>
        </a:defRPr>
      </a:lvl8pPr>
      <a:lvl9pPr marL="3657600" algn="l" defTabSz="457200" rtl="0" eaLnBrk="0" fontAlgn="base" hangingPunct="0">
        <a:lnSpc>
          <a:spcPct val="93000"/>
        </a:lnSpc>
        <a:spcBef>
          <a:spcPts val="438"/>
        </a:spcBef>
        <a:spcAft>
          <a:spcPts val="438"/>
        </a:spcAft>
        <a:buClr>
          <a:srgbClr val="000000"/>
        </a:buClr>
        <a:buSzPct val="100000"/>
        <a:buFont typeface="Arial" charset="0"/>
        <a:buChar char=" "/>
        <a:defRPr sz="1400" b="1">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317500" y="730250"/>
            <a:ext cx="9755188" cy="317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6145"/>
              <a:gd name="T5" fmla="*/ 0 h 1"/>
              <a:gd name="T6" fmla="*/ 6144 w 6145"/>
              <a:gd name="T7" fmla="*/ 0 h 1"/>
              <a:gd name="T8" fmla="*/ 0 w 6145"/>
              <a:gd name="T9" fmla="*/ 0 h 1"/>
              <a:gd name="T10" fmla="*/ 0 w 6145"/>
              <a:gd name="T11" fmla="*/ 0 h 1"/>
              <a:gd name="T12" fmla="*/ 6145 w 6145"/>
              <a:gd name="T13" fmla="*/ 1 h 1"/>
            </a:gdLst>
            <a:ahLst/>
            <a:cxnLst>
              <a:cxn ang="0">
                <a:pos x="T4" y="T5"/>
              </a:cxn>
              <a:cxn ang="0">
                <a:pos x="T6" y="T7"/>
              </a:cxn>
              <a:cxn ang="0">
                <a:pos x="T8" y="T9"/>
              </a:cxn>
            </a:cxnLst>
            <a:rect l="T10" t="T11" r="T12" b="T13"/>
            <a:pathLst>
              <a:path w="6145" h="1">
                <a:moveTo>
                  <a:pt x="0" y="0"/>
                </a:moveTo>
                <a:lnTo>
                  <a:pt x="6144" y="0"/>
                </a:lnTo>
                <a:lnTo>
                  <a:pt x="0" y="0"/>
                </a:lnTo>
              </a:path>
            </a:pathLst>
          </a:custGeom>
          <a:noFill/>
          <a:ln w="50760">
            <a:solidFill>
              <a:srgbClr val="800000"/>
            </a:solidFill>
            <a:round/>
            <a:headEnd/>
            <a:tailEnd/>
          </a:ln>
          <a:effectLst/>
        </p:spPr>
        <p:txBody>
          <a:bodyPr wrap="none" anchor="ctr"/>
          <a:lstStyle/>
          <a:p>
            <a:pPr>
              <a:buClr>
                <a:srgbClr val="000000"/>
              </a:buClr>
              <a:buSzPct val="100000"/>
              <a:buFont typeface="Arial" charset="0"/>
              <a:buNone/>
              <a:defRPr/>
            </a:pPr>
            <a:endParaRPr lang="en-US"/>
          </a:p>
        </p:txBody>
      </p:sp>
      <p:sp>
        <p:nvSpPr>
          <p:cNvPr id="2050" name="AutoShape 2"/>
          <p:cNvSpPr>
            <a:spLocks noChangeArrowheads="1"/>
          </p:cNvSpPr>
          <p:nvPr/>
        </p:nvSpPr>
        <p:spPr bwMode="auto">
          <a:xfrm flipV="1">
            <a:off x="-309563" y="6013450"/>
            <a:ext cx="9753601" cy="15081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6145"/>
              <a:gd name="T5" fmla="*/ 0 h 1"/>
              <a:gd name="T6" fmla="*/ 6144 w 6145"/>
              <a:gd name="T7" fmla="*/ 0 h 1"/>
              <a:gd name="T8" fmla="*/ 0 w 6145"/>
              <a:gd name="T9" fmla="*/ 0 h 1"/>
              <a:gd name="T10" fmla="*/ 0 w 6145"/>
              <a:gd name="T11" fmla="*/ 0 h 1"/>
              <a:gd name="T12" fmla="*/ 6145 w 6145"/>
              <a:gd name="T13" fmla="*/ 1 h 1"/>
            </a:gdLst>
            <a:ahLst/>
            <a:cxnLst>
              <a:cxn ang="0">
                <a:pos x="T4" y="T5"/>
              </a:cxn>
              <a:cxn ang="0">
                <a:pos x="T6" y="T7"/>
              </a:cxn>
              <a:cxn ang="0">
                <a:pos x="T8" y="T9"/>
              </a:cxn>
            </a:cxnLst>
            <a:rect l="T10" t="T11" r="T12" b="T13"/>
            <a:pathLst>
              <a:path w="6145" h="1">
                <a:moveTo>
                  <a:pt x="0" y="0"/>
                </a:moveTo>
                <a:lnTo>
                  <a:pt x="6144" y="0"/>
                </a:lnTo>
                <a:lnTo>
                  <a:pt x="0" y="0"/>
                </a:lnTo>
              </a:path>
            </a:pathLst>
          </a:custGeom>
          <a:noFill/>
          <a:ln w="50760">
            <a:solidFill>
              <a:srgbClr val="800000"/>
            </a:solidFill>
            <a:round/>
            <a:headEnd/>
            <a:tailEnd/>
          </a:ln>
          <a:effectLst/>
        </p:spPr>
        <p:txBody>
          <a:bodyPr wrap="none" anchor="ctr"/>
          <a:lstStyle/>
          <a:p>
            <a:pPr>
              <a:buClr>
                <a:srgbClr val="000000"/>
              </a:buClr>
              <a:buSzPct val="100000"/>
              <a:buFont typeface="Arial" charset="0"/>
              <a:buNone/>
              <a:defRPr/>
            </a:pPr>
            <a:endParaRPr lang="en-US"/>
          </a:p>
        </p:txBody>
      </p:sp>
      <p:pic>
        <p:nvPicPr>
          <p:cNvPr id="4100" name="Picture 3"/>
          <p:cNvPicPr>
            <a:picLocks noChangeAspect="1" noChangeArrowheads="1"/>
          </p:cNvPicPr>
          <p:nvPr/>
        </p:nvPicPr>
        <p:blipFill>
          <a:blip r:embed="rId13"/>
          <a:srcRect/>
          <a:stretch>
            <a:fillRect/>
          </a:stretch>
        </p:blipFill>
        <p:spPr bwMode="auto">
          <a:xfrm>
            <a:off x="228600" y="228600"/>
            <a:ext cx="714375" cy="361950"/>
          </a:xfrm>
          <a:prstGeom prst="rect">
            <a:avLst/>
          </a:prstGeom>
          <a:noFill/>
          <a:ln w="9525">
            <a:noFill/>
            <a:round/>
            <a:headEnd/>
            <a:tailEnd/>
          </a:ln>
        </p:spPr>
      </p:pic>
      <p:sp>
        <p:nvSpPr>
          <p:cNvPr id="2052" name="Rectangle 4"/>
          <p:cNvSpPr>
            <a:spLocks noChangeArrowheads="1"/>
          </p:cNvSpPr>
          <p:nvPr/>
        </p:nvSpPr>
        <p:spPr bwMode="auto">
          <a:xfrm>
            <a:off x="5924550" y="6000750"/>
            <a:ext cx="2695575" cy="306388"/>
          </a:xfrm>
          <a:prstGeom prst="rect">
            <a:avLst/>
          </a:prstGeom>
          <a:solidFill>
            <a:srgbClr val="FFFFFF"/>
          </a:solidFill>
          <a:ln w="9525">
            <a:noFill/>
            <a:round/>
            <a:headEnd/>
            <a:tailEnd/>
          </a:ln>
          <a:effectLst/>
        </p:spPr>
        <p:txBody>
          <a:bodyPr wrap="none" lIns="92160" tIns="46080" rIns="92160" bIns="46080">
            <a:spAutoFit/>
          </a:bodyPr>
          <a:lstStyle/>
          <a:p>
            <a:pPr>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b="1">
                <a:solidFill>
                  <a:srgbClr val="000000"/>
                </a:solidFill>
              </a:rPr>
              <a:t>16.851 – Satellite Engineering</a:t>
            </a:r>
          </a:p>
        </p:txBody>
      </p:sp>
      <p:sp>
        <p:nvSpPr>
          <p:cNvPr id="4102" name="Rectangle 5"/>
          <p:cNvSpPr>
            <a:spLocks noGrp="1" noChangeArrowheads="1"/>
          </p:cNvSpPr>
          <p:nvPr>
            <p:ph type="title"/>
          </p:nvPr>
        </p:nvSpPr>
        <p:spPr bwMode="auto">
          <a:xfrm>
            <a:off x="1019175" y="95250"/>
            <a:ext cx="7072313" cy="747713"/>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4103" name="Rectangle 6"/>
          <p:cNvSpPr>
            <a:spLocks noGrp="1" noChangeArrowheads="1"/>
          </p:cNvSpPr>
          <p:nvPr>
            <p:ph type="body" idx="1"/>
          </p:nvPr>
        </p:nvSpPr>
        <p:spPr bwMode="auto">
          <a:xfrm>
            <a:off x="685800" y="1433513"/>
            <a:ext cx="7758113" cy="4100512"/>
          </a:xfrm>
          <a:prstGeom prst="rect">
            <a:avLst/>
          </a:prstGeom>
          <a:noFill/>
          <a:ln w="9525">
            <a:noFill/>
            <a:round/>
            <a:headEnd/>
            <a:tailEnd/>
          </a:ln>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055" name="Rectangle 7"/>
          <p:cNvSpPr>
            <a:spLocks noGrp="1" noChangeArrowheads="1"/>
          </p:cNvSpPr>
          <p:nvPr>
            <p:ph type="sldNum"/>
          </p:nvPr>
        </p:nvSpPr>
        <p:spPr bwMode="auto">
          <a:xfrm>
            <a:off x="3505200" y="6381750"/>
            <a:ext cx="1214438" cy="4619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lnSpc>
                <a:spcPct val="95000"/>
              </a:lnSpc>
              <a:buClr>
                <a:srgbClr val="000000"/>
              </a:buClr>
              <a:buSzPct val="100000"/>
              <a:buFont typeface="Arial" charset="0"/>
              <a:buNone/>
              <a:tabLst>
                <a:tab pos="723900" algn="l"/>
              </a:tabLst>
              <a:defRPr sz="1400" b="1">
                <a:solidFill>
                  <a:srgbClr val="000000"/>
                </a:solidFill>
                <a:latin typeface="Times New Roman" pitchFamily="16" charset="0"/>
                <a:ea typeface="ＭＳ Ｐゴシック" charset="-128"/>
                <a:cs typeface="Arial Unicode MS" charset="0"/>
              </a:defRPr>
            </a:lvl1pPr>
          </a:lstStyle>
          <a:p>
            <a:pPr>
              <a:defRPr/>
            </a:pPr>
            <a:fld id="{8993AD5D-F61E-4EE9-9AD4-D6BCB6475A2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457200" rtl="0" eaLnBrk="0" fontAlgn="base" hangingPunct="0">
        <a:lnSpc>
          <a:spcPts val="2888"/>
        </a:lnSpc>
        <a:spcBef>
          <a:spcPct val="0"/>
        </a:spcBef>
        <a:spcAft>
          <a:spcPct val="0"/>
        </a:spcAft>
        <a:buClr>
          <a:srgbClr val="000000"/>
        </a:buClr>
        <a:buSzPct val="100000"/>
        <a:buFont typeface="Arial" charset="0"/>
        <a:defRPr sz="2800" b="1">
          <a:solidFill>
            <a:srgbClr val="000000"/>
          </a:solidFill>
          <a:latin typeface="+mj-lt"/>
          <a:ea typeface="+mj-ea"/>
          <a:cs typeface="ＭＳ Ｐゴシック" charset="0"/>
        </a:defRPr>
      </a:lvl1pPr>
      <a:lvl2pPr algn="ctr" defTabSz="457200" rtl="0" eaLnBrk="0" fontAlgn="base" hangingPunct="0">
        <a:lnSpc>
          <a:spcPts val="2888"/>
        </a:lnSpc>
        <a:spcBef>
          <a:spcPct val="0"/>
        </a:spcBef>
        <a:spcAft>
          <a:spcPct val="0"/>
        </a:spcAft>
        <a:buClr>
          <a:srgbClr val="000000"/>
        </a:buClr>
        <a:buSzPct val="100000"/>
        <a:buFont typeface="Arial" charset="0"/>
        <a:defRPr sz="2800" b="1">
          <a:solidFill>
            <a:srgbClr val="000000"/>
          </a:solidFill>
          <a:latin typeface="Arial" charset="0"/>
          <a:ea typeface="ＭＳ Ｐゴシック" charset="-128"/>
          <a:cs typeface="ＭＳ Ｐゴシック" charset="0"/>
        </a:defRPr>
      </a:lvl2pPr>
      <a:lvl3pPr algn="ctr" defTabSz="457200" rtl="0" eaLnBrk="0" fontAlgn="base" hangingPunct="0">
        <a:lnSpc>
          <a:spcPts val="2888"/>
        </a:lnSpc>
        <a:spcBef>
          <a:spcPct val="0"/>
        </a:spcBef>
        <a:spcAft>
          <a:spcPct val="0"/>
        </a:spcAft>
        <a:buClr>
          <a:srgbClr val="000000"/>
        </a:buClr>
        <a:buSzPct val="100000"/>
        <a:buFont typeface="Arial" charset="0"/>
        <a:defRPr sz="2800" b="1">
          <a:solidFill>
            <a:srgbClr val="000000"/>
          </a:solidFill>
          <a:latin typeface="Arial" charset="0"/>
          <a:ea typeface="ＭＳ Ｐゴシック" charset="-128"/>
          <a:cs typeface="ＭＳ Ｐゴシック" charset="0"/>
        </a:defRPr>
      </a:lvl3pPr>
      <a:lvl4pPr algn="ctr" defTabSz="457200" rtl="0" eaLnBrk="0" fontAlgn="base" hangingPunct="0">
        <a:lnSpc>
          <a:spcPts val="2888"/>
        </a:lnSpc>
        <a:spcBef>
          <a:spcPct val="0"/>
        </a:spcBef>
        <a:spcAft>
          <a:spcPct val="0"/>
        </a:spcAft>
        <a:buClr>
          <a:srgbClr val="000000"/>
        </a:buClr>
        <a:buSzPct val="100000"/>
        <a:buFont typeface="Arial" charset="0"/>
        <a:defRPr sz="2800" b="1">
          <a:solidFill>
            <a:srgbClr val="000000"/>
          </a:solidFill>
          <a:latin typeface="Arial" charset="0"/>
          <a:ea typeface="ＭＳ Ｐゴシック" charset="-128"/>
          <a:cs typeface="ＭＳ Ｐゴシック" charset="0"/>
        </a:defRPr>
      </a:lvl4pPr>
      <a:lvl5pPr algn="ctr" defTabSz="457200" rtl="0" eaLnBrk="0" fontAlgn="base" hangingPunct="0">
        <a:lnSpc>
          <a:spcPts val="2888"/>
        </a:lnSpc>
        <a:spcBef>
          <a:spcPct val="0"/>
        </a:spcBef>
        <a:spcAft>
          <a:spcPct val="0"/>
        </a:spcAft>
        <a:buClr>
          <a:srgbClr val="000000"/>
        </a:buClr>
        <a:buSzPct val="100000"/>
        <a:buFont typeface="Arial" charset="0"/>
        <a:defRPr sz="2800" b="1">
          <a:solidFill>
            <a:srgbClr val="000000"/>
          </a:solidFill>
          <a:latin typeface="Arial" charset="0"/>
          <a:ea typeface="ＭＳ Ｐゴシック" charset="-128"/>
          <a:cs typeface="ＭＳ Ｐゴシック" charset="0"/>
        </a:defRPr>
      </a:lvl5pPr>
      <a:lvl6pPr marL="457200" algn="ctr" defTabSz="457200" rtl="0" eaLnBrk="0" fontAlgn="base" hangingPunct="0">
        <a:lnSpc>
          <a:spcPts val="2888"/>
        </a:lnSpc>
        <a:spcBef>
          <a:spcPct val="0"/>
        </a:spcBef>
        <a:spcAft>
          <a:spcPct val="0"/>
        </a:spcAft>
        <a:buClr>
          <a:srgbClr val="000000"/>
        </a:buClr>
        <a:buSzPct val="100000"/>
        <a:buFont typeface="Arial" charset="0"/>
        <a:defRPr sz="2800" b="1">
          <a:solidFill>
            <a:srgbClr val="000000"/>
          </a:solidFill>
          <a:latin typeface="Arial" charset="0"/>
          <a:ea typeface="ＭＳ Ｐゴシック" charset="-128"/>
        </a:defRPr>
      </a:lvl6pPr>
      <a:lvl7pPr marL="914400" algn="ctr" defTabSz="457200" rtl="0" eaLnBrk="0" fontAlgn="base" hangingPunct="0">
        <a:lnSpc>
          <a:spcPts val="2888"/>
        </a:lnSpc>
        <a:spcBef>
          <a:spcPct val="0"/>
        </a:spcBef>
        <a:spcAft>
          <a:spcPct val="0"/>
        </a:spcAft>
        <a:buClr>
          <a:srgbClr val="000000"/>
        </a:buClr>
        <a:buSzPct val="100000"/>
        <a:buFont typeface="Arial" charset="0"/>
        <a:defRPr sz="2800" b="1">
          <a:solidFill>
            <a:srgbClr val="000000"/>
          </a:solidFill>
          <a:latin typeface="Arial" charset="0"/>
          <a:ea typeface="ＭＳ Ｐゴシック" charset="-128"/>
        </a:defRPr>
      </a:lvl7pPr>
      <a:lvl8pPr marL="1371600" algn="ctr" defTabSz="457200" rtl="0" eaLnBrk="0" fontAlgn="base" hangingPunct="0">
        <a:lnSpc>
          <a:spcPts val="2888"/>
        </a:lnSpc>
        <a:spcBef>
          <a:spcPct val="0"/>
        </a:spcBef>
        <a:spcAft>
          <a:spcPct val="0"/>
        </a:spcAft>
        <a:buClr>
          <a:srgbClr val="000000"/>
        </a:buClr>
        <a:buSzPct val="100000"/>
        <a:buFont typeface="Arial" charset="0"/>
        <a:defRPr sz="2800" b="1">
          <a:solidFill>
            <a:srgbClr val="000000"/>
          </a:solidFill>
          <a:latin typeface="Arial" charset="0"/>
          <a:ea typeface="ＭＳ Ｐゴシック" charset="-128"/>
        </a:defRPr>
      </a:lvl8pPr>
      <a:lvl9pPr marL="1828800" algn="ctr" defTabSz="457200" rtl="0" eaLnBrk="0" fontAlgn="base" hangingPunct="0">
        <a:lnSpc>
          <a:spcPts val="2888"/>
        </a:lnSpc>
        <a:spcBef>
          <a:spcPct val="0"/>
        </a:spcBef>
        <a:spcAft>
          <a:spcPct val="0"/>
        </a:spcAft>
        <a:buClr>
          <a:srgbClr val="000000"/>
        </a:buClr>
        <a:buSzPct val="100000"/>
        <a:buFont typeface="Arial" charset="0"/>
        <a:defRPr sz="2800" b="1">
          <a:solidFill>
            <a:srgbClr val="000000"/>
          </a:solidFill>
          <a:latin typeface="Arial" charset="0"/>
          <a:ea typeface="ＭＳ Ｐゴシック" charset="-128"/>
        </a:defRPr>
      </a:lvl9pPr>
    </p:titleStyle>
    <p:bodyStyle>
      <a:lvl1pPr marL="328613" indent="-328613" algn="l" defTabSz="457200" rtl="0" eaLnBrk="0" fontAlgn="base" hangingPunct="0">
        <a:lnSpc>
          <a:spcPct val="93000"/>
        </a:lnSpc>
        <a:spcBef>
          <a:spcPts val="625"/>
        </a:spcBef>
        <a:spcAft>
          <a:spcPts val="625"/>
        </a:spcAft>
        <a:buClr>
          <a:srgbClr val="000000"/>
        </a:buClr>
        <a:buSzPct val="125000"/>
        <a:buFont typeface="Arial" charset="0"/>
        <a:buChar char="•"/>
        <a:defRPr sz="2000" b="1">
          <a:solidFill>
            <a:srgbClr val="000000"/>
          </a:solidFill>
          <a:latin typeface="+mn-lt"/>
          <a:ea typeface="+mn-ea"/>
          <a:cs typeface="ＭＳ Ｐゴシック" charset="0"/>
        </a:defRPr>
      </a:lvl1pPr>
      <a:lvl2pPr marL="847725" indent="-336550" algn="l" defTabSz="457200" rtl="0" eaLnBrk="0" fontAlgn="base" hangingPunct="0">
        <a:lnSpc>
          <a:spcPct val="93000"/>
        </a:lnSpc>
        <a:spcBef>
          <a:spcPts val="875"/>
        </a:spcBef>
        <a:spcAft>
          <a:spcPts val="875"/>
        </a:spcAft>
        <a:buClr>
          <a:srgbClr val="800000"/>
        </a:buClr>
        <a:buSzPct val="100000"/>
        <a:buFont typeface="Arial" charset="0"/>
        <a:buChar char="–"/>
        <a:defRPr sz="2800" b="1">
          <a:solidFill>
            <a:srgbClr val="800000"/>
          </a:solidFill>
          <a:latin typeface="+mn-lt"/>
          <a:ea typeface="+mn-ea"/>
          <a:cs typeface="ＭＳ Ｐゴシック" charset="0"/>
        </a:defRPr>
      </a:lvl2pPr>
      <a:lvl3pPr marL="1190625" indent="-228600" algn="l" defTabSz="457200" rtl="0" eaLnBrk="0" fontAlgn="base" hangingPunct="0">
        <a:lnSpc>
          <a:spcPct val="93000"/>
        </a:lnSpc>
        <a:spcBef>
          <a:spcPts val="500"/>
        </a:spcBef>
        <a:spcAft>
          <a:spcPts val="500"/>
        </a:spcAft>
        <a:buClr>
          <a:srgbClr val="000000"/>
        </a:buClr>
        <a:buSzPct val="100000"/>
        <a:buFont typeface="Arial" charset="0"/>
        <a:buChar char=" "/>
        <a:defRPr sz="1600" b="1">
          <a:solidFill>
            <a:srgbClr val="000000"/>
          </a:solidFill>
          <a:latin typeface="+mn-lt"/>
          <a:ea typeface="+mn-ea"/>
          <a:cs typeface="ＭＳ Ｐゴシック" charset="0"/>
        </a:defRPr>
      </a:lvl3pPr>
      <a:lvl4pPr marL="1531938" indent="-115888" algn="l" defTabSz="457200" rtl="0" eaLnBrk="0" fontAlgn="base" hangingPunct="0">
        <a:lnSpc>
          <a:spcPct val="93000"/>
        </a:lnSpc>
        <a:spcBef>
          <a:spcPts val="438"/>
        </a:spcBef>
        <a:spcAft>
          <a:spcPts val="438"/>
        </a:spcAft>
        <a:buClr>
          <a:srgbClr val="000000"/>
        </a:buClr>
        <a:buSzPct val="100000"/>
        <a:buFont typeface="Arial" charset="0"/>
        <a:buChar char=" "/>
        <a:defRPr sz="1400" b="1">
          <a:solidFill>
            <a:srgbClr val="000000"/>
          </a:solidFill>
          <a:latin typeface="+mn-lt"/>
          <a:ea typeface="+mn-ea"/>
          <a:cs typeface="ＭＳ Ｐゴシック" charset="0"/>
        </a:defRPr>
      </a:lvl4pPr>
      <a:lvl5pPr marL="1828800" algn="l" defTabSz="457200" rtl="0" eaLnBrk="0" fontAlgn="base" hangingPunct="0">
        <a:lnSpc>
          <a:spcPct val="93000"/>
        </a:lnSpc>
        <a:spcBef>
          <a:spcPts val="438"/>
        </a:spcBef>
        <a:spcAft>
          <a:spcPts val="438"/>
        </a:spcAft>
        <a:buClr>
          <a:srgbClr val="000000"/>
        </a:buClr>
        <a:buSzPct val="100000"/>
        <a:buFont typeface="Arial" charset="0"/>
        <a:buChar char=" "/>
        <a:defRPr sz="1400" b="1">
          <a:solidFill>
            <a:srgbClr val="000000"/>
          </a:solidFill>
          <a:latin typeface="+mn-lt"/>
          <a:ea typeface="+mn-ea"/>
          <a:cs typeface="ＭＳ Ｐゴシック" charset="0"/>
        </a:defRPr>
      </a:lvl5pPr>
      <a:lvl6pPr marL="2286000" algn="l" defTabSz="457200" rtl="0" eaLnBrk="0" fontAlgn="base" hangingPunct="0">
        <a:lnSpc>
          <a:spcPct val="93000"/>
        </a:lnSpc>
        <a:spcBef>
          <a:spcPts val="438"/>
        </a:spcBef>
        <a:spcAft>
          <a:spcPts val="438"/>
        </a:spcAft>
        <a:buClr>
          <a:srgbClr val="000000"/>
        </a:buClr>
        <a:buSzPct val="100000"/>
        <a:buFont typeface="Arial" charset="0"/>
        <a:buChar char=" "/>
        <a:defRPr sz="1400" b="1">
          <a:solidFill>
            <a:srgbClr val="000000"/>
          </a:solidFill>
          <a:latin typeface="+mn-lt"/>
          <a:ea typeface="+mn-ea"/>
        </a:defRPr>
      </a:lvl6pPr>
      <a:lvl7pPr marL="2743200" algn="l" defTabSz="457200" rtl="0" eaLnBrk="0" fontAlgn="base" hangingPunct="0">
        <a:lnSpc>
          <a:spcPct val="93000"/>
        </a:lnSpc>
        <a:spcBef>
          <a:spcPts val="438"/>
        </a:spcBef>
        <a:spcAft>
          <a:spcPts val="438"/>
        </a:spcAft>
        <a:buClr>
          <a:srgbClr val="000000"/>
        </a:buClr>
        <a:buSzPct val="100000"/>
        <a:buFont typeface="Arial" charset="0"/>
        <a:buChar char=" "/>
        <a:defRPr sz="1400" b="1">
          <a:solidFill>
            <a:srgbClr val="000000"/>
          </a:solidFill>
          <a:latin typeface="+mn-lt"/>
          <a:ea typeface="+mn-ea"/>
        </a:defRPr>
      </a:lvl7pPr>
      <a:lvl8pPr marL="3200400" algn="l" defTabSz="457200" rtl="0" eaLnBrk="0" fontAlgn="base" hangingPunct="0">
        <a:lnSpc>
          <a:spcPct val="93000"/>
        </a:lnSpc>
        <a:spcBef>
          <a:spcPts val="438"/>
        </a:spcBef>
        <a:spcAft>
          <a:spcPts val="438"/>
        </a:spcAft>
        <a:buClr>
          <a:srgbClr val="000000"/>
        </a:buClr>
        <a:buSzPct val="100000"/>
        <a:buFont typeface="Arial" charset="0"/>
        <a:buChar char=" "/>
        <a:defRPr sz="1400" b="1">
          <a:solidFill>
            <a:srgbClr val="000000"/>
          </a:solidFill>
          <a:latin typeface="+mn-lt"/>
          <a:ea typeface="+mn-ea"/>
        </a:defRPr>
      </a:lvl8pPr>
      <a:lvl9pPr marL="3657600" algn="l" defTabSz="457200" rtl="0" eaLnBrk="0" fontAlgn="base" hangingPunct="0">
        <a:lnSpc>
          <a:spcPct val="93000"/>
        </a:lnSpc>
        <a:spcBef>
          <a:spcPts val="438"/>
        </a:spcBef>
        <a:spcAft>
          <a:spcPts val="438"/>
        </a:spcAft>
        <a:buClr>
          <a:srgbClr val="000000"/>
        </a:buClr>
        <a:buSzPct val="100000"/>
        <a:buFont typeface="Arial" charset="0"/>
        <a:buChar char=" "/>
        <a:defRPr sz="1400" b="1">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oleObject" Target="../embeddings/oleObject12.bin"/><Relationship Id="rId3" Type="http://schemas.openxmlformats.org/officeDocument/2006/relationships/notesSlide" Target="../notesSlides/notesSlide10.xml"/><Relationship Id="rId7" Type="http://schemas.openxmlformats.org/officeDocument/2006/relationships/image" Target="../media/image26.png"/><Relationship Id="rId12"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25.png"/><Relationship Id="rId11" Type="http://schemas.openxmlformats.org/officeDocument/2006/relationships/oleObject" Target="../embeddings/oleObject10.bin"/><Relationship Id="rId5" Type="http://schemas.openxmlformats.org/officeDocument/2006/relationships/image" Target="../media/image24.png"/><Relationship Id="rId15" Type="http://schemas.openxmlformats.org/officeDocument/2006/relationships/oleObject" Target="../embeddings/oleObject14.bin"/><Relationship Id="rId10" Type="http://schemas.openxmlformats.org/officeDocument/2006/relationships/oleObject" Target="../embeddings/oleObject9.bin"/><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oleObject" Target="../embeddings/oleObject13.bin"/></Relationships>
</file>

<file path=ppt/slides/_rels/slide11.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notesSlide" Target="../notesSlides/notesSlide11.xml"/><Relationship Id="rId7" Type="http://schemas.openxmlformats.org/officeDocument/2006/relationships/image" Target="../media/image32.png"/><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31.png"/><Relationship Id="rId5" Type="http://schemas.openxmlformats.org/officeDocument/2006/relationships/oleObject" Target="../embeddings/oleObject15.bin"/><Relationship Id="rId4" Type="http://schemas.openxmlformats.org/officeDocument/2006/relationships/image" Target="../media/image30.png"/><Relationship Id="rId9" Type="http://schemas.openxmlformats.org/officeDocument/2006/relationships/chart" Target="../charts/char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37.jpe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42.jpe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4.png"/><Relationship Id="rId3" Type="http://schemas.openxmlformats.org/officeDocument/2006/relationships/notesSlide" Target="../notesSlides/notesSlide9.xml"/><Relationship Id="rId7" Type="http://schemas.openxmlformats.org/officeDocument/2006/relationships/oleObject" Target="../embeddings/oleObject4.bin"/><Relationship Id="rId12" Type="http://schemas.openxmlformats.org/officeDocument/2006/relationships/image" Target="../media/image13.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oleObject" Target="../embeddings/oleObject8.bin"/><Relationship Id="rId5" Type="http://schemas.openxmlformats.org/officeDocument/2006/relationships/oleObject" Target="../embeddings/oleObject2.bin"/><Relationship Id="rId15" Type="http://schemas.openxmlformats.org/officeDocument/2006/relationships/image" Target="../media/image16.png"/><Relationship Id="rId10" Type="http://schemas.openxmlformats.org/officeDocument/2006/relationships/oleObject" Target="../embeddings/oleObject7.bin"/><Relationship Id="rId4" Type="http://schemas.openxmlformats.org/officeDocument/2006/relationships/oleObject" Target="../embeddings/oleObject1.bin"/><Relationship Id="rId9" Type="http://schemas.openxmlformats.org/officeDocument/2006/relationships/oleObject" Target="../embeddings/oleObject6.bin"/><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674688" y="1593850"/>
            <a:ext cx="7772400" cy="1628775"/>
          </a:xfrm>
          <a:prstGeom prst="rect">
            <a:avLst/>
          </a:prstGeom>
          <a:noFill/>
          <a:ln w="9525">
            <a:noFill/>
            <a:round/>
            <a:headEnd/>
            <a:tailEnd/>
          </a:ln>
        </p:spPr>
        <p:txBody>
          <a:bodyPr lIns="92160" tIns="46080" rIns="92160" bIns="46080" anchor="ctr"/>
          <a:lstStyle/>
          <a:p>
            <a:pPr algn="ctr">
              <a:lnSpc>
                <a:spcPts val="3988"/>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dirty="0" smtClean="0">
                <a:solidFill>
                  <a:srgbClr val="000000"/>
                </a:solidFill>
              </a:rPr>
              <a:t>CRISIS: Continuous Responsive </a:t>
            </a:r>
            <a:r>
              <a:rPr lang="en-US" sz="3600" b="1" dirty="0">
                <a:solidFill>
                  <a:srgbClr val="000000"/>
                </a:solidFill>
              </a:rPr>
              <a:t>Imaging System In Space</a:t>
            </a:r>
            <a:br>
              <a:rPr lang="en-US" sz="3600" b="1" dirty="0">
                <a:solidFill>
                  <a:srgbClr val="000000"/>
                </a:solidFill>
              </a:rPr>
            </a:br>
            <a:r>
              <a:rPr lang="en-US" sz="2800" b="1" dirty="0">
                <a:solidFill>
                  <a:srgbClr val="000000"/>
                </a:solidFill>
              </a:rPr>
              <a:t>Mid-Term Presentation</a:t>
            </a:r>
            <a:endParaRPr lang="en-US" sz="3600" b="1" dirty="0">
              <a:solidFill>
                <a:srgbClr val="000000"/>
              </a:solidFill>
            </a:endParaRPr>
          </a:p>
        </p:txBody>
      </p:sp>
      <p:sp>
        <p:nvSpPr>
          <p:cNvPr id="6147" name="Text Box 2"/>
          <p:cNvSpPr txBox="1">
            <a:spLocks noChangeArrowheads="1"/>
          </p:cNvSpPr>
          <p:nvPr/>
        </p:nvSpPr>
        <p:spPr bwMode="auto">
          <a:xfrm>
            <a:off x="2291556" y="3733799"/>
            <a:ext cx="4560888" cy="2362201"/>
          </a:xfrm>
          <a:prstGeom prst="rect">
            <a:avLst/>
          </a:prstGeom>
          <a:noFill/>
          <a:ln w="9525">
            <a:noFill/>
            <a:round/>
            <a:headEnd/>
            <a:tailEnd/>
          </a:ln>
        </p:spPr>
        <p:txBody>
          <a:bodyPr/>
          <a:lstStyle/>
          <a:p>
            <a:pPr algn="ctr">
              <a:lnSpc>
                <a:spcPct val="47000"/>
              </a:lnSpc>
              <a:spcBef>
                <a:spcPts val="1313"/>
              </a:spcBef>
              <a:spcAft>
                <a:spcPts val="1313"/>
              </a:spcAft>
              <a:buClr>
                <a:srgbClr val="000000"/>
              </a:buClr>
              <a:buSzPct val="125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100" b="1" dirty="0">
                <a:solidFill>
                  <a:srgbClr val="000000"/>
                </a:solidFill>
              </a:rPr>
              <a:t>Jared </a:t>
            </a:r>
            <a:r>
              <a:rPr lang="en-US" sz="2100" b="1" dirty="0" smtClean="0">
                <a:solidFill>
                  <a:srgbClr val="000000"/>
                </a:solidFill>
              </a:rPr>
              <a:t>Krueger</a:t>
            </a:r>
          </a:p>
          <a:p>
            <a:pPr algn="ctr">
              <a:lnSpc>
                <a:spcPct val="47000"/>
              </a:lnSpc>
              <a:spcBef>
                <a:spcPts val="1313"/>
              </a:spcBef>
              <a:spcAft>
                <a:spcPts val="1313"/>
              </a:spcAft>
              <a:buClr>
                <a:srgbClr val="000000"/>
              </a:buClr>
              <a:buSzPct val="125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100" b="1" dirty="0" smtClean="0">
                <a:solidFill>
                  <a:srgbClr val="000000"/>
                </a:solidFill>
              </a:rPr>
              <a:t>Daniel </a:t>
            </a:r>
            <a:r>
              <a:rPr lang="en-US" sz="2100" b="1" dirty="0" err="1" smtClean="0">
                <a:solidFill>
                  <a:srgbClr val="000000"/>
                </a:solidFill>
              </a:rPr>
              <a:t>Selva</a:t>
            </a:r>
            <a:r>
              <a:rPr lang="en-US" sz="2100" b="1" dirty="0" smtClean="0">
                <a:solidFill>
                  <a:srgbClr val="000000"/>
                </a:solidFill>
              </a:rPr>
              <a:t> </a:t>
            </a:r>
            <a:endParaRPr lang="en-US" sz="2100" b="1" dirty="0">
              <a:solidFill>
                <a:srgbClr val="000000"/>
              </a:solidFill>
            </a:endParaRPr>
          </a:p>
          <a:p>
            <a:pPr algn="ctr">
              <a:lnSpc>
                <a:spcPct val="47000"/>
              </a:lnSpc>
              <a:spcBef>
                <a:spcPts val="1313"/>
              </a:spcBef>
              <a:spcAft>
                <a:spcPts val="1313"/>
              </a:spcAft>
              <a:buClr>
                <a:srgbClr val="000000"/>
              </a:buClr>
              <a:buSzPct val="125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100" b="1" dirty="0">
                <a:solidFill>
                  <a:srgbClr val="000000"/>
                </a:solidFill>
              </a:rPr>
              <a:t>Matt </a:t>
            </a:r>
            <a:r>
              <a:rPr lang="en-US" sz="2100" b="1" dirty="0" smtClean="0">
                <a:solidFill>
                  <a:srgbClr val="000000"/>
                </a:solidFill>
              </a:rPr>
              <a:t>Smith</a:t>
            </a:r>
          </a:p>
          <a:p>
            <a:pPr algn="ctr">
              <a:lnSpc>
                <a:spcPct val="47000"/>
              </a:lnSpc>
              <a:spcBef>
                <a:spcPts val="1313"/>
              </a:spcBef>
              <a:spcAft>
                <a:spcPts val="1313"/>
              </a:spcAft>
              <a:buClr>
                <a:srgbClr val="000000"/>
              </a:buClr>
              <a:buSzPct val="125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100" b="1" dirty="0" smtClean="0">
                <a:solidFill>
                  <a:srgbClr val="000000"/>
                </a:solidFill>
              </a:rPr>
              <a:t>Mentor: Col. </a:t>
            </a:r>
            <a:r>
              <a:rPr lang="en-US" sz="2100" b="1" dirty="0" err="1" smtClean="0">
                <a:solidFill>
                  <a:srgbClr val="000000"/>
                </a:solidFill>
              </a:rPr>
              <a:t>Keesee</a:t>
            </a:r>
            <a:endParaRPr lang="en-US" sz="2100" b="1" dirty="0">
              <a:solidFill>
                <a:srgbClr val="000000"/>
              </a:solidFill>
            </a:endParaRPr>
          </a:p>
          <a:p>
            <a:pPr algn="ctr">
              <a:lnSpc>
                <a:spcPct val="75000"/>
              </a:lnSpc>
              <a:spcBef>
                <a:spcPts val="1313"/>
              </a:spcBef>
              <a:spcAft>
                <a:spcPts val="1313"/>
              </a:spcAft>
              <a:buClr>
                <a:srgbClr val="000000"/>
              </a:buClr>
              <a:buSzPct val="125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dirty="0">
                <a:solidFill>
                  <a:srgbClr val="000000"/>
                </a:solidFill>
              </a:rPr>
              <a:t>16 October 2008</a:t>
            </a:r>
          </a:p>
        </p:txBody>
      </p:sp>
      <p:sp>
        <p:nvSpPr>
          <p:cNvPr id="4" name="Slide Number Placeholder 3"/>
          <p:cNvSpPr>
            <a:spLocks noGrp="1"/>
          </p:cNvSpPr>
          <p:nvPr>
            <p:ph type="sldNum" sz="quarter" idx="10"/>
          </p:nvPr>
        </p:nvSpPr>
        <p:spPr/>
        <p:txBody>
          <a:bodyPr/>
          <a:lstStyle/>
          <a:p>
            <a:pPr>
              <a:defRPr/>
            </a:pPr>
            <a:fld id="{634511A5-5612-4D7F-9705-4DE9B2498967}" type="slidenum">
              <a:rPr lang="en-US" smtClean="0"/>
              <a:pPr>
                <a:defRPr/>
              </a:pPr>
              <a:t>1</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ounded Rectangle 50"/>
          <p:cNvSpPr/>
          <p:nvPr/>
        </p:nvSpPr>
        <p:spPr bwMode="auto">
          <a:xfrm>
            <a:off x="1981200" y="4572000"/>
            <a:ext cx="990600" cy="10668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200" b="0" i="0" u="none" strike="noStrike" cap="none" normalizeH="0" baseline="0" dirty="0" smtClean="0">
                <a:ln>
                  <a:noFill/>
                </a:ln>
                <a:solidFill>
                  <a:schemeClr val="bg1"/>
                </a:solidFill>
                <a:effectLst/>
                <a:latin typeface="Arial" charset="0"/>
                <a:ea typeface="ＭＳ Ｐゴシック" charset="-128"/>
              </a:rPr>
              <a:t>Magnetic </a:t>
            </a:r>
            <a:r>
              <a:rPr kumimoji="0" lang="en-US" sz="1200" b="0" i="0" u="none" strike="noStrike" cap="none" normalizeH="0" baseline="0" dirty="0" err="1" smtClean="0">
                <a:ln>
                  <a:noFill/>
                </a:ln>
                <a:solidFill>
                  <a:schemeClr val="bg1"/>
                </a:solidFill>
                <a:effectLst/>
                <a:latin typeface="Arial" charset="0"/>
                <a:ea typeface="ＭＳ Ｐゴシック" charset="-128"/>
              </a:rPr>
              <a:t>Torquers</a:t>
            </a:r>
            <a:endParaRPr kumimoji="0" lang="en-US" sz="1200" b="0" i="0" u="none" strike="noStrike" cap="none" normalizeH="0" baseline="0" dirty="0" smtClean="0">
              <a:ln>
                <a:noFill/>
              </a:ln>
              <a:solidFill>
                <a:schemeClr val="bg1"/>
              </a:solidFill>
              <a:effectLst/>
              <a:latin typeface="Arial" charset="0"/>
              <a:ea typeface="ＭＳ Ｐゴシック" charset="-128"/>
            </a:endParaRPr>
          </a:p>
        </p:txBody>
      </p:sp>
      <p:sp>
        <p:nvSpPr>
          <p:cNvPr id="47" name="Rounded Rectangle 46"/>
          <p:cNvSpPr/>
          <p:nvPr/>
        </p:nvSpPr>
        <p:spPr bwMode="auto">
          <a:xfrm>
            <a:off x="381000" y="4572000"/>
            <a:ext cx="1524000" cy="12192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200" b="0" i="0" u="none" strike="noStrike" cap="none" normalizeH="0" baseline="0" dirty="0" smtClean="0">
                <a:ln>
                  <a:noFill/>
                </a:ln>
                <a:solidFill>
                  <a:schemeClr val="bg1"/>
                </a:solidFill>
                <a:effectLst/>
                <a:latin typeface="Arial" charset="0"/>
                <a:ea typeface="ＭＳ Ｐゴシック" charset="-128"/>
              </a:rPr>
              <a:t>Reaction wheels</a:t>
            </a:r>
          </a:p>
        </p:txBody>
      </p:sp>
      <p:pic>
        <p:nvPicPr>
          <p:cNvPr id="48140" name="Picture 12"/>
          <p:cNvPicPr>
            <a:picLocks noChangeAspect="1" noChangeArrowheads="1"/>
          </p:cNvPicPr>
          <p:nvPr/>
        </p:nvPicPr>
        <p:blipFill>
          <a:blip r:embed="rId4"/>
          <a:srcRect/>
          <a:stretch>
            <a:fillRect/>
          </a:stretch>
        </p:blipFill>
        <p:spPr bwMode="auto">
          <a:xfrm>
            <a:off x="5368102" y="914400"/>
            <a:ext cx="3318698" cy="2971800"/>
          </a:xfrm>
          <a:prstGeom prst="rect">
            <a:avLst/>
          </a:prstGeom>
          <a:noFill/>
          <a:ln w="9525">
            <a:noFill/>
            <a:miter lim="800000"/>
            <a:headEnd/>
            <a:tailEnd/>
          </a:ln>
          <a:effectLst/>
        </p:spPr>
      </p:pic>
      <p:sp>
        <p:nvSpPr>
          <p:cNvPr id="31" name="Rounded Rectangle 30"/>
          <p:cNvSpPr/>
          <p:nvPr/>
        </p:nvSpPr>
        <p:spPr bwMode="auto">
          <a:xfrm>
            <a:off x="3048000" y="1371600"/>
            <a:ext cx="1447800" cy="2590800"/>
          </a:xfrm>
          <a:prstGeom prst="roundRect">
            <a:avLst>
              <a:gd name="adj" fmla="val 23935"/>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200" b="0" i="0" u="none" strike="noStrike" cap="none" normalizeH="0" baseline="0" dirty="0" smtClean="0">
                <a:ln>
                  <a:noFill/>
                </a:ln>
                <a:solidFill>
                  <a:schemeClr val="bg1"/>
                </a:solidFill>
                <a:effectLst/>
                <a:latin typeface="Arial" charset="0"/>
                <a:ea typeface="ＭＳ Ｐゴシック" charset="-128"/>
              </a:rPr>
              <a:t>gravity</a:t>
            </a:r>
          </a:p>
        </p:txBody>
      </p:sp>
      <p:sp>
        <p:nvSpPr>
          <p:cNvPr id="27" name="TextBox 26"/>
          <p:cNvSpPr txBox="1"/>
          <p:nvPr/>
        </p:nvSpPr>
        <p:spPr>
          <a:xfrm>
            <a:off x="5105400" y="4034135"/>
            <a:ext cx="3886200" cy="461665"/>
          </a:xfrm>
          <a:prstGeom prst="rect">
            <a:avLst/>
          </a:prstGeom>
          <a:noFill/>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0" smtClean="0">
                <a:solidFill>
                  <a:schemeClr val="tx1"/>
                </a:solidFill>
              </a:rPr>
              <a:t>The models were tested with the </a:t>
            </a:r>
            <a:r>
              <a:rPr lang="en-US" sz="1200" dirty="0" err="1" smtClean="0">
                <a:solidFill>
                  <a:schemeClr val="tx1"/>
                </a:solidFill>
              </a:rPr>
              <a:t>FireSat</a:t>
            </a:r>
            <a:r>
              <a:rPr lang="en-US" sz="1200" dirty="0" smtClean="0">
                <a:solidFill>
                  <a:schemeClr val="tx1"/>
                </a:solidFill>
              </a:rPr>
              <a:t> </a:t>
            </a:r>
            <a:r>
              <a:rPr lang="en-US" sz="1200" dirty="0" smtClean="0">
                <a:solidFill>
                  <a:schemeClr val="tx1"/>
                </a:solidFill>
              </a:rPr>
              <a:t>input values and the resulting outputs were coherent with SMAD</a:t>
            </a:r>
            <a:endParaRPr lang="en-US" sz="1200" dirty="0">
              <a:solidFill>
                <a:schemeClr val="tx1"/>
              </a:solidFill>
            </a:endParaRPr>
          </a:p>
        </p:txBody>
      </p:sp>
      <p:sp>
        <p:nvSpPr>
          <p:cNvPr id="4097" name="Rectangle 1"/>
          <p:cNvSpPr>
            <a:spLocks noGrp="1" noChangeArrowheads="1"/>
          </p:cNvSpPr>
          <p:nvPr>
            <p:ph type="title"/>
          </p:nvPr>
        </p:nvSpPr>
        <p:spPr>
          <a:xfrm>
            <a:off x="1019175" y="49213"/>
            <a:ext cx="7086600" cy="854075"/>
          </a:xfrm>
          <a:ln/>
        </p:spPr>
        <p:txBody>
          <a:bodyPr lIns="92160" tIns="46080" rIns="92160" bIns="46080"/>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Attitude Determination and Control Subsyste</a:t>
            </a:r>
            <a:r>
              <a:rPr lang="en-US" dirty="0"/>
              <a:t>m</a:t>
            </a:r>
          </a:p>
        </p:txBody>
      </p:sp>
      <p:sp>
        <p:nvSpPr>
          <p:cNvPr id="50" name="Rectangle 49"/>
          <p:cNvSpPr/>
          <p:nvPr/>
        </p:nvSpPr>
        <p:spPr>
          <a:xfrm>
            <a:off x="6096000" y="5738336"/>
            <a:ext cx="609600" cy="430887"/>
          </a:xfrm>
          <a:prstGeom prst="rect">
            <a:avLst/>
          </a:prstGeom>
          <a:ln>
            <a:solidFill>
              <a:schemeClr val="tx1"/>
            </a:solidFill>
          </a:ln>
        </p:spPr>
        <p:txBody>
          <a:bodyPr wrap="square">
            <a:spAutoFit/>
          </a:bodyPr>
          <a:lstStyle/>
          <a:p>
            <a:pPr algn="ctr"/>
            <a:r>
              <a:rPr lang="en-US" sz="1100" dirty="0" smtClean="0">
                <a:solidFill>
                  <a:schemeClr val="tx1"/>
                </a:solidFill>
              </a:rPr>
              <a:t>MGT X,Y,Z</a:t>
            </a:r>
            <a:endParaRPr lang="en-US" sz="1100" dirty="0">
              <a:solidFill>
                <a:schemeClr val="tx1"/>
              </a:solidFill>
            </a:endParaRPr>
          </a:p>
        </p:txBody>
      </p:sp>
      <p:sp>
        <p:nvSpPr>
          <p:cNvPr id="4133" name="Rectangle 3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134" name="Rectangle 38"/>
          <p:cNvSpPr>
            <a:spLocks noChangeArrowheads="1"/>
          </p:cNvSpPr>
          <p:nvPr/>
        </p:nvSpPr>
        <p:spPr bwMode="auto">
          <a:xfrm>
            <a:off x="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2400" b="0" i="0" u="none" strike="noStrike" cap="none" normalizeH="0" baseline="0" smtClean="0">
              <a:ln>
                <a:noFill/>
              </a:ln>
              <a:solidFill>
                <a:srgbClr val="000000"/>
              </a:solidFill>
              <a:effectLst/>
              <a:latin typeface="Arial" pitchFamily="34" charset="0"/>
              <a:ea typeface="ＭＳ Ｐゴシック" pitchFamily="34" charset="-128"/>
            </a:endParaRPr>
          </a:p>
        </p:txBody>
      </p:sp>
      <p:sp>
        <p:nvSpPr>
          <p:cNvPr id="4136" name="Rectangle 4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137" name="Rectangle 41"/>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2400" b="0" i="0" u="none" strike="noStrike" cap="none" normalizeH="0" baseline="0" smtClean="0">
              <a:ln>
                <a:noFill/>
              </a:ln>
              <a:solidFill>
                <a:srgbClr val="000000"/>
              </a:solidFill>
              <a:effectLst/>
              <a:latin typeface="Arial" pitchFamily="34" charset="0"/>
              <a:ea typeface="ＭＳ Ｐゴシック" pitchFamily="34" charset="-128"/>
            </a:endParaRPr>
          </a:p>
        </p:txBody>
      </p:sp>
      <p:sp>
        <p:nvSpPr>
          <p:cNvPr id="26" name="Rounded Rectangle 25"/>
          <p:cNvSpPr/>
          <p:nvPr/>
        </p:nvSpPr>
        <p:spPr bwMode="auto">
          <a:xfrm>
            <a:off x="3352800" y="2286000"/>
            <a:ext cx="914400" cy="3810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200" b="0" i="0" u="none" strike="noStrike" cap="none" normalizeH="0" baseline="0" dirty="0" smtClean="0">
                <a:ln>
                  <a:noFill/>
                </a:ln>
                <a:solidFill>
                  <a:schemeClr val="bg1"/>
                </a:solidFill>
                <a:effectLst/>
                <a:latin typeface="Arial" charset="0"/>
                <a:ea typeface="ＭＳ Ｐゴシック" charset="-128"/>
              </a:rPr>
              <a:t>aero</a:t>
            </a:r>
          </a:p>
        </p:txBody>
      </p:sp>
      <p:sp>
        <p:nvSpPr>
          <p:cNvPr id="28" name="Rounded Rectangle 27"/>
          <p:cNvSpPr/>
          <p:nvPr/>
        </p:nvSpPr>
        <p:spPr bwMode="auto">
          <a:xfrm>
            <a:off x="3352800" y="1752600"/>
            <a:ext cx="914400" cy="3810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200" b="0" i="0" u="none" strike="noStrike" cap="none" normalizeH="0" baseline="0" dirty="0" smtClean="0">
                <a:ln>
                  <a:noFill/>
                </a:ln>
                <a:solidFill>
                  <a:schemeClr val="bg1"/>
                </a:solidFill>
                <a:effectLst/>
                <a:latin typeface="Arial" charset="0"/>
                <a:ea typeface="ＭＳ Ｐゴシック" charset="-128"/>
              </a:rPr>
              <a:t>gravity</a:t>
            </a:r>
          </a:p>
        </p:txBody>
      </p:sp>
      <p:sp>
        <p:nvSpPr>
          <p:cNvPr id="29" name="Rounded Rectangle 28"/>
          <p:cNvSpPr/>
          <p:nvPr/>
        </p:nvSpPr>
        <p:spPr bwMode="auto">
          <a:xfrm>
            <a:off x="3352800" y="2819400"/>
            <a:ext cx="914400" cy="3810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200" b="0" i="0" u="none" strike="noStrike" cap="none" normalizeH="0" baseline="0" dirty="0" smtClean="0">
                <a:ln>
                  <a:noFill/>
                </a:ln>
                <a:solidFill>
                  <a:schemeClr val="bg1"/>
                </a:solidFill>
                <a:effectLst/>
                <a:latin typeface="Arial" charset="0"/>
                <a:ea typeface="ＭＳ Ｐゴシック" charset="-128"/>
              </a:rPr>
              <a:t>magnetic</a:t>
            </a:r>
          </a:p>
        </p:txBody>
      </p:sp>
      <p:sp>
        <p:nvSpPr>
          <p:cNvPr id="30" name="Rounded Rectangle 29"/>
          <p:cNvSpPr/>
          <p:nvPr/>
        </p:nvSpPr>
        <p:spPr bwMode="auto">
          <a:xfrm>
            <a:off x="3352800" y="3352800"/>
            <a:ext cx="914400" cy="3810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200" b="0" i="0" u="none" strike="noStrike" cap="none" normalizeH="0" baseline="0" dirty="0" smtClean="0">
                <a:ln>
                  <a:noFill/>
                </a:ln>
                <a:solidFill>
                  <a:schemeClr val="bg1"/>
                </a:solidFill>
                <a:effectLst/>
                <a:latin typeface="Arial" charset="0"/>
                <a:ea typeface="ＭＳ Ｐゴシック" charset="-128"/>
              </a:rPr>
              <a:t>solar</a:t>
            </a:r>
          </a:p>
        </p:txBody>
      </p:sp>
      <p:sp>
        <p:nvSpPr>
          <p:cNvPr id="34" name="Rectangle 33"/>
          <p:cNvSpPr/>
          <p:nvPr/>
        </p:nvSpPr>
        <p:spPr>
          <a:xfrm>
            <a:off x="3104932" y="911423"/>
            <a:ext cx="1467068" cy="307777"/>
          </a:xfrm>
          <a:prstGeom prst="rect">
            <a:avLst/>
          </a:prstGeom>
        </p:spPr>
        <p:txBody>
          <a:bodyPr wrap="none">
            <a:spAutoFit/>
          </a:bodyPr>
          <a:lstStyle/>
          <a:p>
            <a:r>
              <a:rPr lang="en-US" sz="1400" dirty="0" smtClean="0">
                <a:solidFill>
                  <a:schemeClr val="tx1"/>
                </a:solidFill>
              </a:rPr>
              <a:t>orbits, </a:t>
            </a:r>
            <a:r>
              <a:rPr lang="en-US" sz="1400" dirty="0" smtClean="0">
                <a:solidFill>
                  <a:schemeClr val="tx1"/>
                </a:solidFill>
              </a:rPr>
              <a:t>geometry</a:t>
            </a:r>
            <a:endParaRPr lang="en-US" sz="1400" dirty="0"/>
          </a:p>
        </p:txBody>
      </p:sp>
      <p:sp>
        <p:nvSpPr>
          <p:cNvPr id="35" name="Rectangle 34"/>
          <p:cNvSpPr/>
          <p:nvPr/>
        </p:nvSpPr>
        <p:spPr>
          <a:xfrm>
            <a:off x="3200400" y="1447800"/>
            <a:ext cx="1229824" cy="307777"/>
          </a:xfrm>
          <a:prstGeom prst="rect">
            <a:avLst/>
          </a:prstGeom>
        </p:spPr>
        <p:txBody>
          <a:bodyPr wrap="none">
            <a:spAutoFit/>
          </a:bodyPr>
          <a:lstStyle/>
          <a:p>
            <a:r>
              <a:rPr lang="en-US" sz="1400" dirty="0" smtClean="0">
                <a:solidFill>
                  <a:schemeClr val="tx1"/>
                </a:solidFill>
              </a:rPr>
              <a:t>Disturbances</a:t>
            </a:r>
            <a:endParaRPr lang="en-US" sz="1400" dirty="0"/>
          </a:p>
        </p:txBody>
      </p:sp>
      <p:sp>
        <p:nvSpPr>
          <p:cNvPr id="42" name="Rounded Rectangle 41"/>
          <p:cNvSpPr/>
          <p:nvPr/>
        </p:nvSpPr>
        <p:spPr bwMode="auto">
          <a:xfrm>
            <a:off x="228600" y="990600"/>
            <a:ext cx="2743200" cy="2971800"/>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200" b="0" i="0" u="none" strike="noStrike" cap="none" normalizeH="0" baseline="0" dirty="0" smtClean="0">
                <a:ln>
                  <a:noFill/>
                </a:ln>
                <a:solidFill>
                  <a:schemeClr val="bg1"/>
                </a:solidFill>
                <a:effectLst/>
                <a:latin typeface="Arial" charset="0"/>
                <a:ea typeface="ＭＳ Ｐゴシック" charset="-128"/>
              </a:rPr>
              <a:t>gravity</a:t>
            </a:r>
          </a:p>
        </p:txBody>
      </p:sp>
      <p:sp>
        <p:nvSpPr>
          <p:cNvPr id="44" name="Rectangle 43"/>
          <p:cNvSpPr/>
          <p:nvPr/>
        </p:nvSpPr>
        <p:spPr>
          <a:xfrm>
            <a:off x="381000" y="990600"/>
            <a:ext cx="2422458" cy="307777"/>
          </a:xfrm>
          <a:prstGeom prst="rect">
            <a:avLst/>
          </a:prstGeom>
        </p:spPr>
        <p:txBody>
          <a:bodyPr wrap="none">
            <a:spAutoFit/>
          </a:bodyPr>
          <a:lstStyle/>
          <a:p>
            <a:r>
              <a:rPr lang="en-US" sz="1400" dirty="0" smtClean="0">
                <a:solidFill>
                  <a:schemeClr val="tx1"/>
                </a:solidFill>
              </a:rPr>
              <a:t>Requirements in each mode</a:t>
            </a:r>
            <a:endParaRPr lang="en-US" sz="1400" dirty="0"/>
          </a:p>
        </p:txBody>
      </p:sp>
      <p:sp>
        <p:nvSpPr>
          <p:cNvPr id="49" name="Rounded Rectangle 48"/>
          <p:cNvSpPr/>
          <p:nvPr/>
        </p:nvSpPr>
        <p:spPr bwMode="auto">
          <a:xfrm>
            <a:off x="3124200" y="4572000"/>
            <a:ext cx="1828800" cy="12954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200" b="0" i="0" u="none" strike="noStrike" cap="none" normalizeH="0" baseline="0" dirty="0" smtClean="0">
                <a:ln>
                  <a:noFill/>
                </a:ln>
                <a:solidFill>
                  <a:schemeClr val="bg1"/>
                </a:solidFill>
                <a:effectLst/>
                <a:latin typeface="Arial" charset="0"/>
                <a:ea typeface="ＭＳ Ｐゴシック" charset="-128"/>
              </a:rPr>
              <a:t>Thrusters</a:t>
            </a:r>
          </a:p>
        </p:txBody>
      </p:sp>
      <p:cxnSp>
        <p:nvCxnSpPr>
          <p:cNvPr id="53" name="Straight Arrow Connector 52"/>
          <p:cNvCxnSpPr/>
          <p:nvPr/>
        </p:nvCxnSpPr>
        <p:spPr bwMode="auto">
          <a:xfrm rot="5400000">
            <a:off x="723900" y="5905500"/>
            <a:ext cx="228600" cy="1588"/>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54" name="Straight Arrow Connector 53"/>
          <p:cNvCxnSpPr/>
          <p:nvPr/>
        </p:nvCxnSpPr>
        <p:spPr bwMode="auto">
          <a:xfrm rot="5400000">
            <a:off x="1408906" y="5904706"/>
            <a:ext cx="228600" cy="1588"/>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55" name="Straight Arrow Connector 54"/>
          <p:cNvCxnSpPr/>
          <p:nvPr/>
        </p:nvCxnSpPr>
        <p:spPr bwMode="auto">
          <a:xfrm rot="5400000">
            <a:off x="2248694" y="5828506"/>
            <a:ext cx="381000" cy="1588"/>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56" name="Straight Arrow Connector 55"/>
          <p:cNvCxnSpPr/>
          <p:nvPr/>
        </p:nvCxnSpPr>
        <p:spPr bwMode="auto">
          <a:xfrm rot="5400000">
            <a:off x="3276600" y="6019800"/>
            <a:ext cx="304800" cy="1588"/>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58" name="Straight Arrow Connector 57"/>
          <p:cNvCxnSpPr/>
          <p:nvPr/>
        </p:nvCxnSpPr>
        <p:spPr bwMode="auto">
          <a:xfrm rot="5400000">
            <a:off x="3962797" y="6019403"/>
            <a:ext cx="304800" cy="794"/>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69" name="TextBox 68"/>
          <p:cNvSpPr txBox="1"/>
          <p:nvPr/>
        </p:nvSpPr>
        <p:spPr>
          <a:xfrm>
            <a:off x="381000" y="5943600"/>
            <a:ext cx="691215" cy="307777"/>
          </a:xfrm>
          <a:prstGeom prst="rect">
            <a:avLst/>
          </a:prstGeom>
          <a:noFill/>
        </p:spPr>
        <p:txBody>
          <a:bodyPr wrap="none" rtlCol="0">
            <a:spAutoFit/>
          </a:bodyPr>
          <a:lstStyle/>
          <a:p>
            <a:r>
              <a:rPr lang="en-US" sz="1400" dirty="0" smtClean="0">
                <a:solidFill>
                  <a:schemeClr val="tx1"/>
                </a:solidFill>
              </a:rPr>
              <a:t>torque</a:t>
            </a:r>
            <a:endParaRPr lang="en-US" sz="1400" dirty="0">
              <a:solidFill>
                <a:schemeClr val="tx1"/>
              </a:solidFill>
            </a:endParaRPr>
          </a:p>
        </p:txBody>
      </p:sp>
      <p:sp>
        <p:nvSpPr>
          <p:cNvPr id="70" name="TextBox 69"/>
          <p:cNvSpPr txBox="1"/>
          <p:nvPr/>
        </p:nvSpPr>
        <p:spPr>
          <a:xfrm>
            <a:off x="990600" y="5943600"/>
            <a:ext cx="1079142" cy="307777"/>
          </a:xfrm>
          <a:prstGeom prst="rect">
            <a:avLst/>
          </a:prstGeom>
          <a:noFill/>
        </p:spPr>
        <p:txBody>
          <a:bodyPr wrap="none" rtlCol="0">
            <a:spAutoFit/>
          </a:bodyPr>
          <a:lstStyle/>
          <a:p>
            <a:r>
              <a:rPr lang="en-US" sz="1400" dirty="0" smtClean="0">
                <a:solidFill>
                  <a:schemeClr val="tx1"/>
                </a:solidFill>
              </a:rPr>
              <a:t>momentum</a:t>
            </a:r>
            <a:endParaRPr lang="en-US" sz="1400" dirty="0">
              <a:solidFill>
                <a:schemeClr val="tx1"/>
              </a:solidFill>
            </a:endParaRPr>
          </a:p>
        </p:txBody>
      </p:sp>
      <p:sp>
        <p:nvSpPr>
          <p:cNvPr id="71" name="TextBox 70"/>
          <p:cNvSpPr txBox="1"/>
          <p:nvPr/>
        </p:nvSpPr>
        <p:spPr>
          <a:xfrm>
            <a:off x="2133600" y="5943600"/>
            <a:ext cx="662361" cy="307777"/>
          </a:xfrm>
          <a:prstGeom prst="rect">
            <a:avLst/>
          </a:prstGeom>
          <a:noFill/>
        </p:spPr>
        <p:txBody>
          <a:bodyPr wrap="none" rtlCol="0">
            <a:spAutoFit/>
          </a:bodyPr>
          <a:lstStyle/>
          <a:p>
            <a:r>
              <a:rPr lang="en-US" sz="1400" dirty="0" smtClean="0">
                <a:solidFill>
                  <a:schemeClr val="tx1"/>
                </a:solidFill>
              </a:rPr>
              <a:t>dipole</a:t>
            </a:r>
            <a:endParaRPr lang="en-US" sz="1400" dirty="0">
              <a:solidFill>
                <a:schemeClr val="tx1"/>
              </a:solidFill>
            </a:endParaRPr>
          </a:p>
        </p:txBody>
      </p:sp>
      <p:sp>
        <p:nvSpPr>
          <p:cNvPr id="72" name="TextBox 71"/>
          <p:cNvSpPr txBox="1"/>
          <p:nvPr/>
        </p:nvSpPr>
        <p:spPr>
          <a:xfrm>
            <a:off x="3048000" y="6096000"/>
            <a:ext cx="631904" cy="307777"/>
          </a:xfrm>
          <a:prstGeom prst="rect">
            <a:avLst/>
          </a:prstGeom>
          <a:noFill/>
        </p:spPr>
        <p:txBody>
          <a:bodyPr wrap="none" rtlCol="0">
            <a:spAutoFit/>
          </a:bodyPr>
          <a:lstStyle/>
          <a:p>
            <a:r>
              <a:rPr lang="en-US" sz="1400" dirty="0" smtClean="0">
                <a:solidFill>
                  <a:schemeClr val="tx1"/>
                </a:solidFill>
              </a:rPr>
              <a:t>thrust</a:t>
            </a:r>
            <a:endParaRPr lang="en-US" sz="1400" dirty="0">
              <a:solidFill>
                <a:schemeClr val="tx1"/>
              </a:solidFill>
            </a:endParaRPr>
          </a:p>
        </p:txBody>
      </p:sp>
      <p:sp>
        <p:nvSpPr>
          <p:cNvPr id="73" name="TextBox 72"/>
          <p:cNvSpPr txBox="1"/>
          <p:nvPr/>
        </p:nvSpPr>
        <p:spPr>
          <a:xfrm>
            <a:off x="3429000" y="6096000"/>
            <a:ext cx="1524000" cy="307777"/>
          </a:xfrm>
          <a:prstGeom prst="rect">
            <a:avLst/>
          </a:prstGeom>
          <a:noFill/>
        </p:spPr>
        <p:txBody>
          <a:bodyPr wrap="square" rtlCol="0">
            <a:spAutoFit/>
          </a:bodyPr>
          <a:lstStyle/>
          <a:p>
            <a:pPr algn="ctr">
              <a:spcBef>
                <a:spcPts val="0"/>
              </a:spcBef>
            </a:pPr>
            <a:r>
              <a:rPr lang="en-US" sz="1400" dirty="0" smtClean="0">
                <a:solidFill>
                  <a:schemeClr val="tx1"/>
                </a:solidFill>
              </a:rPr>
              <a:t>p</a:t>
            </a:r>
            <a:r>
              <a:rPr lang="en-US" sz="1400" dirty="0" smtClean="0">
                <a:solidFill>
                  <a:schemeClr val="tx1"/>
                </a:solidFill>
              </a:rPr>
              <a:t>rop. </a:t>
            </a:r>
            <a:r>
              <a:rPr lang="en-US" sz="1400" dirty="0" smtClean="0">
                <a:solidFill>
                  <a:schemeClr val="tx1"/>
                </a:solidFill>
              </a:rPr>
              <a:t>mass</a:t>
            </a:r>
            <a:endParaRPr lang="en-US" sz="1400" dirty="0">
              <a:solidFill>
                <a:schemeClr val="tx1"/>
              </a:solidFill>
            </a:endParaRPr>
          </a:p>
        </p:txBody>
      </p:sp>
      <p:sp>
        <p:nvSpPr>
          <p:cNvPr id="76" name="Rounded Rectangle 75"/>
          <p:cNvSpPr/>
          <p:nvPr/>
        </p:nvSpPr>
        <p:spPr bwMode="auto">
          <a:xfrm>
            <a:off x="228600" y="4343400"/>
            <a:ext cx="4876800" cy="2057400"/>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1200" b="0" i="0" u="none" strike="noStrike" cap="none" normalizeH="0" baseline="0" dirty="0" smtClean="0">
              <a:ln>
                <a:noFill/>
              </a:ln>
              <a:solidFill>
                <a:schemeClr val="bg1"/>
              </a:solidFill>
              <a:effectLst/>
              <a:latin typeface="Arial" charset="0"/>
              <a:ea typeface="ＭＳ Ｐゴシック" charset="-128"/>
            </a:endParaRPr>
          </a:p>
        </p:txBody>
      </p:sp>
      <p:sp>
        <p:nvSpPr>
          <p:cNvPr id="77" name="Rectangle 76"/>
          <p:cNvSpPr/>
          <p:nvPr/>
        </p:nvSpPr>
        <p:spPr>
          <a:xfrm>
            <a:off x="451155" y="4267200"/>
            <a:ext cx="920445" cy="307777"/>
          </a:xfrm>
          <a:prstGeom prst="rect">
            <a:avLst/>
          </a:prstGeom>
        </p:spPr>
        <p:txBody>
          <a:bodyPr wrap="none">
            <a:spAutoFit/>
          </a:bodyPr>
          <a:lstStyle/>
          <a:p>
            <a:r>
              <a:rPr lang="en-US" sz="1400" dirty="0" smtClean="0">
                <a:solidFill>
                  <a:schemeClr val="tx1"/>
                </a:solidFill>
              </a:rPr>
              <a:t>actuators</a:t>
            </a:r>
            <a:endParaRPr lang="en-US" sz="1400" dirty="0"/>
          </a:p>
        </p:txBody>
      </p:sp>
      <p:cxnSp>
        <p:nvCxnSpPr>
          <p:cNvPr id="79" name="Straight Arrow Connector 78"/>
          <p:cNvCxnSpPr/>
          <p:nvPr/>
        </p:nvCxnSpPr>
        <p:spPr bwMode="auto">
          <a:xfrm rot="5400000">
            <a:off x="3314700" y="4152900"/>
            <a:ext cx="381794" cy="794"/>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82" name="Straight Arrow Connector 81"/>
          <p:cNvCxnSpPr/>
          <p:nvPr/>
        </p:nvCxnSpPr>
        <p:spPr bwMode="auto">
          <a:xfrm rot="5400000">
            <a:off x="3924300" y="4152900"/>
            <a:ext cx="381794" cy="794"/>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83" name="Straight Arrow Connector 82"/>
          <p:cNvCxnSpPr/>
          <p:nvPr/>
        </p:nvCxnSpPr>
        <p:spPr bwMode="auto">
          <a:xfrm rot="5400000">
            <a:off x="1333500" y="4152900"/>
            <a:ext cx="381794" cy="794"/>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84" name="TextBox 83"/>
          <p:cNvSpPr txBox="1"/>
          <p:nvPr/>
        </p:nvSpPr>
        <p:spPr>
          <a:xfrm>
            <a:off x="762000" y="3962400"/>
            <a:ext cx="1418978" cy="307777"/>
          </a:xfrm>
          <a:prstGeom prst="rect">
            <a:avLst/>
          </a:prstGeom>
          <a:noFill/>
        </p:spPr>
        <p:txBody>
          <a:bodyPr wrap="none" rtlCol="0">
            <a:spAutoFit/>
          </a:bodyPr>
          <a:lstStyle/>
          <a:p>
            <a:r>
              <a:rPr lang="en-US" sz="1400" dirty="0" smtClean="0">
                <a:solidFill>
                  <a:schemeClr val="tx1"/>
                </a:solidFill>
              </a:rPr>
              <a:t>slewing  torque</a:t>
            </a:r>
            <a:endParaRPr lang="en-US" sz="1400" dirty="0">
              <a:solidFill>
                <a:schemeClr val="tx1"/>
              </a:solidFill>
            </a:endParaRPr>
          </a:p>
        </p:txBody>
      </p:sp>
      <p:sp>
        <p:nvSpPr>
          <p:cNvPr id="85" name="TextBox 84"/>
          <p:cNvSpPr txBox="1"/>
          <p:nvPr/>
        </p:nvSpPr>
        <p:spPr>
          <a:xfrm>
            <a:off x="2263410" y="3962400"/>
            <a:ext cx="1317990" cy="307777"/>
          </a:xfrm>
          <a:prstGeom prst="rect">
            <a:avLst/>
          </a:prstGeom>
          <a:noFill/>
        </p:spPr>
        <p:txBody>
          <a:bodyPr wrap="none" rtlCol="0">
            <a:spAutoFit/>
          </a:bodyPr>
          <a:lstStyle/>
          <a:p>
            <a:r>
              <a:rPr lang="en-US" sz="1400" dirty="0" smtClean="0">
                <a:solidFill>
                  <a:schemeClr val="tx1"/>
                </a:solidFill>
              </a:rPr>
              <a:t>secular torque</a:t>
            </a:r>
            <a:endParaRPr lang="en-US" sz="1400" dirty="0">
              <a:solidFill>
                <a:schemeClr val="tx1"/>
              </a:solidFill>
            </a:endParaRPr>
          </a:p>
        </p:txBody>
      </p:sp>
      <p:sp>
        <p:nvSpPr>
          <p:cNvPr id="86" name="TextBox 85"/>
          <p:cNvSpPr txBox="1"/>
          <p:nvPr/>
        </p:nvSpPr>
        <p:spPr>
          <a:xfrm>
            <a:off x="3505200" y="3962400"/>
            <a:ext cx="1229824" cy="307777"/>
          </a:xfrm>
          <a:prstGeom prst="rect">
            <a:avLst/>
          </a:prstGeom>
          <a:noFill/>
        </p:spPr>
        <p:txBody>
          <a:bodyPr wrap="none" rtlCol="0">
            <a:spAutoFit/>
          </a:bodyPr>
          <a:lstStyle/>
          <a:p>
            <a:r>
              <a:rPr lang="en-US" sz="1400" dirty="0" smtClean="0">
                <a:solidFill>
                  <a:schemeClr val="tx1"/>
                </a:solidFill>
              </a:rPr>
              <a:t>cyclic  torque</a:t>
            </a:r>
            <a:endParaRPr lang="en-US" sz="1400" dirty="0">
              <a:solidFill>
                <a:schemeClr val="tx1"/>
              </a:solidFill>
            </a:endParaRPr>
          </a:p>
        </p:txBody>
      </p:sp>
      <p:sp>
        <p:nvSpPr>
          <p:cNvPr id="87" name="Rounded Rectangle 86"/>
          <p:cNvSpPr/>
          <p:nvPr/>
        </p:nvSpPr>
        <p:spPr bwMode="auto">
          <a:xfrm>
            <a:off x="304800" y="1295400"/>
            <a:ext cx="990600" cy="3048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200" b="0" i="0" u="none" strike="noStrike" cap="none" normalizeH="0" baseline="0" dirty="0" smtClean="0">
                <a:ln>
                  <a:noFill/>
                </a:ln>
                <a:solidFill>
                  <a:schemeClr val="bg1"/>
                </a:solidFill>
                <a:effectLst/>
                <a:latin typeface="Arial" charset="0"/>
                <a:ea typeface="ＭＳ Ｐゴシック" charset="-128"/>
              </a:rPr>
              <a:t>acquisition</a:t>
            </a:r>
            <a:endParaRPr kumimoji="0" lang="en-US" sz="1200" b="0" i="0" u="none" strike="noStrike" cap="none" normalizeH="0" baseline="0" dirty="0" smtClean="0">
              <a:ln>
                <a:noFill/>
              </a:ln>
              <a:solidFill>
                <a:schemeClr val="bg1"/>
              </a:solidFill>
              <a:effectLst/>
              <a:latin typeface="Arial" charset="0"/>
              <a:ea typeface="ＭＳ Ｐゴシック" charset="-128"/>
            </a:endParaRPr>
          </a:p>
        </p:txBody>
      </p:sp>
      <p:sp>
        <p:nvSpPr>
          <p:cNvPr id="88" name="Rounded Rectangle 87"/>
          <p:cNvSpPr/>
          <p:nvPr/>
        </p:nvSpPr>
        <p:spPr bwMode="auto">
          <a:xfrm>
            <a:off x="304800" y="1828800"/>
            <a:ext cx="990600" cy="3048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200" b="0" i="0" u="none" strike="noStrike" cap="none" normalizeH="0" baseline="0" dirty="0" smtClean="0">
                <a:ln>
                  <a:noFill/>
                </a:ln>
                <a:solidFill>
                  <a:schemeClr val="bg1"/>
                </a:solidFill>
                <a:effectLst/>
                <a:latin typeface="Arial" charset="0"/>
                <a:ea typeface="ＭＳ Ｐゴシック" charset="-128"/>
              </a:rPr>
              <a:t>passive</a:t>
            </a:r>
          </a:p>
        </p:txBody>
      </p:sp>
      <p:sp>
        <p:nvSpPr>
          <p:cNvPr id="89" name="Rounded Rectangle 88"/>
          <p:cNvSpPr/>
          <p:nvPr/>
        </p:nvSpPr>
        <p:spPr bwMode="auto">
          <a:xfrm>
            <a:off x="304800" y="2362200"/>
            <a:ext cx="990600" cy="3048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200" b="0" i="0" u="none" strike="noStrike" cap="none" normalizeH="0" baseline="0" dirty="0" smtClean="0">
                <a:ln>
                  <a:noFill/>
                </a:ln>
                <a:solidFill>
                  <a:schemeClr val="bg1"/>
                </a:solidFill>
                <a:effectLst/>
                <a:latin typeface="Arial" charset="0"/>
                <a:ea typeface="ＭＳ Ｐゴシック" charset="-128"/>
              </a:rPr>
              <a:t>targeting</a:t>
            </a:r>
          </a:p>
        </p:txBody>
      </p:sp>
      <p:sp>
        <p:nvSpPr>
          <p:cNvPr id="90" name="Rounded Rectangle 89"/>
          <p:cNvSpPr/>
          <p:nvPr/>
        </p:nvSpPr>
        <p:spPr bwMode="auto">
          <a:xfrm>
            <a:off x="304800" y="2895600"/>
            <a:ext cx="990600" cy="3048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200" b="0" i="0" u="none" strike="noStrike" cap="none" normalizeH="0" baseline="0" dirty="0" smtClean="0">
                <a:ln>
                  <a:noFill/>
                </a:ln>
                <a:solidFill>
                  <a:schemeClr val="bg1"/>
                </a:solidFill>
                <a:effectLst/>
                <a:latin typeface="Arial" charset="0"/>
                <a:ea typeface="ＭＳ Ｐゴシック" charset="-128"/>
              </a:rPr>
              <a:t>tracking</a:t>
            </a:r>
          </a:p>
        </p:txBody>
      </p:sp>
      <p:sp>
        <p:nvSpPr>
          <p:cNvPr id="91" name="Rounded Rectangle 90"/>
          <p:cNvSpPr/>
          <p:nvPr/>
        </p:nvSpPr>
        <p:spPr bwMode="auto">
          <a:xfrm>
            <a:off x="304800" y="3429000"/>
            <a:ext cx="990600" cy="3048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200" b="0" i="0" u="none" strike="noStrike" cap="none" normalizeH="0" baseline="0" dirty="0" smtClean="0">
                <a:ln>
                  <a:noFill/>
                </a:ln>
                <a:solidFill>
                  <a:schemeClr val="bg1"/>
                </a:solidFill>
                <a:effectLst/>
                <a:latin typeface="Arial" charset="0"/>
                <a:ea typeface="ＭＳ Ｐゴシック" charset="-128"/>
              </a:rPr>
              <a:t>safe </a:t>
            </a:r>
          </a:p>
        </p:txBody>
      </p:sp>
      <p:sp>
        <p:nvSpPr>
          <p:cNvPr id="93" name="TextBox 92"/>
          <p:cNvSpPr txBox="1"/>
          <p:nvPr/>
        </p:nvSpPr>
        <p:spPr>
          <a:xfrm>
            <a:off x="1295400" y="1338590"/>
            <a:ext cx="1600200" cy="261610"/>
          </a:xfrm>
          <a:prstGeom prst="rect">
            <a:avLst/>
          </a:prstGeom>
          <a:noFill/>
        </p:spPr>
        <p:txBody>
          <a:bodyPr wrap="square" rtlCol="0">
            <a:spAutoFit/>
          </a:bodyPr>
          <a:lstStyle/>
          <a:p>
            <a:r>
              <a:rPr lang="en-US" sz="1100" dirty="0" smtClean="0">
                <a:solidFill>
                  <a:schemeClr val="tx1"/>
                </a:solidFill>
              </a:rPr>
              <a:t>(relaxed requirements)</a:t>
            </a:r>
            <a:endParaRPr lang="en-US" sz="1100" dirty="0">
              <a:solidFill>
                <a:schemeClr val="tx1"/>
              </a:solidFill>
            </a:endParaRPr>
          </a:p>
        </p:txBody>
      </p:sp>
      <p:sp>
        <p:nvSpPr>
          <p:cNvPr id="94" name="TextBox 93"/>
          <p:cNvSpPr txBox="1"/>
          <p:nvPr/>
        </p:nvSpPr>
        <p:spPr>
          <a:xfrm>
            <a:off x="1295400" y="1762036"/>
            <a:ext cx="1600200" cy="600164"/>
          </a:xfrm>
          <a:prstGeom prst="rect">
            <a:avLst/>
          </a:prstGeom>
          <a:noFill/>
        </p:spPr>
        <p:txBody>
          <a:bodyPr wrap="square" rtlCol="0">
            <a:spAutoFit/>
          </a:bodyPr>
          <a:lstStyle/>
          <a:p>
            <a:r>
              <a:rPr lang="en-US" sz="1100" dirty="0" smtClean="0">
                <a:solidFill>
                  <a:schemeClr val="tx1"/>
                </a:solidFill>
              </a:rPr>
              <a:t>Slew: non</a:t>
            </a:r>
            <a:r>
              <a:rPr lang="en-US" sz="1100" dirty="0" smtClean="0">
                <a:solidFill>
                  <a:schemeClr val="tx1"/>
                </a:solidFill>
              </a:rPr>
              <a:t>e</a:t>
            </a:r>
          </a:p>
          <a:p>
            <a:r>
              <a:rPr lang="en-US" sz="1100" dirty="0" smtClean="0">
                <a:solidFill>
                  <a:schemeClr val="tx1"/>
                </a:solidFill>
              </a:rPr>
              <a:t>Pointing: </a:t>
            </a:r>
            <a:r>
              <a:rPr lang="en-US" sz="1100" dirty="0" smtClean="0">
                <a:solidFill>
                  <a:schemeClr val="tx1"/>
                </a:solidFill>
              </a:rPr>
              <a:t>1</a:t>
            </a:r>
            <a:r>
              <a:rPr lang="en-US" sz="1100" b="1" dirty="0" smtClean="0">
                <a:solidFill>
                  <a:schemeClr val="tx1"/>
                </a:solidFill>
              </a:rPr>
              <a:t>°</a:t>
            </a:r>
            <a:endParaRPr lang="en-US" sz="1100" dirty="0" smtClean="0">
              <a:solidFill>
                <a:schemeClr val="tx1"/>
              </a:solidFill>
            </a:endParaRPr>
          </a:p>
          <a:p>
            <a:endParaRPr lang="en-US" sz="1100" dirty="0" smtClean="0">
              <a:solidFill>
                <a:schemeClr val="tx1"/>
              </a:solidFill>
            </a:endParaRPr>
          </a:p>
        </p:txBody>
      </p:sp>
      <p:sp>
        <p:nvSpPr>
          <p:cNvPr id="95" name="TextBox 94"/>
          <p:cNvSpPr txBox="1"/>
          <p:nvPr/>
        </p:nvSpPr>
        <p:spPr>
          <a:xfrm>
            <a:off x="1295400" y="2202359"/>
            <a:ext cx="1752600" cy="769441"/>
          </a:xfrm>
          <a:prstGeom prst="rect">
            <a:avLst/>
          </a:prstGeom>
          <a:noFill/>
        </p:spPr>
        <p:txBody>
          <a:bodyPr wrap="square" rtlCol="0">
            <a:spAutoFit/>
          </a:bodyPr>
          <a:lstStyle/>
          <a:p>
            <a:r>
              <a:rPr lang="en-US" sz="1100" dirty="0" smtClean="0">
                <a:solidFill>
                  <a:schemeClr val="tx1"/>
                </a:solidFill>
              </a:rPr>
              <a:t>Slew : 2</a:t>
            </a:r>
            <a:r>
              <a:rPr lang="el-GR" sz="1100" dirty="0" smtClean="0">
                <a:solidFill>
                  <a:schemeClr val="tx1"/>
                </a:solidFill>
              </a:rPr>
              <a:t>η</a:t>
            </a:r>
            <a:r>
              <a:rPr lang="en-US" sz="1100" dirty="0" smtClean="0">
                <a:solidFill>
                  <a:schemeClr val="tx1"/>
                </a:solidFill>
              </a:rPr>
              <a:t> in P/4 once every </a:t>
            </a:r>
            <a:r>
              <a:rPr lang="en-US" sz="1100" dirty="0" smtClean="0">
                <a:solidFill>
                  <a:schemeClr val="tx1"/>
                </a:solidFill>
              </a:rPr>
              <a:t>week</a:t>
            </a:r>
          </a:p>
          <a:p>
            <a:r>
              <a:rPr lang="en-US" sz="1100" dirty="0" smtClean="0">
                <a:solidFill>
                  <a:schemeClr val="tx1"/>
                </a:solidFill>
              </a:rPr>
              <a:t>Pointing: FOV/2 = </a:t>
            </a:r>
            <a:r>
              <a:rPr lang="en-US" sz="1100" dirty="0" smtClean="0">
                <a:solidFill>
                  <a:schemeClr val="tx1"/>
                </a:solidFill>
              </a:rPr>
              <a:t>0.3</a:t>
            </a:r>
            <a:r>
              <a:rPr lang="en-US" sz="1100" b="1" dirty="0" smtClean="0">
                <a:solidFill>
                  <a:schemeClr val="tx1"/>
                </a:solidFill>
              </a:rPr>
              <a:t>°</a:t>
            </a:r>
            <a:endParaRPr lang="en-US" sz="1100" dirty="0" smtClean="0">
              <a:solidFill>
                <a:schemeClr val="tx1"/>
              </a:solidFill>
            </a:endParaRPr>
          </a:p>
          <a:p>
            <a:endParaRPr lang="en-US" sz="1100" dirty="0">
              <a:solidFill>
                <a:schemeClr val="tx1"/>
              </a:solidFill>
            </a:endParaRPr>
          </a:p>
        </p:txBody>
      </p:sp>
      <p:sp>
        <p:nvSpPr>
          <p:cNvPr id="96" name="TextBox 95"/>
          <p:cNvSpPr txBox="1"/>
          <p:nvPr/>
        </p:nvSpPr>
        <p:spPr>
          <a:xfrm>
            <a:off x="1295400" y="2743200"/>
            <a:ext cx="1676400" cy="600164"/>
          </a:xfrm>
          <a:prstGeom prst="rect">
            <a:avLst/>
          </a:prstGeom>
          <a:noFill/>
        </p:spPr>
        <p:txBody>
          <a:bodyPr wrap="square" rtlCol="0">
            <a:spAutoFit/>
          </a:bodyPr>
          <a:lstStyle/>
          <a:p>
            <a:r>
              <a:rPr lang="en-US" sz="1100" dirty="0" smtClean="0">
                <a:solidFill>
                  <a:schemeClr val="tx1"/>
                </a:solidFill>
              </a:rPr>
              <a:t>Slew: </a:t>
            </a:r>
            <a:r>
              <a:rPr lang="el-GR" sz="1100" dirty="0" smtClean="0">
                <a:solidFill>
                  <a:schemeClr val="tx1"/>
                </a:solidFill>
              </a:rPr>
              <a:t>η</a:t>
            </a:r>
            <a:r>
              <a:rPr lang="en-US" sz="1100" dirty="0" smtClean="0">
                <a:solidFill>
                  <a:schemeClr val="tx1"/>
                </a:solidFill>
              </a:rPr>
              <a:t>/2 in P/4 once every </a:t>
            </a:r>
            <a:r>
              <a:rPr lang="en-US" sz="1100" dirty="0" smtClean="0">
                <a:solidFill>
                  <a:schemeClr val="tx1"/>
                </a:solidFill>
              </a:rPr>
              <a:t>orbit</a:t>
            </a:r>
          </a:p>
          <a:p>
            <a:r>
              <a:rPr lang="en-US" sz="1100" dirty="0" smtClean="0">
                <a:solidFill>
                  <a:schemeClr val="tx1"/>
                </a:solidFill>
              </a:rPr>
              <a:t>Pointing: FOV/2 = 0.3</a:t>
            </a:r>
            <a:r>
              <a:rPr lang="en-US" sz="1100" b="1" dirty="0" smtClean="0">
                <a:solidFill>
                  <a:schemeClr val="tx1"/>
                </a:solidFill>
              </a:rPr>
              <a:t>°</a:t>
            </a:r>
            <a:endParaRPr lang="en-US" sz="1100" dirty="0">
              <a:solidFill>
                <a:schemeClr val="tx1"/>
              </a:solidFill>
            </a:endParaRPr>
          </a:p>
        </p:txBody>
      </p:sp>
      <p:sp>
        <p:nvSpPr>
          <p:cNvPr id="97" name="TextBox 96"/>
          <p:cNvSpPr txBox="1"/>
          <p:nvPr/>
        </p:nvSpPr>
        <p:spPr>
          <a:xfrm>
            <a:off x="1295400" y="3429000"/>
            <a:ext cx="1600200" cy="261610"/>
          </a:xfrm>
          <a:prstGeom prst="rect">
            <a:avLst/>
          </a:prstGeom>
          <a:noFill/>
        </p:spPr>
        <p:txBody>
          <a:bodyPr wrap="square" rtlCol="0">
            <a:spAutoFit/>
          </a:bodyPr>
          <a:lstStyle/>
          <a:p>
            <a:r>
              <a:rPr lang="en-US" sz="1100" dirty="0" smtClean="0">
                <a:solidFill>
                  <a:schemeClr val="tx1"/>
                </a:solidFill>
              </a:rPr>
              <a:t>(</a:t>
            </a:r>
            <a:r>
              <a:rPr lang="en-US" sz="1100" dirty="0" smtClean="0">
                <a:solidFill>
                  <a:schemeClr val="tx1"/>
                </a:solidFill>
              </a:rPr>
              <a:t>relaxed</a:t>
            </a:r>
            <a:r>
              <a:rPr lang="en-US" sz="1100" dirty="0" smtClean="0">
                <a:solidFill>
                  <a:schemeClr val="tx1"/>
                </a:solidFill>
              </a:rPr>
              <a:t> </a:t>
            </a:r>
            <a:r>
              <a:rPr lang="en-US" sz="1100" dirty="0" smtClean="0">
                <a:solidFill>
                  <a:schemeClr val="tx1"/>
                </a:solidFill>
              </a:rPr>
              <a:t>requirements)</a:t>
            </a:r>
            <a:endParaRPr lang="en-US" sz="1100" dirty="0">
              <a:solidFill>
                <a:schemeClr val="tx1"/>
              </a:solidFill>
            </a:endParaRPr>
          </a:p>
        </p:txBody>
      </p:sp>
      <p:cxnSp>
        <p:nvCxnSpPr>
          <p:cNvPr id="99" name="Straight Connector 98"/>
          <p:cNvCxnSpPr/>
          <p:nvPr/>
        </p:nvCxnSpPr>
        <p:spPr bwMode="auto">
          <a:xfrm>
            <a:off x="5791200" y="5433536"/>
            <a:ext cx="22860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04" name="Straight Connector 103"/>
          <p:cNvCxnSpPr/>
          <p:nvPr/>
        </p:nvCxnSpPr>
        <p:spPr bwMode="auto">
          <a:xfrm rot="5400000" flipH="1" flipV="1">
            <a:off x="6247605" y="5585142"/>
            <a:ext cx="304801"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05" name="Straight Connector 104"/>
          <p:cNvCxnSpPr/>
          <p:nvPr/>
        </p:nvCxnSpPr>
        <p:spPr bwMode="auto">
          <a:xfrm rot="5400000" flipH="1" flipV="1">
            <a:off x="7468394" y="5585143"/>
            <a:ext cx="304801"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06" name="Straight Connector 105"/>
          <p:cNvCxnSpPr/>
          <p:nvPr/>
        </p:nvCxnSpPr>
        <p:spPr bwMode="auto">
          <a:xfrm rot="5400000" flipH="1" flipV="1">
            <a:off x="6400005" y="5280342"/>
            <a:ext cx="304801"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107" name="Rectangle 106"/>
          <p:cNvSpPr/>
          <p:nvPr/>
        </p:nvSpPr>
        <p:spPr>
          <a:xfrm>
            <a:off x="7315200" y="5738336"/>
            <a:ext cx="609600" cy="430887"/>
          </a:xfrm>
          <a:prstGeom prst="rect">
            <a:avLst/>
          </a:prstGeom>
          <a:ln>
            <a:solidFill>
              <a:schemeClr val="tx1"/>
            </a:solidFill>
          </a:ln>
        </p:spPr>
        <p:txBody>
          <a:bodyPr wrap="square">
            <a:spAutoFit/>
          </a:bodyPr>
          <a:lstStyle/>
          <a:p>
            <a:pPr algn="ctr"/>
            <a:r>
              <a:rPr lang="en-US" sz="1100" dirty="0" smtClean="0">
                <a:solidFill>
                  <a:schemeClr val="tx1"/>
                </a:solidFill>
              </a:rPr>
              <a:t>RW</a:t>
            </a:r>
          </a:p>
          <a:p>
            <a:pPr algn="ctr"/>
            <a:r>
              <a:rPr lang="en-US" sz="1100" dirty="0" smtClean="0">
                <a:solidFill>
                  <a:schemeClr val="tx1"/>
                </a:solidFill>
              </a:rPr>
              <a:t>(x4)</a:t>
            </a:r>
            <a:endParaRPr lang="en-US" sz="1100" dirty="0">
              <a:solidFill>
                <a:schemeClr val="tx1"/>
              </a:solidFill>
            </a:endParaRPr>
          </a:p>
        </p:txBody>
      </p:sp>
      <p:sp>
        <p:nvSpPr>
          <p:cNvPr id="110" name="Rectangle 109"/>
          <p:cNvSpPr/>
          <p:nvPr/>
        </p:nvSpPr>
        <p:spPr>
          <a:xfrm>
            <a:off x="6248400" y="4697849"/>
            <a:ext cx="609600" cy="430887"/>
          </a:xfrm>
          <a:prstGeom prst="rect">
            <a:avLst/>
          </a:prstGeom>
          <a:ln>
            <a:solidFill>
              <a:schemeClr val="tx1"/>
            </a:solidFill>
          </a:ln>
        </p:spPr>
        <p:txBody>
          <a:bodyPr wrap="square">
            <a:spAutoFit/>
          </a:bodyPr>
          <a:lstStyle/>
          <a:p>
            <a:pPr algn="ctr"/>
            <a:r>
              <a:rPr lang="en-US" sz="1100" dirty="0" smtClean="0">
                <a:solidFill>
                  <a:schemeClr val="tx1"/>
                </a:solidFill>
              </a:rPr>
              <a:t>MGM</a:t>
            </a:r>
          </a:p>
          <a:p>
            <a:pPr algn="ctr"/>
            <a:r>
              <a:rPr lang="en-US" sz="1100" dirty="0" smtClean="0">
                <a:solidFill>
                  <a:schemeClr val="tx1"/>
                </a:solidFill>
              </a:rPr>
              <a:t>X, Y, Z</a:t>
            </a:r>
            <a:endParaRPr lang="en-US" sz="1100" dirty="0">
              <a:solidFill>
                <a:schemeClr val="tx1"/>
              </a:solidFill>
            </a:endParaRPr>
          </a:p>
        </p:txBody>
      </p:sp>
      <p:cxnSp>
        <p:nvCxnSpPr>
          <p:cNvPr id="111" name="Straight Connector 110"/>
          <p:cNvCxnSpPr/>
          <p:nvPr/>
        </p:nvCxnSpPr>
        <p:spPr bwMode="auto">
          <a:xfrm rot="5400000" flipH="1" flipV="1">
            <a:off x="7239794" y="5280341"/>
            <a:ext cx="304801"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112" name="Rectangle 111"/>
          <p:cNvSpPr/>
          <p:nvPr/>
        </p:nvSpPr>
        <p:spPr>
          <a:xfrm>
            <a:off x="7086600" y="4697848"/>
            <a:ext cx="609600" cy="430887"/>
          </a:xfrm>
          <a:prstGeom prst="rect">
            <a:avLst/>
          </a:prstGeom>
          <a:ln>
            <a:solidFill>
              <a:schemeClr val="tx1"/>
            </a:solidFill>
          </a:ln>
        </p:spPr>
        <p:txBody>
          <a:bodyPr wrap="square">
            <a:spAutoFit/>
          </a:bodyPr>
          <a:lstStyle/>
          <a:p>
            <a:pPr algn="ctr"/>
            <a:r>
              <a:rPr lang="en-US" sz="1100" dirty="0" smtClean="0">
                <a:solidFill>
                  <a:schemeClr val="tx1"/>
                </a:solidFill>
              </a:rPr>
              <a:t>SS</a:t>
            </a:r>
          </a:p>
          <a:p>
            <a:pPr algn="ctr"/>
            <a:r>
              <a:rPr lang="en-US" sz="1100" dirty="0" smtClean="0">
                <a:solidFill>
                  <a:schemeClr val="tx1"/>
                </a:solidFill>
              </a:rPr>
              <a:t>(x4)</a:t>
            </a:r>
            <a:endParaRPr lang="en-US" sz="1100" dirty="0">
              <a:solidFill>
                <a:schemeClr val="tx1"/>
              </a:solidFill>
            </a:endParaRPr>
          </a:p>
        </p:txBody>
      </p:sp>
      <p:sp>
        <p:nvSpPr>
          <p:cNvPr id="113" name="TextBox 112"/>
          <p:cNvSpPr txBox="1"/>
          <p:nvPr/>
        </p:nvSpPr>
        <p:spPr>
          <a:xfrm>
            <a:off x="8153023" y="5204936"/>
            <a:ext cx="704039" cy="523220"/>
          </a:xfrm>
          <a:prstGeom prst="rect">
            <a:avLst/>
          </a:prstGeom>
          <a:noFill/>
        </p:spPr>
        <p:txBody>
          <a:bodyPr wrap="none" rtlCol="0">
            <a:spAutoFit/>
          </a:bodyPr>
          <a:lstStyle/>
          <a:p>
            <a:pPr algn="ctr">
              <a:spcBef>
                <a:spcPts val="0"/>
              </a:spcBef>
            </a:pPr>
            <a:r>
              <a:rPr lang="en-US" sz="1400" dirty="0" smtClean="0">
                <a:solidFill>
                  <a:schemeClr val="tx1"/>
                </a:solidFill>
              </a:rPr>
              <a:t>OBDH</a:t>
            </a:r>
          </a:p>
          <a:p>
            <a:pPr algn="ctr">
              <a:spcBef>
                <a:spcPts val="0"/>
              </a:spcBef>
            </a:pPr>
            <a:r>
              <a:rPr lang="en-US" sz="1400" dirty="0" smtClean="0">
                <a:solidFill>
                  <a:schemeClr val="tx1"/>
                </a:solidFill>
              </a:rPr>
              <a:t>bus</a:t>
            </a:r>
            <a:endParaRPr lang="en-US" sz="1400" dirty="0">
              <a:solidFill>
                <a:schemeClr val="tx1"/>
              </a:solidFill>
            </a:endParaRPr>
          </a:p>
        </p:txBody>
      </p:sp>
      <p:sp>
        <p:nvSpPr>
          <p:cNvPr id="114" name="TextBox 113"/>
          <p:cNvSpPr txBox="1"/>
          <p:nvPr/>
        </p:nvSpPr>
        <p:spPr>
          <a:xfrm>
            <a:off x="5181600" y="5791200"/>
            <a:ext cx="920445" cy="307777"/>
          </a:xfrm>
          <a:prstGeom prst="rect">
            <a:avLst/>
          </a:prstGeom>
          <a:noFill/>
        </p:spPr>
        <p:txBody>
          <a:bodyPr wrap="none" rtlCol="0">
            <a:spAutoFit/>
          </a:bodyPr>
          <a:lstStyle/>
          <a:p>
            <a:r>
              <a:rPr lang="en-US" sz="1400" dirty="0" smtClean="0">
                <a:solidFill>
                  <a:schemeClr val="tx1"/>
                </a:solidFill>
              </a:rPr>
              <a:t>actuators</a:t>
            </a:r>
            <a:endParaRPr lang="en-US" sz="1400" dirty="0">
              <a:solidFill>
                <a:schemeClr val="tx1"/>
              </a:solidFill>
            </a:endParaRPr>
          </a:p>
        </p:txBody>
      </p:sp>
      <p:sp>
        <p:nvSpPr>
          <p:cNvPr id="115" name="TextBox 114"/>
          <p:cNvSpPr txBox="1"/>
          <p:nvPr/>
        </p:nvSpPr>
        <p:spPr>
          <a:xfrm>
            <a:off x="5181600" y="4747736"/>
            <a:ext cx="811441" cy="307777"/>
          </a:xfrm>
          <a:prstGeom prst="rect">
            <a:avLst/>
          </a:prstGeom>
          <a:noFill/>
        </p:spPr>
        <p:txBody>
          <a:bodyPr wrap="none" rtlCol="0">
            <a:spAutoFit/>
          </a:bodyPr>
          <a:lstStyle/>
          <a:p>
            <a:r>
              <a:rPr lang="en-US" sz="1400" dirty="0" smtClean="0">
                <a:solidFill>
                  <a:schemeClr val="tx1"/>
                </a:solidFill>
              </a:rPr>
              <a:t>sensors</a:t>
            </a:r>
            <a:endParaRPr lang="en-US" sz="1400" dirty="0">
              <a:solidFill>
                <a:schemeClr val="tx1"/>
              </a:solidFill>
            </a:endParaRPr>
          </a:p>
        </p:txBody>
      </p:sp>
      <p:pic>
        <p:nvPicPr>
          <p:cNvPr id="48136" name="Picture 8"/>
          <p:cNvPicPr>
            <a:picLocks noChangeAspect="1" noChangeArrowheads="1"/>
          </p:cNvPicPr>
          <p:nvPr/>
        </p:nvPicPr>
        <p:blipFill>
          <a:blip r:embed="rId5"/>
          <a:srcRect/>
          <a:stretch>
            <a:fillRect/>
          </a:stretch>
        </p:blipFill>
        <p:spPr bwMode="auto">
          <a:xfrm>
            <a:off x="6248400" y="1066800"/>
            <a:ext cx="2203450" cy="193675"/>
          </a:xfrm>
          <a:prstGeom prst="rect">
            <a:avLst/>
          </a:prstGeom>
          <a:noFill/>
          <a:ln w="9525">
            <a:noFill/>
            <a:miter lim="800000"/>
            <a:headEnd/>
            <a:tailEnd/>
          </a:ln>
          <a:effectLst/>
        </p:spPr>
      </p:pic>
      <p:pic>
        <p:nvPicPr>
          <p:cNvPr id="48137" name="Picture 9"/>
          <p:cNvPicPr>
            <a:picLocks noChangeAspect="1" noChangeArrowheads="1"/>
          </p:cNvPicPr>
          <p:nvPr/>
        </p:nvPicPr>
        <p:blipFill>
          <a:blip r:embed="rId6"/>
          <a:srcRect/>
          <a:stretch>
            <a:fillRect/>
          </a:stretch>
        </p:blipFill>
        <p:spPr bwMode="auto">
          <a:xfrm>
            <a:off x="5029200" y="1828800"/>
            <a:ext cx="174625" cy="803275"/>
          </a:xfrm>
          <a:prstGeom prst="rect">
            <a:avLst/>
          </a:prstGeom>
          <a:noFill/>
          <a:ln w="9525">
            <a:noFill/>
            <a:miter lim="800000"/>
            <a:headEnd/>
            <a:tailEnd/>
          </a:ln>
          <a:effectLst/>
        </p:spPr>
      </p:pic>
      <p:pic>
        <p:nvPicPr>
          <p:cNvPr id="48138" name="Picture 10"/>
          <p:cNvPicPr>
            <a:picLocks noChangeAspect="1" noChangeArrowheads="1"/>
          </p:cNvPicPr>
          <p:nvPr/>
        </p:nvPicPr>
        <p:blipFill>
          <a:blip r:embed="rId7"/>
          <a:srcRect/>
          <a:stretch>
            <a:fillRect/>
          </a:stretch>
        </p:blipFill>
        <p:spPr bwMode="auto">
          <a:xfrm>
            <a:off x="6553200" y="3352800"/>
            <a:ext cx="784225" cy="174625"/>
          </a:xfrm>
          <a:prstGeom prst="rect">
            <a:avLst/>
          </a:prstGeom>
          <a:noFill/>
          <a:ln w="9525">
            <a:noFill/>
            <a:miter lim="800000"/>
            <a:headEnd/>
            <a:tailEnd/>
          </a:ln>
          <a:effectLst/>
        </p:spPr>
      </p:pic>
      <p:pic>
        <p:nvPicPr>
          <p:cNvPr id="48139" name="Picture 11"/>
          <p:cNvPicPr>
            <a:picLocks noChangeAspect="1" noChangeArrowheads="1"/>
          </p:cNvPicPr>
          <p:nvPr/>
        </p:nvPicPr>
        <p:blipFill>
          <a:blip r:embed="rId8"/>
          <a:srcRect/>
          <a:stretch>
            <a:fillRect/>
          </a:stretch>
        </p:blipFill>
        <p:spPr bwMode="auto">
          <a:xfrm>
            <a:off x="7772400" y="1676400"/>
            <a:ext cx="663575" cy="693737"/>
          </a:xfrm>
          <a:prstGeom prst="rect">
            <a:avLst/>
          </a:prstGeom>
          <a:noFill/>
          <a:ln w="9525">
            <a:noFill/>
            <a:miter lim="800000"/>
            <a:headEnd/>
            <a:tailEnd/>
          </a:ln>
          <a:effectLst/>
        </p:spPr>
      </p:pic>
      <p:sp>
        <p:nvSpPr>
          <p:cNvPr id="48142"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8144"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FFFFFF"/>
                </a:solidFill>
                <a:effectLst/>
                <a:latin typeface="Arial" pitchFamily="34" charset="0"/>
                <a:ea typeface="Calibri" pitchFamily="34" charset="0"/>
                <a:cs typeface="Times New Roman" pitchFamily="18" charset="0"/>
              </a:rPr>
              <a:t/>
            </a:r>
            <a:br>
              <a:rPr kumimoji="0" lang="en-US" sz="1100" b="0" i="0" u="none" strike="noStrike" cap="none" normalizeH="0" baseline="0" smtClean="0">
                <a:ln>
                  <a:noFill/>
                </a:ln>
                <a:solidFill>
                  <a:srgbClr val="FFFFFF"/>
                </a:solidFill>
                <a:effectLst/>
                <a:latin typeface="Arial" pitchFamily="34" charset="0"/>
                <a:ea typeface="Calibri" pitchFamily="34" charset="0"/>
                <a:cs typeface="Times New Roman" pitchFamily="18" charset="0"/>
              </a:rPr>
            </a:b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48143" name="Picture 15"/>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0" y="0"/>
            <a:ext cx="704850" cy="342900"/>
          </a:xfrm>
          <a:prstGeom prst="rect">
            <a:avLst/>
          </a:prstGeom>
          <a:noFill/>
        </p:spPr>
      </p:pic>
      <p:sp>
        <p:nvSpPr>
          <p:cNvPr id="48145" name="Rectangle 17"/>
          <p:cNvSpPr>
            <a:spLocks noChangeArrowheads="1"/>
          </p:cNvSpPr>
          <p:nvPr/>
        </p:nvSpPr>
        <p:spPr bwMode="auto">
          <a:xfrm>
            <a:off x="0" y="3429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8147"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D9D9D9"/>
                </a:solidFill>
                <a:effectLst/>
                <a:latin typeface="Arial" pitchFamily="34" charset="0"/>
                <a:ea typeface="Calibri" pitchFamily="34" charset="0"/>
                <a:cs typeface="Times New Roman" pitchFamily="18" charset="0"/>
              </a:rPr>
              <a:t/>
            </a:r>
            <a:br>
              <a:rPr kumimoji="0" lang="en-US" sz="1100" b="0" i="0" u="none" strike="noStrike" cap="none" normalizeH="0" baseline="0" smtClean="0">
                <a:ln>
                  <a:noFill/>
                </a:ln>
                <a:solidFill>
                  <a:srgbClr val="D9D9D9"/>
                </a:solidFill>
                <a:effectLst/>
                <a:latin typeface="Arial" pitchFamily="34" charset="0"/>
                <a:ea typeface="Calibri" pitchFamily="34" charset="0"/>
                <a:cs typeface="Times New Roman" pitchFamily="18" charset="0"/>
              </a:rPr>
            </a:b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8148" name="Rectangle 20"/>
          <p:cNvSpPr>
            <a:spLocks noChangeArrowheads="1"/>
          </p:cNvSpPr>
          <p:nvPr/>
        </p:nvSpPr>
        <p:spPr bwMode="auto">
          <a:xfrm>
            <a:off x="0" y="3429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8150"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8152"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D9D9D9"/>
                </a:solidFill>
                <a:effectLst/>
                <a:latin typeface="Arial" pitchFamily="34" charset="0"/>
                <a:ea typeface="Calibri" pitchFamily="34" charset="0"/>
                <a:cs typeface="Arial" pitchFamily="34" charset="0"/>
              </a:rPr>
              <a:t/>
            </a:r>
            <a:br>
              <a:rPr kumimoji="0" lang="en-US" sz="1100" b="0" i="0" u="none" strike="noStrike" cap="none" normalizeH="0" baseline="0" smtClean="0">
                <a:ln>
                  <a:noFill/>
                </a:ln>
                <a:solidFill>
                  <a:srgbClr val="D9D9D9"/>
                </a:solidFill>
                <a:effectLst/>
                <a:latin typeface="Arial" pitchFamily="34" charset="0"/>
                <a:ea typeface="Calibri" pitchFamily="34" charset="0"/>
                <a:cs typeface="Arial" pitchFamily="34" charset="0"/>
              </a:rPr>
            </a:b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8153" name="Rectangle 25"/>
          <p:cNvSpPr>
            <a:spLocks noChangeArrowheads="1"/>
          </p:cNvSpPr>
          <p:nvPr/>
        </p:nvSpPr>
        <p:spPr bwMode="auto">
          <a:xfrm>
            <a:off x="0" y="381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8155" name="Rectangle 2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8156" name="Rectangle 28"/>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27" name="Object 126"/>
          <p:cNvGraphicFramePr>
            <a:graphicFrameLocks noChangeAspect="1"/>
          </p:cNvGraphicFramePr>
          <p:nvPr/>
        </p:nvGraphicFramePr>
        <p:xfrm>
          <a:off x="393700" y="4870450"/>
          <a:ext cx="1422400" cy="508000"/>
        </p:xfrm>
        <a:graphic>
          <a:graphicData uri="http://schemas.openxmlformats.org/presentationml/2006/ole">
            <p:oleObj spid="_x0000_s48130" name="Equation" r:id="rId10" imgW="1422360" imgH="507960" progId="Equation.3">
              <p:embed/>
            </p:oleObj>
          </a:graphicData>
        </a:graphic>
      </p:graphicFrame>
      <p:graphicFrame>
        <p:nvGraphicFramePr>
          <p:cNvPr id="48158" name="Object 30"/>
          <p:cNvGraphicFramePr>
            <a:graphicFrameLocks noChangeAspect="1"/>
          </p:cNvGraphicFramePr>
          <p:nvPr/>
        </p:nvGraphicFramePr>
        <p:xfrm>
          <a:off x="368300" y="5308600"/>
          <a:ext cx="1536700" cy="406400"/>
        </p:xfrm>
        <a:graphic>
          <a:graphicData uri="http://schemas.openxmlformats.org/presentationml/2006/ole">
            <p:oleObj spid="_x0000_s48131" name="Equation" r:id="rId11" imgW="1536480" imgH="406080" progId="Equation.3">
              <p:embed/>
            </p:oleObj>
          </a:graphicData>
        </a:graphic>
      </p:graphicFrame>
      <p:graphicFrame>
        <p:nvGraphicFramePr>
          <p:cNvPr id="131" name="Object 130"/>
          <p:cNvGraphicFramePr>
            <a:graphicFrameLocks noChangeAspect="1"/>
          </p:cNvGraphicFramePr>
          <p:nvPr/>
        </p:nvGraphicFramePr>
        <p:xfrm>
          <a:off x="4114800" y="3327400"/>
          <a:ext cx="914400" cy="203200"/>
        </p:xfrm>
        <a:graphic>
          <a:graphicData uri="http://schemas.openxmlformats.org/presentationml/2006/ole">
            <p:oleObj spid="_x0000_s48132" name="Equation" r:id="rId12" imgW="914400" imgH="203040" progId="Equation.3">
              <p:embed/>
            </p:oleObj>
          </a:graphicData>
        </a:graphic>
      </p:graphicFrame>
      <p:sp>
        <p:nvSpPr>
          <p:cNvPr id="48161" name="Rectangle 3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4" name="Object 133"/>
          <p:cNvGraphicFramePr>
            <a:graphicFrameLocks noChangeAspect="1"/>
          </p:cNvGraphicFramePr>
          <p:nvPr/>
        </p:nvGraphicFramePr>
        <p:xfrm>
          <a:off x="2057400" y="5105400"/>
          <a:ext cx="863600" cy="381000"/>
        </p:xfrm>
        <a:graphic>
          <a:graphicData uri="http://schemas.openxmlformats.org/presentationml/2006/ole">
            <p:oleObj spid="_x0000_s48133" name="Equation" r:id="rId13" imgW="863280" imgH="380880" progId="Equation.3">
              <p:embed/>
            </p:oleObj>
          </a:graphicData>
        </a:graphic>
      </p:graphicFrame>
      <p:graphicFrame>
        <p:nvGraphicFramePr>
          <p:cNvPr id="135" name="Object 134"/>
          <p:cNvGraphicFramePr>
            <a:graphicFrameLocks noChangeAspect="1"/>
          </p:cNvGraphicFramePr>
          <p:nvPr/>
        </p:nvGraphicFramePr>
        <p:xfrm>
          <a:off x="3314700" y="4876800"/>
          <a:ext cx="1485900" cy="457200"/>
        </p:xfrm>
        <a:graphic>
          <a:graphicData uri="http://schemas.openxmlformats.org/presentationml/2006/ole">
            <p:oleObj spid="_x0000_s48134" name="Equation" r:id="rId14" imgW="1485720" imgH="457200" progId="Equation.3">
              <p:embed/>
            </p:oleObj>
          </a:graphicData>
        </a:graphic>
      </p:graphicFrame>
      <p:graphicFrame>
        <p:nvGraphicFramePr>
          <p:cNvPr id="48164" name="Object 36"/>
          <p:cNvGraphicFramePr>
            <a:graphicFrameLocks noChangeAspect="1"/>
          </p:cNvGraphicFramePr>
          <p:nvPr/>
        </p:nvGraphicFramePr>
        <p:xfrm>
          <a:off x="3600450" y="5283200"/>
          <a:ext cx="914400" cy="508000"/>
        </p:xfrm>
        <a:graphic>
          <a:graphicData uri="http://schemas.openxmlformats.org/presentationml/2006/ole">
            <p:oleObj spid="_x0000_s48135" name="Equation" r:id="rId15" imgW="914400" imgH="507960" progId="Equation.3">
              <p:embed/>
            </p:oleObj>
          </a:graphicData>
        </a:graphic>
      </p:graphicFrame>
      <p:cxnSp>
        <p:nvCxnSpPr>
          <p:cNvPr id="92" name="Straight Arrow Connector 91"/>
          <p:cNvCxnSpPr/>
          <p:nvPr/>
        </p:nvCxnSpPr>
        <p:spPr bwMode="auto">
          <a:xfrm rot="5400000">
            <a:off x="3733800" y="1295400"/>
            <a:ext cx="152400" cy="1588"/>
          </a:xfrm>
          <a:prstGeom prst="straightConnector1">
            <a:avLst/>
          </a:prstGeom>
          <a:solidFill>
            <a:srgbClr val="00B8FF"/>
          </a:solidFill>
          <a:ln w="9525" cap="flat" cmpd="sng" algn="ctr">
            <a:solidFill>
              <a:schemeClr val="tx1"/>
            </a:solidFill>
            <a:prstDash val="solid"/>
            <a:round/>
            <a:headEnd type="none" w="med" len="med"/>
            <a:tailEnd type="arrow"/>
          </a:ln>
          <a:effectLst/>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1019175" y="49213"/>
            <a:ext cx="7086600" cy="854075"/>
          </a:xfrm>
          <a:ln/>
        </p:spPr>
        <p:txBody>
          <a:bodyPr lIns="92160" tIns="46080" rIns="92160" bIns="46080"/>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Communications Subsystem</a:t>
            </a:r>
            <a:endParaRPr lang="en-US" dirty="0"/>
          </a:p>
        </p:txBody>
      </p:sp>
      <p:sp>
        <p:nvSpPr>
          <p:cNvPr id="4133" name="Rectangle 3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134" name="Rectangle 38"/>
          <p:cNvSpPr>
            <a:spLocks noChangeArrowheads="1"/>
          </p:cNvSpPr>
          <p:nvPr/>
        </p:nvSpPr>
        <p:spPr bwMode="auto">
          <a:xfrm>
            <a:off x="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2400" b="0" i="0" u="none" strike="noStrike" cap="none" normalizeH="0" baseline="0" smtClean="0">
              <a:ln>
                <a:noFill/>
              </a:ln>
              <a:solidFill>
                <a:srgbClr val="000000"/>
              </a:solidFill>
              <a:effectLst/>
              <a:latin typeface="Arial" pitchFamily="34" charset="0"/>
              <a:ea typeface="ＭＳ Ｐゴシック" pitchFamily="34" charset="-128"/>
            </a:endParaRPr>
          </a:p>
        </p:txBody>
      </p:sp>
      <p:sp>
        <p:nvSpPr>
          <p:cNvPr id="4136" name="Rectangle 4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137" name="Rectangle 41"/>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2400" b="0" i="0" u="none" strike="noStrike" cap="none" normalizeH="0" baseline="0" smtClean="0">
              <a:ln>
                <a:noFill/>
              </a:ln>
              <a:solidFill>
                <a:srgbClr val="000000"/>
              </a:solidFill>
              <a:effectLst/>
              <a:latin typeface="Arial" pitchFamily="34" charset="0"/>
              <a:ea typeface="ＭＳ Ｐゴシック" pitchFamily="34" charset="-128"/>
            </a:endParaRPr>
          </a:p>
        </p:txBody>
      </p:sp>
      <p:sp>
        <p:nvSpPr>
          <p:cNvPr id="31" name="TextBox 30"/>
          <p:cNvSpPr txBox="1"/>
          <p:nvPr/>
        </p:nvSpPr>
        <p:spPr>
          <a:xfrm>
            <a:off x="5029200" y="5867400"/>
            <a:ext cx="3810000" cy="430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100" b="1" dirty="0" smtClean="0">
                <a:solidFill>
                  <a:schemeClr val="bg1"/>
                </a:solidFill>
              </a:rPr>
              <a:t>The </a:t>
            </a:r>
            <a:r>
              <a:rPr lang="en-US" sz="1100" b="1" dirty="0" err="1" smtClean="0">
                <a:solidFill>
                  <a:schemeClr val="bg1"/>
                </a:solidFill>
              </a:rPr>
              <a:t>Matlab</a:t>
            </a:r>
            <a:r>
              <a:rPr lang="en-US" sz="1100" b="1" dirty="0" smtClean="0">
                <a:solidFill>
                  <a:schemeClr val="bg1"/>
                </a:solidFill>
              </a:rPr>
              <a:t> model results were compared with a simple Excel model and the results were coherent.</a:t>
            </a:r>
            <a:endParaRPr lang="en-US" sz="1100" b="1" dirty="0">
              <a:solidFill>
                <a:schemeClr val="bg1"/>
              </a:solidFill>
            </a:endParaRPr>
          </a:p>
        </p:txBody>
      </p:sp>
      <p:pic>
        <p:nvPicPr>
          <p:cNvPr id="50183" name="Picture 7"/>
          <p:cNvPicPr>
            <a:picLocks noChangeAspect="1" noChangeArrowheads="1"/>
          </p:cNvPicPr>
          <p:nvPr/>
        </p:nvPicPr>
        <p:blipFill>
          <a:blip r:embed="rId4"/>
          <a:srcRect/>
          <a:stretch>
            <a:fillRect/>
          </a:stretch>
        </p:blipFill>
        <p:spPr bwMode="auto">
          <a:xfrm>
            <a:off x="1066800" y="3124200"/>
            <a:ext cx="2362200" cy="1524000"/>
          </a:xfrm>
          <a:prstGeom prst="rect">
            <a:avLst/>
          </a:prstGeom>
          <a:noFill/>
          <a:ln w="9525">
            <a:noFill/>
            <a:miter lim="800000"/>
            <a:headEnd/>
            <a:tailEnd/>
          </a:ln>
          <a:effectLst/>
        </p:spPr>
      </p:pic>
      <p:graphicFrame>
        <p:nvGraphicFramePr>
          <p:cNvPr id="19" name="Object 18"/>
          <p:cNvGraphicFramePr>
            <a:graphicFrameLocks noChangeAspect="1"/>
          </p:cNvGraphicFramePr>
          <p:nvPr/>
        </p:nvGraphicFramePr>
        <p:xfrm>
          <a:off x="4514850" y="3321050"/>
          <a:ext cx="114300" cy="215900"/>
        </p:xfrm>
        <a:graphic>
          <a:graphicData uri="http://schemas.openxmlformats.org/presentationml/2006/ole">
            <p:oleObj spid="_x0000_s49154" name="Equation" r:id="rId5" imgW="114120" imgH="215640" progId="Equation.3">
              <p:embed/>
            </p:oleObj>
          </a:graphicData>
        </a:graphic>
      </p:graphicFrame>
      <p:sp>
        <p:nvSpPr>
          <p:cNvPr id="50186"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0188"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0189" name="Rectangle 13"/>
          <p:cNvSpPr>
            <a:spLocks noChangeArrowheads="1"/>
          </p:cNvSpPr>
          <p:nvPr/>
        </p:nvSpPr>
        <p:spPr bwMode="auto">
          <a:xfrm>
            <a:off x="0" y="1114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0191" name="Rectangle 1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cxnSp>
        <p:nvCxnSpPr>
          <p:cNvPr id="28" name="Straight Arrow Connector 27"/>
          <p:cNvCxnSpPr/>
          <p:nvPr/>
        </p:nvCxnSpPr>
        <p:spPr bwMode="auto">
          <a:xfrm rot="5400000">
            <a:off x="1104900" y="4305300"/>
            <a:ext cx="1447800" cy="152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33" name="Straight Arrow Connector 32"/>
          <p:cNvCxnSpPr/>
          <p:nvPr/>
        </p:nvCxnSpPr>
        <p:spPr bwMode="auto">
          <a:xfrm rot="16200000" flipH="1">
            <a:off x="1905000" y="4267200"/>
            <a:ext cx="1524000" cy="30480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2"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0185" name="Picture 9"/>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533400" y="5334000"/>
            <a:ext cx="1524000" cy="657225"/>
          </a:xfrm>
          <a:prstGeom prst="rect">
            <a:avLst/>
          </a:prstGeom>
          <a:noFill/>
        </p:spPr>
      </p:pic>
      <p:sp>
        <p:nvSpPr>
          <p:cNvPr id="3" name="Rectangle 11"/>
          <p:cNvSpPr>
            <a:spLocks noChangeArrowheads="1"/>
          </p:cNvSpPr>
          <p:nvPr/>
        </p:nvSpPr>
        <p:spPr bwMode="auto">
          <a:xfrm>
            <a:off x="0" y="1114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Rectangle 1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 name="Picture 12"/>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2362200" y="5353050"/>
            <a:ext cx="1419225" cy="666750"/>
          </a:xfrm>
          <a:prstGeom prst="rect">
            <a:avLst/>
          </a:prstGeom>
          <a:noFill/>
        </p:spPr>
      </p:pic>
      <p:graphicFrame>
        <p:nvGraphicFramePr>
          <p:cNvPr id="30" name="Chart 29"/>
          <p:cNvGraphicFramePr/>
          <p:nvPr/>
        </p:nvGraphicFramePr>
        <p:xfrm>
          <a:off x="4572000" y="838200"/>
          <a:ext cx="4267200" cy="2590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32" name="Chart 31"/>
          <p:cNvGraphicFramePr/>
          <p:nvPr/>
        </p:nvGraphicFramePr>
        <p:xfrm>
          <a:off x="4648200" y="3429000"/>
          <a:ext cx="4038600" cy="2452687"/>
        </p:xfrm>
        <a:graphic>
          <a:graphicData uri="http://schemas.openxmlformats.org/drawingml/2006/chart">
            <c:chart xmlns:c="http://schemas.openxmlformats.org/drawingml/2006/chart" xmlns:r="http://schemas.openxmlformats.org/officeDocument/2006/relationships" r:id="rId9"/>
          </a:graphicData>
        </a:graphic>
      </p:graphicFrame>
      <p:sp>
        <p:nvSpPr>
          <p:cNvPr id="34" name="Oval 33"/>
          <p:cNvSpPr/>
          <p:nvPr/>
        </p:nvSpPr>
        <p:spPr bwMode="auto">
          <a:xfrm>
            <a:off x="457200" y="5410200"/>
            <a:ext cx="381000" cy="4572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sp>
        <p:nvSpPr>
          <p:cNvPr id="37" name="Oval 36"/>
          <p:cNvSpPr/>
          <p:nvPr/>
        </p:nvSpPr>
        <p:spPr bwMode="auto">
          <a:xfrm>
            <a:off x="3429000" y="5257800"/>
            <a:ext cx="381000" cy="4572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cxnSp>
        <p:nvCxnSpPr>
          <p:cNvPr id="40" name="Shape 39"/>
          <p:cNvCxnSpPr>
            <a:stCxn id="34" idx="4"/>
            <a:endCxn id="37" idx="6"/>
          </p:cNvCxnSpPr>
          <p:nvPr/>
        </p:nvCxnSpPr>
        <p:spPr bwMode="auto">
          <a:xfrm rot="5400000" flipH="1" flipV="1">
            <a:off x="2038350" y="4095750"/>
            <a:ext cx="381000" cy="3162300"/>
          </a:xfrm>
          <a:prstGeom prst="curvedConnector4">
            <a:avLst>
              <a:gd name="adj1" fmla="val -120953"/>
              <a:gd name="adj2" fmla="val 101262"/>
            </a:avLst>
          </a:prstGeom>
          <a:solidFill>
            <a:srgbClr val="00B8FF"/>
          </a:solidFill>
          <a:ln w="9525" cap="flat" cmpd="sng" algn="ctr">
            <a:solidFill>
              <a:schemeClr val="tx1"/>
            </a:solidFill>
            <a:prstDash val="solid"/>
            <a:round/>
            <a:headEnd type="arrow"/>
            <a:tailEnd type="arrow"/>
          </a:ln>
          <a:effectLst/>
        </p:spPr>
      </p:cxnSp>
      <p:sp>
        <p:nvSpPr>
          <p:cNvPr id="29" name="TextBox 28"/>
          <p:cNvSpPr txBox="1"/>
          <p:nvPr/>
        </p:nvSpPr>
        <p:spPr>
          <a:xfrm>
            <a:off x="304800" y="914400"/>
            <a:ext cx="4191000" cy="1846659"/>
          </a:xfrm>
          <a:prstGeom prst="rect">
            <a:avLst/>
          </a:prstGeom>
          <a:noFill/>
        </p:spPr>
        <p:txBody>
          <a:bodyPr wrap="square">
            <a:spAutoFit/>
          </a:bodyPr>
          <a:lstStyle/>
          <a:p>
            <a:pPr>
              <a:defRPr/>
            </a:pPr>
            <a:r>
              <a:rPr lang="en-US" sz="1600" b="1" dirty="0">
                <a:solidFill>
                  <a:schemeClr val="tx1"/>
                </a:solidFill>
                <a:latin typeface="Arial" pitchFamily="34" charset="0"/>
                <a:cs typeface="Arial" pitchFamily="34" charset="0"/>
              </a:rPr>
              <a:t>Requirements:</a:t>
            </a:r>
          </a:p>
          <a:p>
            <a:pPr marL="231775" indent="-231775">
              <a:buFont typeface="Arial" pitchFamily="34" charset="0"/>
              <a:buChar char="•"/>
            </a:pPr>
            <a:r>
              <a:rPr lang="en-US" sz="1400" dirty="0" smtClean="0">
                <a:solidFill>
                  <a:schemeClr val="tx1"/>
                </a:solidFill>
              </a:rPr>
              <a:t>Data Rate: 100bps UL for Command, </a:t>
            </a:r>
            <a:br>
              <a:rPr lang="en-US" sz="1400" dirty="0" smtClean="0">
                <a:solidFill>
                  <a:schemeClr val="tx1"/>
                </a:solidFill>
              </a:rPr>
            </a:br>
            <a:r>
              <a:rPr lang="en-US" sz="1400" dirty="0" smtClean="0">
                <a:solidFill>
                  <a:schemeClr val="tx1"/>
                </a:solidFill>
              </a:rPr>
              <a:t>N images/day in T minutes </a:t>
            </a:r>
            <a:br>
              <a:rPr lang="en-US" sz="1400" dirty="0" smtClean="0">
                <a:solidFill>
                  <a:schemeClr val="tx1"/>
                </a:solidFill>
              </a:rPr>
            </a:br>
            <a:r>
              <a:rPr lang="en-US" sz="1400" dirty="0" smtClean="0">
                <a:solidFill>
                  <a:schemeClr val="tx1"/>
                </a:solidFill>
              </a:rPr>
              <a:t>(probably less than 1MBps)</a:t>
            </a:r>
          </a:p>
          <a:p>
            <a:pPr marL="236538" indent="-236538">
              <a:buFont typeface="Arial" pitchFamily="34" charset="0"/>
              <a:buChar char="•"/>
              <a:defRPr/>
            </a:pPr>
            <a:r>
              <a:rPr lang="pt-BR" sz="1400" dirty="0" smtClean="0">
                <a:solidFill>
                  <a:schemeClr val="tx1"/>
                </a:solidFill>
                <a:latin typeface="Arial" pitchFamily="34" charset="0"/>
                <a:cs typeface="Arial" pitchFamily="34" charset="0"/>
              </a:rPr>
              <a:t>BER : 1E-07 uplink, 1E-05 downlink</a:t>
            </a:r>
          </a:p>
          <a:p>
            <a:pPr marL="236538" indent="-236538">
              <a:buFont typeface="Arial" pitchFamily="34" charset="0"/>
              <a:buChar char="•"/>
              <a:defRPr/>
            </a:pPr>
            <a:r>
              <a:rPr lang="en-US" sz="1400" dirty="0" err="1" smtClean="0">
                <a:solidFill>
                  <a:schemeClr val="tx1"/>
                </a:solidFill>
              </a:rPr>
              <a:t>Eb</a:t>
            </a:r>
            <a:r>
              <a:rPr lang="en-US" sz="1400" dirty="0" smtClean="0">
                <a:solidFill>
                  <a:schemeClr val="tx1"/>
                </a:solidFill>
              </a:rPr>
              <a:t>/N0 (BPSK) = 11.3 dB (UL) and 9.6dB (DL)</a:t>
            </a:r>
          </a:p>
          <a:p>
            <a:pPr marL="236538" indent="-236538">
              <a:buFont typeface="Arial" pitchFamily="34" charset="0"/>
              <a:buChar char="•"/>
              <a:defRPr/>
            </a:pPr>
            <a:r>
              <a:rPr lang="en-US" sz="1400" dirty="0" smtClean="0">
                <a:solidFill>
                  <a:schemeClr val="tx1"/>
                </a:solidFill>
              </a:rPr>
              <a:t>Frequency : S-BAND (2-2.2 GHz)</a:t>
            </a:r>
          </a:p>
          <a:p>
            <a:pPr marL="236538" indent="-236538">
              <a:buFont typeface="Arial" pitchFamily="34" charset="0"/>
              <a:buChar char="•"/>
              <a:defRPr/>
            </a:pPr>
            <a:r>
              <a:rPr lang="en-US" sz="1400" dirty="0" smtClean="0">
                <a:solidFill>
                  <a:schemeClr val="tx1"/>
                </a:solidFill>
              </a:rPr>
              <a:t>Satellite Antenna Diameter &lt; 1m</a:t>
            </a:r>
            <a:endParaRPr lang="pt-BR" sz="1400" dirty="0" smtClean="0">
              <a:solidFill>
                <a:schemeClr val="tx1"/>
              </a:solidFill>
              <a:latin typeface="Arial" pitchFamily="34" charset="0"/>
              <a:cs typeface="Arial" pitchFamily="34" charset="0"/>
            </a:endParaRPr>
          </a:p>
        </p:txBody>
      </p:sp>
      <p:sp>
        <p:nvSpPr>
          <p:cNvPr id="35" name="TextBox 34"/>
          <p:cNvSpPr txBox="1"/>
          <p:nvPr/>
        </p:nvSpPr>
        <p:spPr>
          <a:xfrm>
            <a:off x="304800" y="2743200"/>
            <a:ext cx="1066800" cy="338554"/>
          </a:xfrm>
          <a:prstGeom prst="rect">
            <a:avLst/>
          </a:prstGeom>
          <a:noFill/>
        </p:spPr>
        <p:txBody>
          <a:bodyPr wrap="square">
            <a:spAutoFit/>
          </a:bodyPr>
          <a:lstStyle/>
          <a:p>
            <a:pPr>
              <a:defRPr/>
            </a:pPr>
            <a:r>
              <a:rPr lang="en-US" sz="1600" b="1" dirty="0" smtClean="0">
                <a:solidFill>
                  <a:schemeClr val="tx1"/>
                </a:solidFill>
                <a:latin typeface="Arial" pitchFamily="34" charset="0"/>
                <a:cs typeface="Arial" pitchFamily="34" charset="0"/>
              </a:rPr>
              <a:t>Design:</a:t>
            </a:r>
            <a:endParaRPr lang="en-US" sz="1600" b="1" dirty="0">
              <a:solidFill>
                <a:schemeClr val="tx1"/>
              </a:solidFill>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ppt_x"/>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ppt_x"/>
                                          </p:val>
                                        </p:tav>
                                        <p:tav tm="100000">
                                          <p:val>
                                            <p:strVal val="#ppt_x"/>
                                          </p:val>
                                        </p:tav>
                                      </p:tavLst>
                                    </p:anim>
                                    <p:anim calcmode="lin" valueType="num">
                                      <p:cBhvr additive="base">
                                        <p:cTn id="1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
          <p:cNvSpPr>
            <a:spLocks noGrp="1"/>
          </p:cNvSpPr>
          <p:nvPr>
            <p:ph type="body" sz="half" idx="1"/>
          </p:nvPr>
        </p:nvSpPr>
        <p:spPr>
          <a:xfrm>
            <a:off x="228600" y="1128713"/>
            <a:ext cx="4343400" cy="4814887"/>
          </a:xfrm>
        </p:spPr>
        <p:txBody>
          <a:bodyPr/>
          <a:lstStyle/>
          <a:p>
            <a:r>
              <a:rPr lang="en-US" sz="1800" dirty="0" smtClean="0"/>
              <a:t>Validate </a:t>
            </a:r>
            <a:r>
              <a:rPr lang="en-US" sz="1800" dirty="0" smtClean="0"/>
              <a:t>model interfaces</a:t>
            </a:r>
            <a:endParaRPr lang="en-US" dirty="0" smtClean="0"/>
          </a:p>
          <a:p>
            <a:endParaRPr lang="en-US" dirty="0" smtClean="0"/>
          </a:p>
          <a:p>
            <a:endParaRPr lang="en-US" dirty="0"/>
          </a:p>
        </p:txBody>
      </p:sp>
      <p:sp>
        <p:nvSpPr>
          <p:cNvPr id="4097" name="Rectangle 1"/>
          <p:cNvSpPr>
            <a:spLocks noGrp="1" noChangeArrowheads="1"/>
          </p:cNvSpPr>
          <p:nvPr>
            <p:ph type="title"/>
          </p:nvPr>
        </p:nvSpPr>
        <p:spPr>
          <a:xfrm>
            <a:off x="1019175" y="49213"/>
            <a:ext cx="7086600" cy="854075"/>
          </a:xfrm>
          <a:ln/>
        </p:spPr>
        <p:txBody>
          <a:bodyPr lIns="92160" tIns="46080" rIns="92160" bIns="46080"/>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Single </a:t>
            </a:r>
            <a:r>
              <a:rPr lang="en-US" dirty="0" smtClean="0"/>
              <a:t>Axis </a:t>
            </a:r>
            <a:r>
              <a:rPr lang="en-US" dirty="0" smtClean="0"/>
              <a:t>T</a:t>
            </a:r>
            <a:r>
              <a:rPr lang="en-US" dirty="0" smtClean="0"/>
              <a:t>rades</a:t>
            </a:r>
            <a:endParaRPr lang="en-US" dirty="0"/>
          </a:p>
        </p:txBody>
      </p:sp>
      <p:sp>
        <p:nvSpPr>
          <p:cNvPr id="4133" name="Rectangle 3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134" name="Rectangle 38"/>
          <p:cNvSpPr>
            <a:spLocks noChangeArrowheads="1"/>
          </p:cNvSpPr>
          <p:nvPr/>
        </p:nvSpPr>
        <p:spPr bwMode="auto">
          <a:xfrm>
            <a:off x="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2400" b="0" i="0" u="none" strike="noStrike" cap="none" normalizeH="0" baseline="0" smtClean="0">
              <a:ln>
                <a:noFill/>
              </a:ln>
              <a:solidFill>
                <a:srgbClr val="000000"/>
              </a:solidFill>
              <a:effectLst/>
              <a:latin typeface="Arial" pitchFamily="34" charset="0"/>
              <a:ea typeface="ＭＳ Ｐゴシック" pitchFamily="34" charset="-128"/>
            </a:endParaRPr>
          </a:p>
        </p:txBody>
      </p:sp>
      <p:sp>
        <p:nvSpPr>
          <p:cNvPr id="4136" name="Rectangle 4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137" name="Rectangle 41"/>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2400" b="0" i="0" u="none" strike="noStrike" cap="none" normalizeH="0" baseline="0" smtClean="0">
              <a:ln>
                <a:noFill/>
              </a:ln>
              <a:solidFill>
                <a:srgbClr val="000000"/>
              </a:solidFill>
              <a:effectLst/>
              <a:latin typeface="Arial" pitchFamily="34" charset="0"/>
              <a:ea typeface="ＭＳ Ｐゴシック" pitchFamily="34" charset="-128"/>
            </a:endParaRPr>
          </a:p>
        </p:txBody>
      </p:sp>
      <p:sp>
        <p:nvSpPr>
          <p:cNvPr id="9" name="TextBox 8"/>
          <p:cNvSpPr txBox="1"/>
          <p:nvPr/>
        </p:nvSpPr>
        <p:spPr>
          <a:xfrm>
            <a:off x="609600" y="4800600"/>
            <a:ext cx="4114800" cy="1600438"/>
          </a:xfrm>
          <a:prstGeom prst="rect">
            <a:avLst/>
          </a:prstGeom>
          <a:noFill/>
        </p:spPr>
        <p:txBody>
          <a:bodyPr wrap="square" rtlCol="0">
            <a:spAutoFit/>
          </a:bodyPr>
          <a:lstStyle/>
          <a:p>
            <a:pPr marL="225425" indent="-225425">
              <a:buFont typeface="Arial" pitchFamily="34" charset="0"/>
              <a:buChar char="•"/>
            </a:pPr>
            <a:r>
              <a:rPr lang="en-US" sz="1400" dirty="0" smtClean="0">
                <a:solidFill>
                  <a:schemeClr val="tx1"/>
                </a:solidFill>
              </a:rPr>
              <a:t>Optics ↔ </a:t>
            </a:r>
            <a:r>
              <a:rPr lang="en-US" sz="1400" dirty="0" err="1" smtClean="0">
                <a:solidFill>
                  <a:schemeClr val="tx1"/>
                </a:solidFill>
              </a:rPr>
              <a:t>comm</a:t>
            </a:r>
            <a:r>
              <a:rPr lang="en-US" sz="1400" dirty="0" smtClean="0">
                <a:solidFill>
                  <a:schemeClr val="tx1"/>
                </a:solidFill>
              </a:rPr>
              <a:t> interface</a:t>
            </a:r>
            <a:endParaRPr lang="en-US" sz="1400" dirty="0" smtClean="0">
              <a:solidFill>
                <a:schemeClr val="tx1"/>
              </a:solidFill>
            </a:endParaRPr>
          </a:p>
          <a:p>
            <a:pPr marL="225425" indent="-225425">
              <a:buFont typeface="Arial" pitchFamily="34" charset="0"/>
              <a:buChar char="•"/>
            </a:pPr>
            <a:r>
              <a:rPr lang="en-US" sz="1400" dirty="0" smtClean="0">
                <a:solidFill>
                  <a:schemeClr val="tx1"/>
                </a:solidFill>
              </a:rPr>
              <a:t>Trend as expected </a:t>
            </a:r>
            <a:r>
              <a:rPr lang="en-US" sz="1400" dirty="0" smtClean="0">
                <a:solidFill>
                  <a:schemeClr val="tx1"/>
                </a:solidFill>
              </a:rPr>
              <a:t>(increase in number of images per day </a:t>
            </a:r>
            <a:r>
              <a:rPr lang="en-US" sz="1400" dirty="0" smtClean="0">
                <a:solidFill>
                  <a:schemeClr val="tx1"/>
                </a:solidFill>
                <a:latin typeface="Times New Roman"/>
                <a:cs typeface="Times New Roman"/>
                <a:sym typeface="Wingdings" pitchFamily="2" charset="2"/>
              </a:rPr>
              <a:t>→</a:t>
            </a:r>
            <a:r>
              <a:rPr lang="en-US" sz="1400" dirty="0" smtClean="0">
                <a:solidFill>
                  <a:schemeClr val="tx1"/>
                </a:solidFill>
                <a:sym typeface="Wingdings" pitchFamily="2" charset="2"/>
              </a:rPr>
              <a:t> </a:t>
            </a:r>
            <a:r>
              <a:rPr lang="en-US" sz="1400" dirty="0" smtClean="0">
                <a:solidFill>
                  <a:schemeClr val="tx1"/>
                </a:solidFill>
                <a:sym typeface="Wingdings" pitchFamily="2" charset="2"/>
              </a:rPr>
              <a:t>increase in the transmitter </a:t>
            </a:r>
            <a:r>
              <a:rPr lang="en-US" sz="1400" dirty="0" smtClean="0">
                <a:solidFill>
                  <a:schemeClr val="tx1"/>
                </a:solidFill>
                <a:sym typeface="Wingdings" pitchFamily="2" charset="2"/>
              </a:rPr>
              <a:t>power)</a:t>
            </a:r>
            <a:endParaRPr lang="en-US" sz="1400" dirty="0" smtClean="0">
              <a:solidFill>
                <a:schemeClr val="tx1"/>
              </a:solidFill>
              <a:sym typeface="Wingdings" pitchFamily="2" charset="2"/>
            </a:endParaRPr>
          </a:p>
          <a:p>
            <a:pPr marL="225425" indent="-225425">
              <a:buFont typeface="Arial" pitchFamily="34" charset="0"/>
              <a:buChar char="•"/>
            </a:pPr>
            <a:r>
              <a:rPr lang="en-US" sz="1400" dirty="0" smtClean="0">
                <a:solidFill>
                  <a:schemeClr val="tx1"/>
                </a:solidFill>
                <a:sym typeface="Wingdings" pitchFamily="2" charset="2"/>
              </a:rPr>
              <a:t>Logarithmic trend  because power in dB</a:t>
            </a:r>
          </a:p>
          <a:p>
            <a:pPr marL="225425" indent="-225425">
              <a:buFont typeface="Arial" pitchFamily="34" charset="0"/>
              <a:buChar char="•"/>
            </a:pPr>
            <a:r>
              <a:rPr lang="en-US" sz="1400" dirty="0" smtClean="0">
                <a:solidFill>
                  <a:schemeClr val="tx1"/>
                </a:solidFill>
                <a:sym typeface="Wingdings" pitchFamily="2" charset="2"/>
              </a:rPr>
              <a:t>Reasonable</a:t>
            </a:r>
            <a:r>
              <a:rPr lang="en-US" sz="1400" dirty="0" smtClean="0">
                <a:solidFill>
                  <a:schemeClr val="tx1"/>
                </a:solidFill>
                <a:sym typeface="Wingdings" pitchFamily="2" charset="2"/>
              </a:rPr>
              <a:t> </a:t>
            </a:r>
            <a:r>
              <a:rPr lang="en-US" sz="1400" dirty="0" smtClean="0">
                <a:solidFill>
                  <a:schemeClr val="tx1"/>
                </a:solidFill>
                <a:sym typeface="Wingdings" pitchFamily="2" charset="2"/>
              </a:rPr>
              <a:t>values for power in the order of 1W for 20 images per </a:t>
            </a:r>
            <a:r>
              <a:rPr lang="en-US" sz="1400" dirty="0" smtClean="0">
                <a:solidFill>
                  <a:schemeClr val="tx1"/>
                </a:solidFill>
                <a:sym typeface="Wingdings" pitchFamily="2" charset="2"/>
              </a:rPr>
              <a:t>day</a:t>
            </a:r>
            <a:endParaRPr lang="en-US" sz="1400" dirty="0" smtClean="0">
              <a:solidFill>
                <a:schemeClr val="tx1"/>
              </a:solidFill>
              <a:sym typeface="Wingdings" pitchFamily="2" charset="2"/>
            </a:endParaRPr>
          </a:p>
        </p:txBody>
      </p:sp>
      <p:pic>
        <p:nvPicPr>
          <p:cNvPr id="96258" name="Picture 2" descr="C:\Users\owner\Documents\MIT\16.851\Midterm Presentation\Aperture_vs_MaxPointing.bmp"/>
          <p:cNvPicPr>
            <a:picLocks noChangeAspect="1" noChangeArrowheads="1"/>
          </p:cNvPicPr>
          <p:nvPr/>
        </p:nvPicPr>
        <p:blipFill>
          <a:blip r:embed="rId3"/>
          <a:srcRect/>
          <a:stretch>
            <a:fillRect/>
          </a:stretch>
        </p:blipFill>
        <p:spPr bwMode="auto">
          <a:xfrm>
            <a:off x="4940779" y="1524000"/>
            <a:ext cx="4050821" cy="3111500"/>
          </a:xfrm>
          <a:prstGeom prst="rect">
            <a:avLst/>
          </a:prstGeom>
          <a:noFill/>
        </p:spPr>
      </p:pic>
      <p:pic>
        <p:nvPicPr>
          <p:cNvPr id="96259" name="Picture 3" descr="C:\Users\owner\Documents\MIT\16.851\Midterm Presentation\DLTXPower_vs_ImagesPerDay.bmp"/>
          <p:cNvPicPr>
            <a:picLocks noChangeAspect="1" noChangeArrowheads="1"/>
          </p:cNvPicPr>
          <p:nvPr/>
        </p:nvPicPr>
        <p:blipFill>
          <a:blip r:embed="rId4"/>
          <a:srcRect/>
          <a:stretch>
            <a:fillRect/>
          </a:stretch>
        </p:blipFill>
        <p:spPr bwMode="auto">
          <a:xfrm>
            <a:off x="533400" y="1524000"/>
            <a:ext cx="4010025" cy="3076575"/>
          </a:xfrm>
          <a:prstGeom prst="rect">
            <a:avLst/>
          </a:prstGeom>
          <a:noFill/>
        </p:spPr>
      </p:pic>
      <p:sp>
        <p:nvSpPr>
          <p:cNvPr id="14" name="TextBox 63"/>
          <p:cNvSpPr txBox="1">
            <a:spLocks noChangeArrowheads="1"/>
          </p:cNvSpPr>
          <p:nvPr/>
        </p:nvSpPr>
        <p:spPr bwMode="auto">
          <a:xfrm rot="16200000">
            <a:off x="-987623" y="2831813"/>
            <a:ext cx="2892624" cy="276999"/>
          </a:xfrm>
          <a:prstGeom prst="rect">
            <a:avLst/>
          </a:prstGeom>
          <a:noFill/>
          <a:ln w="9525">
            <a:noFill/>
            <a:miter lim="800000"/>
            <a:headEnd/>
            <a:tailEnd/>
          </a:ln>
        </p:spPr>
        <p:txBody>
          <a:bodyPr wrap="square">
            <a:spAutoFit/>
          </a:bodyPr>
          <a:lstStyle/>
          <a:p>
            <a:pPr marL="0" lvl="2" algn="ctr"/>
            <a:r>
              <a:rPr lang="en-US" sz="1200" dirty="0" smtClean="0">
                <a:solidFill>
                  <a:schemeClr val="tx1"/>
                </a:solidFill>
                <a:latin typeface="Times New Roman" pitchFamily="18" charset="0"/>
                <a:cs typeface="Times New Roman" pitchFamily="18" charset="0"/>
              </a:rPr>
              <a:t>Downlink transmitting power (</a:t>
            </a:r>
            <a:r>
              <a:rPr lang="en-US" sz="1200" dirty="0" err="1" smtClean="0">
                <a:solidFill>
                  <a:schemeClr val="tx1"/>
                </a:solidFill>
                <a:latin typeface="Times New Roman" pitchFamily="18" charset="0"/>
                <a:cs typeface="Times New Roman" pitchFamily="18" charset="0"/>
              </a:rPr>
              <a:t>dBW</a:t>
            </a:r>
            <a:r>
              <a:rPr lang="en-US" sz="1200" dirty="0" smtClean="0">
                <a:solidFill>
                  <a:schemeClr val="tx1"/>
                </a:solidFill>
                <a:latin typeface="Times New Roman" pitchFamily="18" charset="0"/>
                <a:cs typeface="Times New Roman" pitchFamily="18" charset="0"/>
              </a:rPr>
              <a:t>)</a:t>
            </a:r>
            <a:endParaRPr lang="en-US" sz="1200" dirty="0">
              <a:solidFill>
                <a:schemeClr val="tx1"/>
              </a:solidFill>
              <a:latin typeface="Times New Roman" pitchFamily="18" charset="0"/>
              <a:cs typeface="Times New Roman" pitchFamily="18" charset="0"/>
            </a:endParaRPr>
          </a:p>
        </p:txBody>
      </p:sp>
      <p:sp>
        <p:nvSpPr>
          <p:cNvPr id="15" name="TextBox 63"/>
          <p:cNvSpPr txBox="1">
            <a:spLocks noChangeArrowheads="1"/>
          </p:cNvSpPr>
          <p:nvPr/>
        </p:nvSpPr>
        <p:spPr bwMode="auto">
          <a:xfrm>
            <a:off x="1295400" y="4523601"/>
            <a:ext cx="2590800" cy="276999"/>
          </a:xfrm>
          <a:prstGeom prst="rect">
            <a:avLst/>
          </a:prstGeom>
          <a:noFill/>
          <a:ln w="9525">
            <a:noFill/>
            <a:miter lim="800000"/>
            <a:headEnd/>
            <a:tailEnd/>
          </a:ln>
        </p:spPr>
        <p:txBody>
          <a:bodyPr wrap="square">
            <a:spAutoFit/>
          </a:bodyPr>
          <a:lstStyle/>
          <a:p>
            <a:pPr marL="0" lvl="2" algn="ctr"/>
            <a:r>
              <a:rPr lang="en-US" sz="1200" dirty="0" smtClean="0">
                <a:solidFill>
                  <a:schemeClr val="tx1"/>
                </a:solidFill>
                <a:latin typeface="Times New Roman" pitchFamily="18" charset="0"/>
                <a:cs typeface="Times New Roman" pitchFamily="18" charset="0"/>
              </a:rPr>
              <a:t>Images per day</a:t>
            </a:r>
            <a:endParaRPr lang="en-US" sz="1200" dirty="0">
              <a:solidFill>
                <a:schemeClr val="tx1"/>
              </a:solidFill>
              <a:latin typeface="Times New Roman" pitchFamily="18" charset="0"/>
              <a:cs typeface="Times New Roman" pitchFamily="18" charset="0"/>
            </a:endParaRPr>
          </a:p>
        </p:txBody>
      </p:sp>
      <p:sp>
        <p:nvSpPr>
          <p:cNvPr id="16" name="TextBox 63"/>
          <p:cNvSpPr txBox="1">
            <a:spLocks noChangeArrowheads="1"/>
          </p:cNvSpPr>
          <p:nvPr/>
        </p:nvSpPr>
        <p:spPr bwMode="auto">
          <a:xfrm rot="16200000">
            <a:off x="3340388" y="2831813"/>
            <a:ext cx="2892624" cy="276999"/>
          </a:xfrm>
          <a:prstGeom prst="rect">
            <a:avLst/>
          </a:prstGeom>
          <a:noFill/>
          <a:ln w="9525">
            <a:noFill/>
            <a:miter lim="800000"/>
            <a:headEnd/>
            <a:tailEnd/>
          </a:ln>
        </p:spPr>
        <p:txBody>
          <a:bodyPr wrap="square">
            <a:spAutoFit/>
          </a:bodyPr>
          <a:lstStyle/>
          <a:p>
            <a:pPr marL="0" lvl="2" algn="ctr"/>
            <a:r>
              <a:rPr lang="en-US" sz="1200" dirty="0" smtClean="0">
                <a:solidFill>
                  <a:schemeClr val="tx1"/>
                </a:solidFill>
                <a:latin typeface="Times New Roman" pitchFamily="18" charset="0"/>
                <a:cs typeface="Times New Roman" pitchFamily="18" charset="0"/>
              </a:rPr>
              <a:t>Required aperture diameter (m)</a:t>
            </a:r>
            <a:endParaRPr lang="en-US" sz="1200" dirty="0">
              <a:solidFill>
                <a:schemeClr val="tx1"/>
              </a:solidFill>
              <a:latin typeface="Times New Roman" pitchFamily="18" charset="0"/>
              <a:cs typeface="Times New Roman" pitchFamily="18" charset="0"/>
            </a:endParaRPr>
          </a:p>
        </p:txBody>
      </p:sp>
      <p:sp>
        <p:nvSpPr>
          <p:cNvPr id="17" name="TextBox 63"/>
          <p:cNvSpPr txBox="1">
            <a:spLocks noChangeArrowheads="1"/>
          </p:cNvSpPr>
          <p:nvPr/>
        </p:nvSpPr>
        <p:spPr bwMode="auto">
          <a:xfrm>
            <a:off x="5410200" y="4569023"/>
            <a:ext cx="3200400" cy="276999"/>
          </a:xfrm>
          <a:prstGeom prst="rect">
            <a:avLst/>
          </a:prstGeom>
          <a:noFill/>
          <a:ln w="9525">
            <a:noFill/>
            <a:miter lim="800000"/>
            <a:headEnd/>
            <a:tailEnd/>
          </a:ln>
        </p:spPr>
        <p:txBody>
          <a:bodyPr wrap="square">
            <a:spAutoFit/>
          </a:bodyPr>
          <a:lstStyle/>
          <a:p>
            <a:pPr marL="0" lvl="2" algn="ctr"/>
            <a:r>
              <a:rPr lang="en-US" sz="1200" dirty="0" smtClean="0">
                <a:solidFill>
                  <a:schemeClr val="tx1"/>
                </a:solidFill>
                <a:latin typeface="Times New Roman" pitchFamily="18" charset="0"/>
                <a:cs typeface="Times New Roman" pitchFamily="18" charset="0"/>
              </a:rPr>
              <a:t>Maximum off-nadir pointing angle (deg)</a:t>
            </a:r>
            <a:endParaRPr lang="en-US" sz="1200" dirty="0">
              <a:solidFill>
                <a:schemeClr val="tx1"/>
              </a:solidFill>
              <a:latin typeface="Times New Roman" pitchFamily="18" charset="0"/>
              <a:cs typeface="Times New Roman" pitchFamily="18" charset="0"/>
            </a:endParaRPr>
          </a:p>
        </p:txBody>
      </p:sp>
      <p:sp>
        <p:nvSpPr>
          <p:cNvPr id="19" name="TextBox 18"/>
          <p:cNvSpPr txBox="1"/>
          <p:nvPr/>
        </p:nvSpPr>
        <p:spPr>
          <a:xfrm>
            <a:off x="4800600" y="4876800"/>
            <a:ext cx="4114800" cy="1384995"/>
          </a:xfrm>
          <a:prstGeom prst="rect">
            <a:avLst/>
          </a:prstGeom>
          <a:noFill/>
        </p:spPr>
        <p:txBody>
          <a:bodyPr wrap="square" rtlCol="0">
            <a:spAutoFit/>
          </a:bodyPr>
          <a:lstStyle/>
          <a:p>
            <a:pPr marL="225425" indent="-225425">
              <a:buFont typeface="Arial" pitchFamily="34" charset="0"/>
              <a:buChar char="•"/>
            </a:pPr>
            <a:r>
              <a:rPr lang="en-US" sz="1400" dirty="0" smtClean="0">
                <a:solidFill>
                  <a:schemeClr val="tx1"/>
                </a:solidFill>
              </a:rPr>
              <a:t>Orbit ↔ optics interface</a:t>
            </a:r>
            <a:endParaRPr lang="en-US" sz="1400" dirty="0" smtClean="0">
              <a:solidFill>
                <a:schemeClr val="tx1"/>
              </a:solidFill>
            </a:endParaRPr>
          </a:p>
          <a:p>
            <a:pPr marL="225425" indent="-225425">
              <a:buFont typeface="Arial" pitchFamily="34" charset="0"/>
              <a:buChar char="•"/>
            </a:pPr>
            <a:r>
              <a:rPr lang="en-US" sz="1400" dirty="0" smtClean="0">
                <a:solidFill>
                  <a:schemeClr val="tx1"/>
                </a:solidFill>
              </a:rPr>
              <a:t>Trend as expected (increasing the off-axis angle increases the slant range, increasing the required aperture diameter</a:t>
            </a:r>
            <a:r>
              <a:rPr lang="en-US" sz="1400" dirty="0" smtClean="0">
                <a:solidFill>
                  <a:schemeClr val="tx1"/>
                </a:solidFill>
                <a:sym typeface="Wingdings" pitchFamily="2" charset="2"/>
              </a:rPr>
              <a:t>)</a:t>
            </a:r>
            <a:endParaRPr lang="en-US" sz="1400" dirty="0" smtClean="0">
              <a:solidFill>
                <a:schemeClr val="tx1"/>
              </a:solidFill>
              <a:sym typeface="Wingdings" pitchFamily="2" charset="2"/>
            </a:endParaRPr>
          </a:p>
          <a:p>
            <a:pPr marL="225425" indent="-225425">
              <a:buFont typeface="Arial" pitchFamily="34" charset="0"/>
              <a:buChar char="•"/>
            </a:pPr>
            <a:r>
              <a:rPr lang="en-US" sz="1400" dirty="0" smtClean="0">
                <a:solidFill>
                  <a:schemeClr val="tx1"/>
                </a:solidFill>
                <a:sym typeface="Wingdings" pitchFamily="2" charset="2"/>
              </a:rPr>
              <a:t>1/</a:t>
            </a:r>
            <a:r>
              <a:rPr lang="en-US" sz="1400" dirty="0" err="1" smtClean="0">
                <a:solidFill>
                  <a:schemeClr val="tx1"/>
                </a:solidFill>
                <a:sym typeface="Wingdings" pitchFamily="2" charset="2"/>
              </a:rPr>
              <a:t>cos</a:t>
            </a:r>
            <a:r>
              <a:rPr lang="en-US" sz="1400" dirty="0" smtClean="0">
                <a:solidFill>
                  <a:schemeClr val="tx1"/>
                </a:solidFill>
                <a:sym typeface="Wingdings" pitchFamily="2" charset="2"/>
              </a:rPr>
              <a:t>(</a:t>
            </a:r>
            <a:r>
              <a:rPr lang="el-GR" sz="1400" i="1" dirty="0" smtClean="0">
                <a:solidFill>
                  <a:schemeClr val="tx1"/>
                </a:solidFill>
                <a:sym typeface="Wingdings" pitchFamily="2" charset="2"/>
              </a:rPr>
              <a:t>η</a:t>
            </a:r>
            <a:r>
              <a:rPr lang="en-US" sz="1400" dirty="0" smtClean="0">
                <a:solidFill>
                  <a:schemeClr val="tx1"/>
                </a:solidFill>
                <a:sym typeface="Wingdings" pitchFamily="2" charset="2"/>
              </a:rPr>
              <a:t>) trend because of relationship between slant range and off-axis angle</a:t>
            </a:r>
            <a:endParaRPr lang="en-US" sz="1400" dirty="0" smtClean="0">
              <a:solidFill>
                <a:schemeClr val="tx1"/>
              </a:solidFill>
              <a:sym typeface="Wingdings" pitchFamily="2" charset="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Orbit Analysis Results</a:t>
            </a:r>
            <a:endParaRPr lang="en-US" dirty="0"/>
          </a:p>
        </p:txBody>
      </p:sp>
      <p:sp>
        <p:nvSpPr>
          <p:cNvPr id="5" name="Slide Number Placeholder 4"/>
          <p:cNvSpPr>
            <a:spLocks noGrp="1"/>
          </p:cNvSpPr>
          <p:nvPr>
            <p:ph type="sldNum" idx="10"/>
          </p:nvPr>
        </p:nvSpPr>
        <p:spPr/>
        <p:txBody>
          <a:bodyPr/>
          <a:lstStyle/>
          <a:p>
            <a:pPr>
              <a:defRPr/>
            </a:pPr>
            <a:fld id="{882F10D4-11C2-47C9-B1C6-A92C055ECEEF}" type="slidenum">
              <a:rPr lang="en-US" smtClean="0"/>
              <a:pPr>
                <a:defRPr/>
              </a:pPr>
              <a:t>13</a:t>
            </a:fld>
            <a:endParaRPr lang="en-US"/>
          </a:p>
        </p:txBody>
      </p:sp>
      <p:pic>
        <p:nvPicPr>
          <p:cNvPr id="6" name="Picture 5"/>
          <p:cNvPicPr>
            <a:picLocks noChangeAspect="1" noChangeArrowheads="1"/>
          </p:cNvPicPr>
          <p:nvPr/>
        </p:nvPicPr>
        <p:blipFill>
          <a:blip r:embed="rId3"/>
          <a:srcRect/>
          <a:stretch>
            <a:fillRect/>
          </a:stretch>
        </p:blipFill>
        <p:spPr bwMode="auto">
          <a:xfrm>
            <a:off x="3501997" y="4038600"/>
            <a:ext cx="5489603" cy="2224087"/>
          </a:xfrm>
          <a:prstGeom prst="rect">
            <a:avLst/>
          </a:prstGeom>
          <a:noFill/>
        </p:spPr>
      </p:pic>
      <p:pic>
        <p:nvPicPr>
          <p:cNvPr id="1026" name="Picture 2"/>
          <p:cNvPicPr>
            <a:picLocks noChangeAspect="1" noChangeArrowheads="1"/>
          </p:cNvPicPr>
          <p:nvPr/>
        </p:nvPicPr>
        <p:blipFill>
          <a:blip r:embed="rId4"/>
          <a:srcRect/>
          <a:stretch>
            <a:fillRect/>
          </a:stretch>
        </p:blipFill>
        <p:spPr bwMode="auto">
          <a:xfrm>
            <a:off x="3352800" y="4800600"/>
            <a:ext cx="5791200" cy="533400"/>
          </a:xfrm>
          <a:prstGeom prst="rect">
            <a:avLst/>
          </a:prstGeom>
          <a:noFill/>
          <a:ln w="9525">
            <a:noFill/>
            <a:miter lim="800000"/>
            <a:headEnd/>
            <a:tailEnd/>
          </a:ln>
          <a:effectLst/>
        </p:spPr>
      </p:pic>
      <p:graphicFrame>
        <p:nvGraphicFramePr>
          <p:cNvPr id="9" name="Table 8"/>
          <p:cNvGraphicFramePr>
            <a:graphicFrameLocks noGrp="1"/>
          </p:cNvGraphicFramePr>
          <p:nvPr/>
        </p:nvGraphicFramePr>
        <p:xfrm>
          <a:off x="845696" y="990600"/>
          <a:ext cx="8298302" cy="2895600"/>
        </p:xfrm>
        <a:graphic>
          <a:graphicData uri="http://schemas.openxmlformats.org/drawingml/2006/table">
            <a:tbl>
              <a:tblPr>
                <a:tableStyleId>{284E427A-3D55-4303-BF80-6455036E1DE7}</a:tableStyleId>
              </a:tblPr>
              <a:tblGrid>
                <a:gridCol w="725515"/>
                <a:gridCol w="899888"/>
                <a:gridCol w="1034101"/>
                <a:gridCol w="990600"/>
                <a:gridCol w="1057960"/>
                <a:gridCol w="971505"/>
                <a:gridCol w="971505"/>
                <a:gridCol w="822044"/>
                <a:gridCol w="825184"/>
              </a:tblGrid>
              <a:tr h="365760">
                <a:tc>
                  <a:txBody>
                    <a:bodyPr/>
                    <a:lstStyle/>
                    <a:p>
                      <a:pPr algn="ctr" fontAlgn="b"/>
                      <a:r>
                        <a:rPr lang="en-US" sz="1400" u="none" strike="noStrike" baseline="0" dirty="0"/>
                        <a:t># Planes</a:t>
                      </a:r>
                      <a:endParaRPr lang="en-US" sz="1400" b="0" i="0" u="none" strike="noStrike" baseline="0" dirty="0">
                        <a:solidFill>
                          <a:srgbClr val="000000"/>
                        </a:solidFill>
                        <a:latin typeface="Arial" pitchFamily="34" charset="0"/>
                      </a:endParaRPr>
                    </a:p>
                  </a:txBody>
                  <a:tcPr marL="0" marR="0" marT="0" marB="0" anchor="b"/>
                </a:tc>
                <a:tc>
                  <a:txBody>
                    <a:bodyPr/>
                    <a:lstStyle/>
                    <a:p>
                      <a:pPr algn="ctr" fontAlgn="b"/>
                      <a:r>
                        <a:rPr lang="en-US" sz="1400" u="none" strike="noStrike" baseline="0"/>
                        <a:t># Satellites</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dirty="0"/>
                        <a:t>100% </a:t>
                      </a:r>
                      <a:r>
                        <a:rPr lang="en-US" sz="1400" u="none" strike="noStrike" baseline="0" dirty="0" err="1"/>
                        <a:t>Cvg</a:t>
                      </a:r>
                      <a:r>
                        <a:rPr lang="en-US" sz="1400" u="none" strike="noStrike" baseline="0" dirty="0"/>
                        <a:t> </a:t>
                      </a:r>
                      <a:r>
                        <a:rPr lang="en-US" sz="1400" u="none" strike="noStrike" baseline="0" dirty="0" smtClean="0"/>
                        <a:t>Time (Minutes)</a:t>
                      </a:r>
                      <a:endParaRPr lang="en-US" sz="1400" b="0" i="0" u="none" strike="noStrike" baseline="0" dirty="0">
                        <a:solidFill>
                          <a:srgbClr val="000000"/>
                        </a:solidFill>
                        <a:latin typeface="Arial" pitchFamily="34" charset="0"/>
                      </a:endParaRPr>
                    </a:p>
                  </a:txBody>
                  <a:tcPr marL="0" marR="0" marT="0" marB="0" anchor="b"/>
                </a:tc>
                <a:tc>
                  <a:txBody>
                    <a:bodyPr/>
                    <a:lstStyle/>
                    <a:p>
                      <a:pPr algn="ctr" fontAlgn="b"/>
                      <a:r>
                        <a:rPr lang="en-US" sz="1400" u="none" strike="noStrike" baseline="0" dirty="0" smtClean="0"/>
                        <a:t> Mean Instant % </a:t>
                      </a:r>
                      <a:r>
                        <a:rPr lang="en-US" sz="1400" u="none" strike="noStrike" baseline="0" dirty="0" err="1"/>
                        <a:t>Cvg</a:t>
                      </a:r>
                      <a:endParaRPr lang="en-US" sz="1400" b="0" i="0" u="none" strike="noStrike" baseline="0" dirty="0">
                        <a:solidFill>
                          <a:srgbClr val="000000"/>
                        </a:solidFill>
                        <a:latin typeface="Arial" pitchFamily="34" charset="0"/>
                      </a:endParaRPr>
                    </a:p>
                  </a:txBody>
                  <a:tcPr marL="0" marR="0" marT="0" marB="0" anchor="b"/>
                </a:tc>
                <a:tc>
                  <a:txBody>
                    <a:bodyPr/>
                    <a:lstStyle/>
                    <a:p>
                      <a:pPr algn="ctr" fontAlgn="b"/>
                      <a:r>
                        <a:rPr lang="en-US" sz="1400" u="none" strike="noStrike" baseline="0" dirty="0"/>
                        <a:t>Median </a:t>
                      </a:r>
                      <a:r>
                        <a:rPr lang="en-US" sz="1400" u="none" strike="noStrike" baseline="0" dirty="0" err="1"/>
                        <a:t>Cvg</a:t>
                      </a:r>
                      <a:r>
                        <a:rPr lang="en-US" sz="1400" u="none" strike="noStrike" baseline="0" dirty="0"/>
                        <a:t> </a:t>
                      </a:r>
                      <a:r>
                        <a:rPr lang="en-US" sz="1400" u="none" strike="noStrike" baseline="0" dirty="0" smtClean="0"/>
                        <a:t>Gap</a:t>
                      </a:r>
                    </a:p>
                    <a:p>
                      <a:pPr algn="ctr" fontAlgn="b"/>
                      <a:r>
                        <a:rPr lang="en-US" sz="1400" u="none" strike="noStrike" baseline="0" dirty="0" smtClean="0"/>
                        <a:t>(Minutes)</a:t>
                      </a:r>
                      <a:endParaRPr lang="en-US" sz="1400" b="0" i="0" u="none" strike="noStrike" baseline="0" dirty="0">
                        <a:solidFill>
                          <a:srgbClr val="000000"/>
                        </a:solidFill>
                        <a:latin typeface="Arial" pitchFamily="34" charset="0"/>
                      </a:endParaRPr>
                    </a:p>
                  </a:txBody>
                  <a:tcPr marL="0" marR="0" marT="0" marB="0" anchor="b"/>
                </a:tc>
                <a:tc>
                  <a:txBody>
                    <a:bodyPr/>
                    <a:lstStyle/>
                    <a:p>
                      <a:pPr algn="ctr" fontAlgn="b"/>
                      <a:r>
                        <a:rPr lang="en-US" sz="1400" u="none" strike="noStrike" baseline="0" dirty="0"/>
                        <a:t>Max Revisit </a:t>
                      </a:r>
                      <a:r>
                        <a:rPr lang="en-US" sz="1400" u="none" strike="noStrike" baseline="0" dirty="0" smtClean="0"/>
                        <a:t>Time</a:t>
                      </a:r>
                    </a:p>
                    <a:p>
                      <a:pPr algn="ctr" fontAlgn="b"/>
                      <a:r>
                        <a:rPr lang="en-US" sz="1400" u="none" strike="noStrike" baseline="0" dirty="0" smtClean="0"/>
                        <a:t>(Minutes)</a:t>
                      </a:r>
                      <a:endParaRPr lang="en-US" sz="1400" b="0" i="0" u="none" strike="noStrike" baseline="0" dirty="0">
                        <a:solidFill>
                          <a:srgbClr val="000000"/>
                        </a:solidFill>
                        <a:latin typeface="Arial" pitchFamily="34" charset="0"/>
                      </a:endParaRPr>
                    </a:p>
                  </a:txBody>
                  <a:tcPr marL="0" marR="0" marT="0" marB="0" anchor="b"/>
                </a:tc>
                <a:tc>
                  <a:txBody>
                    <a:bodyPr/>
                    <a:lstStyle/>
                    <a:p>
                      <a:pPr algn="ctr" fontAlgn="b"/>
                      <a:r>
                        <a:rPr lang="en-US" sz="1400" u="none" strike="noStrike" baseline="0" dirty="0"/>
                        <a:t>Mean Revisit </a:t>
                      </a:r>
                      <a:r>
                        <a:rPr lang="en-US" sz="1400" u="none" strike="noStrike" baseline="0" dirty="0" smtClean="0"/>
                        <a:t>Time</a:t>
                      </a:r>
                    </a:p>
                    <a:p>
                      <a:pPr algn="ctr" fontAlgn="b"/>
                      <a:r>
                        <a:rPr lang="en-US" sz="1400" u="none" strike="noStrike" baseline="0" dirty="0" smtClean="0"/>
                        <a:t>(Minutes)</a:t>
                      </a:r>
                      <a:endParaRPr lang="en-US" sz="1400" b="0" i="0" u="none" strike="noStrike" baseline="0" dirty="0">
                        <a:solidFill>
                          <a:srgbClr val="000000"/>
                        </a:solidFill>
                        <a:latin typeface="Arial" pitchFamily="34" charset="0"/>
                      </a:endParaRPr>
                    </a:p>
                  </a:txBody>
                  <a:tcPr marL="0" marR="0" marT="0" marB="0" anchor="b"/>
                </a:tc>
                <a:tc>
                  <a:txBody>
                    <a:bodyPr/>
                    <a:lstStyle/>
                    <a:p>
                      <a:pPr algn="ctr" fontAlgn="b"/>
                      <a:r>
                        <a:rPr lang="en-US" sz="1400" u="none" strike="noStrike" baseline="0" dirty="0"/>
                        <a:t>Mean </a:t>
                      </a:r>
                      <a:r>
                        <a:rPr lang="en-US" sz="1400" u="none" strike="noStrike" baseline="0" dirty="0" smtClean="0"/>
                        <a:t>Duration</a:t>
                      </a:r>
                    </a:p>
                    <a:p>
                      <a:pPr algn="ctr" fontAlgn="b"/>
                      <a:r>
                        <a:rPr lang="en-US" sz="1400" u="none" strike="noStrike" baseline="0" dirty="0" smtClean="0"/>
                        <a:t>(Seconds)</a:t>
                      </a:r>
                      <a:endParaRPr lang="en-US" sz="1400" b="0" i="0" u="none" strike="noStrike" baseline="0" dirty="0">
                        <a:solidFill>
                          <a:srgbClr val="000000"/>
                        </a:solidFill>
                        <a:latin typeface="Arial" pitchFamily="34" charset="0"/>
                      </a:endParaRPr>
                    </a:p>
                  </a:txBody>
                  <a:tcPr marL="0" marR="0" marT="0" marB="0" anchor="b"/>
                </a:tc>
                <a:tc>
                  <a:txBody>
                    <a:bodyPr/>
                    <a:lstStyle/>
                    <a:p>
                      <a:pPr algn="ctr" fontAlgn="b"/>
                      <a:r>
                        <a:rPr lang="en-US" sz="1400" u="none" strike="noStrike" baseline="0"/>
                        <a:t># of Passes per Day</a:t>
                      </a:r>
                      <a:endParaRPr lang="en-US" sz="1400" b="0" i="0" u="none" strike="noStrike" baseline="0">
                        <a:solidFill>
                          <a:srgbClr val="000000"/>
                        </a:solidFill>
                        <a:latin typeface="Arial" pitchFamily="34" charset="0"/>
                      </a:endParaRPr>
                    </a:p>
                  </a:txBody>
                  <a:tcPr marL="0" marR="0" marT="0" marB="0" anchor="b"/>
                </a:tc>
              </a:tr>
              <a:tr h="350520">
                <a:tc>
                  <a:txBody>
                    <a:bodyPr/>
                    <a:lstStyle/>
                    <a:p>
                      <a:pPr algn="ctr" fontAlgn="b"/>
                      <a:r>
                        <a:rPr lang="en-US" sz="1400" u="none" strike="noStrike" baseline="0"/>
                        <a:t>2</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8</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189</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dirty="0" smtClean="0"/>
                        <a:t>28.15</a:t>
                      </a:r>
                      <a:endParaRPr lang="en-US" sz="1400" b="0" i="0" u="none" strike="noStrike" baseline="0" dirty="0">
                        <a:solidFill>
                          <a:srgbClr val="000000"/>
                        </a:solidFill>
                        <a:latin typeface="Arial" pitchFamily="34" charset="0"/>
                      </a:endParaRPr>
                    </a:p>
                  </a:txBody>
                  <a:tcPr marL="0" marR="0" marT="0" marB="0" anchor="b"/>
                </a:tc>
                <a:tc>
                  <a:txBody>
                    <a:bodyPr/>
                    <a:lstStyle/>
                    <a:p>
                      <a:pPr algn="ctr" fontAlgn="b"/>
                      <a:r>
                        <a:rPr lang="en-US" sz="1400" u="none" strike="noStrike" baseline="0" dirty="0"/>
                        <a:t>12.66</a:t>
                      </a:r>
                      <a:endParaRPr lang="en-US" sz="1400" b="0" i="0" u="none" strike="noStrike" baseline="0" dirty="0">
                        <a:solidFill>
                          <a:srgbClr val="000000"/>
                        </a:solidFill>
                        <a:latin typeface="Arial" pitchFamily="34" charset="0"/>
                      </a:endParaRPr>
                    </a:p>
                  </a:txBody>
                  <a:tcPr marL="0" marR="0" marT="0" marB="0" anchor="b"/>
                </a:tc>
                <a:tc>
                  <a:txBody>
                    <a:bodyPr/>
                    <a:lstStyle/>
                    <a:p>
                      <a:pPr algn="ctr" fontAlgn="b"/>
                      <a:r>
                        <a:rPr lang="en-US" sz="1400" u="none" strike="noStrike" baseline="0"/>
                        <a:t>168.39</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22.64</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574.274</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44</a:t>
                      </a:r>
                      <a:endParaRPr lang="en-US" sz="1400" b="0" i="0" u="none" strike="noStrike" baseline="0">
                        <a:solidFill>
                          <a:srgbClr val="000000"/>
                        </a:solidFill>
                        <a:latin typeface="Arial" pitchFamily="34" charset="0"/>
                      </a:endParaRPr>
                    </a:p>
                  </a:txBody>
                  <a:tcPr marL="0" marR="0" marT="0" marB="0" anchor="b"/>
                </a:tc>
              </a:tr>
              <a:tr h="381000">
                <a:tc>
                  <a:txBody>
                    <a:bodyPr/>
                    <a:lstStyle/>
                    <a:p>
                      <a:pPr algn="ctr" fontAlgn="b"/>
                      <a:r>
                        <a:rPr lang="en-US" sz="1400" u="none" strike="noStrike" baseline="0" dirty="0"/>
                        <a:t>4</a:t>
                      </a:r>
                      <a:endParaRPr lang="en-US" sz="1400" b="0" i="0" u="none" strike="noStrike" baseline="0" dirty="0">
                        <a:solidFill>
                          <a:srgbClr val="000000"/>
                        </a:solidFill>
                        <a:latin typeface="Arial" pitchFamily="34" charset="0"/>
                      </a:endParaRPr>
                    </a:p>
                  </a:txBody>
                  <a:tcPr marL="0" marR="0" marT="0" marB="0" anchor="b">
                    <a:solidFill>
                      <a:srgbClr val="FFC000"/>
                    </a:solidFill>
                  </a:tcPr>
                </a:tc>
                <a:tc>
                  <a:txBody>
                    <a:bodyPr/>
                    <a:lstStyle/>
                    <a:p>
                      <a:pPr algn="ctr" fontAlgn="b"/>
                      <a:r>
                        <a:rPr lang="en-US" sz="1400" u="none" strike="noStrike" baseline="0"/>
                        <a:t>8</a:t>
                      </a:r>
                      <a:endParaRPr lang="en-US" sz="1400" b="0" i="0" u="none" strike="noStrike" baseline="0">
                        <a:solidFill>
                          <a:srgbClr val="000000"/>
                        </a:solidFill>
                        <a:latin typeface="Arial" pitchFamily="34" charset="0"/>
                      </a:endParaRPr>
                    </a:p>
                  </a:txBody>
                  <a:tcPr marL="0" marR="0" marT="0" marB="0" anchor="b">
                    <a:solidFill>
                      <a:srgbClr val="FFC000"/>
                    </a:solidFill>
                  </a:tcPr>
                </a:tc>
                <a:tc>
                  <a:txBody>
                    <a:bodyPr/>
                    <a:lstStyle/>
                    <a:p>
                      <a:pPr algn="ctr" fontAlgn="b"/>
                      <a:r>
                        <a:rPr lang="en-US" sz="1400" u="none" strike="noStrike" baseline="0"/>
                        <a:t>63</a:t>
                      </a:r>
                      <a:endParaRPr lang="en-US" sz="1400" b="0" i="0" u="none" strike="noStrike" baseline="0">
                        <a:solidFill>
                          <a:srgbClr val="000000"/>
                        </a:solidFill>
                        <a:latin typeface="Arial" pitchFamily="34" charset="0"/>
                      </a:endParaRPr>
                    </a:p>
                  </a:txBody>
                  <a:tcPr marL="0" marR="0" marT="0" marB="0" anchor="b">
                    <a:solidFill>
                      <a:srgbClr val="FFC000"/>
                    </a:solidFill>
                  </a:tcPr>
                </a:tc>
                <a:tc>
                  <a:txBody>
                    <a:bodyPr/>
                    <a:lstStyle/>
                    <a:p>
                      <a:pPr algn="ctr" fontAlgn="b"/>
                      <a:r>
                        <a:rPr lang="en-US" sz="1400" u="none" strike="noStrike" baseline="0" dirty="0" smtClean="0"/>
                        <a:t>27.52</a:t>
                      </a:r>
                      <a:endParaRPr lang="en-US" sz="1400" b="0" i="0" u="none" strike="noStrike" baseline="0" dirty="0">
                        <a:solidFill>
                          <a:srgbClr val="000000"/>
                        </a:solidFill>
                        <a:latin typeface="Arial" pitchFamily="34" charset="0"/>
                      </a:endParaRPr>
                    </a:p>
                  </a:txBody>
                  <a:tcPr marL="0" marR="0" marT="0" marB="0" anchor="b">
                    <a:solidFill>
                      <a:srgbClr val="FFC000"/>
                    </a:solidFill>
                  </a:tcPr>
                </a:tc>
                <a:tc>
                  <a:txBody>
                    <a:bodyPr/>
                    <a:lstStyle/>
                    <a:p>
                      <a:pPr algn="ctr" fontAlgn="b"/>
                      <a:r>
                        <a:rPr lang="en-US" sz="1400" u="none" strike="noStrike" baseline="0" dirty="0"/>
                        <a:t>31.26</a:t>
                      </a:r>
                      <a:endParaRPr lang="en-US" sz="1400" b="0" i="0" u="none" strike="noStrike" baseline="0" dirty="0">
                        <a:solidFill>
                          <a:srgbClr val="000000"/>
                        </a:solidFill>
                        <a:latin typeface="Arial" pitchFamily="34" charset="0"/>
                      </a:endParaRPr>
                    </a:p>
                  </a:txBody>
                  <a:tcPr marL="0" marR="0" marT="0" marB="0" anchor="b">
                    <a:solidFill>
                      <a:srgbClr val="FFC000"/>
                    </a:solidFill>
                  </a:tcPr>
                </a:tc>
                <a:tc>
                  <a:txBody>
                    <a:bodyPr/>
                    <a:lstStyle/>
                    <a:p>
                      <a:pPr algn="ctr" fontAlgn="b"/>
                      <a:r>
                        <a:rPr lang="en-US" sz="1400" u="none" strike="noStrike" baseline="0" dirty="0"/>
                        <a:t>42.72</a:t>
                      </a:r>
                      <a:endParaRPr lang="en-US" sz="1400" b="0" i="0" u="none" strike="noStrike" baseline="0" dirty="0">
                        <a:solidFill>
                          <a:srgbClr val="000000"/>
                        </a:solidFill>
                        <a:latin typeface="Arial" pitchFamily="34" charset="0"/>
                      </a:endParaRPr>
                    </a:p>
                  </a:txBody>
                  <a:tcPr marL="0" marR="0" marT="0" marB="0" anchor="b">
                    <a:solidFill>
                      <a:srgbClr val="FFC000"/>
                    </a:solidFill>
                  </a:tcPr>
                </a:tc>
                <a:tc>
                  <a:txBody>
                    <a:bodyPr/>
                    <a:lstStyle/>
                    <a:p>
                      <a:pPr algn="ctr" fontAlgn="b"/>
                      <a:r>
                        <a:rPr lang="en-US" sz="1400" u="none" strike="noStrike" baseline="0" dirty="0"/>
                        <a:t>24.81</a:t>
                      </a:r>
                      <a:endParaRPr lang="en-US" sz="1400" b="0" i="0" u="none" strike="noStrike" baseline="0" dirty="0">
                        <a:solidFill>
                          <a:srgbClr val="000000"/>
                        </a:solidFill>
                        <a:latin typeface="Arial" pitchFamily="34" charset="0"/>
                      </a:endParaRPr>
                    </a:p>
                  </a:txBody>
                  <a:tcPr marL="0" marR="0" marT="0" marB="0" anchor="b">
                    <a:solidFill>
                      <a:srgbClr val="FFC000"/>
                    </a:solidFill>
                  </a:tcPr>
                </a:tc>
                <a:tc>
                  <a:txBody>
                    <a:bodyPr/>
                    <a:lstStyle/>
                    <a:p>
                      <a:pPr algn="ctr" fontAlgn="b"/>
                      <a:r>
                        <a:rPr lang="en-US" sz="1400" u="none" strike="noStrike" baseline="0" dirty="0"/>
                        <a:t>574.209</a:t>
                      </a:r>
                      <a:endParaRPr lang="en-US" sz="1400" b="0" i="0" u="none" strike="noStrike" baseline="0" dirty="0">
                        <a:solidFill>
                          <a:srgbClr val="000000"/>
                        </a:solidFill>
                        <a:latin typeface="Arial" pitchFamily="34" charset="0"/>
                      </a:endParaRPr>
                    </a:p>
                  </a:txBody>
                  <a:tcPr marL="0" marR="0" marT="0" marB="0" anchor="b">
                    <a:solidFill>
                      <a:srgbClr val="FFC000"/>
                    </a:solidFill>
                  </a:tcPr>
                </a:tc>
                <a:tc>
                  <a:txBody>
                    <a:bodyPr/>
                    <a:lstStyle/>
                    <a:p>
                      <a:pPr algn="ctr" fontAlgn="b"/>
                      <a:r>
                        <a:rPr lang="en-US" sz="1400" u="none" strike="noStrike" baseline="0" dirty="0"/>
                        <a:t>44</a:t>
                      </a:r>
                      <a:endParaRPr lang="en-US" sz="1400" b="0" i="0" u="none" strike="noStrike" baseline="0" dirty="0">
                        <a:solidFill>
                          <a:srgbClr val="000000"/>
                        </a:solidFill>
                        <a:latin typeface="Arial" pitchFamily="34" charset="0"/>
                      </a:endParaRPr>
                    </a:p>
                  </a:txBody>
                  <a:tcPr marL="0" marR="0" marT="0" marB="0" anchor="b">
                    <a:solidFill>
                      <a:srgbClr val="FFC000"/>
                    </a:solidFill>
                  </a:tcPr>
                </a:tc>
              </a:tr>
              <a:tr h="381000">
                <a:tc>
                  <a:txBody>
                    <a:bodyPr/>
                    <a:lstStyle/>
                    <a:p>
                      <a:pPr algn="ctr" fontAlgn="b"/>
                      <a:r>
                        <a:rPr lang="en-US" sz="1400" u="none" strike="noStrike" baseline="0"/>
                        <a:t>2</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dirty="0"/>
                        <a:t>4</a:t>
                      </a:r>
                      <a:endParaRPr lang="en-US" sz="1400" b="0" i="0" u="none" strike="noStrike" baseline="0" dirty="0">
                        <a:solidFill>
                          <a:srgbClr val="000000"/>
                        </a:solidFill>
                        <a:latin typeface="Arial" pitchFamily="34" charset="0"/>
                      </a:endParaRPr>
                    </a:p>
                  </a:txBody>
                  <a:tcPr marL="0" marR="0" marT="0" marB="0" anchor="b"/>
                </a:tc>
                <a:tc>
                  <a:txBody>
                    <a:bodyPr/>
                    <a:lstStyle/>
                    <a:p>
                      <a:pPr algn="ctr" fontAlgn="b"/>
                      <a:r>
                        <a:rPr lang="en-US" sz="1400" u="none" strike="noStrike" baseline="0" dirty="0"/>
                        <a:t>229</a:t>
                      </a:r>
                      <a:endParaRPr lang="en-US" sz="1400" b="0" i="0" u="none" strike="noStrike" baseline="0" dirty="0">
                        <a:solidFill>
                          <a:srgbClr val="000000"/>
                        </a:solidFill>
                        <a:latin typeface="Arial" pitchFamily="34" charset="0"/>
                      </a:endParaRPr>
                    </a:p>
                  </a:txBody>
                  <a:tcPr marL="0" marR="0" marT="0" marB="0" anchor="b"/>
                </a:tc>
                <a:tc>
                  <a:txBody>
                    <a:bodyPr/>
                    <a:lstStyle/>
                    <a:p>
                      <a:pPr algn="ctr" fontAlgn="b"/>
                      <a:r>
                        <a:rPr lang="en-US" sz="1400" u="none" strike="noStrike" baseline="0" dirty="0"/>
                        <a:t>14.08</a:t>
                      </a:r>
                      <a:endParaRPr lang="en-US" sz="1400" b="0" i="0" u="none" strike="noStrike" baseline="0" dirty="0">
                        <a:solidFill>
                          <a:srgbClr val="000000"/>
                        </a:solidFill>
                        <a:latin typeface="Arial" pitchFamily="34" charset="0"/>
                      </a:endParaRPr>
                    </a:p>
                  </a:txBody>
                  <a:tcPr marL="0" marR="0" marT="0" marB="0" anchor="b"/>
                </a:tc>
                <a:tc>
                  <a:txBody>
                    <a:bodyPr/>
                    <a:lstStyle/>
                    <a:p>
                      <a:pPr algn="ctr" fontAlgn="b"/>
                      <a:r>
                        <a:rPr lang="en-US" sz="1400" u="none" strike="noStrike" baseline="0" dirty="0"/>
                        <a:t>36.55</a:t>
                      </a:r>
                      <a:endParaRPr lang="en-US" sz="1400" b="0" i="0" u="none" strike="noStrike" baseline="0" dirty="0">
                        <a:solidFill>
                          <a:srgbClr val="000000"/>
                        </a:solidFill>
                        <a:latin typeface="Arial" pitchFamily="34" charset="0"/>
                      </a:endParaRPr>
                    </a:p>
                  </a:txBody>
                  <a:tcPr marL="0" marR="0" marT="0" marB="0" anchor="b"/>
                </a:tc>
                <a:tc>
                  <a:txBody>
                    <a:bodyPr/>
                    <a:lstStyle/>
                    <a:p>
                      <a:pPr algn="ctr" fontAlgn="b"/>
                      <a:r>
                        <a:rPr lang="en-US" sz="1400" u="none" strike="noStrike" baseline="0"/>
                        <a:t>211.32</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53.48</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572.851</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22</a:t>
                      </a:r>
                      <a:endParaRPr lang="en-US" sz="1400" b="0" i="0" u="none" strike="noStrike" baseline="0">
                        <a:solidFill>
                          <a:srgbClr val="000000"/>
                        </a:solidFill>
                        <a:latin typeface="Arial" pitchFamily="34" charset="0"/>
                      </a:endParaRPr>
                    </a:p>
                  </a:txBody>
                  <a:tcPr marL="0" marR="0" marT="0" marB="0" anchor="b"/>
                </a:tc>
              </a:tr>
              <a:tr h="381000">
                <a:tc>
                  <a:txBody>
                    <a:bodyPr/>
                    <a:lstStyle/>
                    <a:p>
                      <a:pPr algn="ctr" fontAlgn="b"/>
                      <a:r>
                        <a:rPr lang="en-US" sz="1400" u="none" strike="noStrike" baseline="0"/>
                        <a:t>4</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4</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139</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13.78</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63.49</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135</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62.75</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585.44</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20</a:t>
                      </a:r>
                      <a:endParaRPr lang="en-US" sz="1400" b="0" i="0" u="none" strike="noStrike" baseline="0">
                        <a:solidFill>
                          <a:srgbClr val="000000"/>
                        </a:solidFill>
                        <a:latin typeface="Arial" pitchFamily="34" charset="0"/>
                      </a:endParaRPr>
                    </a:p>
                  </a:txBody>
                  <a:tcPr marL="0" marR="0" marT="0" marB="0" anchor="b"/>
                </a:tc>
              </a:tr>
              <a:tr h="381000">
                <a:tc>
                  <a:txBody>
                    <a:bodyPr/>
                    <a:lstStyle/>
                    <a:p>
                      <a:pPr algn="ctr" fontAlgn="b"/>
                      <a:r>
                        <a:rPr lang="en-US" sz="1400" u="none" strike="noStrike" baseline="0"/>
                        <a:t>1</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2</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570</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7.11</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37.11</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450</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111.28</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570.037</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11</a:t>
                      </a:r>
                      <a:endParaRPr lang="en-US" sz="1400" b="0" i="0" u="none" strike="noStrike" baseline="0">
                        <a:solidFill>
                          <a:srgbClr val="000000"/>
                        </a:solidFill>
                        <a:latin typeface="Arial" pitchFamily="34" charset="0"/>
                      </a:endParaRPr>
                    </a:p>
                  </a:txBody>
                  <a:tcPr marL="0" marR="0" marT="0" marB="0" anchor="b"/>
                </a:tc>
              </a:tr>
              <a:tr h="381000">
                <a:tc>
                  <a:txBody>
                    <a:bodyPr/>
                    <a:lstStyle/>
                    <a:p>
                      <a:pPr algn="ctr" fontAlgn="b"/>
                      <a:r>
                        <a:rPr lang="en-US" sz="1400" u="none" strike="noStrike" baseline="0" dirty="0"/>
                        <a:t>2</a:t>
                      </a:r>
                      <a:endParaRPr lang="en-US" sz="1400" b="0" i="0" u="none" strike="noStrike" baseline="0" dirty="0">
                        <a:solidFill>
                          <a:srgbClr val="000000"/>
                        </a:solidFill>
                        <a:latin typeface="Arial" pitchFamily="34" charset="0"/>
                      </a:endParaRPr>
                    </a:p>
                  </a:txBody>
                  <a:tcPr marL="0" marR="0" marT="0" marB="0" anchor="b"/>
                </a:tc>
                <a:tc>
                  <a:txBody>
                    <a:bodyPr/>
                    <a:lstStyle/>
                    <a:p>
                      <a:pPr algn="ctr" fontAlgn="b"/>
                      <a:r>
                        <a:rPr lang="en-US" sz="1400" u="none" strike="noStrike" baseline="0"/>
                        <a:t>2</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dirty="0"/>
                        <a:t>471</a:t>
                      </a:r>
                      <a:endParaRPr lang="en-US" sz="1400" b="0" i="0" u="none" strike="noStrike" baseline="0" dirty="0">
                        <a:solidFill>
                          <a:srgbClr val="000000"/>
                        </a:solidFill>
                        <a:latin typeface="Arial" pitchFamily="34" charset="0"/>
                      </a:endParaRPr>
                    </a:p>
                  </a:txBody>
                  <a:tcPr marL="0" marR="0" marT="0" marB="0" anchor="b"/>
                </a:tc>
                <a:tc>
                  <a:txBody>
                    <a:bodyPr/>
                    <a:lstStyle/>
                    <a:p>
                      <a:pPr algn="ctr" fontAlgn="b"/>
                      <a:r>
                        <a:rPr lang="en-US" sz="1400" u="none" strike="noStrike" baseline="0" dirty="0"/>
                        <a:t>7.05</a:t>
                      </a:r>
                      <a:endParaRPr lang="en-US" sz="1400" b="0" i="0" u="none" strike="noStrike" baseline="0" dirty="0">
                        <a:solidFill>
                          <a:srgbClr val="000000"/>
                        </a:solidFill>
                        <a:latin typeface="Arial" pitchFamily="34" charset="0"/>
                      </a:endParaRPr>
                    </a:p>
                  </a:txBody>
                  <a:tcPr marL="0" marR="0" marT="0" marB="0" anchor="b"/>
                </a:tc>
                <a:tc>
                  <a:txBody>
                    <a:bodyPr/>
                    <a:lstStyle/>
                    <a:p>
                      <a:pPr algn="ctr" fontAlgn="b"/>
                      <a:r>
                        <a:rPr lang="en-US" sz="1400" u="none" strike="noStrike" baseline="0" dirty="0"/>
                        <a:t>84.87</a:t>
                      </a:r>
                      <a:endParaRPr lang="en-US" sz="1400" b="0" i="0" u="none" strike="noStrike" baseline="0" dirty="0">
                        <a:solidFill>
                          <a:srgbClr val="000000"/>
                        </a:solidFill>
                        <a:latin typeface="Arial" pitchFamily="34" charset="0"/>
                      </a:endParaRPr>
                    </a:p>
                  </a:txBody>
                  <a:tcPr marL="0" marR="0" marT="0" marB="0" anchor="b"/>
                </a:tc>
                <a:tc>
                  <a:txBody>
                    <a:bodyPr/>
                    <a:lstStyle/>
                    <a:p>
                      <a:pPr algn="ctr" fontAlgn="b"/>
                      <a:r>
                        <a:rPr lang="en-US" sz="1400" u="none" strike="noStrike" baseline="0"/>
                        <a:t>303.63</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122.2</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574.762</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dirty="0"/>
                        <a:t>10</a:t>
                      </a:r>
                      <a:endParaRPr lang="en-US" sz="1400" b="0" i="0" u="none" strike="noStrike" baseline="0" dirty="0">
                        <a:solidFill>
                          <a:srgbClr val="000000"/>
                        </a:solidFill>
                        <a:latin typeface="Arial" pitchFamily="34" charset="0"/>
                      </a:endParaRPr>
                    </a:p>
                  </a:txBody>
                  <a:tcPr marL="0" marR="0" marT="0" marB="0" anchor="b"/>
                </a:tc>
              </a:tr>
            </a:tbl>
          </a:graphicData>
        </a:graphic>
      </p:graphicFrame>
      <p:sp>
        <p:nvSpPr>
          <p:cNvPr id="11" name="Oval 10"/>
          <p:cNvSpPr/>
          <p:nvPr/>
        </p:nvSpPr>
        <p:spPr bwMode="auto">
          <a:xfrm>
            <a:off x="304800" y="1676400"/>
            <a:ext cx="228600" cy="2286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cxnSp>
        <p:nvCxnSpPr>
          <p:cNvPr id="13" name="Straight Connector 12"/>
          <p:cNvCxnSpPr>
            <a:stCxn id="11" idx="0"/>
            <a:endCxn id="11" idx="4"/>
          </p:cNvCxnSpPr>
          <p:nvPr/>
        </p:nvCxnSpPr>
        <p:spPr bwMode="auto">
          <a:xfrm rot="16200000" flipH="1">
            <a:off x="304800" y="1790700"/>
            <a:ext cx="228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7" name="Straight Connector 16"/>
          <p:cNvCxnSpPr>
            <a:stCxn id="11" idx="2"/>
            <a:endCxn id="11" idx="6"/>
          </p:cNvCxnSpPr>
          <p:nvPr/>
        </p:nvCxnSpPr>
        <p:spPr bwMode="auto">
          <a:xfrm rot="10800000" flipH="1">
            <a:off x="304800" y="1790700"/>
            <a:ext cx="228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19" name="Oval 18"/>
          <p:cNvSpPr/>
          <p:nvPr/>
        </p:nvSpPr>
        <p:spPr bwMode="auto">
          <a:xfrm>
            <a:off x="304800" y="2095500"/>
            <a:ext cx="228600" cy="2286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cxnSp>
        <p:nvCxnSpPr>
          <p:cNvPr id="20" name="Straight Connector 19"/>
          <p:cNvCxnSpPr>
            <a:stCxn id="19" idx="0"/>
            <a:endCxn id="19" idx="4"/>
          </p:cNvCxnSpPr>
          <p:nvPr/>
        </p:nvCxnSpPr>
        <p:spPr bwMode="auto">
          <a:xfrm rot="16200000" flipH="1">
            <a:off x="304800" y="2209800"/>
            <a:ext cx="228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rot="-2700000" flipH="1">
            <a:off x="304800" y="2209800"/>
            <a:ext cx="228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22" name="Oval 21"/>
          <p:cNvSpPr/>
          <p:nvPr/>
        </p:nvSpPr>
        <p:spPr bwMode="auto">
          <a:xfrm>
            <a:off x="304800" y="2476500"/>
            <a:ext cx="228600" cy="2286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cxnSp>
        <p:nvCxnSpPr>
          <p:cNvPr id="23" name="Straight Connector 22"/>
          <p:cNvCxnSpPr>
            <a:stCxn id="22" idx="0"/>
            <a:endCxn id="22" idx="4"/>
          </p:cNvCxnSpPr>
          <p:nvPr/>
        </p:nvCxnSpPr>
        <p:spPr bwMode="auto">
          <a:xfrm rot="16200000" flipH="1">
            <a:off x="304800" y="2590800"/>
            <a:ext cx="228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4" name="Straight Connector 23"/>
          <p:cNvCxnSpPr>
            <a:stCxn id="22" idx="2"/>
            <a:endCxn id="22" idx="6"/>
          </p:cNvCxnSpPr>
          <p:nvPr/>
        </p:nvCxnSpPr>
        <p:spPr bwMode="auto">
          <a:xfrm rot="10800000" flipH="1">
            <a:off x="304800" y="2590800"/>
            <a:ext cx="228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28" name="Oval 27"/>
          <p:cNvSpPr/>
          <p:nvPr/>
        </p:nvSpPr>
        <p:spPr bwMode="auto">
          <a:xfrm>
            <a:off x="304800" y="3238500"/>
            <a:ext cx="228600" cy="2286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cxnSp>
        <p:nvCxnSpPr>
          <p:cNvPr id="29" name="Straight Connector 28"/>
          <p:cNvCxnSpPr>
            <a:stCxn id="28" idx="0"/>
            <a:endCxn id="28" idx="4"/>
          </p:cNvCxnSpPr>
          <p:nvPr/>
        </p:nvCxnSpPr>
        <p:spPr bwMode="auto">
          <a:xfrm rot="16200000" flipH="1">
            <a:off x="304800" y="3352800"/>
            <a:ext cx="228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31" name="Oval 30"/>
          <p:cNvSpPr/>
          <p:nvPr/>
        </p:nvSpPr>
        <p:spPr bwMode="auto">
          <a:xfrm>
            <a:off x="304800" y="3619500"/>
            <a:ext cx="228600" cy="2286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cxnSp>
        <p:nvCxnSpPr>
          <p:cNvPr id="32" name="Straight Connector 31"/>
          <p:cNvCxnSpPr>
            <a:stCxn id="31" idx="0"/>
            <a:endCxn id="31" idx="4"/>
          </p:cNvCxnSpPr>
          <p:nvPr/>
        </p:nvCxnSpPr>
        <p:spPr bwMode="auto">
          <a:xfrm rot="16200000" flipH="1">
            <a:off x="304800" y="3733800"/>
            <a:ext cx="228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3" name="Straight Connector 32"/>
          <p:cNvCxnSpPr>
            <a:stCxn id="31" idx="2"/>
            <a:endCxn id="31" idx="6"/>
          </p:cNvCxnSpPr>
          <p:nvPr/>
        </p:nvCxnSpPr>
        <p:spPr bwMode="auto">
          <a:xfrm rot="10800000" flipH="1">
            <a:off x="304800" y="3733800"/>
            <a:ext cx="228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rot="10800000" flipH="1">
            <a:off x="304800" y="2209800"/>
            <a:ext cx="228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rot="10800000" flipH="1" flipV="1">
            <a:off x="338278" y="2128978"/>
            <a:ext cx="161644" cy="161644"/>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40" name="Oval 39"/>
          <p:cNvSpPr/>
          <p:nvPr/>
        </p:nvSpPr>
        <p:spPr bwMode="auto">
          <a:xfrm>
            <a:off x="304800" y="2862122"/>
            <a:ext cx="228600" cy="2286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cxnSp>
        <p:nvCxnSpPr>
          <p:cNvPr id="41" name="Straight Connector 40"/>
          <p:cNvCxnSpPr>
            <a:stCxn id="40" idx="0"/>
            <a:endCxn id="40" idx="4"/>
          </p:cNvCxnSpPr>
          <p:nvPr/>
        </p:nvCxnSpPr>
        <p:spPr bwMode="auto">
          <a:xfrm rot="16200000" flipH="1">
            <a:off x="304800" y="2976422"/>
            <a:ext cx="228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rot="-2700000" flipH="1">
            <a:off x="304800" y="2976422"/>
            <a:ext cx="228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43" name="Straight Connector 42"/>
          <p:cNvCxnSpPr/>
          <p:nvPr/>
        </p:nvCxnSpPr>
        <p:spPr bwMode="auto">
          <a:xfrm rot="10800000" flipH="1">
            <a:off x="304800" y="2976422"/>
            <a:ext cx="228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rot="10800000" flipH="1" flipV="1">
            <a:off x="338278" y="2895600"/>
            <a:ext cx="161644" cy="161644"/>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46" name="TextBox 45"/>
          <p:cNvSpPr txBox="1"/>
          <p:nvPr/>
        </p:nvSpPr>
        <p:spPr>
          <a:xfrm>
            <a:off x="3352800" y="4953000"/>
            <a:ext cx="609600" cy="276999"/>
          </a:xfrm>
          <a:prstGeom prst="rect">
            <a:avLst/>
          </a:prstGeom>
          <a:solidFill>
            <a:schemeClr val="bg1"/>
          </a:solidFill>
        </p:spPr>
        <p:txBody>
          <a:bodyPr wrap="square" rtlCol="0">
            <a:spAutoFit/>
          </a:bodyPr>
          <a:lstStyle/>
          <a:p>
            <a:r>
              <a:rPr lang="en-US" sz="1200" dirty="0" smtClean="0">
                <a:solidFill>
                  <a:schemeClr val="tx1"/>
                </a:solidFill>
              </a:rPr>
              <a:t>2P8S</a:t>
            </a:r>
            <a:endParaRPr lang="en-US" sz="1200" dirty="0">
              <a:solidFill>
                <a:schemeClr val="tx1"/>
              </a:solidFill>
            </a:endParaRPr>
          </a:p>
        </p:txBody>
      </p:sp>
      <p:sp>
        <p:nvSpPr>
          <p:cNvPr id="47" name="TextBox 46"/>
          <p:cNvSpPr txBox="1"/>
          <p:nvPr/>
        </p:nvSpPr>
        <p:spPr>
          <a:xfrm>
            <a:off x="3352800" y="4038600"/>
            <a:ext cx="609600" cy="276999"/>
          </a:xfrm>
          <a:prstGeom prst="rect">
            <a:avLst/>
          </a:prstGeom>
          <a:solidFill>
            <a:schemeClr val="bg1"/>
          </a:solidFill>
        </p:spPr>
        <p:txBody>
          <a:bodyPr wrap="square" rtlCol="0">
            <a:spAutoFit/>
          </a:bodyPr>
          <a:lstStyle/>
          <a:p>
            <a:r>
              <a:rPr lang="en-US" sz="1200" dirty="0" smtClean="0">
                <a:solidFill>
                  <a:schemeClr val="tx1"/>
                </a:solidFill>
              </a:rPr>
              <a:t>4P8S</a:t>
            </a:r>
            <a:endParaRPr lang="en-US" sz="1200" dirty="0">
              <a:solidFill>
                <a:schemeClr val="tx1"/>
              </a:solidFill>
            </a:endParaRPr>
          </a:p>
        </p:txBody>
      </p:sp>
      <p:pic>
        <p:nvPicPr>
          <p:cNvPr id="48" name="Picture 47" descr="CRISIS Tracking MIT.bmp"/>
          <p:cNvPicPr>
            <a:picLocks noChangeAspect="1"/>
          </p:cNvPicPr>
          <p:nvPr/>
        </p:nvPicPr>
        <p:blipFill>
          <a:blip r:embed="rId5" cstate="print"/>
          <a:stretch>
            <a:fillRect/>
          </a:stretch>
        </p:blipFill>
        <p:spPr>
          <a:xfrm>
            <a:off x="0" y="4038600"/>
            <a:ext cx="3291385" cy="2313176"/>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1"/>
          </p:nvPr>
        </p:nvSpPr>
        <p:spPr/>
        <p:txBody>
          <a:bodyPr/>
          <a:lstStyle/>
          <a:p>
            <a:endParaRPr lang="en-US"/>
          </a:p>
        </p:txBody>
      </p:sp>
      <p:sp>
        <p:nvSpPr>
          <p:cNvPr id="3" name="Chart Placeholder 2"/>
          <p:cNvSpPr>
            <a:spLocks noGrp="1"/>
          </p:cNvSpPr>
          <p:nvPr>
            <p:ph type="chart" sz="half" idx="2"/>
          </p:nvPr>
        </p:nvSpPr>
        <p:spPr/>
      </p:sp>
      <p:sp>
        <p:nvSpPr>
          <p:cNvPr id="4" name="Title 3"/>
          <p:cNvSpPr>
            <a:spLocks noGrp="1"/>
          </p:cNvSpPr>
          <p:nvPr>
            <p:ph type="title"/>
          </p:nvPr>
        </p:nvSpPr>
        <p:spPr/>
        <p:txBody>
          <a:bodyPr/>
          <a:lstStyle/>
          <a:p>
            <a:r>
              <a:rPr lang="en-US" dirty="0" smtClean="0"/>
              <a:t>Multi-Axis Trade</a:t>
            </a:r>
            <a:endParaRPr lang="en-US" dirty="0"/>
          </a:p>
        </p:txBody>
      </p:sp>
      <p:sp>
        <p:nvSpPr>
          <p:cNvPr id="5" name="Slide Number Placeholder 4"/>
          <p:cNvSpPr>
            <a:spLocks noGrp="1"/>
          </p:cNvSpPr>
          <p:nvPr>
            <p:ph type="sldNum" idx="10"/>
          </p:nvPr>
        </p:nvSpPr>
        <p:spPr/>
        <p:txBody>
          <a:bodyPr/>
          <a:lstStyle/>
          <a:p>
            <a:pPr>
              <a:defRPr/>
            </a:pPr>
            <a:fld id="{F1CC7636-BFA1-4424-BFD7-02D7A7A978C1}" type="slidenum">
              <a:rPr lang="en-US" smtClean="0"/>
              <a:pPr>
                <a:defRPr/>
              </a:pPr>
              <a:t>14</a:t>
            </a:fld>
            <a:endParaRPr lang="en-US"/>
          </a:p>
        </p:txBody>
      </p:sp>
      <p:pic>
        <p:nvPicPr>
          <p:cNvPr id="95234" name="Picture 2" descr="C:\Users\owner\Documents\MIT\16.851\Midterm Presentation\MassOptical_vs_Coverage.bmp"/>
          <p:cNvPicPr>
            <a:picLocks noChangeAspect="1" noChangeArrowheads="1"/>
          </p:cNvPicPr>
          <p:nvPr/>
        </p:nvPicPr>
        <p:blipFill>
          <a:blip r:embed="rId3"/>
          <a:srcRect/>
          <a:stretch>
            <a:fillRect/>
          </a:stretch>
        </p:blipFill>
        <p:spPr bwMode="auto">
          <a:xfrm>
            <a:off x="1828800" y="1562100"/>
            <a:ext cx="5334001" cy="40005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1"/>
          </p:nvPr>
        </p:nvSpPr>
        <p:spPr>
          <a:xfrm>
            <a:off x="685800" y="1081088"/>
            <a:ext cx="7772400" cy="5014912"/>
          </a:xfrm>
        </p:spPr>
        <p:txBody>
          <a:bodyPr/>
          <a:lstStyle/>
          <a:p>
            <a:r>
              <a:rPr lang="en-US" sz="1800" dirty="0" smtClean="0"/>
              <a:t>Identified five operational modes (three nominal, two additional) that define the concept of operations</a:t>
            </a:r>
            <a:endParaRPr lang="en-US" sz="1800" dirty="0" smtClean="0"/>
          </a:p>
          <a:p>
            <a:r>
              <a:rPr lang="en-US" sz="1800" dirty="0" smtClean="0"/>
              <a:t>Identified, analyzed, and </a:t>
            </a:r>
            <a:r>
              <a:rPr lang="en-US" sz="1800" dirty="0" smtClean="0"/>
              <a:t>modeled four </a:t>
            </a:r>
            <a:r>
              <a:rPr lang="en-US" sz="1800" dirty="0" smtClean="0"/>
              <a:t>critical system elements (orbit, optics, ADCS, </a:t>
            </a:r>
            <a:r>
              <a:rPr lang="en-US" sz="1800" dirty="0" err="1" smtClean="0"/>
              <a:t>comm</a:t>
            </a:r>
            <a:r>
              <a:rPr lang="en-US" sz="1800" dirty="0" smtClean="0"/>
              <a:t>)</a:t>
            </a:r>
            <a:endParaRPr lang="en-US" sz="1800" dirty="0" smtClean="0"/>
          </a:p>
          <a:p>
            <a:r>
              <a:rPr lang="en-US" sz="1800" dirty="0" smtClean="0"/>
              <a:t>Developed a parameterized </a:t>
            </a:r>
            <a:r>
              <a:rPr lang="en-US" sz="1800" dirty="0" smtClean="0"/>
              <a:t> </a:t>
            </a:r>
            <a:r>
              <a:rPr lang="en-US" sz="1800" dirty="0" smtClean="0"/>
              <a:t>MATLAB model for the system</a:t>
            </a:r>
            <a:endParaRPr lang="en-US" sz="1800" dirty="0" smtClean="0"/>
          </a:p>
          <a:p>
            <a:pPr lvl="1">
              <a:spcBef>
                <a:spcPts val="600"/>
              </a:spcBef>
              <a:spcAft>
                <a:spcPts val="600"/>
              </a:spcAft>
            </a:pPr>
            <a:r>
              <a:rPr lang="en-US" sz="1600" dirty="0" smtClean="0"/>
              <a:t>Enumerates and evaluates complete system </a:t>
            </a:r>
            <a:r>
              <a:rPr lang="en-US" sz="1600" dirty="0" smtClean="0"/>
              <a:t>designs</a:t>
            </a:r>
          </a:p>
          <a:p>
            <a:pPr lvl="1">
              <a:spcBef>
                <a:spcPts val="600"/>
              </a:spcBef>
              <a:spcAft>
                <a:spcPts val="600"/>
              </a:spcAft>
            </a:pPr>
            <a:r>
              <a:rPr lang="en-US" sz="1600" dirty="0" smtClean="0"/>
              <a:t>Modular design allows for expansion in spiral 2</a:t>
            </a:r>
            <a:endParaRPr lang="en-US" sz="1600" dirty="0" smtClean="0"/>
          </a:p>
          <a:p>
            <a:pPr lvl="1">
              <a:spcBef>
                <a:spcPts val="600"/>
              </a:spcBef>
              <a:spcAft>
                <a:spcPts val="600"/>
              </a:spcAft>
            </a:pPr>
            <a:r>
              <a:rPr lang="en-US" sz="1600" dirty="0" smtClean="0"/>
              <a:t>Limited performance metrics have been included (coverage, mass)</a:t>
            </a:r>
          </a:p>
          <a:p>
            <a:r>
              <a:rPr lang="en-US" sz="1800" dirty="0" smtClean="0"/>
              <a:t>Initial orbit analysis gives a baseline constellation design</a:t>
            </a:r>
          </a:p>
          <a:p>
            <a:pPr lvl="1">
              <a:spcBef>
                <a:spcPts val="600"/>
              </a:spcBef>
              <a:spcAft>
                <a:spcPts val="600"/>
              </a:spcAft>
            </a:pPr>
            <a:r>
              <a:rPr lang="en-US" sz="1600" dirty="0" smtClean="0"/>
              <a:t>8 satellites in 4 planes (sun-synchronous orbit at 567 km)</a:t>
            </a:r>
          </a:p>
          <a:p>
            <a:pPr lvl="1">
              <a:spcBef>
                <a:spcPts val="600"/>
              </a:spcBef>
              <a:spcAft>
                <a:spcPts val="600"/>
              </a:spcAft>
            </a:pPr>
            <a:r>
              <a:rPr lang="en-US" sz="1600" dirty="0" smtClean="0"/>
              <a:t>Additional modeling (e.g. </a:t>
            </a:r>
            <a:r>
              <a:rPr lang="en-US" sz="1600" dirty="0" smtClean="0"/>
              <a:t>cost) will constrain constellation design</a:t>
            </a:r>
          </a:p>
          <a:p>
            <a:pPr>
              <a:spcBef>
                <a:spcPts val="600"/>
              </a:spcBef>
              <a:spcAft>
                <a:spcPts val="600"/>
              </a:spcAft>
            </a:pPr>
            <a:r>
              <a:rPr lang="en-US" sz="1800" dirty="0" smtClean="0"/>
              <a:t>Initial ADCS analysis demonstrates the feasibility of both reaction wheels and thrusters for our needs</a:t>
            </a:r>
            <a:endParaRPr lang="en-US" sz="1800" dirty="0" smtClean="0"/>
          </a:p>
          <a:p>
            <a:pPr lvl="1"/>
            <a:endParaRPr lang="en-US" sz="1600" dirty="0"/>
          </a:p>
        </p:txBody>
      </p:sp>
      <p:sp>
        <p:nvSpPr>
          <p:cNvPr id="4" name="Title 3"/>
          <p:cNvSpPr>
            <a:spLocks noGrp="1"/>
          </p:cNvSpPr>
          <p:nvPr>
            <p:ph type="title"/>
          </p:nvPr>
        </p:nvSpPr>
        <p:spPr/>
        <p:txBody>
          <a:bodyPr/>
          <a:lstStyle/>
          <a:p>
            <a:r>
              <a:rPr lang="en-US" dirty="0" smtClean="0"/>
              <a:t>Conclusions</a:t>
            </a:r>
            <a:endParaRPr lang="en-US" dirty="0"/>
          </a:p>
        </p:txBody>
      </p:sp>
      <p:sp>
        <p:nvSpPr>
          <p:cNvPr id="5" name="Slide Number Placeholder 4"/>
          <p:cNvSpPr>
            <a:spLocks noGrp="1"/>
          </p:cNvSpPr>
          <p:nvPr>
            <p:ph type="sldNum" idx="10"/>
          </p:nvPr>
        </p:nvSpPr>
        <p:spPr/>
        <p:txBody>
          <a:bodyPr/>
          <a:lstStyle/>
          <a:p>
            <a:pPr>
              <a:defRPr/>
            </a:pPr>
            <a:fld id="{F1CC7636-BFA1-4424-BFD7-02D7A7A978C1}"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1"/>
          </p:nvPr>
        </p:nvSpPr>
        <p:spPr>
          <a:xfrm>
            <a:off x="685800" y="1143000"/>
            <a:ext cx="7772400" cy="4662487"/>
          </a:xfrm>
        </p:spPr>
        <p:txBody>
          <a:bodyPr/>
          <a:lstStyle/>
          <a:p>
            <a:r>
              <a:rPr lang="en-US" sz="1800" dirty="0" smtClean="0"/>
              <a:t>Improve current subsystem models</a:t>
            </a:r>
          </a:p>
          <a:p>
            <a:pPr lvl="1">
              <a:spcBef>
                <a:spcPts val="600"/>
              </a:spcBef>
              <a:spcAft>
                <a:spcPts val="600"/>
              </a:spcAft>
            </a:pPr>
            <a:r>
              <a:rPr lang="en-US" sz="1600" dirty="0" smtClean="0"/>
              <a:t>Orbits: fully integrate STK with MATLAB model and use STK to compute coverage and revisit statistics for various constellations and simulations</a:t>
            </a:r>
          </a:p>
          <a:p>
            <a:pPr lvl="1">
              <a:spcBef>
                <a:spcPts val="600"/>
              </a:spcBef>
              <a:spcAft>
                <a:spcPts val="600"/>
              </a:spcAft>
            </a:pPr>
            <a:r>
              <a:rPr lang="en-US" sz="1600" dirty="0" smtClean="0"/>
              <a:t>Optics: add noise process model for CCD, enable imagery simulation</a:t>
            </a:r>
          </a:p>
          <a:p>
            <a:pPr lvl="1">
              <a:spcBef>
                <a:spcPts val="600"/>
              </a:spcBef>
              <a:spcAft>
                <a:spcPts val="600"/>
              </a:spcAft>
            </a:pPr>
            <a:r>
              <a:rPr lang="en-US" sz="1600" dirty="0" smtClean="0"/>
              <a:t>ADCS: add a dynamic simulation via </a:t>
            </a:r>
            <a:r>
              <a:rPr lang="en-US" sz="1600" dirty="0" err="1" smtClean="0"/>
              <a:t>Simulink</a:t>
            </a:r>
            <a:endParaRPr lang="en-US" sz="1600" dirty="0" smtClean="0"/>
          </a:p>
          <a:p>
            <a:pPr lvl="1">
              <a:spcBef>
                <a:spcPts val="600"/>
              </a:spcBef>
              <a:spcAft>
                <a:spcPts val="600"/>
              </a:spcAft>
            </a:pPr>
            <a:r>
              <a:rPr lang="en-US" sz="1600" dirty="0" err="1" smtClean="0"/>
              <a:t>Comm</a:t>
            </a:r>
            <a:r>
              <a:rPr lang="en-US" sz="1600" dirty="0" smtClean="0"/>
              <a:t>: improved analysis of link geometry and timing from STK</a:t>
            </a:r>
          </a:p>
          <a:p>
            <a:r>
              <a:rPr lang="en-US" sz="1800" dirty="0" smtClean="0"/>
              <a:t>Model and analyze remaining subsystems</a:t>
            </a:r>
          </a:p>
          <a:p>
            <a:pPr lvl="1">
              <a:spcBef>
                <a:spcPts val="600"/>
              </a:spcBef>
              <a:spcAft>
                <a:spcPts val="600"/>
              </a:spcAft>
            </a:pPr>
            <a:r>
              <a:rPr lang="en-US" sz="1600" dirty="0" smtClean="0"/>
              <a:t>Thermal, Power, GNC, Launch, Propulsion</a:t>
            </a:r>
          </a:p>
          <a:p>
            <a:r>
              <a:rPr lang="en-US" sz="1800" dirty="0" smtClean="0"/>
              <a:t>Generate functions for figures of merit</a:t>
            </a:r>
          </a:p>
          <a:p>
            <a:pPr lvl="1">
              <a:spcBef>
                <a:spcPts val="600"/>
              </a:spcBef>
              <a:spcAft>
                <a:spcPts val="600"/>
              </a:spcAft>
            </a:pPr>
            <a:r>
              <a:rPr lang="en-US" sz="1600" dirty="0" smtClean="0"/>
              <a:t>Cost, mass, reliability</a:t>
            </a:r>
          </a:p>
          <a:p>
            <a:pPr lvl="1">
              <a:spcBef>
                <a:spcPts val="600"/>
              </a:spcBef>
              <a:spcAft>
                <a:spcPts val="600"/>
              </a:spcAft>
            </a:pPr>
            <a:r>
              <a:rPr lang="en-US" sz="1600" dirty="0" smtClean="0"/>
              <a:t>Continue trade analysis involving figures of merit and key design parameters</a:t>
            </a:r>
          </a:p>
          <a:p>
            <a:r>
              <a:rPr lang="en-US" sz="1800" dirty="0" smtClean="0"/>
              <a:t>Determine optimum overall system design </a:t>
            </a:r>
          </a:p>
          <a:p>
            <a:pPr lvl="1">
              <a:buNone/>
            </a:pPr>
            <a:r>
              <a:rPr lang="en-US" sz="200" dirty="0" smtClean="0"/>
              <a:t/>
            </a:r>
            <a:br>
              <a:rPr lang="en-US" sz="200" dirty="0" smtClean="0"/>
            </a:br>
            <a:r>
              <a:rPr lang="en-US" sz="200" dirty="0" smtClean="0"/>
              <a:t>	</a:t>
            </a:r>
            <a:r>
              <a:rPr lang="en-US" sz="600" dirty="0" smtClean="0"/>
              <a:t> </a:t>
            </a:r>
          </a:p>
          <a:p>
            <a:pPr lvl="1"/>
            <a:endParaRPr lang="en-US" sz="1800" dirty="0" smtClean="0"/>
          </a:p>
        </p:txBody>
      </p:sp>
      <p:sp>
        <p:nvSpPr>
          <p:cNvPr id="4" name="Title 3"/>
          <p:cNvSpPr>
            <a:spLocks noGrp="1"/>
          </p:cNvSpPr>
          <p:nvPr>
            <p:ph type="title"/>
          </p:nvPr>
        </p:nvSpPr>
        <p:spPr/>
        <p:txBody>
          <a:bodyPr/>
          <a:lstStyle/>
          <a:p>
            <a:r>
              <a:rPr lang="en-US" dirty="0" smtClean="0"/>
              <a:t>Plan for Spiral Two</a:t>
            </a:r>
            <a:endParaRPr lang="en-US" dirty="0"/>
          </a:p>
        </p:txBody>
      </p:sp>
      <p:sp>
        <p:nvSpPr>
          <p:cNvPr id="5" name="Slide Number Placeholder 4"/>
          <p:cNvSpPr>
            <a:spLocks noGrp="1"/>
          </p:cNvSpPr>
          <p:nvPr>
            <p:ph type="sldNum" idx="10"/>
          </p:nvPr>
        </p:nvSpPr>
        <p:spPr/>
        <p:txBody>
          <a:bodyPr/>
          <a:lstStyle/>
          <a:p>
            <a:pPr>
              <a:defRPr/>
            </a:pPr>
            <a:fld id="{882F10D4-11C2-47C9-B1C6-A92C055ECEEF}" type="slidenum">
              <a:rPr lang="en-US" smtClean="0"/>
              <a:pPr>
                <a:defRPr/>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1"/>
          </p:nvPr>
        </p:nvSpPr>
        <p:spPr>
          <a:xfrm>
            <a:off x="533400" y="1219200"/>
            <a:ext cx="8077200" cy="4100512"/>
          </a:xfrm>
        </p:spPr>
        <p:txBody>
          <a:bodyPr/>
          <a:lstStyle/>
          <a:p>
            <a:r>
              <a:rPr lang="en-US" dirty="0" smtClean="0"/>
              <a:t>Hecht, E. </a:t>
            </a:r>
            <a:r>
              <a:rPr lang="en-US" i="1" dirty="0" smtClean="0"/>
              <a:t>Optics</a:t>
            </a:r>
            <a:endParaRPr lang="en-US" dirty="0" smtClean="0"/>
          </a:p>
          <a:p>
            <a:r>
              <a:rPr lang="en-US" dirty="0" smtClean="0"/>
              <a:t>Born and Wolf, </a:t>
            </a:r>
            <a:r>
              <a:rPr lang="en-US" i="1" dirty="0" smtClean="0"/>
              <a:t>Principles of Optics</a:t>
            </a:r>
          </a:p>
          <a:p>
            <a:r>
              <a:rPr lang="en-US" dirty="0" smtClean="0"/>
              <a:t>Goodman</a:t>
            </a:r>
          </a:p>
        </p:txBody>
      </p:sp>
      <p:sp>
        <p:nvSpPr>
          <p:cNvPr id="4" name="Title 3"/>
          <p:cNvSpPr>
            <a:spLocks noGrp="1"/>
          </p:cNvSpPr>
          <p:nvPr>
            <p:ph type="title"/>
          </p:nvPr>
        </p:nvSpPr>
        <p:spPr/>
        <p:txBody>
          <a:bodyPr/>
          <a:lstStyle/>
          <a:p>
            <a:r>
              <a:rPr lang="en-US" dirty="0" smtClean="0"/>
              <a:t>References</a:t>
            </a:r>
            <a:endParaRPr lang="en-US" dirty="0"/>
          </a:p>
        </p:txBody>
      </p:sp>
      <p:sp>
        <p:nvSpPr>
          <p:cNvPr id="5" name="Slide Number Placeholder 4"/>
          <p:cNvSpPr>
            <a:spLocks noGrp="1"/>
          </p:cNvSpPr>
          <p:nvPr>
            <p:ph type="sldNum" idx="10"/>
          </p:nvPr>
        </p:nvSpPr>
        <p:spPr/>
        <p:txBody>
          <a:bodyPr/>
          <a:lstStyle/>
          <a:p>
            <a:pPr>
              <a:defRPr/>
            </a:pPr>
            <a:fld id="{F1CC7636-BFA1-4424-BFD7-02D7A7A978C1}"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a:xfrm>
            <a:off x="1019175" y="49213"/>
            <a:ext cx="7086600" cy="854075"/>
          </a:xfrm>
        </p:spPr>
        <p:txBody>
          <a:bodyPr lIns="92160" tIns="46080" rIns="92160" bIns="46080"/>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Backup slide: ADCS design process</a:t>
            </a:r>
          </a:p>
        </p:txBody>
      </p:sp>
      <p:grpSp>
        <p:nvGrpSpPr>
          <p:cNvPr id="14339" name="Group 37"/>
          <p:cNvGrpSpPr>
            <a:grpSpLocks/>
          </p:cNvGrpSpPr>
          <p:nvPr/>
        </p:nvGrpSpPr>
        <p:grpSpPr bwMode="auto">
          <a:xfrm>
            <a:off x="0" y="1219200"/>
            <a:ext cx="9144000" cy="4510088"/>
            <a:chOff x="139700" y="1241425"/>
            <a:chExt cx="8809038" cy="4487863"/>
          </a:xfrm>
        </p:grpSpPr>
        <p:sp>
          <p:nvSpPr>
            <p:cNvPr id="14342" name="AutoShape 2"/>
            <p:cNvSpPr>
              <a:spLocks noChangeArrowheads="1"/>
            </p:cNvSpPr>
            <p:nvPr/>
          </p:nvSpPr>
          <p:spPr bwMode="auto">
            <a:xfrm>
              <a:off x="2743200" y="1371600"/>
              <a:ext cx="2971800" cy="457200"/>
            </a:xfrm>
            <a:prstGeom prst="roundRect">
              <a:avLst>
                <a:gd name="adj" fmla="val 16667"/>
              </a:avLst>
            </a:prstGeom>
            <a:solidFill>
              <a:srgbClr val="99CCFF"/>
            </a:solidFill>
            <a:ln w="9360">
              <a:solidFill>
                <a:srgbClr val="000000"/>
              </a:solidFill>
              <a:round/>
              <a:headEnd/>
              <a:tailEnd/>
            </a:ln>
          </p:spPr>
          <p:txBody>
            <a:bodyPr wrap="none" lIns="90000" tIns="45000" rIns="90000" bIns="45000" anchor="ctr"/>
            <a:lstStyle/>
            <a:p>
              <a:pPr algn="ctr" eaLnBrk="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a:solidFill>
                    <a:srgbClr val="000000"/>
                  </a:solidFill>
                  <a:cs typeface="Arial Unicode MS" charset="0"/>
                </a:rPr>
                <a:t>Define control modes and system level </a:t>
              </a:r>
            </a:p>
            <a:p>
              <a:pPr algn="ctr" eaLnBrk="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a:solidFill>
                    <a:srgbClr val="000000"/>
                  </a:solidFill>
                  <a:cs typeface="Arial Unicode MS" charset="0"/>
                </a:rPr>
                <a:t>requirements by control mode</a:t>
              </a:r>
            </a:p>
          </p:txBody>
        </p:sp>
        <p:sp>
          <p:nvSpPr>
            <p:cNvPr id="14343" name="AutoShape 3"/>
            <p:cNvSpPr>
              <a:spLocks noChangeArrowheads="1"/>
            </p:cNvSpPr>
            <p:nvPr/>
          </p:nvSpPr>
          <p:spPr bwMode="auto">
            <a:xfrm>
              <a:off x="2743200" y="2286000"/>
              <a:ext cx="2971800" cy="457200"/>
            </a:xfrm>
            <a:prstGeom prst="roundRect">
              <a:avLst>
                <a:gd name="adj" fmla="val 16667"/>
              </a:avLst>
            </a:prstGeom>
            <a:solidFill>
              <a:srgbClr val="99CCFF"/>
            </a:solidFill>
            <a:ln w="9360">
              <a:solidFill>
                <a:srgbClr val="000000"/>
              </a:solidFill>
              <a:round/>
              <a:headEnd/>
              <a:tailEnd/>
            </a:ln>
          </p:spPr>
          <p:txBody>
            <a:bodyPr wrap="none" lIns="90000" tIns="45000" rIns="90000" bIns="45000" anchor="ctr"/>
            <a:lstStyle/>
            <a:p>
              <a:pPr algn="ctr" eaLnBrk="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a:solidFill>
                    <a:srgbClr val="000000"/>
                  </a:solidFill>
                  <a:cs typeface="Arial Unicode MS" charset="0"/>
                </a:rPr>
                <a:t>Select type of s/c control by </a:t>
              </a:r>
            </a:p>
            <a:p>
              <a:pPr algn="ctr" eaLnBrk="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a:solidFill>
                    <a:srgbClr val="000000"/>
                  </a:solidFill>
                  <a:cs typeface="Arial Unicode MS" charset="0"/>
                </a:rPr>
                <a:t>attitude control mode</a:t>
              </a:r>
            </a:p>
          </p:txBody>
        </p:sp>
        <p:sp>
          <p:nvSpPr>
            <p:cNvPr id="14344" name="AutoShape 4"/>
            <p:cNvSpPr>
              <a:spLocks noChangeArrowheads="1"/>
            </p:cNvSpPr>
            <p:nvPr/>
          </p:nvSpPr>
          <p:spPr bwMode="auto">
            <a:xfrm>
              <a:off x="2743200" y="3200400"/>
              <a:ext cx="2971800" cy="457200"/>
            </a:xfrm>
            <a:prstGeom prst="roundRect">
              <a:avLst>
                <a:gd name="adj" fmla="val 16667"/>
              </a:avLst>
            </a:prstGeom>
            <a:solidFill>
              <a:srgbClr val="99CCFF"/>
            </a:solidFill>
            <a:ln w="9360">
              <a:solidFill>
                <a:srgbClr val="000000"/>
              </a:solidFill>
              <a:round/>
              <a:headEnd/>
              <a:tailEnd/>
            </a:ln>
          </p:spPr>
          <p:txBody>
            <a:bodyPr wrap="none" lIns="90000" tIns="45000" rIns="90000" bIns="45000" anchor="ctr"/>
            <a:lstStyle/>
            <a:p>
              <a:pPr algn="ctr" eaLnBrk="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a:solidFill>
                    <a:srgbClr val="000000"/>
                  </a:solidFill>
                  <a:cs typeface="Arial Unicode MS" charset="0"/>
                </a:rPr>
                <a:t>Quantify disturbance environment</a:t>
              </a:r>
            </a:p>
          </p:txBody>
        </p:sp>
        <p:sp>
          <p:nvSpPr>
            <p:cNvPr id="14345" name="AutoShape 5"/>
            <p:cNvSpPr>
              <a:spLocks noChangeArrowheads="1"/>
            </p:cNvSpPr>
            <p:nvPr/>
          </p:nvSpPr>
          <p:spPr bwMode="auto">
            <a:xfrm>
              <a:off x="2743200" y="4114800"/>
              <a:ext cx="2971800" cy="457200"/>
            </a:xfrm>
            <a:prstGeom prst="roundRect">
              <a:avLst>
                <a:gd name="adj" fmla="val 16667"/>
              </a:avLst>
            </a:prstGeom>
            <a:solidFill>
              <a:srgbClr val="99CCFF"/>
            </a:solidFill>
            <a:ln w="9360">
              <a:solidFill>
                <a:srgbClr val="000000"/>
              </a:solidFill>
              <a:round/>
              <a:headEnd/>
              <a:tailEnd/>
            </a:ln>
          </p:spPr>
          <p:txBody>
            <a:bodyPr wrap="none" lIns="90000" tIns="45000" rIns="90000" bIns="45000" anchor="ctr"/>
            <a:lstStyle/>
            <a:p>
              <a:pPr algn="ctr" eaLnBrk="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a:solidFill>
                    <a:srgbClr val="000000"/>
                  </a:solidFill>
                  <a:cs typeface="Arial Unicode MS" charset="0"/>
                </a:rPr>
                <a:t>Select and size ADCS hardware</a:t>
              </a:r>
            </a:p>
          </p:txBody>
        </p:sp>
        <p:sp>
          <p:nvSpPr>
            <p:cNvPr id="14346" name="AutoShape 6"/>
            <p:cNvSpPr>
              <a:spLocks noChangeArrowheads="1"/>
            </p:cNvSpPr>
            <p:nvPr/>
          </p:nvSpPr>
          <p:spPr bwMode="auto">
            <a:xfrm>
              <a:off x="2743200" y="5029200"/>
              <a:ext cx="2971800" cy="457200"/>
            </a:xfrm>
            <a:prstGeom prst="roundRect">
              <a:avLst>
                <a:gd name="adj" fmla="val 16667"/>
              </a:avLst>
            </a:prstGeom>
            <a:solidFill>
              <a:srgbClr val="99CCFF"/>
            </a:solidFill>
            <a:ln w="9360">
              <a:solidFill>
                <a:srgbClr val="000000"/>
              </a:solidFill>
              <a:round/>
              <a:headEnd/>
              <a:tailEnd/>
            </a:ln>
          </p:spPr>
          <p:txBody>
            <a:bodyPr wrap="none" lIns="90000" tIns="45000" rIns="90000" bIns="45000" anchor="ctr"/>
            <a:lstStyle/>
            <a:p>
              <a:pPr algn="ctr" eaLnBrk="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a:solidFill>
                    <a:srgbClr val="000000"/>
                  </a:solidFill>
                  <a:cs typeface="Arial Unicode MS" charset="0"/>
                </a:rPr>
                <a:t>Define determination and</a:t>
              </a:r>
            </a:p>
            <a:p>
              <a:pPr algn="ctr" eaLnBrk="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a:solidFill>
                    <a:srgbClr val="000000"/>
                  </a:solidFill>
                  <a:cs typeface="Arial Unicode MS" charset="0"/>
                </a:rPr>
                <a:t> control algorithms</a:t>
              </a:r>
            </a:p>
          </p:txBody>
        </p:sp>
        <p:sp>
          <p:nvSpPr>
            <p:cNvPr id="14347" name="Line 7"/>
            <p:cNvSpPr>
              <a:spLocks noChangeShapeType="1"/>
            </p:cNvSpPr>
            <p:nvPr/>
          </p:nvSpPr>
          <p:spPr bwMode="auto">
            <a:xfrm>
              <a:off x="1828800" y="1600200"/>
              <a:ext cx="914400" cy="1588"/>
            </a:xfrm>
            <a:prstGeom prst="line">
              <a:avLst/>
            </a:prstGeom>
            <a:noFill/>
            <a:ln w="9360">
              <a:solidFill>
                <a:srgbClr val="000000"/>
              </a:solidFill>
              <a:round/>
              <a:headEnd/>
              <a:tailEnd type="triangle" w="med" len="med"/>
            </a:ln>
          </p:spPr>
          <p:txBody>
            <a:bodyPr/>
            <a:lstStyle/>
            <a:p>
              <a:endParaRPr lang="en-US"/>
            </a:p>
          </p:txBody>
        </p:sp>
        <p:sp>
          <p:nvSpPr>
            <p:cNvPr id="14348" name="Line 8"/>
            <p:cNvSpPr>
              <a:spLocks noChangeShapeType="1"/>
            </p:cNvSpPr>
            <p:nvPr/>
          </p:nvSpPr>
          <p:spPr bwMode="auto">
            <a:xfrm>
              <a:off x="1828800" y="2514600"/>
              <a:ext cx="914400" cy="1588"/>
            </a:xfrm>
            <a:prstGeom prst="line">
              <a:avLst/>
            </a:prstGeom>
            <a:noFill/>
            <a:ln w="9360">
              <a:solidFill>
                <a:srgbClr val="000000"/>
              </a:solidFill>
              <a:round/>
              <a:headEnd/>
              <a:tailEnd type="triangle" w="med" len="med"/>
            </a:ln>
          </p:spPr>
          <p:txBody>
            <a:bodyPr/>
            <a:lstStyle/>
            <a:p>
              <a:endParaRPr lang="en-US"/>
            </a:p>
          </p:txBody>
        </p:sp>
        <p:sp>
          <p:nvSpPr>
            <p:cNvPr id="14349" name="Line 9"/>
            <p:cNvSpPr>
              <a:spLocks noChangeShapeType="1"/>
            </p:cNvSpPr>
            <p:nvPr/>
          </p:nvSpPr>
          <p:spPr bwMode="auto">
            <a:xfrm>
              <a:off x="1828800" y="3429000"/>
              <a:ext cx="914400" cy="1588"/>
            </a:xfrm>
            <a:prstGeom prst="line">
              <a:avLst/>
            </a:prstGeom>
            <a:noFill/>
            <a:ln w="9360">
              <a:solidFill>
                <a:srgbClr val="000000"/>
              </a:solidFill>
              <a:round/>
              <a:headEnd/>
              <a:tailEnd type="triangle" w="med" len="med"/>
            </a:ln>
          </p:spPr>
          <p:txBody>
            <a:bodyPr/>
            <a:lstStyle/>
            <a:p>
              <a:endParaRPr lang="en-US"/>
            </a:p>
          </p:txBody>
        </p:sp>
        <p:sp>
          <p:nvSpPr>
            <p:cNvPr id="14350" name="Line 10"/>
            <p:cNvSpPr>
              <a:spLocks noChangeShapeType="1"/>
            </p:cNvSpPr>
            <p:nvPr/>
          </p:nvSpPr>
          <p:spPr bwMode="auto">
            <a:xfrm>
              <a:off x="1828800" y="4343400"/>
              <a:ext cx="914400" cy="1588"/>
            </a:xfrm>
            <a:prstGeom prst="line">
              <a:avLst/>
            </a:prstGeom>
            <a:noFill/>
            <a:ln w="9360">
              <a:solidFill>
                <a:srgbClr val="000000"/>
              </a:solidFill>
              <a:round/>
              <a:headEnd/>
              <a:tailEnd type="triangle" w="med" len="med"/>
            </a:ln>
          </p:spPr>
          <p:txBody>
            <a:bodyPr/>
            <a:lstStyle/>
            <a:p>
              <a:endParaRPr lang="en-US"/>
            </a:p>
          </p:txBody>
        </p:sp>
        <p:sp>
          <p:nvSpPr>
            <p:cNvPr id="14351" name="Line 11"/>
            <p:cNvSpPr>
              <a:spLocks noChangeShapeType="1"/>
            </p:cNvSpPr>
            <p:nvPr/>
          </p:nvSpPr>
          <p:spPr bwMode="auto">
            <a:xfrm>
              <a:off x="1828800" y="5257800"/>
              <a:ext cx="914400" cy="1588"/>
            </a:xfrm>
            <a:prstGeom prst="line">
              <a:avLst/>
            </a:prstGeom>
            <a:noFill/>
            <a:ln w="9360">
              <a:solidFill>
                <a:srgbClr val="000000"/>
              </a:solidFill>
              <a:round/>
              <a:headEnd/>
              <a:tailEnd type="triangle" w="med" len="med"/>
            </a:ln>
          </p:spPr>
          <p:txBody>
            <a:bodyPr/>
            <a:lstStyle/>
            <a:p>
              <a:endParaRPr lang="en-US"/>
            </a:p>
          </p:txBody>
        </p:sp>
        <p:sp>
          <p:nvSpPr>
            <p:cNvPr id="14352" name="Line 12"/>
            <p:cNvSpPr>
              <a:spLocks noChangeShapeType="1"/>
            </p:cNvSpPr>
            <p:nvPr/>
          </p:nvSpPr>
          <p:spPr bwMode="auto">
            <a:xfrm>
              <a:off x="5715000" y="1600200"/>
              <a:ext cx="914400" cy="1588"/>
            </a:xfrm>
            <a:prstGeom prst="line">
              <a:avLst/>
            </a:prstGeom>
            <a:noFill/>
            <a:ln w="9360">
              <a:solidFill>
                <a:srgbClr val="000000"/>
              </a:solidFill>
              <a:round/>
              <a:headEnd/>
              <a:tailEnd type="triangle" w="med" len="med"/>
            </a:ln>
          </p:spPr>
          <p:txBody>
            <a:bodyPr/>
            <a:lstStyle/>
            <a:p>
              <a:endParaRPr lang="en-US"/>
            </a:p>
          </p:txBody>
        </p:sp>
        <p:sp>
          <p:nvSpPr>
            <p:cNvPr id="14353" name="Line 13"/>
            <p:cNvSpPr>
              <a:spLocks noChangeShapeType="1"/>
            </p:cNvSpPr>
            <p:nvPr/>
          </p:nvSpPr>
          <p:spPr bwMode="auto">
            <a:xfrm>
              <a:off x="5715000" y="2514600"/>
              <a:ext cx="914400" cy="1588"/>
            </a:xfrm>
            <a:prstGeom prst="line">
              <a:avLst/>
            </a:prstGeom>
            <a:noFill/>
            <a:ln w="9360">
              <a:solidFill>
                <a:srgbClr val="000000"/>
              </a:solidFill>
              <a:round/>
              <a:headEnd/>
              <a:tailEnd type="triangle" w="med" len="med"/>
            </a:ln>
          </p:spPr>
          <p:txBody>
            <a:bodyPr/>
            <a:lstStyle/>
            <a:p>
              <a:endParaRPr lang="en-US"/>
            </a:p>
          </p:txBody>
        </p:sp>
        <p:sp>
          <p:nvSpPr>
            <p:cNvPr id="14354" name="Line 14"/>
            <p:cNvSpPr>
              <a:spLocks noChangeShapeType="1"/>
            </p:cNvSpPr>
            <p:nvPr/>
          </p:nvSpPr>
          <p:spPr bwMode="auto">
            <a:xfrm>
              <a:off x="5715000" y="3429000"/>
              <a:ext cx="914400" cy="1588"/>
            </a:xfrm>
            <a:prstGeom prst="line">
              <a:avLst/>
            </a:prstGeom>
            <a:noFill/>
            <a:ln w="9360">
              <a:solidFill>
                <a:srgbClr val="000000"/>
              </a:solidFill>
              <a:round/>
              <a:headEnd/>
              <a:tailEnd type="triangle" w="med" len="med"/>
            </a:ln>
          </p:spPr>
          <p:txBody>
            <a:bodyPr/>
            <a:lstStyle/>
            <a:p>
              <a:endParaRPr lang="en-US"/>
            </a:p>
          </p:txBody>
        </p:sp>
        <p:sp>
          <p:nvSpPr>
            <p:cNvPr id="14355" name="Line 15"/>
            <p:cNvSpPr>
              <a:spLocks noChangeShapeType="1"/>
            </p:cNvSpPr>
            <p:nvPr/>
          </p:nvSpPr>
          <p:spPr bwMode="auto">
            <a:xfrm>
              <a:off x="5715000" y="4343400"/>
              <a:ext cx="914400" cy="1588"/>
            </a:xfrm>
            <a:prstGeom prst="line">
              <a:avLst/>
            </a:prstGeom>
            <a:noFill/>
            <a:ln w="9360">
              <a:solidFill>
                <a:srgbClr val="000000"/>
              </a:solidFill>
              <a:round/>
              <a:headEnd/>
              <a:tailEnd type="triangle" w="med" len="med"/>
            </a:ln>
          </p:spPr>
          <p:txBody>
            <a:bodyPr/>
            <a:lstStyle/>
            <a:p>
              <a:endParaRPr lang="en-US"/>
            </a:p>
          </p:txBody>
        </p:sp>
        <p:sp>
          <p:nvSpPr>
            <p:cNvPr id="14356" name="Line 16"/>
            <p:cNvSpPr>
              <a:spLocks noChangeShapeType="1"/>
            </p:cNvSpPr>
            <p:nvPr/>
          </p:nvSpPr>
          <p:spPr bwMode="auto">
            <a:xfrm>
              <a:off x="5715000" y="5257800"/>
              <a:ext cx="914400" cy="1588"/>
            </a:xfrm>
            <a:prstGeom prst="line">
              <a:avLst/>
            </a:prstGeom>
            <a:noFill/>
            <a:ln w="9360">
              <a:solidFill>
                <a:srgbClr val="000000"/>
              </a:solidFill>
              <a:round/>
              <a:headEnd/>
              <a:tailEnd type="triangle" w="med" len="med"/>
            </a:ln>
          </p:spPr>
          <p:txBody>
            <a:bodyPr/>
            <a:lstStyle/>
            <a:p>
              <a:endParaRPr lang="en-US"/>
            </a:p>
          </p:txBody>
        </p:sp>
        <p:sp>
          <p:nvSpPr>
            <p:cNvPr id="14357" name="Text Box 17"/>
            <p:cNvSpPr txBox="1">
              <a:spLocks noChangeArrowheads="1"/>
            </p:cNvSpPr>
            <p:nvPr/>
          </p:nvSpPr>
          <p:spPr bwMode="auto">
            <a:xfrm>
              <a:off x="6645275" y="1241425"/>
              <a:ext cx="1828800" cy="700088"/>
            </a:xfrm>
            <a:prstGeom prst="rect">
              <a:avLst/>
            </a:prstGeom>
            <a:noFill/>
            <a:ln w="9525">
              <a:noFill/>
              <a:round/>
              <a:headEnd/>
              <a:tailEnd/>
            </a:ln>
          </p:spPr>
          <p:txBody>
            <a:bodyPr lIns="90000" tIns="45000" rIns="90000" bIns="45000"/>
            <a:lstStyle/>
            <a:p>
              <a:pPr eaLnBrk="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a:solidFill>
                    <a:srgbClr val="000000"/>
                  </a:solidFill>
                  <a:cs typeface="Arial Unicode MS" charset="0"/>
                </a:rPr>
                <a:t>list of different control modes during mission. Requirements and constraints in each mode</a:t>
              </a:r>
            </a:p>
          </p:txBody>
        </p:sp>
        <p:sp>
          <p:nvSpPr>
            <p:cNvPr id="14358" name="Text Box 18"/>
            <p:cNvSpPr txBox="1">
              <a:spLocks noChangeArrowheads="1"/>
            </p:cNvSpPr>
            <p:nvPr/>
          </p:nvSpPr>
          <p:spPr bwMode="auto">
            <a:xfrm>
              <a:off x="6711950" y="2243138"/>
              <a:ext cx="1828800" cy="581025"/>
            </a:xfrm>
            <a:prstGeom prst="rect">
              <a:avLst/>
            </a:prstGeom>
            <a:noFill/>
            <a:ln w="9525">
              <a:noFill/>
              <a:round/>
              <a:headEnd/>
              <a:tailEnd/>
            </a:ln>
          </p:spPr>
          <p:txBody>
            <a:bodyPr lIns="90000" tIns="45000" rIns="90000" bIns="45000"/>
            <a:lstStyle/>
            <a:p>
              <a:pPr eaLnBrk="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a:solidFill>
                    <a:srgbClr val="000000"/>
                  </a:solidFill>
                  <a:cs typeface="Arial Unicode MS" charset="0"/>
                </a:rPr>
                <a:t>Method for stabilizing and control: 3-axis, spinning or gravity gradient</a:t>
              </a:r>
            </a:p>
          </p:txBody>
        </p:sp>
        <p:sp>
          <p:nvSpPr>
            <p:cNvPr id="14359" name="Text Box 19"/>
            <p:cNvSpPr txBox="1">
              <a:spLocks noChangeArrowheads="1"/>
            </p:cNvSpPr>
            <p:nvPr/>
          </p:nvSpPr>
          <p:spPr bwMode="auto">
            <a:xfrm>
              <a:off x="6662738" y="3054350"/>
              <a:ext cx="2286000" cy="700088"/>
            </a:xfrm>
            <a:prstGeom prst="rect">
              <a:avLst/>
            </a:prstGeom>
            <a:noFill/>
            <a:ln w="9525">
              <a:noFill/>
              <a:round/>
              <a:headEnd/>
              <a:tailEnd/>
            </a:ln>
          </p:spPr>
          <p:txBody>
            <a:bodyPr lIns="90000" tIns="45000" rIns="90000" bIns="45000"/>
            <a:lstStyle/>
            <a:p>
              <a:pPr eaLnBrk="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a:solidFill>
                    <a:srgbClr val="000000"/>
                  </a:solidFill>
                  <a:cs typeface="Arial Unicode MS" charset="0"/>
                </a:rPr>
                <a:t>Values for forces from GG, magnetic aerodynamics, solar pressure, internal disturbances and powered effects on control (cg offsets, slosh)</a:t>
              </a:r>
              <a:r>
                <a:rPr lang="ar-SA" sz="1000">
                  <a:solidFill>
                    <a:srgbClr val="000000"/>
                  </a:solidFill>
                  <a:cs typeface="Arial Unicode MS" charset="0"/>
                </a:rPr>
                <a:t>‏</a:t>
              </a:r>
              <a:endParaRPr lang="en-US" sz="1000">
                <a:solidFill>
                  <a:srgbClr val="000000"/>
                </a:solidFill>
                <a:cs typeface="Arial Unicode MS" charset="0"/>
              </a:endParaRPr>
            </a:p>
          </p:txBody>
        </p:sp>
        <p:sp>
          <p:nvSpPr>
            <p:cNvPr id="14360" name="Text Box 20"/>
            <p:cNvSpPr txBox="1">
              <a:spLocks noChangeArrowheads="1"/>
            </p:cNvSpPr>
            <p:nvPr/>
          </p:nvSpPr>
          <p:spPr bwMode="auto">
            <a:xfrm>
              <a:off x="6645275" y="3868738"/>
              <a:ext cx="2270125" cy="1003300"/>
            </a:xfrm>
            <a:prstGeom prst="rect">
              <a:avLst/>
            </a:prstGeom>
            <a:noFill/>
            <a:ln w="9525">
              <a:noFill/>
              <a:round/>
              <a:headEnd/>
              <a:tailEnd/>
            </a:ln>
          </p:spPr>
          <p:txBody>
            <a:bodyPr lIns="90000" tIns="45000" rIns="90000" bIns="45000"/>
            <a:lstStyle/>
            <a:p>
              <a:pPr eaLnBrk="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a:solidFill>
                    <a:srgbClr val="000000"/>
                  </a:solidFill>
                  <a:cs typeface="Arial Unicode MS" charset="0"/>
                </a:rPr>
                <a:t>Sensor suite: Earth, sun, inertial or other sensing devices. Control actuators: reaction wheels, thrusters or magnetic torquers. Data processing electronics, or processing requirements.</a:t>
              </a:r>
            </a:p>
          </p:txBody>
        </p:sp>
        <p:sp>
          <p:nvSpPr>
            <p:cNvPr id="14361" name="Text Box 21"/>
            <p:cNvSpPr txBox="1">
              <a:spLocks noChangeArrowheads="1"/>
            </p:cNvSpPr>
            <p:nvPr/>
          </p:nvSpPr>
          <p:spPr bwMode="auto">
            <a:xfrm>
              <a:off x="6629400" y="5029200"/>
              <a:ext cx="1828800" cy="700088"/>
            </a:xfrm>
            <a:prstGeom prst="rect">
              <a:avLst/>
            </a:prstGeom>
            <a:noFill/>
            <a:ln w="9525">
              <a:noFill/>
              <a:round/>
              <a:headEnd/>
              <a:tailEnd/>
            </a:ln>
          </p:spPr>
          <p:txBody>
            <a:bodyPr lIns="90000" tIns="45000" rIns="90000" bIns="45000"/>
            <a:lstStyle/>
            <a:p>
              <a:pPr eaLnBrk="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a:solidFill>
                    <a:srgbClr val="000000"/>
                  </a:solidFill>
                  <a:cs typeface="Arial Unicode MS" charset="0"/>
                </a:rPr>
                <a:t>algorithms, parameters, and logic for each determination and control mode</a:t>
              </a:r>
            </a:p>
          </p:txBody>
        </p:sp>
        <p:sp>
          <p:nvSpPr>
            <p:cNvPr id="14362" name="Text Box 22"/>
            <p:cNvSpPr txBox="1">
              <a:spLocks noChangeArrowheads="1"/>
            </p:cNvSpPr>
            <p:nvPr/>
          </p:nvSpPr>
          <p:spPr bwMode="auto">
            <a:xfrm>
              <a:off x="228600" y="1357313"/>
              <a:ext cx="1600200" cy="700087"/>
            </a:xfrm>
            <a:prstGeom prst="rect">
              <a:avLst/>
            </a:prstGeom>
            <a:noFill/>
            <a:ln w="9525">
              <a:noFill/>
              <a:round/>
              <a:headEnd/>
              <a:tailEnd/>
            </a:ln>
          </p:spPr>
          <p:txBody>
            <a:bodyPr lIns="90000" tIns="45000" rIns="90000" bIns="45000"/>
            <a:lstStyle/>
            <a:p>
              <a:pPr eaLnBrk="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a:solidFill>
                    <a:srgbClr val="000000"/>
                  </a:solidFill>
                  <a:cs typeface="Arial Unicode MS" charset="0"/>
                </a:rPr>
                <a:t>Mission requirements, mission  profile, type of insertion</a:t>
              </a:r>
            </a:p>
          </p:txBody>
        </p:sp>
        <p:sp>
          <p:nvSpPr>
            <p:cNvPr id="14363" name="Text Box 23"/>
            <p:cNvSpPr txBox="1">
              <a:spLocks noChangeArrowheads="1"/>
            </p:cNvSpPr>
            <p:nvPr/>
          </p:nvSpPr>
          <p:spPr bwMode="auto">
            <a:xfrm>
              <a:off x="228600" y="2195513"/>
              <a:ext cx="1828800" cy="776287"/>
            </a:xfrm>
            <a:prstGeom prst="rect">
              <a:avLst/>
            </a:prstGeom>
            <a:noFill/>
            <a:ln w="9525">
              <a:noFill/>
              <a:round/>
              <a:headEnd/>
              <a:tailEnd/>
            </a:ln>
          </p:spPr>
          <p:txBody>
            <a:bodyPr lIns="90000" tIns="45000" rIns="90000" bIns="45000"/>
            <a:lstStyle/>
            <a:p>
              <a:pPr eaLnBrk="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a:solidFill>
                    <a:srgbClr val="000000"/>
                  </a:solidFill>
                  <a:cs typeface="Arial Unicode MS" charset="0"/>
                </a:rPr>
                <a:t>Payload, thermal and power needs. Orbit, pointing direction. Disturbance environment</a:t>
              </a:r>
            </a:p>
          </p:txBody>
        </p:sp>
        <p:sp>
          <p:nvSpPr>
            <p:cNvPr id="14364" name="Text Box 24"/>
            <p:cNvSpPr txBox="1">
              <a:spLocks noChangeArrowheads="1"/>
            </p:cNvSpPr>
            <p:nvPr/>
          </p:nvSpPr>
          <p:spPr bwMode="auto">
            <a:xfrm>
              <a:off x="217488" y="3200400"/>
              <a:ext cx="1839912" cy="547688"/>
            </a:xfrm>
            <a:prstGeom prst="rect">
              <a:avLst/>
            </a:prstGeom>
            <a:noFill/>
            <a:ln w="9525">
              <a:noFill/>
              <a:round/>
              <a:headEnd/>
              <a:tailEnd/>
            </a:ln>
          </p:spPr>
          <p:txBody>
            <a:bodyPr lIns="90000" tIns="45000" rIns="90000" bIns="45000"/>
            <a:lstStyle/>
            <a:p>
              <a:pPr eaLnBrk="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a:solidFill>
                    <a:srgbClr val="000000"/>
                  </a:solidFill>
                  <a:cs typeface="Arial Unicode MS" charset="0"/>
                </a:rPr>
                <a:t>s/c geometry, orbit, solar/magnetic models, mission profile</a:t>
              </a:r>
            </a:p>
          </p:txBody>
        </p:sp>
        <p:sp>
          <p:nvSpPr>
            <p:cNvPr id="14365" name="Text Box 25"/>
            <p:cNvSpPr txBox="1">
              <a:spLocks noChangeArrowheads="1"/>
            </p:cNvSpPr>
            <p:nvPr/>
          </p:nvSpPr>
          <p:spPr bwMode="auto">
            <a:xfrm>
              <a:off x="139700" y="4017963"/>
              <a:ext cx="2146300" cy="700087"/>
            </a:xfrm>
            <a:prstGeom prst="rect">
              <a:avLst/>
            </a:prstGeom>
            <a:noFill/>
            <a:ln w="9525">
              <a:noFill/>
              <a:round/>
              <a:headEnd/>
              <a:tailEnd/>
            </a:ln>
          </p:spPr>
          <p:txBody>
            <a:bodyPr lIns="90000" tIns="45000" rIns="90000" bIns="45000"/>
            <a:lstStyle/>
            <a:p>
              <a:pPr eaLnBrk="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a:solidFill>
                    <a:srgbClr val="000000"/>
                  </a:solidFill>
                  <a:cs typeface="Arial Unicode MS" charset="0"/>
                </a:rPr>
                <a:t>s/c geometry, pointing accuracy, orbit conditions, mission requirements, lifetime, orbit, pointing direction, slew rates</a:t>
              </a:r>
            </a:p>
          </p:txBody>
        </p:sp>
        <p:sp>
          <p:nvSpPr>
            <p:cNvPr id="14366" name="Text Box 26"/>
            <p:cNvSpPr txBox="1">
              <a:spLocks noChangeArrowheads="1"/>
            </p:cNvSpPr>
            <p:nvPr/>
          </p:nvSpPr>
          <p:spPr bwMode="auto">
            <a:xfrm>
              <a:off x="625475" y="5141913"/>
              <a:ext cx="1154113" cy="242887"/>
            </a:xfrm>
            <a:prstGeom prst="rect">
              <a:avLst/>
            </a:prstGeom>
            <a:noFill/>
            <a:ln w="9525">
              <a:noFill/>
              <a:round/>
              <a:headEnd/>
              <a:tailEnd/>
            </a:ln>
          </p:spPr>
          <p:txBody>
            <a:bodyPr lIns="90000" tIns="45000" rIns="90000" bIns="45000"/>
            <a:lstStyle/>
            <a:p>
              <a:pPr eaLnBrk="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a:solidFill>
                    <a:srgbClr val="000000"/>
                  </a:solidFill>
                  <a:cs typeface="Arial Unicode MS" charset="0"/>
                </a:rPr>
                <a:t>All of above</a:t>
              </a:r>
            </a:p>
          </p:txBody>
        </p:sp>
        <p:sp>
          <p:nvSpPr>
            <p:cNvPr id="14367" name="AutoShape 27"/>
            <p:cNvSpPr>
              <a:spLocks noChangeArrowheads="1"/>
            </p:cNvSpPr>
            <p:nvPr/>
          </p:nvSpPr>
          <p:spPr bwMode="auto">
            <a:xfrm>
              <a:off x="3886200" y="1828800"/>
              <a:ext cx="457200" cy="457200"/>
            </a:xfrm>
            <a:prstGeom prst="downArrow">
              <a:avLst>
                <a:gd name="adj1" fmla="val 50000"/>
                <a:gd name="adj2" fmla="val 25000"/>
              </a:avLst>
            </a:prstGeom>
            <a:solidFill>
              <a:srgbClr val="99CCFF"/>
            </a:solidFill>
            <a:ln w="9360">
              <a:solidFill>
                <a:srgbClr val="000000"/>
              </a:solidFill>
              <a:round/>
              <a:headEnd/>
              <a:tailEnd/>
            </a:ln>
          </p:spPr>
          <p:txBody>
            <a:bodyPr wrap="none" anchor="ctr"/>
            <a:lstStyle/>
            <a:p>
              <a:pPr>
                <a:buClr>
                  <a:srgbClr val="000000"/>
                </a:buClr>
                <a:buSzPct val="100000"/>
                <a:buFont typeface="Arial" charset="0"/>
                <a:buNone/>
              </a:pPr>
              <a:endParaRPr lang="en-US" sz="1000"/>
            </a:p>
          </p:txBody>
        </p:sp>
        <p:sp>
          <p:nvSpPr>
            <p:cNvPr id="14368" name="AutoShape 28"/>
            <p:cNvSpPr>
              <a:spLocks noChangeArrowheads="1"/>
            </p:cNvSpPr>
            <p:nvPr/>
          </p:nvSpPr>
          <p:spPr bwMode="auto">
            <a:xfrm>
              <a:off x="3886200" y="2743200"/>
              <a:ext cx="457200" cy="457200"/>
            </a:xfrm>
            <a:prstGeom prst="downArrow">
              <a:avLst>
                <a:gd name="adj1" fmla="val 50000"/>
                <a:gd name="adj2" fmla="val 25000"/>
              </a:avLst>
            </a:prstGeom>
            <a:solidFill>
              <a:srgbClr val="99CCFF"/>
            </a:solidFill>
            <a:ln w="9360">
              <a:solidFill>
                <a:srgbClr val="000000"/>
              </a:solidFill>
              <a:round/>
              <a:headEnd/>
              <a:tailEnd/>
            </a:ln>
          </p:spPr>
          <p:txBody>
            <a:bodyPr wrap="none" anchor="ctr"/>
            <a:lstStyle/>
            <a:p>
              <a:pPr>
                <a:buClr>
                  <a:srgbClr val="000000"/>
                </a:buClr>
                <a:buSzPct val="100000"/>
                <a:buFont typeface="Arial" charset="0"/>
                <a:buNone/>
              </a:pPr>
              <a:endParaRPr lang="en-US" sz="1000"/>
            </a:p>
          </p:txBody>
        </p:sp>
        <p:sp>
          <p:nvSpPr>
            <p:cNvPr id="14369" name="AutoShape 29"/>
            <p:cNvSpPr>
              <a:spLocks noChangeArrowheads="1"/>
            </p:cNvSpPr>
            <p:nvPr/>
          </p:nvSpPr>
          <p:spPr bwMode="auto">
            <a:xfrm>
              <a:off x="3886200" y="3657600"/>
              <a:ext cx="457200" cy="457200"/>
            </a:xfrm>
            <a:prstGeom prst="downArrow">
              <a:avLst>
                <a:gd name="adj1" fmla="val 50000"/>
                <a:gd name="adj2" fmla="val 25000"/>
              </a:avLst>
            </a:prstGeom>
            <a:solidFill>
              <a:srgbClr val="99CCFF"/>
            </a:solidFill>
            <a:ln w="9360">
              <a:solidFill>
                <a:srgbClr val="000000"/>
              </a:solidFill>
              <a:round/>
              <a:headEnd/>
              <a:tailEnd/>
            </a:ln>
          </p:spPr>
          <p:txBody>
            <a:bodyPr wrap="none" anchor="ctr"/>
            <a:lstStyle/>
            <a:p>
              <a:pPr>
                <a:buClr>
                  <a:srgbClr val="000000"/>
                </a:buClr>
                <a:buSzPct val="100000"/>
                <a:buFont typeface="Arial" charset="0"/>
                <a:buNone/>
              </a:pPr>
              <a:endParaRPr lang="en-US" sz="1000"/>
            </a:p>
          </p:txBody>
        </p:sp>
        <p:sp>
          <p:nvSpPr>
            <p:cNvPr id="14370" name="AutoShape 30"/>
            <p:cNvSpPr>
              <a:spLocks noChangeArrowheads="1"/>
            </p:cNvSpPr>
            <p:nvPr/>
          </p:nvSpPr>
          <p:spPr bwMode="auto">
            <a:xfrm>
              <a:off x="3886200" y="4572000"/>
              <a:ext cx="457200" cy="457200"/>
            </a:xfrm>
            <a:prstGeom prst="downArrow">
              <a:avLst>
                <a:gd name="adj1" fmla="val 50000"/>
                <a:gd name="adj2" fmla="val 25000"/>
              </a:avLst>
            </a:prstGeom>
            <a:solidFill>
              <a:srgbClr val="99CCFF"/>
            </a:solidFill>
            <a:ln w="9360">
              <a:solidFill>
                <a:srgbClr val="000000"/>
              </a:solidFill>
              <a:round/>
              <a:headEnd/>
              <a:tailEnd/>
            </a:ln>
          </p:spPr>
          <p:txBody>
            <a:bodyPr wrap="none" anchor="ctr"/>
            <a:lstStyle/>
            <a:p>
              <a:pPr>
                <a:buClr>
                  <a:srgbClr val="000000"/>
                </a:buClr>
                <a:buSzPct val="100000"/>
                <a:buFont typeface="Arial" charset="0"/>
                <a:buNone/>
              </a:pPr>
              <a:endParaRPr lang="en-US" sz="1000"/>
            </a:p>
          </p:txBody>
        </p:sp>
      </p:grpSp>
      <p:sp>
        <p:nvSpPr>
          <p:cNvPr id="14340" name="Text Box 31"/>
          <p:cNvSpPr txBox="1">
            <a:spLocks noChangeArrowheads="1"/>
          </p:cNvSpPr>
          <p:nvPr/>
        </p:nvSpPr>
        <p:spPr bwMode="auto">
          <a:xfrm>
            <a:off x="4138613" y="5715000"/>
            <a:ext cx="1804987" cy="455613"/>
          </a:xfrm>
          <a:prstGeom prst="rect">
            <a:avLst/>
          </a:prstGeom>
          <a:noFill/>
          <a:ln w="9525">
            <a:noFill/>
            <a:round/>
            <a:headEnd/>
            <a:tailEnd/>
          </a:ln>
        </p:spPr>
        <p:txBody>
          <a:bodyPr wrap="none" lIns="90000" tIns="45000" rIns="90000" bIns="45000"/>
          <a:lstStyle/>
          <a:p>
            <a:pPr>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8080"/>
                </a:solidFill>
              </a:rPr>
              <a:t>ITERATION</a:t>
            </a:r>
          </a:p>
        </p:txBody>
      </p:sp>
      <p:sp>
        <p:nvSpPr>
          <p:cNvPr id="34" name="Slide Number Placeholder 33"/>
          <p:cNvSpPr>
            <a:spLocks noGrp="1"/>
          </p:cNvSpPr>
          <p:nvPr>
            <p:ph type="sldNum" sz="quarter" idx="10"/>
          </p:nvPr>
        </p:nvSpPr>
        <p:spPr/>
        <p:txBody>
          <a:bodyPr/>
          <a:lstStyle/>
          <a:p>
            <a:pPr>
              <a:defRPr/>
            </a:pPr>
            <a:fld id="{AF9A547E-F93C-4610-AEE1-740DF76CF40B}" type="slidenum">
              <a:rPr lang="en-US" smtClean="0"/>
              <a:pPr>
                <a:defRPr/>
              </a:pPr>
              <a:t>18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1019175" y="49213"/>
            <a:ext cx="7086600" cy="854075"/>
          </a:xfrm>
        </p:spPr>
        <p:txBody>
          <a:bodyPr lIns="92160" tIns="46080" rIns="92160" bIns="46080"/>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Backup slide: ADCS : Defining control modes</a:t>
            </a:r>
          </a:p>
        </p:txBody>
      </p:sp>
      <p:sp>
        <p:nvSpPr>
          <p:cNvPr id="15363" name="AutoShape 2"/>
          <p:cNvSpPr>
            <a:spLocks noChangeArrowheads="1"/>
          </p:cNvSpPr>
          <p:nvPr/>
        </p:nvSpPr>
        <p:spPr bwMode="auto">
          <a:xfrm>
            <a:off x="1828800" y="1371600"/>
            <a:ext cx="1828800" cy="457200"/>
          </a:xfrm>
          <a:prstGeom prst="roundRect">
            <a:avLst>
              <a:gd name="adj" fmla="val 16667"/>
            </a:avLst>
          </a:prstGeom>
          <a:solidFill>
            <a:srgbClr val="99CCFF"/>
          </a:solidFill>
          <a:ln w="9360">
            <a:solidFill>
              <a:srgbClr val="000000"/>
            </a:solidFill>
            <a:round/>
            <a:headEnd/>
            <a:tailEnd/>
          </a:ln>
        </p:spPr>
        <p:txBody>
          <a:bodyPr wrap="none" lIns="90000" tIns="45000" rIns="90000" bIns="45000" anchor="ctr"/>
          <a:lstStyle/>
          <a:p>
            <a:pPr algn="ctr">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Injection</a:t>
            </a:r>
          </a:p>
        </p:txBody>
      </p:sp>
      <p:sp>
        <p:nvSpPr>
          <p:cNvPr id="15364" name="AutoShape 3"/>
          <p:cNvSpPr>
            <a:spLocks noChangeArrowheads="1"/>
          </p:cNvSpPr>
          <p:nvPr/>
        </p:nvSpPr>
        <p:spPr bwMode="auto">
          <a:xfrm>
            <a:off x="1828800" y="3200400"/>
            <a:ext cx="1828800" cy="457200"/>
          </a:xfrm>
          <a:prstGeom prst="roundRect">
            <a:avLst>
              <a:gd name="adj" fmla="val 16667"/>
            </a:avLst>
          </a:prstGeom>
          <a:solidFill>
            <a:srgbClr val="99CCFF"/>
          </a:solidFill>
          <a:ln w="9360">
            <a:solidFill>
              <a:srgbClr val="000000"/>
            </a:solidFill>
            <a:round/>
            <a:headEnd/>
            <a:tailEnd/>
          </a:ln>
        </p:spPr>
        <p:txBody>
          <a:bodyPr wrap="none" lIns="90000" tIns="45000" rIns="90000" bIns="45000" anchor="ctr"/>
          <a:lstStyle/>
          <a:p>
            <a:pPr algn="ctr">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Normal</a:t>
            </a:r>
          </a:p>
        </p:txBody>
      </p:sp>
      <p:sp>
        <p:nvSpPr>
          <p:cNvPr id="15365" name="AutoShape 4"/>
          <p:cNvSpPr>
            <a:spLocks noChangeArrowheads="1"/>
          </p:cNvSpPr>
          <p:nvPr/>
        </p:nvSpPr>
        <p:spPr bwMode="auto">
          <a:xfrm>
            <a:off x="1828800" y="4114800"/>
            <a:ext cx="1828800" cy="457200"/>
          </a:xfrm>
          <a:prstGeom prst="roundRect">
            <a:avLst>
              <a:gd name="adj" fmla="val 16667"/>
            </a:avLst>
          </a:prstGeom>
          <a:solidFill>
            <a:srgbClr val="99CCFF"/>
          </a:solidFill>
          <a:ln w="9360">
            <a:solidFill>
              <a:srgbClr val="000000"/>
            </a:solidFill>
            <a:round/>
            <a:headEnd/>
            <a:tailEnd/>
          </a:ln>
        </p:spPr>
        <p:txBody>
          <a:bodyPr wrap="none" lIns="90000" tIns="45000" rIns="90000" bIns="45000" anchor="ctr"/>
          <a:lstStyle/>
          <a:p>
            <a:pPr algn="ctr">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Safe-mode</a:t>
            </a:r>
          </a:p>
        </p:txBody>
      </p:sp>
      <p:sp>
        <p:nvSpPr>
          <p:cNvPr id="15366" name="AutoShape 5"/>
          <p:cNvSpPr>
            <a:spLocks noChangeArrowheads="1"/>
          </p:cNvSpPr>
          <p:nvPr/>
        </p:nvSpPr>
        <p:spPr bwMode="auto">
          <a:xfrm>
            <a:off x="1828800" y="5029200"/>
            <a:ext cx="1828800" cy="457200"/>
          </a:xfrm>
          <a:prstGeom prst="roundRect">
            <a:avLst>
              <a:gd name="adj" fmla="val 16667"/>
            </a:avLst>
          </a:prstGeom>
          <a:solidFill>
            <a:srgbClr val="99CCFF"/>
          </a:solidFill>
          <a:ln w="9360">
            <a:solidFill>
              <a:srgbClr val="000000"/>
            </a:solidFill>
            <a:round/>
            <a:headEnd/>
            <a:tailEnd/>
          </a:ln>
        </p:spPr>
        <p:txBody>
          <a:bodyPr wrap="none" lIns="90000" tIns="45000" rIns="90000" bIns="45000" anchor="ctr"/>
          <a:lstStyle/>
          <a:p>
            <a:pPr algn="ctr">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Slew</a:t>
            </a:r>
          </a:p>
        </p:txBody>
      </p:sp>
      <p:sp>
        <p:nvSpPr>
          <p:cNvPr id="15367" name="AutoShape 6"/>
          <p:cNvSpPr>
            <a:spLocks noChangeArrowheads="1"/>
          </p:cNvSpPr>
          <p:nvPr/>
        </p:nvSpPr>
        <p:spPr bwMode="auto">
          <a:xfrm>
            <a:off x="1828800" y="2286000"/>
            <a:ext cx="1828800" cy="457200"/>
          </a:xfrm>
          <a:prstGeom prst="roundRect">
            <a:avLst>
              <a:gd name="adj" fmla="val 16667"/>
            </a:avLst>
          </a:prstGeom>
          <a:solidFill>
            <a:srgbClr val="99CCFF"/>
          </a:solidFill>
          <a:ln w="9360">
            <a:solidFill>
              <a:srgbClr val="000000"/>
            </a:solidFill>
            <a:round/>
            <a:headEnd/>
            <a:tailEnd/>
          </a:ln>
        </p:spPr>
        <p:txBody>
          <a:bodyPr wrap="none" lIns="90000" tIns="45000" rIns="90000" bIns="45000" anchor="ctr"/>
          <a:lstStyle/>
          <a:p>
            <a:pPr algn="ctr">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Acquisition</a:t>
            </a:r>
          </a:p>
        </p:txBody>
      </p:sp>
      <p:sp>
        <p:nvSpPr>
          <p:cNvPr id="15368" name="AutoShape 7"/>
          <p:cNvSpPr>
            <a:spLocks noChangeArrowheads="1"/>
          </p:cNvSpPr>
          <p:nvPr/>
        </p:nvSpPr>
        <p:spPr bwMode="auto">
          <a:xfrm>
            <a:off x="3886200" y="1371600"/>
            <a:ext cx="685800" cy="457200"/>
          </a:xfrm>
          <a:prstGeom prst="rightArrow">
            <a:avLst>
              <a:gd name="adj1" fmla="val 50000"/>
              <a:gd name="adj2" fmla="val 37500"/>
            </a:avLst>
          </a:prstGeom>
          <a:solidFill>
            <a:srgbClr val="99CCFF"/>
          </a:solidFill>
          <a:ln w="9360">
            <a:solidFill>
              <a:srgbClr val="000000"/>
            </a:solidFill>
            <a:round/>
            <a:headEnd/>
            <a:tailEnd/>
          </a:ln>
        </p:spPr>
        <p:txBody>
          <a:bodyPr wrap="none" anchor="ctr"/>
          <a:lstStyle/>
          <a:p>
            <a:pPr>
              <a:buClr>
                <a:srgbClr val="000000"/>
              </a:buClr>
              <a:buSzPct val="100000"/>
              <a:buFont typeface="Arial" charset="0"/>
              <a:buNone/>
            </a:pPr>
            <a:endParaRPr lang="en-US"/>
          </a:p>
        </p:txBody>
      </p:sp>
      <p:sp>
        <p:nvSpPr>
          <p:cNvPr id="15369" name="AutoShape 8"/>
          <p:cNvSpPr>
            <a:spLocks noChangeArrowheads="1"/>
          </p:cNvSpPr>
          <p:nvPr/>
        </p:nvSpPr>
        <p:spPr bwMode="auto">
          <a:xfrm>
            <a:off x="3886200" y="3200400"/>
            <a:ext cx="685800" cy="457200"/>
          </a:xfrm>
          <a:prstGeom prst="rightArrow">
            <a:avLst>
              <a:gd name="adj1" fmla="val 50000"/>
              <a:gd name="adj2" fmla="val 37500"/>
            </a:avLst>
          </a:prstGeom>
          <a:solidFill>
            <a:srgbClr val="99CCFF"/>
          </a:solidFill>
          <a:ln w="9360">
            <a:solidFill>
              <a:srgbClr val="000000"/>
            </a:solidFill>
            <a:round/>
            <a:headEnd/>
            <a:tailEnd/>
          </a:ln>
        </p:spPr>
        <p:txBody>
          <a:bodyPr wrap="none" anchor="ctr"/>
          <a:lstStyle/>
          <a:p>
            <a:pPr>
              <a:buClr>
                <a:srgbClr val="000000"/>
              </a:buClr>
              <a:buSzPct val="100000"/>
              <a:buFont typeface="Arial" charset="0"/>
              <a:buNone/>
            </a:pPr>
            <a:endParaRPr lang="en-US"/>
          </a:p>
        </p:txBody>
      </p:sp>
      <p:sp>
        <p:nvSpPr>
          <p:cNvPr id="15370" name="AutoShape 9"/>
          <p:cNvSpPr>
            <a:spLocks noChangeArrowheads="1"/>
          </p:cNvSpPr>
          <p:nvPr/>
        </p:nvSpPr>
        <p:spPr bwMode="auto">
          <a:xfrm>
            <a:off x="3886200" y="4114800"/>
            <a:ext cx="685800" cy="457200"/>
          </a:xfrm>
          <a:prstGeom prst="rightArrow">
            <a:avLst>
              <a:gd name="adj1" fmla="val 50000"/>
              <a:gd name="adj2" fmla="val 37500"/>
            </a:avLst>
          </a:prstGeom>
          <a:solidFill>
            <a:srgbClr val="99CCFF"/>
          </a:solidFill>
          <a:ln w="9360">
            <a:solidFill>
              <a:srgbClr val="000000"/>
            </a:solidFill>
            <a:round/>
            <a:headEnd/>
            <a:tailEnd/>
          </a:ln>
        </p:spPr>
        <p:txBody>
          <a:bodyPr wrap="none" anchor="ctr"/>
          <a:lstStyle/>
          <a:p>
            <a:pPr>
              <a:buClr>
                <a:srgbClr val="000000"/>
              </a:buClr>
              <a:buSzPct val="100000"/>
              <a:buFont typeface="Arial" charset="0"/>
              <a:buNone/>
            </a:pPr>
            <a:endParaRPr lang="en-US"/>
          </a:p>
        </p:txBody>
      </p:sp>
      <p:sp>
        <p:nvSpPr>
          <p:cNvPr id="15371" name="AutoShape 10"/>
          <p:cNvSpPr>
            <a:spLocks noChangeArrowheads="1"/>
          </p:cNvSpPr>
          <p:nvPr/>
        </p:nvSpPr>
        <p:spPr bwMode="auto">
          <a:xfrm>
            <a:off x="3886200" y="5029200"/>
            <a:ext cx="685800" cy="457200"/>
          </a:xfrm>
          <a:prstGeom prst="rightArrow">
            <a:avLst>
              <a:gd name="adj1" fmla="val 50000"/>
              <a:gd name="adj2" fmla="val 37500"/>
            </a:avLst>
          </a:prstGeom>
          <a:solidFill>
            <a:srgbClr val="99CCFF"/>
          </a:solidFill>
          <a:ln w="9360">
            <a:solidFill>
              <a:srgbClr val="000000"/>
            </a:solidFill>
            <a:round/>
            <a:headEnd/>
            <a:tailEnd/>
          </a:ln>
        </p:spPr>
        <p:txBody>
          <a:bodyPr wrap="none" anchor="ctr"/>
          <a:lstStyle/>
          <a:p>
            <a:pPr>
              <a:buClr>
                <a:srgbClr val="000000"/>
              </a:buClr>
              <a:buSzPct val="100000"/>
              <a:buFont typeface="Arial" charset="0"/>
              <a:buNone/>
            </a:pPr>
            <a:endParaRPr lang="en-US"/>
          </a:p>
        </p:txBody>
      </p:sp>
      <p:sp>
        <p:nvSpPr>
          <p:cNvPr id="15372" name="AutoShape 11"/>
          <p:cNvSpPr>
            <a:spLocks noChangeArrowheads="1"/>
          </p:cNvSpPr>
          <p:nvPr/>
        </p:nvSpPr>
        <p:spPr bwMode="auto">
          <a:xfrm>
            <a:off x="3886200" y="2286000"/>
            <a:ext cx="685800" cy="457200"/>
          </a:xfrm>
          <a:prstGeom prst="rightArrow">
            <a:avLst>
              <a:gd name="adj1" fmla="val 50000"/>
              <a:gd name="adj2" fmla="val 37500"/>
            </a:avLst>
          </a:prstGeom>
          <a:solidFill>
            <a:srgbClr val="99CCFF"/>
          </a:solidFill>
          <a:ln w="9360">
            <a:solidFill>
              <a:srgbClr val="000000"/>
            </a:solidFill>
            <a:round/>
            <a:headEnd/>
            <a:tailEnd/>
          </a:ln>
        </p:spPr>
        <p:txBody>
          <a:bodyPr wrap="none" anchor="ctr"/>
          <a:lstStyle/>
          <a:p>
            <a:pPr>
              <a:buClr>
                <a:srgbClr val="000000"/>
              </a:buClr>
              <a:buSzPct val="100000"/>
              <a:buFont typeface="Arial" charset="0"/>
              <a:buNone/>
            </a:pPr>
            <a:endParaRPr lang="en-US"/>
          </a:p>
        </p:txBody>
      </p:sp>
      <p:sp>
        <p:nvSpPr>
          <p:cNvPr id="15373" name="Text Box 12"/>
          <p:cNvSpPr txBox="1">
            <a:spLocks noChangeArrowheads="1"/>
          </p:cNvSpPr>
          <p:nvPr/>
        </p:nvSpPr>
        <p:spPr bwMode="auto">
          <a:xfrm>
            <a:off x="4711700" y="1238250"/>
            <a:ext cx="2743200" cy="730250"/>
          </a:xfrm>
          <a:prstGeom prst="rect">
            <a:avLst/>
          </a:prstGeom>
          <a:noFill/>
          <a:ln w="9525">
            <a:noFill/>
            <a:round/>
            <a:headEnd/>
            <a:tailEnd/>
          </a:ln>
        </p:spPr>
        <p:txBody>
          <a:bodyPr lIns="90000" tIns="45000" rIns="90000" bIns="45000"/>
          <a:lstStyle/>
          <a:p>
            <a:pPr>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Not necessary if the launch vehicle can put the satellite directly into orbit</a:t>
            </a:r>
          </a:p>
        </p:txBody>
      </p:sp>
      <p:sp>
        <p:nvSpPr>
          <p:cNvPr id="15374" name="Text Box 13"/>
          <p:cNvSpPr txBox="1">
            <a:spLocks noChangeArrowheads="1"/>
          </p:cNvSpPr>
          <p:nvPr/>
        </p:nvSpPr>
        <p:spPr bwMode="auto">
          <a:xfrm>
            <a:off x="4648200" y="2174875"/>
            <a:ext cx="2743200" cy="942975"/>
          </a:xfrm>
          <a:prstGeom prst="rect">
            <a:avLst/>
          </a:prstGeom>
          <a:noFill/>
          <a:ln w="9525">
            <a:noFill/>
            <a:round/>
            <a:headEnd/>
            <a:tailEnd/>
          </a:ln>
        </p:spPr>
        <p:txBody>
          <a:bodyPr lIns="90000" tIns="45000" rIns="90000" bIns="45000"/>
          <a:lstStyle/>
          <a:p>
            <a:pPr>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Yes. Low pointing accuracy requirement (5deg). Initial coarse attitude determination.</a:t>
            </a:r>
          </a:p>
        </p:txBody>
      </p:sp>
      <p:sp>
        <p:nvSpPr>
          <p:cNvPr id="15375" name="Text Box 14"/>
          <p:cNvSpPr txBox="1">
            <a:spLocks noChangeArrowheads="1"/>
          </p:cNvSpPr>
          <p:nvPr/>
        </p:nvSpPr>
        <p:spPr bwMode="auto">
          <a:xfrm>
            <a:off x="4648200" y="3117850"/>
            <a:ext cx="2743200" cy="515938"/>
          </a:xfrm>
          <a:prstGeom prst="rect">
            <a:avLst/>
          </a:prstGeom>
          <a:noFill/>
          <a:ln w="9525">
            <a:noFill/>
            <a:round/>
            <a:headEnd/>
            <a:tailEnd/>
          </a:ln>
        </p:spPr>
        <p:txBody>
          <a:bodyPr lIns="90000" tIns="45000" rIns="90000" bIns="45000"/>
          <a:lstStyle/>
          <a:p>
            <a:pPr>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Yes. High pointing requirement (0.3 deg)</a:t>
            </a:r>
            <a:r>
              <a:rPr lang="ar-SA" sz="1400">
                <a:solidFill>
                  <a:srgbClr val="000000"/>
                </a:solidFill>
                <a:cs typeface="Arial" charset="0"/>
              </a:rPr>
              <a:t>‏</a:t>
            </a:r>
            <a:endParaRPr lang="en-US" sz="1400">
              <a:solidFill>
                <a:srgbClr val="000000"/>
              </a:solidFill>
            </a:endParaRPr>
          </a:p>
        </p:txBody>
      </p:sp>
      <p:sp>
        <p:nvSpPr>
          <p:cNvPr id="15376" name="Text Box 15"/>
          <p:cNvSpPr txBox="1">
            <a:spLocks noChangeArrowheads="1"/>
          </p:cNvSpPr>
          <p:nvPr/>
        </p:nvSpPr>
        <p:spPr bwMode="auto">
          <a:xfrm>
            <a:off x="4648200" y="4114800"/>
            <a:ext cx="2743200" cy="515938"/>
          </a:xfrm>
          <a:prstGeom prst="rect">
            <a:avLst/>
          </a:prstGeom>
          <a:noFill/>
          <a:ln w="9525">
            <a:noFill/>
            <a:round/>
            <a:headEnd/>
            <a:tailEnd/>
          </a:ln>
        </p:spPr>
        <p:txBody>
          <a:bodyPr lIns="90000" tIns="45000" rIns="90000" bIns="45000"/>
          <a:lstStyle/>
          <a:p>
            <a:pPr>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Yes. Power consumption reduction. Low pointing requirement (1deg)</a:t>
            </a:r>
            <a:r>
              <a:rPr lang="ar-SA" sz="1400">
                <a:solidFill>
                  <a:srgbClr val="000000"/>
                </a:solidFill>
                <a:cs typeface="Arial" charset="0"/>
              </a:rPr>
              <a:t>‏</a:t>
            </a:r>
            <a:endParaRPr lang="en-US" sz="1400">
              <a:solidFill>
                <a:srgbClr val="000000"/>
              </a:solidFill>
            </a:endParaRPr>
          </a:p>
        </p:txBody>
      </p:sp>
      <p:sp>
        <p:nvSpPr>
          <p:cNvPr id="15377" name="Text Box 16"/>
          <p:cNvSpPr txBox="1">
            <a:spLocks noChangeArrowheads="1"/>
          </p:cNvSpPr>
          <p:nvPr/>
        </p:nvSpPr>
        <p:spPr bwMode="auto">
          <a:xfrm>
            <a:off x="4632325" y="4921250"/>
            <a:ext cx="2743200" cy="515938"/>
          </a:xfrm>
          <a:prstGeom prst="rect">
            <a:avLst/>
          </a:prstGeom>
          <a:noFill/>
          <a:ln w="9525">
            <a:noFill/>
            <a:round/>
            <a:headEnd/>
            <a:tailEnd/>
          </a:ln>
        </p:spPr>
        <p:txBody>
          <a:bodyPr lIns="90000" tIns="45000" rIns="90000" bIns="45000"/>
          <a:lstStyle/>
          <a:p>
            <a:pPr>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Yes. Off-nadir pointing for new target acquisition.</a:t>
            </a:r>
          </a:p>
        </p:txBody>
      </p:sp>
      <p:sp>
        <p:nvSpPr>
          <p:cNvPr id="18" name="Slide Number Placeholder 17"/>
          <p:cNvSpPr>
            <a:spLocks noGrp="1"/>
          </p:cNvSpPr>
          <p:nvPr>
            <p:ph type="sldNum" sz="quarter" idx="10"/>
          </p:nvPr>
        </p:nvSpPr>
        <p:spPr/>
        <p:txBody>
          <a:bodyPr/>
          <a:lstStyle/>
          <a:p>
            <a:pPr>
              <a:defRPr/>
            </a:pPr>
            <a:fld id="{42F867D0-052B-434B-B9E8-A1D3B58D376D}" type="slidenum">
              <a:rPr lang="en-US" smtClean="0"/>
              <a:pPr>
                <a:defRPr/>
              </a:pPr>
              <a:t>19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1019175" y="49213"/>
            <a:ext cx="7086600" cy="854075"/>
          </a:xfrm>
        </p:spPr>
        <p:txBody>
          <a:bodyPr lIns="92160" tIns="46080" rIns="92160" bIns="46080"/>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CRISIS Mission Statement</a:t>
            </a:r>
          </a:p>
        </p:txBody>
      </p:sp>
      <p:sp>
        <p:nvSpPr>
          <p:cNvPr id="7171" name="Rectangle 3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p>
        </p:txBody>
      </p:sp>
      <p:sp>
        <p:nvSpPr>
          <p:cNvPr id="7172" name="Rectangle 40"/>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p>
        </p:txBody>
      </p:sp>
      <p:sp>
        <p:nvSpPr>
          <p:cNvPr id="7173" name="Rectangle 74"/>
          <p:cNvSpPr>
            <a:spLocks noChangeArrowheads="1"/>
          </p:cNvSpPr>
          <p:nvPr/>
        </p:nvSpPr>
        <p:spPr bwMode="auto">
          <a:xfrm>
            <a:off x="685800" y="1072277"/>
            <a:ext cx="8077200" cy="2585323"/>
          </a:xfrm>
          <a:prstGeom prst="rect">
            <a:avLst/>
          </a:prstGeom>
          <a:noFill/>
          <a:ln w="9525">
            <a:noFill/>
            <a:miter lim="800000"/>
            <a:headEnd/>
            <a:tailEnd/>
          </a:ln>
        </p:spPr>
        <p:txBody>
          <a:bodyPr>
            <a:spAutoFit/>
          </a:bodyPr>
          <a:lstStyle/>
          <a:p>
            <a:pPr>
              <a:buClr>
                <a:srgbClr val="000000"/>
              </a:buClr>
              <a:buSzPct val="100000"/>
              <a:buFont typeface="Arial" charset="0"/>
              <a:buNone/>
            </a:pPr>
            <a:r>
              <a:rPr lang="en-US" sz="1800" dirty="0">
                <a:solidFill>
                  <a:schemeClr val="tx1"/>
                </a:solidFill>
              </a:rPr>
              <a:t>Recent natural disasters such as Hurricane Katrina have demonstrated the need for high resolution imagery with continuous coverage on short notice.  </a:t>
            </a:r>
            <a:endParaRPr lang="en-US" sz="1800" dirty="0" smtClean="0">
              <a:solidFill>
                <a:schemeClr val="tx1"/>
              </a:solidFill>
            </a:endParaRPr>
          </a:p>
          <a:p>
            <a:pPr>
              <a:buClr>
                <a:srgbClr val="000000"/>
              </a:buClr>
              <a:buSzPct val="100000"/>
              <a:buFont typeface="Arial" charset="0"/>
              <a:buNone/>
            </a:pPr>
            <a:endParaRPr lang="en-US" sz="1800" dirty="0">
              <a:solidFill>
                <a:schemeClr val="tx1"/>
              </a:solidFill>
            </a:endParaRPr>
          </a:p>
          <a:p>
            <a:pPr>
              <a:buClr>
                <a:srgbClr val="000000"/>
              </a:buClr>
              <a:buSzPct val="100000"/>
              <a:buFont typeface="Arial" charset="0"/>
              <a:buNone/>
            </a:pPr>
            <a:r>
              <a:rPr lang="en-US" sz="1800" dirty="0" smtClean="0">
                <a:solidFill>
                  <a:schemeClr val="tx1"/>
                </a:solidFill>
              </a:rPr>
              <a:t>Military </a:t>
            </a:r>
            <a:r>
              <a:rPr lang="en-US" sz="1800" dirty="0">
                <a:solidFill>
                  <a:schemeClr val="tx1"/>
                </a:solidFill>
              </a:rPr>
              <a:t>commanders have expressed similar needs to improve situational awareness on the battlefield.  </a:t>
            </a:r>
            <a:br>
              <a:rPr lang="en-US" sz="1800" dirty="0">
                <a:solidFill>
                  <a:schemeClr val="tx1"/>
                </a:solidFill>
              </a:rPr>
            </a:br>
            <a:endParaRPr lang="en-US" sz="1800" dirty="0">
              <a:solidFill>
                <a:schemeClr val="tx1"/>
              </a:solidFill>
            </a:endParaRPr>
          </a:p>
          <a:p>
            <a:pPr>
              <a:buClr>
                <a:srgbClr val="000000"/>
              </a:buClr>
              <a:buSzPct val="100000"/>
              <a:buFont typeface="Arial" charset="0"/>
              <a:buNone/>
            </a:pPr>
            <a:r>
              <a:rPr lang="en-US" sz="1800" dirty="0">
                <a:solidFill>
                  <a:schemeClr val="tx1"/>
                </a:solidFill>
              </a:rPr>
              <a:t>Such a capability would provide government officials with crucial information on rapidly changing events, improving public safety and potentially saving many lives.  </a:t>
            </a:r>
          </a:p>
        </p:txBody>
      </p:sp>
      <p:sp>
        <p:nvSpPr>
          <p:cNvPr id="6" name="Slide Number Placeholder 5"/>
          <p:cNvSpPr>
            <a:spLocks noGrp="1"/>
          </p:cNvSpPr>
          <p:nvPr>
            <p:ph type="sldNum" sz="quarter" idx="10"/>
          </p:nvPr>
        </p:nvSpPr>
        <p:spPr/>
        <p:txBody>
          <a:bodyPr/>
          <a:lstStyle/>
          <a:p>
            <a:pPr>
              <a:defRPr/>
            </a:pPr>
            <a:fld id="{543CA6D9-A7B2-45BE-8F5C-6598B2626399}" type="slidenum">
              <a:rPr lang="en-US" smtClean="0"/>
              <a:pPr>
                <a:defRPr/>
              </a:pPr>
              <a:t>2</a:t>
            </a:fld>
            <a:endParaRPr lang="en-US"/>
          </a:p>
        </p:txBody>
      </p:sp>
      <p:pic>
        <p:nvPicPr>
          <p:cNvPr id="7175" name="Picture 7" descr="C:\Users\owner\Documents\MIT\16.851\Midterm Presentation\aster_sichuan.jpg"/>
          <p:cNvPicPr>
            <a:picLocks noChangeAspect="1" noChangeArrowheads="1"/>
          </p:cNvPicPr>
          <p:nvPr/>
        </p:nvPicPr>
        <p:blipFill>
          <a:blip r:embed="rId3" cstate="print"/>
          <a:srcRect/>
          <a:stretch>
            <a:fillRect/>
          </a:stretch>
        </p:blipFill>
        <p:spPr bwMode="auto">
          <a:xfrm>
            <a:off x="2362200" y="3558694"/>
            <a:ext cx="4366587" cy="2613506"/>
          </a:xfrm>
          <a:prstGeom prst="rect">
            <a:avLst/>
          </a:prstGeom>
          <a:noFill/>
        </p:spPr>
      </p:pic>
      <p:sp>
        <p:nvSpPr>
          <p:cNvPr id="8" name="TextBox 7"/>
          <p:cNvSpPr txBox="1"/>
          <p:nvPr/>
        </p:nvSpPr>
        <p:spPr>
          <a:xfrm>
            <a:off x="6705600" y="5638800"/>
            <a:ext cx="1371600" cy="584775"/>
          </a:xfrm>
          <a:prstGeom prst="rect">
            <a:avLst/>
          </a:prstGeom>
          <a:noFill/>
        </p:spPr>
        <p:txBody>
          <a:bodyPr wrap="square" rtlCol="0">
            <a:spAutoFit/>
          </a:bodyPr>
          <a:lstStyle/>
          <a:p>
            <a:r>
              <a:rPr lang="en-US" sz="800" dirty="0" smtClean="0">
                <a:solidFill>
                  <a:schemeClr val="bg1">
                    <a:lumMod val="50000"/>
                  </a:schemeClr>
                </a:solidFill>
              </a:rPr>
              <a:t>NASA/GSFC/METI/</a:t>
            </a:r>
            <a:br>
              <a:rPr lang="en-US" sz="800" dirty="0" smtClean="0">
                <a:solidFill>
                  <a:schemeClr val="bg1">
                    <a:lumMod val="50000"/>
                  </a:schemeClr>
                </a:solidFill>
              </a:rPr>
            </a:br>
            <a:r>
              <a:rPr lang="en-US" sz="800" dirty="0" smtClean="0">
                <a:solidFill>
                  <a:schemeClr val="bg1">
                    <a:lumMod val="50000"/>
                  </a:schemeClr>
                </a:solidFill>
              </a:rPr>
              <a:t>ERSDAC/JAROS, and U.S./Japan ASTER Science Team</a:t>
            </a:r>
            <a:endParaRPr lang="en-US" sz="800" dirty="0">
              <a:solidFill>
                <a:schemeClr val="bg1">
                  <a:lumMod val="50000"/>
                </a:schemeClr>
              </a:solidFill>
            </a:endParaRPr>
          </a:p>
        </p:txBody>
      </p:sp>
      <p:sp>
        <p:nvSpPr>
          <p:cNvPr id="9" name="TextBox 8"/>
          <p:cNvSpPr txBox="1"/>
          <p:nvPr/>
        </p:nvSpPr>
        <p:spPr>
          <a:xfrm>
            <a:off x="6705600" y="4884003"/>
            <a:ext cx="2057400" cy="830997"/>
          </a:xfrm>
          <a:prstGeom prst="rect">
            <a:avLst/>
          </a:prstGeom>
          <a:noFill/>
        </p:spPr>
        <p:txBody>
          <a:bodyPr wrap="square" rtlCol="0">
            <a:spAutoFit/>
          </a:bodyPr>
          <a:lstStyle/>
          <a:p>
            <a:r>
              <a:rPr lang="en-US" sz="1200" dirty="0" smtClean="0">
                <a:solidFill>
                  <a:schemeClr val="tx1"/>
                </a:solidFill>
              </a:rPr>
              <a:t>Lakes caused by a magnitude 7.9 earthquake in Sichuan province, China (May 2008)</a:t>
            </a:r>
            <a:endParaRPr lang="en-US" sz="1200" dirty="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a:xfrm>
            <a:off x="1019175" y="49213"/>
            <a:ext cx="7086600" cy="854075"/>
          </a:xfrm>
        </p:spPr>
        <p:txBody>
          <a:bodyPr lIns="92160" tIns="46080" rIns="92160" bIns="46080"/>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Backup slide: ADCS : Selecting type of s/c control</a:t>
            </a:r>
          </a:p>
        </p:txBody>
      </p:sp>
      <p:sp>
        <p:nvSpPr>
          <p:cNvPr id="16387" name="Text Box 2"/>
          <p:cNvSpPr txBox="1">
            <a:spLocks noChangeArrowheads="1"/>
          </p:cNvSpPr>
          <p:nvPr/>
        </p:nvSpPr>
        <p:spPr bwMode="auto">
          <a:xfrm>
            <a:off x="381000" y="4267200"/>
            <a:ext cx="8458200" cy="1981200"/>
          </a:xfrm>
          <a:prstGeom prst="rect">
            <a:avLst/>
          </a:prstGeom>
          <a:noFill/>
          <a:ln w="9525">
            <a:noFill/>
            <a:round/>
            <a:headEnd/>
            <a:tailEnd/>
          </a:ln>
        </p:spPr>
        <p:txBody>
          <a:bodyPr lIns="90000" tIns="45000" rIns="90000" bIns="45000"/>
          <a:lstStyle/>
          <a:p>
            <a:pPr marL="328613" indent="-328613">
              <a:lnSpc>
                <a:spcPct val="84000"/>
              </a:lnSpc>
              <a:spcBef>
                <a:spcPts val="600"/>
              </a:spcBef>
              <a:buClr>
                <a:srgbClr val="000000"/>
              </a:buClr>
              <a:buSzPct val="125000"/>
              <a:buFont typeface="Arial" charset="0"/>
              <a:buChar char="•"/>
              <a:tabLst>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 pos="9472613" algn="l"/>
              </a:tabLst>
            </a:pPr>
            <a:r>
              <a:rPr lang="en-US" sz="1400" b="1">
                <a:solidFill>
                  <a:srgbClr val="000000"/>
                </a:solidFill>
              </a:rPr>
              <a:t>Pointing direction (the Earth, a star): Nadir (the Earth)</a:t>
            </a:r>
            <a:r>
              <a:rPr lang="ar-SA" sz="1400" b="1">
                <a:solidFill>
                  <a:srgbClr val="000000"/>
                </a:solidFill>
                <a:cs typeface="Arial" charset="0"/>
              </a:rPr>
              <a:t>‏</a:t>
            </a:r>
            <a:endParaRPr lang="en-US" sz="1400" b="1">
              <a:solidFill>
                <a:srgbClr val="000000"/>
              </a:solidFill>
            </a:endParaRPr>
          </a:p>
          <a:p>
            <a:pPr lvl="1">
              <a:lnSpc>
                <a:spcPct val="84000"/>
              </a:lnSpc>
              <a:spcBef>
                <a:spcPts val="600"/>
              </a:spcBef>
              <a:buClr>
                <a:srgbClr val="000000"/>
              </a:buClr>
              <a:buSzPct val="100000"/>
              <a:buFont typeface="Arial" charset="0"/>
              <a:buChar char="•"/>
              <a:tabLst>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 pos="9472613" algn="l"/>
              </a:tabLst>
            </a:pPr>
            <a:r>
              <a:rPr lang="en-US" sz="1400" b="1">
                <a:solidFill>
                  <a:srgbClr val="000000"/>
                </a:solidFill>
              </a:rPr>
              <a:t>Passive techniques OK (only if low accuracy, &gt; 1deg)</a:t>
            </a:r>
            <a:r>
              <a:rPr lang="ar-SA" sz="1400" b="1">
                <a:solidFill>
                  <a:srgbClr val="000000"/>
                </a:solidFill>
                <a:cs typeface="Arial" charset="0"/>
              </a:rPr>
              <a:t>‏</a:t>
            </a:r>
            <a:endParaRPr lang="en-US" sz="1400" b="1">
              <a:solidFill>
                <a:srgbClr val="000000"/>
              </a:solidFill>
            </a:endParaRPr>
          </a:p>
          <a:p>
            <a:pPr marL="328613" indent="-328613">
              <a:lnSpc>
                <a:spcPct val="84000"/>
              </a:lnSpc>
              <a:spcBef>
                <a:spcPts val="600"/>
              </a:spcBef>
              <a:buClr>
                <a:srgbClr val="000000"/>
              </a:buClr>
              <a:buSzPct val="125000"/>
              <a:buFont typeface="Arial" charset="0"/>
              <a:buChar char="•"/>
              <a:tabLst>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 pos="9472613" algn="l"/>
              </a:tabLst>
            </a:pPr>
            <a:r>
              <a:rPr lang="en-US" sz="1400" b="1">
                <a:solidFill>
                  <a:srgbClr val="000000"/>
                </a:solidFill>
              </a:rPr>
              <a:t>Pointing accuracy: 0.3deg (medium-high accuracy)</a:t>
            </a:r>
            <a:r>
              <a:rPr lang="ar-SA" sz="1400" b="1">
                <a:solidFill>
                  <a:srgbClr val="000000"/>
                </a:solidFill>
                <a:cs typeface="Arial" charset="0"/>
              </a:rPr>
              <a:t>‏</a:t>
            </a:r>
            <a:endParaRPr lang="en-US" sz="1400" b="1">
              <a:solidFill>
                <a:srgbClr val="000000"/>
              </a:solidFill>
            </a:endParaRPr>
          </a:p>
          <a:p>
            <a:pPr lvl="1">
              <a:lnSpc>
                <a:spcPct val="84000"/>
              </a:lnSpc>
              <a:spcBef>
                <a:spcPts val="600"/>
              </a:spcBef>
              <a:buClr>
                <a:srgbClr val="000000"/>
              </a:buClr>
              <a:buSzPct val="100000"/>
              <a:buFont typeface="Arial" charset="0"/>
              <a:buChar char="•"/>
              <a:tabLst>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 pos="9472613" algn="l"/>
              </a:tabLst>
            </a:pPr>
            <a:r>
              <a:rPr lang="en-US" sz="1400" b="1">
                <a:solidFill>
                  <a:srgbClr val="000000"/>
                </a:solidFill>
              </a:rPr>
              <a:t>Passive alone is not enough</a:t>
            </a:r>
          </a:p>
          <a:p>
            <a:pPr marL="328613" indent="-328613">
              <a:lnSpc>
                <a:spcPct val="84000"/>
              </a:lnSpc>
              <a:spcBef>
                <a:spcPts val="600"/>
              </a:spcBef>
              <a:buClr>
                <a:srgbClr val="000000"/>
              </a:buClr>
              <a:buSzPct val="125000"/>
              <a:buFont typeface="Arial" charset="0"/>
              <a:buChar char="•"/>
              <a:tabLst>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 pos="9472613" algn="l"/>
              </a:tabLst>
            </a:pPr>
            <a:r>
              <a:rPr lang="en-US" sz="1400" b="1">
                <a:solidFill>
                  <a:srgbClr val="000000"/>
                </a:solidFill>
              </a:rPr>
              <a:t>Reorientations, slew: Frequent</a:t>
            </a:r>
          </a:p>
          <a:p>
            <a:pPr lvl="1">
              <a:lnSpc>
                <a:spcPct val="84000"/>
              </a:lnSpc>
              <a:spcBef>
                <a:spcPts val="600"/>
              </a:spcBef>
              <a:buClr>
                <a:srgbClr val="000000"/>
              </a:buClr>
              <a:buSzPct val="100000"/>
              <a:buFont typeface="Arial" charset="0"/>
              <a:buChar char="•"/>
              <a:tabLst>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 pos="9472613" algn="l"/>
              </a:tabLst>
            </a:pPr>
            <a:r>
              <a:rPr lang="en-US" sz="1400" b="1">
                <a:solidFill>
                  <a:srgbClr val="000000"/>
                </a:solidFill>
              </a:rPr>
              <a:t>Spin stabilization not adequate</a:t>
            </a:r>
          </a:p>
        </p:txBody>
      </p:sp>
      <p:sp>
        <p:nvSpPr>
          <p:cNvPr id="16388" name="AutoShape 3"/>
          <p:cNvSpPr>
            <a:spLocks noChangeArrowheads="1"/>
          </p:cNvSpPr>
          <p:nvPr/>
        </p:nvSpPr>
        <p:spPr bwMode="auto">
          <a:xfrm>
            <a:off x="3429000" y="914400"/>
            <a:ext cx="2057400" cy="533400"/>
          </a:xfrm>
          <a:prstGeom prst="diamond">
            <a:avLst/>
          </a:prstGeom>
          <a:solidFill>
            <a:srgbClr val="99CCFF"/>
          </a:solidFill>
          <a:ln w="9360">
            <a:solidFill>
              <a:srgbClr val="000000"/>
            </a:solidFill>
            <a:round/>
            <a:headEnd/>
            <a:tailEnd/>
          </a:ln>
        </p:spPr>
        <p:txBody>
          <a:bodyPr wrap="none" lIns="90000" tIns="45000" rIns="90000" bIns="45000" anchor="ctr"/>
          <a:lstStyle/>
          <a:p>
            <a:pPr algn="ctr">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rPr>
              <a:t>S/C control</a:t>
            </a:r>
          </a:p>
        </p:txBody>
      </p:sp>
      <p:sp>
        <p:nvSpPr>
          <p:cNvPr id="16389" name="AutoShape 4"/>
          <p:cNvSpPr>
            <a:spLocks noChangeArrowheads="1"/>
          </p:cNvSpPr>
          <p:nvPr/>
        </p:nvSpPr>
        <p:spPr bwMode="auto">
          <a:xfrm>
            <a:off x="457200" y="2743200"/>
            <a:ext cx="2362200" cy="838200"/>
          </a:xfrm>
          <a:prstGeom prst="roundRect">
            <a:avLst>
              <a:gd name="adj" fmla="val 16667"/>
            </a:avLst>
          </a:prstGeom>
          <a:solidFill>
            <a:srgbClr val="99CCFF"/>
          </a:solidFill>
          <a:ln w="9360">
            <a:solidFill>
              <a:srgbClr val="000000"/>
            </a:solidFill>
            <a:round/>
            <a:headEnd/>
            <a:tailEnd/>
          </a:ln>
        </p:spPr>
        <p:txBody>
          <a:bodyPr wrap="none" lIns="90000" tIns="45000" rIns="90000" bIns="45000" anchor="ctr"/>
          <a:lstStyle/>
          <a:p>
            <a:pPr algn="ctr">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rPr>
              <a:t>PASSIVE TECHNIQUES</a:t>
            </a:r>
          </a:p>
          <a:p>
            <a:pPr algn="ctr">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rPr>
              <a:t>Gravity gradient</a:t>
            </a:r>
          </a:p>
          <a:p>
            <a:pPr algn="ctr">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rPr>
              <a:t>Magnetic torquers</a:t>
            </a:r>
          </a:p>
        </p:txBody>
      </p:sp>
      <p:sp>
        <p:nvSpPr>
          <p:cNvPr id="16390" name="AutoShape 5"/>
          <p:cNvSpPr>
            <a:spLocks noChangeArrowheads="1"/>
          </p:cNvSpPr>
          <p:nvPr/>
        </p:nvSpPr>
        <p:spPr bwMode="auto">
          <a:xfrm>
            <a:off x="3505200" y="2743200"/>
            <a:ext cx="1905000" cy="838200"/>
          </a:xfrm>
          <a:prstGeom prst="roundRect">
            <a:avLst>
              <a:gd name="adj" fmla="val 16667"/>
            </a:avLst>
          </a:prstGeom>
          <a:solidFill>
            <a:srgbClr val="99CCFF"/>
          </a:solidFill>
          <a:ln w="9360">
            <a:solidFill>
              <a:srgbClr val="000000"/>
            </a:solidFill>
            <a:round/>
            <a:headEnd/>
            <a:tailEnd/>
          </a:ln>
        </p:spPr>
        <p:txBody>
          <a:bodyPr wrap="none" lIns="90000" tIns="45000" rIns="90000" bIns="45000" anchor="ctr"/>
          <a:lstStyle/>
          <a:p>
            <a:pPr algn="ctr">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rPr>
              <a:t>SPINNING </a:t>
            </a:r>
          </a:p>
          <a:p>
            <a:pPr algn="ctr">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rPr>
              <a:t>STABILIZATION</a:t>
            </a:r>
          </a:p>
        </p:txBody>
      </p:sp>
      <p:sp>
        <p:nvSpPr>
          <p:cNvPr id="16391" name="AutoShape 6"/>
          <p:cNvSpPr>
            <a:spLocks noChangeArrowheads="1"/>
          </p:cNvSpPr>
          <p:nvPr/>
        </p:nvSpPr>
        <p:spPr bwMode="auto">
          <a:xfrm>
            <a:off x="5943600" y="2743200"/>
            <a:ext cx="2286000" cy="838200"/>
          </a:xfrm>
          <a:prstGeom prst="roundRect">
            <a:avLst>
              <a:gd name="adj" fmla="val 16667"/>
            </a:avLst>
          </a:prstGeom>
          <a:solidFill>
            <a:srgbClr val="99CCFF"/>
          </a:solidFill>
          <a:ln w="9360">
            <a:solidFill>
              <a:srgbClr val="000000"/>
            </a:solidFill>
            <a:round/>
            <a:headEnd/>
            <a:tailEnd/>
          </a:ln>
        </p:spPr>
        <p:txBody>
          <a:bodyPr wrap="none" lIns="90000" tIns="45000" rIns="90000" bIns="45000" anchor="ctr"/>
          <a:lstStyle/>
          <a:p>
            <a:pPr algn="ctr">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rPr>
              <a:t>3-AXIS STABILIZATION</a:t>
            </a:r>
          </a:p>
          <a:p>
            <a:pPr algn="ctr">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rPr>
              <a:t>Momentum bias</a:t>
            </a:r>
          </a:p>
          <a:p>
            <a:pPr algn="ctr">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rPr>
              <a:t>Zero-momentum</a:t>
            </a:r>
          </a:p>
        </p:txBody>
      </p:sp>
      <p:cxnSp>
        <p:nvCxnSpPr>
          <p:cNvPr id="16392" name="AutoShape 7"/>
          <p:cNvCxnSpPr>
            <a:cxnSpLocks noChangeShapeType="1"/>
            <a:stCxn id="16388" idx="2"/>
            <a:endCxn id="16389" idx="0"/>
          </p:cNvCxnSpPr>
          <p:nvPr/>
        </p:nvCxnSpPr>
        <p:spPr bwMode="auto">
          <a:xfrm rot="5400000">
            <a:off x="2400300" y="685800"/>
            <a:ext cx="1295400" cy="2819400"/>
          </a:xfrm>
          <a:prstGeom prst="curvedConnector3">
            <a:avLst>
              <a:gd name="adj1" fmla="val 50000"/>
            </a:avLst>
          </a:prstGeom>
          <a:noFill/>
          <a:ln w="9360">
            <a:solidFill>
              <a:srgbClr val="000000"/>
            </a:solidFill>
            <a:round/>
            <a:headEnd/>
            <a:tailEnd type="triangle" w="med" len="med"/>
          </a:ln>
        </p:spPr>
      </p:cxnSp>
      <p:cxnSp>
        <p:nvCxnSpPr>
          <p:cNvPr id="16393" name="AutoShape 8"/>
          <p:cNvCxnSpPr>
            <a:cxnSpLocks noChangeShapeType="1"/>
            <a:stCxn id="16388" idx="2"/>
            <a:endCxn id="16390" idx="0"/>
          </p:cNvCxnSpPr>
          <p:nvPr/>
        </p:nvCxnSpPr>
        <p:spPr bwMode="auto">
          <a:xfrm rot="5400000">
            <a:off x="3810001" y="2095500"/>
            <a:ext cx="1295400" cy="3175"/>
          </a:xfrm>
          <a:prstGeom prst="curvedConnector3">
            <a:avLst>
              <a:gd name="adj1" fmla="val 50000"/>
            </a:avLst>
          </a:prstGeom>
          <a:noFill/>
          <a:ln w="9360">
            <a:solidFill>
              <a:srgbClr val="000000"/>
            </a:solidFill>
            <a:round/>
            <a:headEnd/>
            <a:tailEnd type="triangle" w="med" len="med"/>
          </a:ln>
        </p:spPr>
      </p:cxnSp>
      <p:cxnSp>
        <p:nvCxnSpPr>
          <p:cNvPr id="16394" name="AutoShape 9"/>
          <p:cNvCxnSpPr>
            <a:cxnSpLocks noChangeShapeType="1"/>
            <a:stCxn id="16388" idx="2"/>
            <a:endCxn id="16391" idx="0"/>
          </p:cNvCxnSpPr>
          <p:nvPr/>
        </p:nvCxnSpPr>
        <p:spPr bwMode="auto">
          <a:xfrm rot="16200000" flipH="1">
            <a:off x="5124450" y="781050"/>
            <a:ext cx="1295400" cy="2628900"/>
          </a:xfrm>
          <a:prstGeom prst="curvedConnector3">
            <a:avLst>
              <a:gd name="adj1" fmla="val 50000"/>
            </a:avLst>
          </a:prstGeom>
          <a:noFill/>
          <a:ln w="9360">
            <a:solidFill>
              <a:srgbClr val="000000"/>
            </a:solidFill>
            <a:round/>
            <a:headEnd/>
            <a:tailEnd type="triangle" w="med" len="med"/>
          </a:ln>
        </p:spPr>
      </p:cxnSp>
      <p:sp>
        <p:nvSpPr>
          <p:cNvPr id="16395" name="AutoShape 10"/>
          <p:cNvSpPr>
            <a:spLocks noChangeArrowheads="1"/>
          </p:cNvSpPr>
          <p:nvPr/>
        </p:nvSpPr>
        <p:spPr bwMode="auto">
          <a:xfrm>
            <a:off x="5334000" y="5562600"/>
            <a:ext cx="2508250" cy="539750"/>
          </a:xfrm>
          <a:prstGeom prst="roundRect">
            <a:avLst>
              <a:gd name="adj" fmla="val 16667"/>
            </a:avLst>
          </a:prstGeom>
          <a:solidFill>
            <a:srgbClr val="E6FF00"/>
          </a:solidFill>
          <a:ln w="9360">
            <a:solidFill>
              <a:srgbClr val="000000"/>
            </a:solidFill>
            <a:round/>
            <a:headEnd/>
            <a:tailEnd/>
          </a:ln>
        </p:spPr>
        <p:txBody>
          <a:bodyPr wrap="none" lIns="90000" tIns="45000" rIns="90000" bIns="45000" anchor="ctr"/>
          <a:lstStyle/>
          <a:p>
            <a:pPr algn="ctr">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rPr>
              <a:t>3-axis stabilization</a:t>
            </a:r>
          </a:p>
        </p:txBody>
      </p:sp>
      <p:sp>
        <p:nvSpPr>
          <p:cNvPr id="16396" name="Freeform 11"/>
          <p:cNvSpPr>
            <a:spLocks noChangeArrowheads="1"/>
          </p:cNvSpPr>
          <p:nvPr/>
        </p:nvSpPr>
        <p:spPr bwMode="auto">
          <a:xfrm>
            <a:off x="4419600" y="5638800"/>
            <a:ext cx="457200" cy="360363"/>
          </a:xfrm>
          <a:custGeom>
            <a:avLst/>
            <a:gdLst>
              <a:gd name="T0" fmla="*/ 152795611 w 841"/>
              <a:gd name="T1" fmla="*/ 43980743 h 854"/>
              <a:gd name="T2" fmla="*/ 152795611 w 841"/>
              <a:gd name="T3" fmla="*/ 73894675 h 854"/>
              <a:gd name="T4" fmla="*/ 78023556 w 841"/>
              <a:gd name="T5" fmla="*/ 73894675 h 854"/>
              <a:gd name="T6" fmla="*/ 78023556 w 841"/>
              <a:gd name="T7" fmla="*/ 0 h 854"/>
              <a:gd name="T8" fmla="*/ 0 w 841"/>
              <a:gd name="T9" fmla="*/ 0 h 854"/>
              <a:gd name="T10" fmla="*/ 0 w 841"/>
              <a:gd name="T11" fmla="*/ 121080298 h 854"/>
              <a:gd name="T12" fmla="*/ 152795611 w 841"/>
              <a:gd name="T13" fmla="*/ 121080298 h 854"/>
              <a:gd name="T14" fmla="*/ 152795611 w 841"/>
              <a:gd name="T15" fmla="*/ 152062646 h 854"/>
              <a:gd name="T16" fmla="*/ 248551530 w 841"/>
              <a:gd name="T17" fmla="*/ 97398438 h 854"/>
              <a:gd name="T18" fmla="*/ 152795611 w 841"/>
              <a:gd name="T19" fmla="*/ 43980743 h 8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1"/>
              <a:gd name="T31" fmla="*/ 0 h 854"/>
              <a:gd name="T32" fmla="*/ 841 w 841"/>
              <a:gd name="T33" fmla="*/ 854 h 8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1" h="854">
                <a:moveTo>
                  <a:pt x="517" y="247"/>
                </a:moveTo>
                <a:lnTo>
                  <a:pt x="517" y="415"/>
                </a:lnTo>
                <a:lnTo>
                  <a:pt x="264" y="415"/>
                </a:lnTo>
                <a:lnTo>
                  <a:pt x="264" y="0"/>
                </a:lnTo>
                <a:lnTo>
                  <a:pt x="0" y="0"/>
                </a:lnTo>
                <a:lnTo>
                  <a:pt x="0" y="680"/>
                </a:lnTo>
                <a:lnTo>
                  <a:pt x="517" y="680"/>
                </a:lnTo>
                <a:lnTo>
                  <a:pt x="517" y="854"/>
                </a:lnTo>
                <a:lnTo>
                  <a:pt x="841" y="547"/>
                </a:lnTo>
                <a:lnTo>
                  <a:pt x="517" y="247"/>
                </a:lnTo>
                <a:close/>
              </a:path>
            </a:pathLst>
          </a:custGeom>
          <a:solidFill>
            <a:srgbClr val="99CCFF"/>
          </a:solidFill>
          <a:ln w="9360">
            <a:solidFill>
              <a:srgbClr val="000000"/>
            </a:solidFill>
            <a:round/>
            <a:headEnd/>
            <a:tailEnd/>
          </a:ln>
        </p:spPr>
        <p:txBody>
          <a:bodyPr wrap="none" anchor="ctr"/>
          <a:lstStyle/>
          <a:p>
            <a:pPr>
              <a:buClr>
                <a:srgbClr val="000000"/>
              </a:buClr>
              <a:buSzPct val="100000"/>
              <a:buFont typeface="Arial" charset="0"/>
              <a:buNone/>
            </a:pPr>
            <a:endParaRPr lang="en-US" sz="1400"/>
          </a:p>
        </p:txBody>
      </p:sp>
      <p:sp>
        <p:nvSpPr>
          <p:cNvPr id="13" name="Slide Number Placeholder 12"/>
          <p:cNvSpPr>
            <a:spLocks noGrp="1"/>
          </p:cNvSpPr>
          <p:nvPr>
            <p:ph type="sldNum" sz="quarter" idx="10"/>
          </p:nvPr>
        </p:nvSpPr>
        <p:spPr/>
        <p:txBody>
          <a:bodyPr/>
          <a:lstStyle/>
          <a:p>
            <a:pPr>
              <a:defRPr/>
            </a:pPr>
            <a:fld id="{F8E3C4C1-7433-4DE4-80A1-F51E9509C33A}" type="slidenum">
              <a:rPr lang="en-US" smtClean="0"/>
              <a:pPr>
                <a:defRPr/>
              </a:pPr>
              <a:t>20</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1019175" y="3175"/>
            <a:ext cx="7086600" cy="946150"/>
          </a:xfrm>
        </p:spPr>
        <p:txBody>
          <a:bodyPr lIns="92160" tIns="46080" rIns="92160" bIns="46080"/>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Backup slide: ADCS : Quantifying disturbance environment</a:t>
            </a:r>
          </a:p>
        </p:txBody>
      </p:sp>
      <p:pic>
        <p:nvPicPr>
          <p:cNvPr id="17411" name="Picture 2"/>
          <p:cNvPicPr>
            <a:picLocks noChangeAspect="1" noChangeArrowheads="1"/>
          </p:cNvPicPr>
          <p:nvPr/>
        </p:nvPicPr>
        <p:blipFill>
          <a:blip r:embed="rId3"/>
          <a:srcRect/>
          <a:stretch>
            <a:fillRect/>
          </a:stretch>
        </p:blipFill>
        <p:spPr bwMode="auto">
          <a:xfrm>
            <a:off x="6629400" y="1066800"/>
            <a:ext cx="2209800" cy="1768475"/>
          </a:xfrm>
          <a:prstGeom prst="rect">
            <a:avLst/>
          </a:prstGeom>
          <a:noFill/>
          <a:ln w="9525">
            <a:noFill/>
            <a:round/>
            <a:headEnd/>
            <a:tailEnd/>
          </a:ln>
        </p:spPr>
      </p:pic>
      <p:pic>
        <p:nvPicPr>
          <p:cNvPr id="7171" name="Picture 3"/>
          <p:cNvPicPr>
            <a:picLocks noChangeAspect="1" noChangeArrowheads="1"/>
          </p:cNvPicPr>
          <p:nvPr/>
        </p:nvPicPr>
        <p:blipFill>
          <a:blip r:embed="rId4"/>
          <a:srcRect/>
          <a:stretch>
            <a:fillRect/>
          </a:stretch>
        </p:blipFill>
        <p:spPr bwMode="auto">
          <a:xfrm>
            <a:off x="457200" y="4114800"/>
            <a:ext cx="2514600" cy="1905000"/>
          </a:xfrm>
          <a:prstGeom prst="rect">
            <a:avLst/>
          </a:prstGeom>
          <a:noFill/>
          <a:ln w="9525">
            <a:noFill/>
            <a:round/>
            <a:headEnd/>
            <a:tailEnd/>
          </a:ln>
          <a:effectLst>
            <a:outerShdw blurRad="50800" dist="50800" dir="5400000" algn="ctr" rotWithShape="0">
              <a:srgbClr val="000000">
                <a:alpha val="56000"/>
              </a:srgbClr>
            </a:outerShdw>
          </a:effectLst>
        </p:spPr>
      </p:pic>
      <p:pic>
        <p:nvPicPr>
          <p:cNvPr id="17413" name="Picture 4"/>
          <p:cNvPicPr>
            <a:picLocks noChangeAspect="1" noChangeArrowheads="1"/>
          </p:cNvPicPr>
          <p:nvPr/>
        </p:nvPicPr>
        <p:blipFill>
          <a:blip r:embed="rId5"/>
          <a:srcRect/>
          <a:stretch>
            <a:fillRect/>
          </a:stretch>
        </p:blipFill>
        <p:spPr bwMode="auto">
          <a:xfrm>
            <a:off x="457200" y="1355725"/>
            <a:ext cx="2514600" cy="2301875"/>
          </a:xfrm>
          <a:prstGeom prst="rect">
            <a:avLst/>
          </a:prstGeom>
          <a:noFill/>
          <a:ln w="9525">
            <a:noFill/>
            <a:round/>
            <a:headEnd/>
            <a:tailEnd/>
          </a:ln>
        </p:spPr>
      </p:pic>
      <p:cxnSp>
        <p:nvCxnSpPr>
          <p:cNvPr id="17414" name="AutoShape 5"/>
          <p:cNvCxnSpPr>
            <a:cxnSpLocks noChangeShapeType="1"/>
          </p:cNvCxnSpPr>
          <p:nvPr/>
        </p:nvCxnSpPr>
        <p:spPr bwMode="auto">
          <a:xfrm flipV="1">
            <a:off x="2971800" y="2209800"/>
            <a:ext cx="2971800" cy="296863"/>
          </a:xfrm>
          <a:prstGeom prst="straightConnector1">
            <a:avLst/>
          </a:prstGeom>
          <a:noFill/>
          <a:ln w="73080">
            <a:solidFill>
              <a:srgbClr val="000000"/>
            </a:solidFill>
            <a:round/>
            <a:headEnd/>
            <a:tailEnd type="triangle" w="med" len="med"/>
          </a:ln>
        </p:spPr>
      </p:cxnSp>
      <p:cxnSp>
        <p:nvCxnSpPr>
          <p:cNvPr id="17415" name="AutoShape 6"/>
          <p:cNvCxnSpPr>
            <a:cxnSpLocks noChangeShapeType="1"/>
          </p:cNvCxnSpPr>
          <p:nvPr/>
        </p:nvCxnSpPr>
        <p:spPr bwMode="auto">
          <a:xfrm flipV="1">
            <a:off x="2895600" y="2667000"/>
            <a:ext cx="3276600" cy="1447800"/>
          </a:xfrm>
          <a:prstGeom prst="straightConnector1">
            <a:avLst/>
          </a:prstGeom>
          <a:noFill/>
          <a:ln w="91440">
            <a:solidFill>
              <a:srgbClr val="000000"/>
            </a:solidFill>
            <a:round/>
            <a:headEnd/>
            <a:tailEnd type="triangle" w="med" len="med"/>
          </a:ln>
        </p:spPr>
      </p:cxnSp>
      <p:pic>
        <p:nvPicPr>
          <p:cNvPr id="17416" name="Picture 10"/>
          <p:cNvPicPr>
            <a:picLocks noChangeAspect="1" noChangeArrowheads="1"/>
          </p:cNvPicPr>
          <p:nvPr/>
        </p:nvPicPr>
        <p:blipFill>
          <a:blip r:embed="rId6"/>
          <a:srcRect/>
          <a:stretch>
            <a:fillRect/>
          </a:stretch>
        </p:blipFill>
        <p:spPr bwMode="auto">
          <a:xfrm>
            <a:off x="3441700" y="3968750"/>
            <a:ext cx="2501900" cy="2203450"/>
          </a:xfrm>
          <a:prstGeom prst="rect">
            <a:avLst/>
          </a:prstGeom>
          <a:noFill/>
          <a:ln w="9525">
            <a:noFill/>
            <a:round/>
            <a:headEnd/>
            <a:tailEnd/>
          </a:ln>
        </p:spPr>
      </p:pic>
      <p:cxnSp>
        <p:nvCxnSpPr>
          <p:cNvPr id="17417" name="AutoShape 11"/>
          <p:cNvCxnSpPr>
            <a:cxnSpLocks noChangeShapeType="1"/>
          </p:cNvCxnSpPr>
          <p:nvPr/>
        </p:nvCxnSpPr>
        <p:spPr bwMode="auto">
          <a:xfrm flipV="1">
            <a:off x="4692650" y="2895600"/>
            <a:ext cx="2012950" cy="1073150"/>
          </a:xfrm>
          <a:prstGeom prst="straightConnector1">
            <a:avLst/>
          </a:prstGeom>
          <a:noFill/>
          <a:ln w="91440">
            <a:solidFill>
              <a:srgbClr val="000000"/>
            </a:solidFill>
            <a:round/>
            <a:headEnd/>
            <a:tailEnd type="triangle" w="med" len="med"/>
          </a:ln>
        </p:spPr>
      </p:cxnSp>
      <p:pic>
        <p:nvPicPr>
          <p:cNvPr id="17418" name="Picture 12"/>
          <p:cNvPicPr>
            <a:picLocks noChangeAspect="1" noChangeArrowheads="1"/>
          </p:cNvPicPr>
          <p:nvPr/>
        </p:nvPicPr>
        <p:blipFill>
          <a:blip r:embed="rId7"/>
          <a:srcRect/>
          <a:stretch>
            <a:fillRect/>
          </a:stretch>
        </p:blipFill>
        <p:spPr bwMode="auto">
          <a:xfrm>
            <a:off x="6172200" y="4114800"/>
            <a:ext cx="2854325" cy="1828800"/>
          </a:xfrm>
          <a:prstGeom prst="rect">
            <a:avLst/>
          </a:prstGeom>
          <a:noFill/>
          <a:ln w="9525">
            <a:noFill/>
            <a:round/>
            <a:headEnd/>
            <a:tailEnd/>
          </a:ln>
        </p:spPr>
      </p:pic>
      <p:cxnSp>
        <p:nvCxnSpPr>
          <p:cNvPr id="17419" name="AutoShape 13"/>
          <p:cNvCxnSpPr>
            <a:cxnSpLocks noChangeShapeType="1"/>
          </p:cNvCxnSpPr>
          <p:nvPr/>
        </p:nvCxnSpPr>
        <p:spPr bwMode="auto">
          <a:xfrm rot="5400000" flipH="1" flipV="1">
            <a:off x="7076282" y="3494881"/>
            <a:ext cx="1143000" cy="96837"/>
          </a:xfrm>
          <a:prstGeom prst="straightConnector1">
            <a:avLst/>
          </a:prstGeom>
          <a:noFill/>
          <a:ln w="91440">
            <a:solidFill>
              <a:srgbClr val="000000"/>
            </a:solidFill>
            <a:round/>
            <a:headEnd/>
            <a:tailEnd type="triangle" w="med" len="med"/>
          </a:ln>
        </p:spPr>
      </p:cxnSp>
      <p:sp>
        <p:nvSpPr>
          <p:cNvPr id="17420" name="Rectangle 18"/>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p>
        </p:txBody>
      </p:sp>
      <p:sp>
        <p:nvSpPr>
          <p:cNvPr id="17421" name="Rectangle 19"/>
          <p:cNvSpPr>
            <a:spLocks noChangeArrowheads="1"/>
          </p:cNvSpPr>
          <p:nvPr/>
        </p:nvSpPr>
        <p:spPr bwMode="auto">
          <a:xfrm>
            <a:off x="0" y="800100"/>
            <a:ext cx="9144000" cy="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solidFill>
                <a:srgbClr val="000000"/>
              </a:solidFill>
            </a:endParaRPr>
          </a:p>
        </p:txBody>
      </p:sp>
      <p:sp>
        <p:nvSpPr>
          <p:cNvPr id="17422" name="Rectangle 2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p>
        </p:txBody>
      </p:sp>
      <p:sp>
        <p:nvSpPr>
          <p:cNvPr id="17423" name="Rectangle 22"/>
          <p:cNvSpPr>
            <a:spLocks noChangeArrowheads="1"/>
          </p:cNvSpPr>
          <p:nvPr/>
        </p:nvSpPr>
        <p:spPr bwMode="auto">
          <a:xfrm>
            <a:off x="0" y="800100"/>
            <a:ext cx="9144000" cy="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solidFill>
                <a:srgbClr val="000000"/>
              </a:solidFill>
            </a:endParaRPr>
          </a:p>
        </p:txBody>
      </p:sp>
      <p:sp>
        <p:nvSpPr>
          <p:cNvPr id="17424" name="Rectangle 2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p>
        </p:txBody>
      </p:sp>
      <p:sp>
        <p:nvSpPr>
          <p:cNvPr id="17425" name="Rectangle 25"/>
          <p:cNvSpPr>
            <a:spLocks noChangeArrowheads="1"/>
          </p:cNvSpPr>
          <p:nvPr/>
        </p:nvSpPr>
        <p:spPr bwMode="auto">
          <a:xfrm>
            <a:off x="0" y="800100"/>
            <a:ext cx="9144000" cy="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solidFill>
                <a:srgbClr val="000000"/>
              </a:solidFill>
            </a:endParaRPr>
          </a:p>
        </p:txBody>
      </p:sp>
      <p:sp>
        <p:nvSpPr>
          <p:cNvPr id="17426" name="Rectangle 2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p>
        </p:txBody>
      </p:sp>
      <p:sp>
        <p:nvSpPr>
          <p:cNvPr id="17427" name="Rectangle 28"/>
          <p:cNvSpPr>
            <a:spLocks noChangeArrowheads="1"/>
          </p:cNvSpPr>
          <p:nvPr/>
        </p:nvSpPr>
        <p:spPr bwMode="auto">
          <a:xfrm>
            <a:off x="0" y="800100"/>
            <a:ext cx="9144000" cy="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solidFill>
                <a:srgbClr val="000000"/>
              </a:solidFill>
            </a:endParaRPr>
          </a:p>
        </p:txBody>
      </p:sp>
      <p:sp>
        <p:nvSpPr>
          <p:cNvPr id="17428" name="Rectangle 30"/>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p>
        </p:txBody>
      </p:sp>
      <p:sp>
        <p:nvSpPr>
          <p:cNvPr id="17429" name="Rectangle 31"/>
          <p:cNvSpPr>
            <a:spLocks noChangeArrowheads="1"/>
          </p:cNvSpPr>
          <p:nvPr/>
        </p:nvSpPr>
        <p:spPr bwMode="auto">
          <a:xfrm>
            <a:off x="0" y="800100"/>
            <a:ext cx="9144000" cy="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solidFill>
                <a:srgbClr val="000000"/>
              </a:solidFill>
            </a:endParaRPr>
          </a:p>
        </p:txBody>
      </p:sp>
      <p:sp>
        <p:nvSpPr>
          <p:cNvPr id="17430" name="Rectangle 3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p>
        </p:txBody>
      </p:sp>
      <p:sp>
        <p:nvSpPr>
          <p:cNvPr id="17431" name="Rectangle 34"/>
          <p:cNvSpPr>
            <a:spLocks noChangeArrowheads="1"/>
          </p:cNvSpPr>
          <p:nvPr/>
        </p:nvSpPr>
        <p:spPr bwMode="auto">
          <a:xfrm>
            <a:off x="0" y="800100"/>
            <a:ext cx="9144000" cy="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solidFill>
                <a:srgbClr val="000000"/>
              </a:solidFill>
            </a:endParaRPr>
          </a:p>
        </p:txBody>
      </p:sp>
      <p:sp>
        <p:nvSpPr>
          <p:cNvPr id="17432" name="Rectangle 3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p>
        </p:txBody>
      </p:sp>
      <p:sp>
        <p:nvSpPr>
          <p:cNvPr id="17433" name="Rectangle 37"/>
          <p:cNvSpPr>
            <a:spLocks noChangeArrowheads="1"/>
          </p:cNvSpPr>
          <p:nvPr/>
        </p:nvSpPr>
        <p:spPr bwMode="auto">
          <a:xfrm>
            <a:off x="0" y="800100"/>
            <a:ext cx="9144000" cy="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solidFill>
                <a:srgbClr val="000000"/>
              </a:solidFill>
            </a:endParaRPr>
          </a:p>
        </p:txBody>
      </p:sp>
      <p:sp>
        <p:nvSpPr>
          <p:cNvPr id="17434" name="Rectangle 39"/>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p>
        </p:txBody>
      </p:sp>
      <p:sp>
        <p:nvSpPr>
          <p:cNvPr id="17435" name="Rectangle 40"/>
          <p:cNvSpPr>
            <a:spLocks noChangeArrowheads="1"/>
          </p:cNvSpPr>
          <p:nvPr/>
        </p:nvSpPr>
        <p:spPr bwMode="auto">
          <a:xfrm>
            <a:off x="0" y="800100"/>
            <a:ext cx="9144000" cy="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solidFill>
                <a:srgbClr val="000000"/>
              </a:solidFill>
            </a:endParaRPr>
          </a:p>
        </p:txBody>
      </p:sp>
      <p:sp>
        <p:nvSpPr>
          <p:cNvPr id="17436" name="Rectangle 4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p>
        </p:txBody>
      </p:sp>
      <p:sp>
        <p:nvSpPr>
          <p:cNvPr id="17437" name="Rectangle 43"/>
          <p:cNvSpPr>
            <a:spLocks noChangeArrowheads="1"/>
          </p:cNvSpPr>
          <p:nvPr/>
        </p:nvSpPr>
        <p:spPr bwMode="auto">
          <a:xfrm>
            <a:off x="0" y="800100"/>
            <a:ext cx="9144000" cy="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solidFill>
                <a:srgbClr val="000000"/>
              </a:solidFill>
            </a:endParaRPr>
          </a:p>
        </p:txBody>
      </p:sp>
      <p:sp>
        <p:nvSpPr>
          <p:cNvPr id="17438" name="Rectangle 4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p>
        </p:txBody>
      </p:sp>
      <p:sp>
        <p:nvSpPr>
          <p:cNvPr id="17439" name="Rectangle 46"/>
          <p:cNvSpPr>
            <a:spLocks noChangeArrowheads="1"/>
          </p:cNvSpPr>
          <p:nvPr/>
        </p:nvSpPr>
        <p:spPr bwMode="auto">
          <a:xfrm>
            <a:off x="0" y="800100"/>
            <a:ext cx="9144000" cy="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solidFill>
                <a:srgbClr val="000000"/>
              </a:solidFill>
            </a:endParaRPr>
          </a:p>
        </p:txBody>
      </p:sp>
      <p:sp>
        <p:nvSpPr>
          <p:cNvPr id="17440" name="Rectangle 48"/>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p>
        </p:txBody>
      </p:sp>
      <p:pic>
        <p:nvPicPr>
          <p:cNvPr id="17441" name="Picture 47"/>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4419600" y="5715000"/>
            <a:ext cx="1438275" cy="342900"/>
          </a:xfrm>
          <a:prstGeom prst="rect">
            <a:avLst/>
          </a:prstGeom>
          <a:noFill/>
          <a:ln w="9525">
            <a:noFill/>
            <a:miter lim="800000"/>
            <a:headEnd/>
            <a:tailEnd/>
          </a:ln>
        </p:spPr>
      </p:pic>
      <p:sp>
        <p:nvSpPr>
          <p:cNvPr id="17442" name="Rectangle 49"/>
          <p:cNvSpPr>
            <a:spLocks noChangeArrowheads="1"/>
          </p:cNvSpPr>
          <p:nvPr/>
        </p:nvSpPr>
        <p:spPr bwMode="auto">
          <a:xfrm>
            <a:off x="0" y="800100"/>
            <a:ext cx="9144000" cy="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solidFill>
                <a:srgbClr val="000000"/>
              </a:solidFill>
            </a:endParaRPr>
          </a:p>
        </p:txBody>
      </p:sp>
      <p:sp>
        <p:nvSpPr>
          <p:cNvPr id="17443" name="Rectangle 5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p>
        </p:txBody>
      </p:sp>
      <p:sp>
        <p:nvSpPr>
          <p:cNvPr id="17444" name="Rectangle 52"/>
          <p:cNvSpPr>
            <a:spLocks noChangeArrowheads="1"/>
          </p:cNvSpPr>
          <p:nvPr/>
        </p:nvSpPr>
        <p:spPr bwMode="auto">
          <a:xfrm>
            <a:off x="0" y="800100"/>
            <a:ext cx="9144000" cy="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solidFill>
                <a:srgbClr val="000000"/>
              </a:solidFill>
            </a:endParaRPr>
          </a:p>
        </p:txBody>
      </p:sp>
      <p:sp>
        <p:nvSpPr>
          <p:cNvPr id="17445" name="Rectangle 5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p>
        </p:txBody>
      </p:sp>
      <p:sp>
        <p:nvSpPr>
          <p:cNvPr id="17446" name="Rectangle 55"/>
          <p:cNvSpPr>
            <a:spLocks noChangeArrowheads="1"/>
          </p:cNvSpPr>
          <p:nvPr/>
        </p:nvSpPr>
        <p:spPr bwMode="auto">
          <a:xfrm>
            <a:off x="0" y="666750"/>
            <a:ext cx="9144000" cy="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solidFill>
                <a:srgbClr val="000000"/>
              </a:solidFill>
            </a:endParaRPr>
          </a:p>
        </p:txBody>
      </p:sp>
      <p:sp>
        <p:nvSpPr>
          <p:cNvPr id="17447" name="Rectangle 5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p>
        </p:txBody>
      </p:sp>
      <p:sp>
        <p:nvSpPr>
          <p:cNvPr id="17448" name="Rectangle 58"/>
          <p:cNvSpPr>
            <a:spLocks noChangeArrowheads="1"/>
          </p:cNvSpPr>
          <p:nvPr/>
        </p:nvSpPr>
        <p:spPr bwMode="auto">
          <a:xfrm>
            <a:off x="0" y="666750"/>
            <a:ext cx="9144000" cy="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solidFill>
                <a:srgbClr val="000000"/>
              </a:solidFill>
            </a:endParaRPr>
          </a:p>
        </p:txBody>
      </p:sp>
      <p:sp>
        <p:nvSpPr>
          <p:cNvPr id="17449" name="Rectangle 60"/>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p>
        </p:txBody>
      </p:sp>
      <p:sp>
        <p:nvSpPr>
          <p:cNvPr id="17450" name="Rectangle 61"/>
          <p:cNvSpPr>
            <a:spLocks noChangeArrowheads="1"/>
          </p:cNvSpPr>
          <p:nvPr/>
        </p:nvSpPr>
        <p:spPr bwMode="auto">
          <a:xfrm>
            <a:off x="0" y="666750"/>
            <a:ext cx="9144000" cy="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solidFill>
                <a:srgbClr val="000000"/>
              </a:solidFill>
            </a:endParaRPr>
          </a:p>
        </p:txBody>
      </p:sp>
      <p:sp>
        <p:nvSpPr>
          <p:cNvPr id="17451" name="Rectangle 6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p>
        </p:txBody>
      </p:sp>
      <p:sp>
        <p:nvSpPr>
          <p:cNvPr id="17452" name="Rectangle 64"/>
          <p:cNvSpPr>
            <a:spLocks noChangeArrowheads="1"/>
          </p:cNvSpPr>
          <p:nvPr/>
        </p:nvSpPr>
        <p:spPr bwMode="auto">
          <a:xfrm>
            <a:off x="0" y="666750"/>
            <a:ext cx="9144000" cy="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solidFill>
                <a:srgbClr val="000000"/>
              </a:solidFill>
            </a:endParaRPr>
          </a:p>
        </p:txBody>
      </p:sp>
      <p:sp>
        <p:nvSpPr>
          <p:cNvPr id="17453" name="Rectangle 6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p>
        </p:txBody>
      </p:sp>
      <p:pic>
        <p:nvPicPr>
          <p:cNvPr id="17454" name="Picture 65"/>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914400" y="3886200"/>
            <a:ext cx="1447800" cy="285750"/>
          </a:xfrm>
          <a:prstGeom prst="rect">
            <a:avLst/>
          </a:prstGeom>
          <a:noFill/>
          <a:ln w="9525">
            <a:noFill/>
            <a:miter lim="800000"/>
            <a:headEnd/>
            <a:tailEnd/>
          </a:ln>
        </p:spPr>
      </p:pic>
      <p:sp>
        <p:nvSpPr>
          <p:cNvPr id="17455" name="Rectangle 67"/>
          <p:cNvSpPr>
            <a:spLocks noChangeArrowheads="1"/>
          </p:cNvSpPr>
          <p:nvPr/>
        </p:nvSpPr>
        <p:spPr bwMode="auto">
          <a:xfrm>
            <a:off x="0" y="666750"/>
            <a:ext cx="9144000" cy="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solidFill>
                <a:srgbClr val="000000"/>
              </a:solidFill>
            </a:endParaRPr>
          </a:p>
        </p:txBody>
      </p:sp>
      <p:pic>
        <p:nvPicPr>
          <p:cNvPr id="17456" name="Picture 67" descr="B(m, r, \lambda) = \frac {\mu_0} {4\pi} \frac {m} {r^3} \sqrt {1+3\sin^2\lambda}"/>
          <p:cNvPicPr>
            <a:picLocks noChangeAspect="1" noChangeArrowheads="1"/>
          </p:cNvPicPr>
          <p:nvPr/>
        </p:nvPicPr>
        <p:blipFill>
          <a:blip r:embed="rId10"/>
          <a:srcRect/>
          <a:stretch>
            <a:fillRect/>
          </a:stretch>
        </p:blipFill>
        <p:spPr bwMode="auto">
          <a:xfrm>
            <a:off x="457200" y="6019800"/>
            <a:ext cx="2562225" cy="371475"/>
          </a:xfrm>
          <a:prstGeom prst="rect">
            <a:avLst/>
          </a:prstGeom>
          <a:noFill/>
          <a:ln w="9525">
            <a:noFill/>
            <a:miter lim="800000"/>
            <a:headEnd/>
            <a:tailEnd/>
          </a:ln>
        </p:spPr>
      </p:pic>
      <p:sp>
        <p:nvSpPr>
          <p:cNvPr id="17457" name="Rectangle 69"/>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r>
              <a:rPr lang="en-US" sz="1100">
                <a:solidFill>
                  <a:srgbClr val="000000"/>
                </a:solidFill>
                <a:latin typeface="Cambria Math" pitchFamily="18" charset="0"/>
                <a:cs typeface="Times New Roman" pitchFamily="16" charset="0"/>
              </a:rPr>
              <a:t/>
            </a:r>
            <a:br>
              <a:rPr lang="en-US" sz="1100">
                <a:solidFill>
                  <a:srgbClr val="000000"/>
                </a:solidFill>
                <a:latin typeface="Cambria Math" pitchFamily="18" charset="0"/>
                <a:cs typeface="Times New Roman" pitchFamily="16" charset="0"/>
              </a:rPr>
            </a:br>
            <a:endParaRPr lang="en-US">
              <a:solidFill>
                <a:srgbClr val="000000"/>
              </a:solidFill>
            </a:endParaRPr>
          </a:p>
        </p:txBody>
      </p:sp>
      <p:sp>
        <p:nvSpPr>
          <p:cNvPr id="17458" name="Rectangle 7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p>
        </p:txBody>
      </p:sp>
      <p:sp>
        <p:nvSpPr>
          <p:cNvPr id="17459" name="Rectangle 75"/>
          <p:cNvSpPr>
            <a:spLocks noChangeArrowheads="1"/>
          </p:cNvSpPr>
          <p:nvPr/>
        </p:nvSpPr>
        <p:spPr bwMode="auto">
          <a:xfrm>
            <a:off x="0" y="800100"/>
            <a:ext cx="9144000" cy="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solidFill>
                <a:srgbClr val="000000"/>
              </a:solidFill>
            </a:endParaRPr>
          </a:p>
        </p:txBody>
      </p:sp>
      <p:sp>
        <p:nvSpPr>
          <p:cNvPr id="17460" name="Rectangle 7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p>
        </p:txBody>
      </p:sp>
      <p:pic>
        <p:nvPicPr>
          <p:cNvPr id="17461" name="Picture 76"/>
          <p:cNvPicPr>
            <a:picLocks noChangeAspect="1" noChangeArrowheads="1"/>
          </p:cNvPicPr>
          <p:nvPr/>
        </p:nvPicPr>
        <p:blipFill>
          <a:blip r:embed="rId11">
            <a:clrChange>
              <a:clrFrom>
                <a:srgbClr val="FFFFFF"/>
              </a:clrFrom>
              <a:clrTo>
                <a:srgbClr val="FFFFFF">
                  <a:alpha val="0"/>
                </a:srgbClr>
              </a:clrTo>
            </a:clrChange>
          </a:blip>
          <a:srcRect/>
          <a:stretch>
            <a:fillRect/>
          </a:stretch>
        </p:blipFill>
        <p:spPr bwMode="auto">
          <a:xfrm>
            <a:off x="533400" y="3200400"/>
            <a:ext cx="2333625" cy="342900"/>
          </a:xfrm>
          <a:prstGeom prst="rect">
            <a:avLst/>
          </a:prstGeom>
          <a:noFill/>
          <a:ln w="9525">
            <a:noFill/>
            <a:miter lim="800000"/>
            <a:headEnd/>
            <a:tailEnd/>
          </a:ln>
        </p:spPr>
      </p:pic>
      <p:sp>
        <p:nvSpPr>
          <p:cNvPr id="17462" name="Rectangle 78"/>
          <p:cNvSpPr>
            <a:spLocks noChangeArrowheads="1"/>
          </p:cNvSpPr>
          <p:nvPr/>
        </p:nvSpPr>
        <p:spPr bwMode="auto">
          <a:xfrm>
            <a:off x="0" y="800100"/>
            <a:ext cx="9144000" cy="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solidFill>
                <a:srgbClr val="000000"/>
              </a:solidFill>
            </a:endParaRPr>
          </a:p>
        </p:txBody>
      </p:sp>
      <p:sp>
        <p:nvSpPr>
          <p:cNvPr id="17463" name="Rectangle 80"/>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p>
        </p:txBody>
      </p:sp>
      <p:pic>
        <p:nvPicPr>
          <p:cNvPr id="17464" name="Picture 79"/>
          <p:cNvPicPr>
            <a:picLocks noChangeAspect="1" noChangeArrowheads="1"/>
          </p:cNvPicPr>
          <p:nvPr/>
        </p:nvPicPr>
        <p:blipFill>
          <a:blip r:embed="rId12">
            <a:clrChange>
              <a:clrFrom>
                <a:srgbClr val="FFFFFF"/>
              </a:clrFrom>
              <a:clrTo>
                <a:srgbClr val="FFFFFF">
                  <a:alpha val="0"/>
                </a:srgbClr>
              </a:clrTo>
            </a:clrChange>
          </a:blip>
          <a:srcRect/>
          <a:stretch>
            <a:fillRect/>
          </a:stretch>
        </p:blipFill>
        <p:spPr bwMode="auto">
          <a:xfrm>
            <a:off x="6629400" y="5943600"/>
            <a:ext cx="1924050" cy="342900"/>
          </a:xfrm>
          <a:prstGeom prst="rect">
            <a:avLst/>
          </a:prstGeom>
          <a:noFill/>
          <a:ln w="9525">
            <a:noFill/>
            <a:miter lim="800000"/>
            <a:headEnd/>
            <a:tailEnd/>
          </a:ln>
        </p:spPr>
      </p:pic>
      <p:sp>
        <p:nvSpPr>
          <p:cNvPr id="17465" name="Rectangle 81"/>
          <p:cNvSpPr>
            <a:spLocks noChangeArrowheads="1"/>
          </p:cNvSpPr>
          <p:nvPr/>
        </p:nvSpPr>
        <p:spPr bwMode="auto">
          <a:xfrm>
            <a:off x="0" y="800100"/>
            <a:ext cx="9144000" cy="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solidFill>
                <a:srgbClr val="000000"/>
              </a:solidFill>
            </a:endParaRPr>
          </a:p>
        </p:txBody>
      </p:sp>
      <p:sp>
        <p:nvSpPr>
          <p:cNvPr id="58" name="Slide Number Placeholder 57"/>
          <p:cNvSpPr>
            <a:spLocks noGrp="1"/>
          </p:cNvSpPr>
          <p:nvPr>
            <p:ph type="sldNum" sz="quarter" idx="10"/>
          </p:nvPr>
        </p:nvSpPr>
        <p:spPr/>
        <p:txBody>
          <a:bodyPr/>
          <a:lstStyle/>
          <a:p>
            <a:pPr>
              <a:defRPr/>
            </a:pPr>
            <a:fld id="{98D82DED-6DF5-4ACC-88A7-185FB3EE6B07}" type="slidenum">
              <a:rPr lang="en-US" smtClean="0"/>
              <a:pPr>
                <a:defRPr/>
              </a:pPr>
              <a:t>21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title"/>
          </p:nvPr>
        </p:nvSpPr>
        <p:spPr/>
        <p:txBody>
          <a:bodyPr/>
          <a:lstStyle/>
          <a:p>
            <a:r>
              <a:rPr lang="en-US" dirty="0" smtClean="0"/>
              <a:t>Backup slide : N</a:t>
            </a:r>
            <a:r>
              <a:rPr lang="en-US" baseline="30000" dirty="0" smtClean="0"/>
              <a:t>2</a:t>
            </a:r>
            <a:r>
              <a:rPr lang="en-US" dirty="0" smtClean="0"/>
              <a:t> diagram</a:t>
            </a:r>
          </a:p>
        </p:txBody>
      </p:sp>
      <p:graphicFrame>
        <p:nvGraphicFramePr>
          <p:cNvPr id="10" name="Table 9"/>
          <p:cNvGraphicFramePr>
            <a:graphicFrameLocks noGrp="1"/>
          </p:cNvGraphicFramePr>
          <p:nvPr/>
        </p:nvGraphicFramePr>
        <p:xfrm>
          <a:off x="228600" y="2286000"/>
          <a:ext cx="2317984" cy="4064013"/>
        </p:xfrm>
        <a:graphic>
          <a:graphicData uri="http://schemas.openxmlformats.org/drawingml/2006/table">
            <a:tbl>
              <a:tblPr/>
              <a:tblGrid>
                <a:gridCol w="292877"/>
                <a:gridCol w="1551998"/>
                <a:gridCol w="473109"/>
              </a:tblGrid>
              <a:tr h="150519">
                <a:tc>
                  <a:txBody>
                    <a:bodyPr/>
                    <a:lstStyle/>
                    <a:p>
                      <a:pPr algn="r" fontAlgn="b"/>
                      <a:r>
                        <a:rPr lang="en-US" sz="900" b="0" i="0" u="none" strike="noStrike" dirty="0">
                          <a:solidFill>
                            <a:srgbClr val="000000"/>
                          </a:solidFill>
                          <a:latin typeface="Calibri"/>
                        </a:rPr>
                        <a:t>4</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Altitude</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km</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5</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Inclination</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deg</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6</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Eccenctricity</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7</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RAAN</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deg</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8</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ArgPerigee</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deg</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9</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Nplanes</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10</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AnglePlanes</a:t>
                      </a:r>
                    </a:p>
                  </a:txBody>
                  <a:tcPr marL="7526" marR="7526" marT="7526" marB="0" anchor="b">
                    <a:lnL>
                      <a:noFill/>
                    </a:lnL>
                    <a:lnR>
                      <a:noFill/>
                    </a:lnR>
                    <a:lnT>
                      <a:noFill/>
                    </a:lnT>
                    <a:lnB>
                      <a:noFill/>
                    </a:lnB>
                  </a:tcPr>
                </a:tc>
                <a:tc>
                  <a:txBody>
                    <a:bodyPr/>
                    <a:lstStyle/>
                    <a:p>
                      <a:pPr algn="l" fontAlgn="b"/>
                      <a:r>
                        <a:rPr lang="en-US" sz="900" b="0" i="0" u="none" strike="noStrike" dirty="0">
                          <a:solidFill>
                            <a:srgbClr val="000000"/>
                          </a:solidFill>
                          <a:latin typeface="Calibri"/>
                        </a:rPr>
                        <a:t>deg</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11</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Nsats</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12</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MaxPointing</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deg</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13</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Aperture</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m</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14</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Wavelength</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m</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15</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ArraySize</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16</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PixelSize</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m</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17</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Nbits</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18</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SamplingFactor</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19</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Fnumber</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20</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MaxDeviation</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deg</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21</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SurfaceArea</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m^2</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22</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Reflectance</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23</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MaxSolarAngle</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deg</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24</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OffsetCPsolar</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m</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25</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OffsetCPaero</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m</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26</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ResidualDipole</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Am^2</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27</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DragCoefficient</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28</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MaxSlewAngle</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deg</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29</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MaxSlewTime</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s</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30</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RWMarginFactor</a:t>
                      </a:r>
                    </a:p>
                  </a:txBody>
                  <a:tcPr marL="7526" marR="7526" marT="7526" marB="0" anchor="b">
                    <a:lnL>
                      <a:noFill/>
                    </a:lnL>
                    <a:lnR>
                      <a:noFill/>
                    </a:lnR>
                    <a:lnT>
                      <a:noFill/>
                    </a:lnT>
                    <a:lnB>
                      <a:noFill/>
                    </a:lnB>
                  </a:tcPr>
                </a:tc>
                <a:tc>
                  <a:txBody>
                    <a:bodyPr/>
                    <a:lstStyle/>
                    <a:p>
                      <a:pPr algn="l" fontAlgn="b"/>
                      <a:r>
                        <a:rPr lang="en-US" sz="900" b="0" i="0" u="none" strike="noStrike" dirty="0">
                          <a:solidFill>
                            <a:srgbClr val="000000"/>
                          </a:solidFill>
                          <a:latin typeface="Calibri"/>
                        </a:rPr>
                        <a:t>#</a:t>
                      </a:r>
                    </a:p>
                  </a:txBody>
                  <a:tcPr marL="7526" marR="7526" marT="7526" marB="0" anchor="b">
                    <a:lnL>
                      <a:noFill/>
                    </a:lnL>
                    <a:lnR>
                      <a:noFill/>
                    </a:lnR>
                    <a:lnT>
                      <a:noFill/>
                    </a:lnT>
                    <a:lnB>
                      <a:noFill/>
                    </a:lnB>
                  </a:tcPr>
                </a:tc>
              </a:tr>
            </a:tbl>
          </a:graphicData>
        </a:graphic>
      </p:graphicFrame>
      <p:graphicFrame>
        <p:nvGraphicFramePr>
          <p:cNvPr id="11" name="Table 10"/>
          <p:cNvGraphicFramePr>
            <a:graphicFrameLocks noGrp="1"/>
          </p:cNvGraphicFramePr>
          <p:nvPr/>
        </p:nvGraphicFramePr>
        <p:xfrm>
          <a:off x="2667000" y="2209800"/>
          <a:ext cx="2407139" cy="4064008"/>
        </p:xfrm>
        <a:graphic>
          <a:graphicData uri="http://schemas.openxmlformats.org/drawingml/2006/table">
            <a:tbl>
              <a:tblPr/>
              <a:tblGrid>
                <a:gridCol w="304142"/>
                <a:gridCol w="1611691"/>
                <a:gridCol w="491306"/>
              </a:tblGrid>
              <a:tr h="156308">
                <a:tc>
                  <a:txBody>
                    <a:bodyPr/>
                    <a:lstStyle/>
                    <a:p>
                      <a:pPr algn="r" fontAlgn="b"/>
                      <a:r>
                        <a:rPr lang="en-US" sz="900" b="0" i="0" u="none" strike="noStrike" dirty="0">
                          <a:solidFill>
                            <a:srgbClr val="000000"/>
                          </a:solidFill>
                          <a:latin typeface="Calibri"/>
                        </a:rPr>
                        <a:t>31</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ThrusterMomentArm</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m</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32</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DumpingPulseDuration</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s</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33</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DumpingPulseFrequence</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1/day</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34</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NumberofRW</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35</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SlewingPulseDuration</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s</a:t>
                      </a:r>
                    </a:p>
                  </a:txBody>
                  <a:tcPr marL="7815" marR="7815" marT="7815" marB="0" anchor="b">
                    <a:lnL>
                      <a:noFill/>
                    </a:lnL>
                    <a:lnR>
                      <a:noFill/>
                    </a:lnR>
                    <a:lnT>
                      <a:noFill/>
                    </a:lnT>
                    <a:lnB>
                      <a:noFill/>
                    </a:lnB>
                  </a:tcPr>
                </a:tc>
              </a:tr>
              <a:tr h="156308">
                <a:tc>
                  <a:txBody>
                    <a:bodyPr/>
                    <a:lstStyle/>
                    <a:p>
                      <a:pPr algn="r" fontAlgn="b"/>
                      <a:r>
                        <a:rPr lang="en-US" sz="900" b="0" i="0" u="none" strike="noStrike" dirty="0">
                          <a:solidFill>
                            <a:srgbClr val="000000"/>
                          </a:solidFill>
                          <a:latin typeface="Calibri"/>
                        </a:rPr>
                        <a:t>36</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SlewingPulseFrequence</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1/day</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37</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ADCSSpecificImpulse</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s</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38</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Ixx</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kg/m^2</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39</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Iyy</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kg/m^2</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40</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Izz</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kg/m^2</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41</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Lifetime</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years</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42</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ULRequiredEbN0</a:t>
                      </a:r>
                    </a:p>
                  </a:txBody>
                  <a:tcPr marL="7815" marR="7815" marT="7815" marB="0" anchor="b">
                    <a:lnL>
                      <a:noFill/>
                    </a:lnL>
                    <a:lnR>
                      <a:noFill/>
                    </a:lnR>
                    <a:lnT>
                      <a:noFill/>
                    </a:lnT>
                    <a:lnB>
                      <a:noFill/>
                    </a:lnB>
                  </a:tcPr>
                </a:tc>
                <a:tc>
                  <a:txBody>
                    <a:bodyPr/>
                    <a:lstStyle/>
                    <a:p>
                      <a:pPr algn="l" fontAlgn="b"/>
                      <a:r>
                        <a:rPr lang="en-US" sz="900" b="0" i="0" u="none" strike="noStrike" dirty="0">
                          <a:solidFill>
                            <a:srgbClr val="000000"/>
                          </a:solidFill>
                          <a:latin typeface="Calibri"/>
                        </a:rPr>
                        <a:t>dB</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43</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ULEbN0Margin</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dB</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44</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ImplementationLoss</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dB</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45</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ULTXPower</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W</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46</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ULTXAntennaGain</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dB</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47</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ULTXLineLoss</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dB</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48</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GroundAntennaMinElevation</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deg</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49</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ULFrequency</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Hz</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50</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ULTXAntennaDiameter</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m</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51</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ULDataRate</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Hz</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52</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ULTXAntennaPointingOffset</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W</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53</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ULRXAntennaEfficiency</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dB</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54</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DLRequiredEbN0</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deg</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55</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DLEbN0Margin</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deg</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56</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DLFrequency</a:t>
                      </a:r>
                    </a:p>
                  </a:txBody>
                  <a:tcPr marL="7815" marR="7815" marT="7815" marB="0" anchor="b">
                    <a:lnL>
                      <a:noFill/>
                    </a:lnL>
                    <a:lnR>
                      <a:noFill/>
                    </a:lnR>
                    <a:lnT>
                      <a:noFill/>
                    </a:lnT>
                    <a:lnB>
                      <a:noFill/>
                    </a:lnB>
                  </a:tcPr>
                </a:tc>
                <a:tc>
                  <a:txBody>
                    <a:bodyPr/>
                    <a:lstStyle/>
                    <a:p>
                      <a:pPr algn="l" fontAlgn="b"/>
                      <a:r>
                        <a:rPr lang="en-US" sz="900" b="0" i="0" u="none" strike="noStrike" dirty="0">
                          <a:solidFill>
                            <a:srgbClr val="000000"/>
                          </a:solidFill>
                          <a:latin typeface="Calibri"/>
                        </a:rPr>
                        <a:t>deg</a:t>
                      </a:r>
                    </a:p>
                  </a:txBody>
                  <a:tcPr marL="7815" marR="7815" marT="7815" marB="0" anchor="b">
                    <a:lnL>
                      <a:noFill/>
                    </a:lnL>
                    <a:lnR>
                      <a:noFill/>
                    </a:lnR>
                    <a:lnT>
                      <a:noFill/>
                    </a:lnT>
                    <a:lnB>
                      <a:noFill/>
                    </a:lnB>
                  </a:tcPr>
                </a:tc>
              </a:tr>
            </a:tbl>
          </a:graphicData>
        </a:graphic>
      </p:graphicFrame>
      <p:graphicFrame>
        <p:nvGraphicFramePr>
          <p:cNvPr id="16" name="Table 15"/>
          <p:cNvGraphicFramePr>
            <a:graphicFrameLocks noGrp="1"/>
          </p:cNvGraphicFramePr>
          <p:nvPr/>
        </p:nvGraphicFramePr>
        <p:xfrm>
          <a:off x="5029200" y="2209800"/>
          <a:ext cx="2407139" cy="4064008"/>
        </p:xfrm>
        <a:graphic>
          <a:graphicData uri="http://schemas.openxmlformats.org/drawingml/2006/table">
            <a:tbl>
              <a:tblPr/>
              <a:tblGrid>
                <a:gridCol w="304142"/>
                <a:gridCol w="1611691"/>
                <a:gridCol w="491306"/>
              </a:tblGrid>
              <a:tr h="156308">
                <a:tc>
                  <a:txBody>
                    <a:bodyPr/>
                    <a:lstStyle/>
                    <a:p>
                      <a:pPr algn="r" fontAlgn="b"/>
                      <a:r>
                        <a:rPr lang="en-US" sz="900" b="0" i="0" u="none" strike="noStrike">
                          <a:solidFill>
                            <a:srgbClr val="000000"/>
                          </a:solidFill>
                          <a:latin typeface="Calibri"/>
                        </a:rPr>
                        <a:t>57</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DLRXAntennaPointingOffset</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deg</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58</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DLRXAntennaDiameter</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dB</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59</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DLTXLineLoss</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m</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60</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ImagesPerDay</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61</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Range</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km</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62</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Velocity</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km/s</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63</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Density</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kg/m^3</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64</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Semimajor</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km</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65</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MeanAngMotion</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rad/s</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66</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VelocityPer</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km/s</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67</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VelocityApo</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km/s</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68</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Period</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s</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69</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RevisitTime</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s</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70</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rho</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deg</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71</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epsilon</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deg</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72</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lamda</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deg</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73</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range</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km</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74</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CoverageWidth</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km</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75</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Flength</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m</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76</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GResNadir</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m</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77</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GResOff</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m</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78</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FOV</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deg</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79</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SwathWidthNad</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km</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80</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SwathWidthOff</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km</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81</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DataVolume</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bit</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82</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MassOptical</a:t>
                      </a:r>
                    </a:p>
                  </a:txBody>
                  <a:tcPr marL="7815" marR="7815" marT="7815" marB="0" anchor="b">
                    <a:lnL>
                      <a:noFill/>
                    </a:lnL>
                    <a:lnR>
                      <a:noFill/>
                    </a:lnR>
                    <a:lnT>
                      <a:noFill/>
                    </a:lnT>
                    <a:lnB>
                      <a:noFill/>
                    </a:lnB>
                  </a:tcPr>
                </a:tc>
                <a:tc>
                  <a:txBody>
                    <a:bodyPr/>
                    <a:lstStyle/>
                    <a:p>
                      <a:pPr algn="l" fontAlgn="b"/>
                      <a:r>
                        <a:rPr lang="en-US" sz="900" b="0" i="0" u="none" strike="noStrike" dirty="0">
                          <a:solidFill>
                            <a:srgbClr val="000000"/>
                          </a:solidFill>
                          <a:latin typeface="Calibri"/>
                        </a:rPr>
                        <a:t>kg</a:t>
                      </a:r>
                    </a:p>
                  </a:txBody>
                  <a:tcPr marL="7815" marR="7815" marT="7815" marB="0" anchor="b">
                    <a:lnL>
                      <a:noFill/>
                    </a:lnL>
                    <a:lnR>
                      <a:noFill/>
                    </a:lnR>
                    <a:lnT>
                      <a:noFill/>
                    </a:lnT>
                    <a:lnB>
                      <a:noFill/>
                    </a:lnB>
                  </a:tcPr>
                </a:tc>
              </a:tr>
            </a:tbl>
          </a:graphicData>
        </a:graphic>
      </p:graphicFrame>
      <p:graphicFrame>
        <p:nvGraphicFramePr>
          <p:cNvPr id="18" name="Table 17"/>
          <p:cNvGraphicFramePr>
            <a:graphicFrameLocks noGrp="1"/>
          </p:cNvGraphicFramePr>
          <p:nvPr/>
        </p:nvGraphicFramePr>
        <p:xfrm>
          <a:off x="7086600" y="2209800"/>
          <a:ext cx="2407139" cy="3911596"/>
        </p:xfrm>
        <a:graphic>
          <a:graphicData uri="http://schemas.openxmlformats.org/drawingml/2006/table">
            <a:tbl>
              <a:tblPr/>
              <a:tblGrid>
                <a:gridCol w="304142"/>
                <a:gridCol w="1296058"/>
                <a:gridCol w="806939"/>
              </a:tblGrid>
              <a:tr h="150446">
                <a:tc>
                  <a:txBody>
                    <a:bodyPr/>
                    <a:lstStyle/>
                    <a:p>
                      <a:pPr algn="r" fontAlgn="b"/>
                      <a:r>
                        <a:rPr lang="en-US" sz="900" b="0" i="0" u="none" strike="noStrike" dirty="0">
                          <a:solidFill>
                            <a:srgbClr val="000000"/>
                          </a:solidFill>
                          <a:latin typeface="Calibri"/>
                        </a:rPr>
                        <a:t>83</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TorqueGravity</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Nm</a:t>
                      </a:r>
                    </a:p>
                  </a:txBody>
                  <a:tcPr marL="7815" marR="7815" marT="7815" marB="0" anchor="b">
                    <a:lnL>
                      <a:noFill/>
                    </a:lnL>
                    <a:lnR>
                      <a:noFill/>
                    </a:lnR>
                    <a:lnT>
                      <a:noFill/>
                    </a:lnT>
                    <a:lnB>
                      <a:noFill/>
                    </a:lnB>
                  </a:tcPr>
                </a:tc>
              </a:tr>
              <a:tr h="150446">
                <a:tc>
                  <a:txBody>
                    <a:bodyPr/>
                    <a:lstStyle/>
                    <a:p>
                      <a:pPr algn="r" fontAlgn="b"/>
                      <a:r>
                        <a:rPr lang="en-US" sz="900" b="0" i="0" u="none" strike="noStrike">
                          <a:solidFill>
                            <a:srgbClr val="000000"/>
                          </a:solidFill>
                          <a:latin typeface="Calibri"/>
                        </a:rPr>
                        <a:t>84</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TorqueMagnetic</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Nm</a:t>
                      </a:r>
                    </a:p>
                  </a:txBody>
                  <a:tcPr marL="7815" marR="7815" marT="7815" marB="0" anchor="b">
                    <a:lnL>
                      <a:noFill/>
                    </a:lnL>
                    <a:lnR>
                      <a:noFill/>
                    </a:lnR>
                    <a:lnT>
                      <a:noFill/>
                    </a:lnT>
                    <a:lnB>
                      <a:noFill/>
                    </a:lnB>
                  </a:tcPr>
                </a:tc>
              </a:tr>
              <a:tr h="150446">
                <a:tc>
                  <a:txBody>
                    <a:bodyPr/>
                    <a:lstStyle/>
                    <a:p>
                      <a:pPr algn="r" fontAlgn="b"/>
                      <a:r>
                        <a:rPr lang="en-US" sz="900" b="0" i="0" u="none" strike="noStrike">
                          <a:solidFill>
                            <a:srgbClr val="000000"/>
                          </a:solidFill>
                          <a:latin typeface="Calibri"/>
                        </a:rPr>
                        <a:t>85</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TorqueSolar</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Nm</a:t>
                      </a:r>
                    </a:p>
                  </a:txBody>
                  <a:tcPr marL="7815" marR="7815" marT="7815" marB="0" anchor="b">
                    <a:lnL>
                      <a:noFill/>
                    </a:lnL>
                    <a:lnR>
                      <a:noFill/>
                    </a:lnR>
                    <a:lnT>
                      <a:noFill/>
                    </a:lnT>
                    <a:lnB>
                      <a:noFill/>
                    </a:lnB>
                  </a:tcPr>
                </a:tc>
              </a:tr>
              <a:tr h="150446">
                <a:tc>
                  <a:txBody>
                    <a:bodyPr/>
                    <a:lstStyle/>
                    <a:p>
                      <a:pPr algn="r" fontAlgn="b"/>
                      <a:r>
                        <a:rPr lang="en-US" sz="900" b="0" i="0" u="none" strike="noStrike">
                          <a:solidFill>
                            <a:srgbClr val="000000"/>
                          </a:solidFill>
                          <a:latin typeface="Calibri"/>
                        </a:rPr>
                        <a:t>86</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TorqueAero</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Nm</a:t>
                      </a:r>
                    </a:p>
                  </a:txBody>
                  <a:tcPr marL="7815" marR="7815" marT="7815" marB="0" anchor="b">
                    <a:lnL>
                      <a:noFill/>
                    </a:lnL>
                    <a:lnR>
                      <a:noFill/>
                    </a:lnR>
                    <a:lnT>
                      <a:noFill/>
                    </a:lnT>
                    <a:lnB>
                      <a:noFill/>
                    </a:lnB>
                  </a:tcPr>
                </a:tc>
              </a:tr>
              <a:tr h="150446">
                <a:tc>
                  <a:txBody>
                    <a:bodyPr/>
                    <a:lstStyle/>
                    <a:p>
                      <a:pPr algn="r" fontAlgn="b"/>
                      <a:r>
                        <a:rPr lang="en-US" sz="900" b="0" i="0" u="none" strike="noStrike">
                          <a:solidFill>
                            <a:srgbClr val="000000"/>
                          </a:solidFill>
                          <a:latin typeface="Calibri"/>
                        </a:rPr>
                        <a:t>87</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MaxTorque</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Nm</a:t>
                      </a:r>
                    </a:p>
                  </a:txBody>
                  <a:tcPr marL="7815" marR="7815" marT="7815" marB="0" anchor="b">
                    <a:lnL>
                      <a:noFill/>
                    </a:lnL>
                    <a:lnR>
                      <a:noFill/>
                    </a:lnR>
                    <a:lnT>
                      <a:noFill/>
                    </a:lnT>
                    <a:lnB>
                      <a:noFill/>
                    </a:lnB>
                  </a:tcPr>
                </a:tc>
              </a:tr>
              <a:tr h="150446">
                <a:tc>
                  <a:txBody>
                    <a:bodyPr/>
                    <a:lstStyle/>
                    <a:p>
                      <a:pPr algn="r" fontAlgn="b"/>
                      <a:r>
                        <a:rPr lang="en-US" sz="900" b="0" i="0" u="none" strike="noStrike">
                          <a:solidFill>
                            <a:srgbClr val="000000"/>
                          </a:solidFill>
                          <a:latin typeface="Calibri"/>
                        </a:rPr>
                        <a:t>88</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RWTorque</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Nm</a:t>
                      </a:r>
                    </a:p>
                  </a:txBody>
                  <a:tcPr marL="7815" marR="7815" marT="7815" marB="0" anchor="b">
                    <a:lnL>
                      <a:noFill/>
                    </a:lnL>
                    <a:lnR>
                      <a:noFill/>
                    </a:lnR>
                    <a:lnT>
                      <a:noFill/>
                    </a:lnT>
                    <a:lnB>
                      <a:noFill/>
                    </a:lnB>
                  </a:tcPr>
                </a:tc>
              </a:tr>
              <a:tr h="150446">
                <a:tc>
                  <a:txBody>
                    <a:bodyPr/>
                    <a:lstStyle/>
                    <a:p>
                      <a:pPr algn="r" fontAlgn="b"/>
                      <a:r>
                        <a:rPr lang="en-US" sz="900" b="0" i="0" u="none" strike="noStrike">
                          <a:solidFill>
                            <a:srgbClr val="000000"/>
                          </a:solidFill>
                          <a:latin typeface="Calibri"/>
                        </a:rPr>
                        <a:t>89</a:t>
                      </a:r>
                    </a:p>
                  </a:txBody>
                  <a:tcPr marL="7815" marR="7815" marT="7815" marB="0" anchor="b">
                    <a:lnL>
                      <a:noFill/>
                    </a:lnL>
                    <a:lnR>
                      <a:noFill/>
                    </a:lnR>
                    <a:lnT>
                      <a:noFill/>
                    </a:lnT>
                    <a:lnB>
                      <a:noFill/>
                    </a:lnB>
                  </a:tcPr>
                </a:tc>
                <a:tc>
                  <a:txBody>
                    <a:bodyPr/>
                    <a:lstStyle/>
                    <a:p>
                      <a:pPr algn="l" fontAlgn="b"/>
                      <a:r>
                        <a:rPr lang="en-US" sz="900" b="0" i="0" u="none" strike="noStrike" dirty="0" err="1">
                          <a:solidFill>
                            <a:srgbClr val="000000"/>
                          </a:solidFill>
                          <a:latin typeface="Calibri"/>
                        </a:rPr>
                        <a:t>RWMomentum</a:t>
                      </a:r>
                      <a:endParaRPr lang="en-US" sz="900" b="0" i="0" u="none" strike="noStrike" dirty="0">
                        <a:solidFill>
                          <a:srgbClr val="000000"/>
                        </a:solidFill>
                        <a:latin typeface="Calibri"/>
                      </a:endParaRP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Kgm2/s</a:t>
                      </a:r>
                    </a:p>
                  </a:txBody>
                  <a:tcPr marL="7815" marR="7815" marT="7815" marB="0" anchor="b">
                    <a:lnL>
                      <a:noFill/>
                    </a:lnL>
                    <a:lnR>
                      <a:noFill/>
                    </a:lnR>
                    <a:lnT>
                      <a:noFill/>
                    </a:lnT>
                    <a:lnB>
                      <a:noFill/>
                    </a:lnB>
                  </a:tcPr>
                </a:tc>
              </a:tr>
              <a:tr h="150446">
                <a:tc>
                  <a:txBody>
                    <a:bodyPr/>
                    <a:lstStyle/>
                    <a:p>
                      <a:pPr algn="r" fontAlgn="b"/>
                      <a:r>
                        <a:rPr lang="en-US" sz="900" b="0" i="0" u="none" strike="noStrike">
                          <a:solidFill>
                            <a:srgbClr val="000000"/>
                          </a:solidFill>
                          <a:latin typeface="Calibri"/>
                        </a:rPr>
                        <a:t>90</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RWMaxOmega</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rad/s</a:t>
                      </a:r>
                    </a:p>
                  </a:txBody>
                  <a:tcPr marL="7815" marR="7815" marT="7815" marB="0" anchor="b">
                    <a:lnL>
                      <a:noFill/>
                    </a:lnL>
                    <a:lnR>
                      <a:noFill/>
                    </a:lnR>
                    <a:lnT>
                      <a:noFill/>
                    </a:lnT>
                    <a:lnB>
                      <a:noFill/>
                    </a:lnB>
                  </a:tcPr>
                </a:tc>
              </a:tr>
              <a:tr h="150446">
                <a:tc>
                  <a:txBody>
                    <a:bodyPr/>
                    <a:lstStyle/>
                    <a:p>
                      <a:pPr algn="r" fontAlgn="b"/>
                      <a:r>
                        <a:rPr lang="en-US" sz="900" b="0" i="0" u="none" strike="noStrike">
                          <a:solidFill>
                            <a:srgbClr val="000000"/>
                          </a:solidFill>
                          <a:latin typeface="Calibri"/>
                        </a:rPr>
                        <a:t>91</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MagneticTorque</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Nm</a:t>
                      </a:r>
                    </a:p>
                  </a:txBody>
                  <a:tcPr marL="7815" marR="7815" marT="7815" marB="0" anchor="b">
                    <a:lnL>
                      <a:noFill/>
                    </a:lnL>
                    <a:lnR>
                      <a:noFill/>
                    </a:lnR>
                    <a:lnT>
                      <a:noFill/>
                    </a:lnT>
                    <a:lnB>
                      <a:noFill/>
                    </a:lnB>
                  </a:tcPr>
                </a:tc>
              </a:tr>
              <a:tr h="150446">
                <a:tc>
                  <a:txBody>
                    <a:bodyPr/>
                    <a:lstStyle/>
                    <a:p>
                      <a:pPr algn="r" fontAlgn="b"/>
                      <a:r>
                        <a:rPr lang="en-US" sz="900" b="0" i="0" u="none" strike="noStrike">
                          <a:solidFill>
                            <a:srgbClr val="000000"/>
                          </a:solidFill>
                          <a:latin typeface="Calibri"/>
                        </a:rPr>
                        <a:t>92</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MGTorquersDipole</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Am2</a:t>
                      </a:r>
                    </a:p>
                  </a:txBody>
                  <a:tcPr marL="7815" marR="7815" marT="7815" marB="0" anchor="b">
                    <a:lnL>
                      <a:noFill/>
                    </a:lnL>
                    <a:lnR>
                      <a:noFill/>
                    </a:lnR>
                    <a:lnT>
                      <a:noFill/>
                    </a:lnT>
                    <a:lnB>
                      <a:noFill/>
                    </a:lnB>
                  </a:tcPr>
                </a:tc>
              </a:tr>
              <a:tr h="150446">
                <a:tc>
                  <a:txBody>
                    <a:bodyPr/>
                    <a:lstStyle/>
                    <a:p>
                      <a:pPr algn="r" fontAlgn="b"/>
                      <a:r>
                        <a:rPr lang="en-US" sz="900" b="0" i="0" u="none" strike="noStrike">
                          <a:solidFill>
                            <a:srgbClr val="000000"/>
                          </a:solidFill>
                          <a:latin typeface="Calibri"/>
                        </a:rPr>
                        <a:t>93</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ThrusterForce</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N</a:t>
                      </a:r>
                    </a:p>
                  </a:txBody>
                  <a:tcPr marL="7815" marR="7815" marT="7815" marB="0" anchor="b">
                    <a:lnL>
                      <a:noFill/>
                    </a:lnL>
                    <a:lnR>
                      <a:noFill/>
                    </a:lnR>
                    <a:lnT>
                      <a:noFill/>
                    </a:lnT>
                    <a:lnB>
                      <a:noFill/>
                    </a:lnB>
                  </a:tcPr>
                </a:tc>
              </a:tr>
              <a:tr h="150446">
                <a:tc>
                  <a:txBody>
                    <a:bodyPr/>
                    <a:lstStyle/>
                    <a:p>
                      <a:pPr algn="r" fontAlgn="b"/>
                      <a:r>
                        <a:rPr lang="en-US" sz="900" b="0" i="0" u="none" strike="noStrike">
                          <a:solidFill>
                            <a:srgbClr val="000000"/>
                          </a:solidFill>
                          <a:latin typeface="Calibri"/>
                        </a:rPr>
                        <a:t>94</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ADCSDeltaV</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m/s</a:t>
                      </a:r>
                    </a:p>
                  </a:txBody>
                  <a:tcPr marL="7815" marR="7815" marT="7815" marB="0" anchor="b">
                    <a:lnL>
                      <a:noFill/>
                    </a:lnL>
                    <a:lnR>
                      <a:noFill/>
                    </a:lnR>
                    <a:lnT>
                      <a:noFill/>
                    </a:lnT>
                    <a:lnB>
                      <a:noFill/>
                    </a:lnB>
                  </a:tcPr>
                </a:tc>
              </a:tr>
              <a:tr h="150446">
                <a:tc>
                  <a:txBody>
                    <a:bodyPr/>
                    <a:lstStyle/>
                    <a:p>
                      <a:pPr algn="r" fontAlgn="b"/>
                      <a:r>
                        <a:rPr lang="en-US" sz="900" b="0" i="0" u="none" strike="noStrike">
                          <a:solidFill>
                            <a:srgbClr val="000000"/>
                          </a:solidFill>
                          <a:latin typeface="Calibri"/>
                        </a:rPr>
                        <a:t>95</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ADCSPropellantMass</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kg</a:t>
                      </a:r>
                    </a:p>
                  </a:txBody>
                  <a:tcPr marL="7815" marR="7815" marT="7815" marB="0" anchor="b">
                    <a:lnL>
                      <a:noFill/>
                    </a:lnL>
                    <a:lnR>
                      <a:noFill/>
                    </a:lnR>
                    <a:lnT>
                      <a:noFill/>
                    </a:lnT>
                    <a:lnB>
                      <a:noFill/>
                    </a:lnB>
                  </a:tcPr>
                </a:tc>
              </a:tr>
              <a:tr h="150446">
                <a:tc>
                  <a:txBody>
                    <a:bodyPr/>
                    <a:lstStyle/>
                    <a:p>
                      <a:pPr algn="r" fontAlgn="b"/>
                      <a:r>
                        <a:rPr lang="en-US" sz="900" b="0" i="0" u="none" strike="noStrike">
                          <a:solidFill>
                            <a:srgbClr val="000000"/>
                          </a:solidFill>
                          <a:latin typeface="Calibri"/>
                        </a:rPr>
                        <a:t>96</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ULRXAntennaDiameter</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m</a:t>
                      </a:r>
                    </a:p>
                  </a:txBody>
                  <a:tcPr marL="7815" marR="7815" marT="7815" marB="0" anchor="b">
                    <a:lnL>
                      <a:noFill/>
                    </a:lnL>
                    <a:lnR>
                      <a:noFill/>
                    </a:lnR>
                    <a:lnT>
                      <a:noFill/>
                    </a:lnT>
                    <a:lnB>
                      <a:noFill/>
                    </a:lnB>
                  </a:tcPr>
                </a:tc>
              </a:tr>
              <a:tr h="150446">
                <a:tc>
                  <a:txBody>
                    <a:bodyPr/>
                    <a:lstStyle/>
                    <a:p>
                      <a:pPr algn="r" fontAlgn="b"/>
                      <a:r>
                        <a:rPr lang="en-US" sz="900" b="0" i="0" u="none" strike="noStrike">
                          <a:solidFill>
                            <a:srgbClr val="000000"/>
                          </a:solidFill>
                          <a:latin typeface="Calibri"/>
                        </a:rPr>
                        <a:t>97</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ULRXAntennaGain</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dB</a:t>
                      </a:r>
                    </a:p>
                  </a:txBody>
                  <a:tcPr marL="7815" marR="7815" marT="7815" marB="0" anchor="b">
                    <a:lnL>
                      <a:noFill/>
                    </a:lnL>
                    <a:lnR>
                      <a:noFill/>
                    </a:lnR>
                    <a:lnT>
                      <a:noFill/>
                    </a:lnT>
                    <a:lnB>
                      <a:noFill/>
                    </a:lnB>
                  </a:tcPr>
                </a:tc>
              </a:tr>
              <a:tr h="150446">
                <a:tc>
                  <a:txBody>
                    <a:bodyPr/>
                    <a:lstStyle/>
                    <a:p>
                      <a:pPr algn="r" fontAlgn="b"/>
                      <a:r>
                        <a:rPr lang="en-US" sz="900" b="0" i="0" u="none" strike="noStrike">
                          <a:solidFill>
                            <a:srgbClr val="000000"/>
                          </a:solidFill>
                          <a:latin typeface="Calibri"/>
                        </a:rPr>
                        <a:t>98</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ULRXAntennaBeamwidth</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deg</a:t>
                      </a:r>
                    </a:p>
                  </a:txBody>
                  <a:tcPr marL="7815" marR="7815" marT="7815" marB="0" anchor="b">
                    <a:lnL>
                      <a:noFill/>
                    </a:lnL>
                    <a:lnR>
                      <a:noFill/>
                    </a:lnR>
                    <a:lnT>
                      <a:noFill/>
                    </a:lnT>
                    <a:lnB>
                      <a:noFill/>
                    </a:lnB>
                  </a:tcPr>
                </a:tc>
              </a:tr>
              <a:tr h="150446">
                <a:tc>
                  <a:txBody>
                    <a:bodyPr/>
                    <a:lstStyle/>
                    <a:p>
                      <a:pPr algn="r" fontAlgn="b"/>
                      <a:r>
                        <a:rPr lang="en-US" sz="900" b="0" i="0" u="none" strike="noStrike">
                          <a:solidFill>
                            <a:srgbClr val="000000"/>
                          </a:solidFill>
                          <a:latin typeface="Calibri"/>
                        </a:rPr>
                        <a:t>99</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DLTXPower</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dBW</a:t>
                      </a:r>
                    </a:p>
                  </a:txBody>
                  <a:tcPr marL="7815" marR="7815" marT="7815" marB="0" anchor="b">
                    <a:lnL>
                      <a:noFill/>
                    </a:lnL>
                    <a:lnR>
                      <a:noFill/>
                    </a:lnR>
                    <a:lnT>
                      <a:noFill/>
                    </a:lnT>
                    <a:lnB>
                      <a:noFill/>
                    </a:lnB>
                  </a:tcPr>
                </a:tc>
              </a:tr>
              <a:tr h="150446">
                <a:tc>
                  <a:txBody>
                    <a:bodyPr/>
                    <a:lstStyle/>
                    <a:p>
                      <a:pPr algn="r" fontAlgn="b"/>
                      <a:r>
                        <a:rPr lang="en-US" sz="900" b="0" i="0" u="none" strike="noStrike">
                          <a:solidFill>
                            <a:srgbClr val="000000"/>
                          </a:solidFill>
                          <a:latin typeface="Calibri"/>
                        </a:rPr>
                        <a:t>100</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DLTXAntennaBeamwidth</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deg</a:t>
                      </a:r>
                    </a:p>
                  </a:txBody>
                  <a:tcPr marL="7815" marR="7815" marT="7815" marB="0" anchor="b">
                    <a:lnL>
                      <a:noFill/>
                    </a:lnL>
                    <a:lnR>
                      <a:noFill/>
                    </a:lnR>
                    <a:lnT>
                      <a:noFill/>
                    </a:lnT>
                    <a:lnB>
                      <a:noFill/>
                    </a:lnB>
                  </a:tcPr>
                </a:tc>
              </a:tr>
              <a:tr h="150446">
                <a:tc>
                  <a:txBody>
                    <a:bodyPr/>
                    <a:lstStyle/>
                    <a:p>
                      <a:pPr algn="r" fontAlgn="b"/>
                      <a:r>
                        <a:rPr lang="en-US" sz="900" b="0" i="0" u="none" strike="noStrike">
                          <a:solidFill>
                            <a:srgbClr val="000000"/>
                          </a:solidFill>
                          <a:latin typeface="Calibri"/>
                        </a:rPr>
                        <a:t>101</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DLTXAntennaGain</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dB</a:t>
                      </a:r>
                    </a:p>
                  </a:txBody>
                  <a:tcPr marL="7815" marR="7815" marT="7815" marB="0" anchor="b">
                    <a:lnL>
                      <a:noFill/>
                    </a:lnL>
                    <a:lnR>
                      <a:noFill/>
                    </a:lnR>
                    <a:lnT>
                      <a:noFill/>
                    </a:lnT>
                    <a:lnB>
                      <a:noFill/>
                    </a:lnB>
                  </a:tcPr>
                </a:tc>
              </a:tr>
              <a:tr h="150446">
                <a:tc>
                  <a:txBody>
                    <a:bodyPr/>
                    <a:lstStyle/>
                    <a:p>
                      <a:pPr algn="r" fontAlgn="b"/>
                      <a:r>
                        <a:rPr lang="en-US" sz="900" b="0" i="0" u="none" strike="noStrike">
                          <a:solidFill>
                            <a:srgbClr val="000000"/>
                          </a:solidFill>
                          <a:latin typeface="Calibri"/>
                        </a:rPr>
                        <a:t>102</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DLTXAntennaDiameter</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m</a:t>
                      </a:r>
                    </a:p>
                  </a:txBody>
                  <a:tcPr marL="7815" marR="7815" marT="7815" marB="0" anchor="b">
                    <a:lnL>
                      <a:noFill/>
                    </a:lnL>
                    <a:lnR>
                      <a:noFill/>
                    </a:lnR>
                    <a:lnT>
                      <a:noFill/>
                    </a:lnT>
                    <a:lnB>
                      <a:noFill/>
                    </a:lnB>
                  </a:tcPr>
                </a:tc>
              </a:tr>
              <a:tr h="150446">
                <a:tc>
                  <a:txBody>
                    <a:bodyPr/>
                    <a:lstStyle/>
                    <a:p>
                      <a:pPr algn="l" fontAlgn="b"/>
                      <a:endParaRPr lang="en-US" sz="900" b="0" i="0" u="none" strike="noStrike">
                        <a:solidFill>
                          <a:srgbClr val="000000"/>
                        </a:solidFill>
                        <a:latin typeface="Calibri"/>
                      </a:endParaRPr>
                    </a:p>
                  </a:txBody>
                  <a:tcPr marL="7815" marR="7815" marT="7815" marB="0" anchor="b">
                    <a:lnL>
                      <a:noFill/>
                    </a:lnL>
                    <a:lnR>
                      <a:noFill/>
                    </a:lnR>
                    <a:lnT>
                      <a:noFill/>
                    </a:lnT>
                    <a:lnB>
                      <a:noFill/>
                    </a:lnB>
                  </a:tcPr>
                </a:tc>
                <a:tc>
                  <a:txBody>
                    <a:bodyPr/>
                    <a:lstStyle/>
                    <a:p>
                      <a:pPr algn="l" fontAlgn="b"/>
                      <a:endParaRPr lang="en-US" sz="900" b="0" i="0" u="none" strike="noStrike">
                        <a:solidFill>
                          <a:srgbClr val="000000"/>
                        </a:solidFill>
                        <a:latin typeface="Calibri"/>
                      </a:endParaRPr>
                    </a:p>
                  </a:txBody>
                  <a:tcPr marL="7815" marR="7815" marT="7815" marB="0" anchor="b">
                    <a:lnL>
                      <a:noFill/>
                    </a:lnL>
                    <a:lnR>
                      <a:noFill/>
                    </a:lnR>
                    <a:lnT>
                      <a:noFill/>
                    </a:lnT>
                    <a:lnB>
                      <a:noFill/>
                    </a:lnB>
                  </a:tcPr>
                </a:tc>
                <a:tc>
                  <a:txBody>
                    <a:bodyPr/>
                    <a:lstStyle/>
                    <a:p>
                      <a:pPr algn="l" fontAlgn="b"/>
                      <a:endParaRPr lang="en-US" sz="900" b="0" i="0" u="none" strike="noStrike">
                        <a:solidFill>
                          <a:srgbClr val="000000"/>
                        </a:solidFill>
                        <a:latin typeface="Calibri"/>
                      </a:endParaRPr>
                    </a:p>
                  </a:txBody>
                  <a:tcPr marL="7815" marR="7815" marT="7815" marB="0" anchor="b">
                    <a:lnL>
                      <a:noFill/>
                    </a:lnL>
                    <a:lnR>
                      <a:noFill/>
                    </a:lnR>
                    <a:lnT>
                      <a:noFill/>
                    </a:lnT>
                    <a:lnB>
                      <a:noFill/>
                    </a:lnB>
                  </a:tcPr>
                </a:tc>
              </a:tr>
              <a:tr h="150446">
                <a:tc>
                  <a:txBody>
                    <a:bodyPr/>
                    <a:lstStyle/>
                    <a:p>
                      <a:pPr algn="l" fontAlgn="b"/>
                      <a:endParaRPr lang="en-US" sz="900" b="0" i="0" u="none" strike="noStrike">
                        <a:solidFill>
                          <a:srgbClr val="000000"/>
                        </a:solidFill>
                        <a:latin typeface="Calibri"/>
                      </a:endParaRPr>
                    </a:p>
                  </a:txBody>
                  <a:tcPr marL="7815" marR="7815" marT="7815" marB="0" anchor="b">
                    <a:lnL>
                      <a:noFill/>
                    </a:lnL>
                    <a:lnR>
                      <a:noFill/>
                    </a:lnR>
                    <a:lnT>
                      <a:noFill/>
                    </a:lnT>
                    <a:lnB>
                      <a:noFill/>
                    </a:lnB>
                  </a:tcPr>
                </a:tc>
                <a:tc>
                  <a:txBody>
                    <a:bodyPr/>
                    <a:lstStyle/>
                    <a:p>
                      <a:pPr algn="l" fontAlgn="b"/>
                      <a:endParaRPr lang="en-US" sz="900" b="0" i="0" u="none" strike="noStrike">
                        <a:solidFill>
                          <a:srgbClr val="000000"/>
                        </a:solidFill>
                        <a:latin typeface="Calibri"/>
                      </a:endParaRPr>
                    </a:p>
                  </a:txBody>
                  <a:tcPr marL="7815" marR="7815" marT="7815" marB="0" anchor="b">
                    <a:lnL>
                      <a:noFill/>
                    </a:lnL>
                    <a:lnR>
                      <a:noFill/>
                    </a:lnR>
                    <a:lnT>
                      <a:noFill/>
                    </a:lnT>
                    <a:lnB>
                      <a:noFill/>
                    </a:lnB>
                  </a:tcPr>
                </a:tc>
                <a:tc>
                  <a:txBody>
                    <a:bodyPr/>
                    <a:lstStyle/>
                    <a:p>
                      <a:pPr algn="l" fontAlgn="b"/>
                      <a:endParaRPr lang="en-US" sz="900" b="0" i="0" u="none" strike="noStrike">
                        <a:solidFill>
                          <a:srgbClr val="000000"/>
                        </a:solidFill>
                        <a:latin typeface="Calibri"/>
                      </a:endParaRPr>
                    </a:p>
                  </a:txBody>
                  <a:tcPr marL="7815" marR="7815" marT="7815" marB="0" anchor="b">
                    <a:lnL>
                      <a:noFill/>
                    </a:lnL>
                    <a:lnR>
                      <a:noFill/>
                    </a:lnR>
                    <a:lnT>
                      <a:noFill/>
                    </a:lnT>
                    <a:lnB>
                      <a:noFill/>
                    </a:lnB>
                  </a:tcPr>
                </a:tc>
              </a:tr>
              <a:tr h="150446">
                <a:tc>
                  <a:txBody>
                    <a:bodyPr/>
                    <a:lstStyle/>
                    <a:p>
                      <a:pPr algn="l" fontAlgn="b"/>
                      <a:endParaRPr lang="en-US" sz="900" b="0" i="0" u="none" strike="noStrike">
                        <a:solidFill>
                          <a:srgbClr val="000000"/>
                        </a:solidFill>
                        <a:latin typeface="Calibri"/>
                      </a:endParaRPr>
                    </a:p>
                  </a:txBody>
                  <a:tcPr marL="7815" marR="7815" marT="7815" marB="0" anchor="b">
                    <a:lnL>
                      <a:noFill/>
                    </a:lnL>
                    <a:lnR>
                      <a:noFill/>
                    </a:lnR>
                    <a:lnT>
                      <a:noFill/>
                    </a:lnT>
                    <a:lnB>
                      <a:noFill/>
                    </a:lnB>
                  </a:tcPr>
                </a:tc>
                <a:tc>
                  <a:txBody>
                    <a:bodyPr/>
                    <a:lstStyle/>
                    <a:p>
                      <a:pPr algn="l" fontAlgn="b"/>
                      <a:endParaRPr lang="en-US" sz="900" b="0" i="0" u="none" strike="noStrike">
                        <a:solidFill>
                          <a:srgbClr val="000000"/>
                        </a:solidFill>
                        <a:latin typeface="Calibri"/>
                      </a:endParaRPr>
                    </a:p>
                  </a:txBody>
                  <a:tcPr marL="7815" marR="7815" marT="7815" marB="0" anchor="b">
                    <a:lnL>
                      <a:noFill/>
                    </a:lnL>
                    <a:lnR>
                      <a:noFill/>
                    </a:lnR>
                    <a:lnT>
                      <a:noFill/>
                    </a:lnT>
                    <a:lnB>
                      <a:noFill/>
                    </a:lnB>
                  </a:tcPr>
                </a:tc>
                <a:tc>
                  <a:txBody>
                    <a:bodyPr/>
                    <a:lstStyle/>
                    <a:p>
                      <a:pPr algn="l" fontAlgn="b"/>
                      <a:endParaRPr lang="en-US" sz="900" b="0" i="0" u="none" strike="noStrike">
                        <a:solidFill>
                          <a:srgbClr val="000000"/>
                        </a:solidFill>
                        <a:latin typeface="Calibri"/>
                      </a:endParaRPr>
                    </a:p>
                  </a:txBody>
                  <a:tcPr marL="7815" marR="7815" marT="7815" marB="0" anchor="b">
                    <a:lnL>
                      <a:noFill/>
                    </a:lnL>
                    <a:lnR>
                      <a:noFill/>
                    </a:lnR>
                    <a:lnT>
                      <a:noFill/>
                    </a:lnT>
                    <a:lnB>
                      <a:noFill/>
                    </a:lnB>
                  </a:tcPr>
                </a:tc>
              </a:tr>
              <a:tr h="150446">
                <a:tc>
                  <a:txBody>
                    <a:bodyPr/>
                    <a:lstStyle/>
                    <a:p>
                      <a:pPr algn="l" fontAlgn="b"/>
                      <a:endParaRPr lang="en-US" sz="900" b="0" i="0" u="none" strike="noStrike">
                        <a:solidFill>
                          <a:srgbClr val="000000"/>
                        </a:solidFill>
                        <a:latin typeface="Calibri"/>
                      </a:endParaRPr>
                    </a:p>
                  </a:txBody>
                  <a:tcPr marL="7815" marR="7815" marT="7815" marB="0" anchor="b">
                    <a:lnL>
                      <a:noFill/>
                    </a:lnL>
                    <a:lnR>
                      <a:noFill/>
                    </a:lnR>
                    <a:lnT>
                      <a:noFill/>
                    </a:lnT>
                    <a:lnB>
                      <a:noFill/>
                    </a:lnB>
                  </a:tcPr>
                </a:tc>
                <a:tc>
                  <a:txBody>
                    <a:bodyPr/>
                    <a:lstStyle/>
                    <a:p>
                      <a:pPr algn="l" fontAlgn="b"/>
                      <a:endParaRPr lang="en-US" sz="900" b="0" i="0" u="none" strike="noStrike">
                        <a:solidFill>
                          <a:srgbClr val="000000"/>
                        </a:solidFill>
                        <a:latin typeface="Calibri"/>
                      </a:endParaRPr>
                    </a:p>
                  </a:txBody>
                  <a:tcPr marL="7815" marR="7815" marT="7815" marB="0" anchor="b">
                    <a:lnL>
                      <a:noFill/>
                    </a:lnL>
                    <a:lnR>
                      <a:noFill/>
                    </a:lnR>
                    <a:lnT>
                      <a:noFill/>
                    </a:lnT>
                    <a:lnB>
                      <a:noFill/>
                    </a:lnB>
                  </a:tcPr>
                </a:tc>
                <a:tc>
                  <a:txBody>
                    <a:bodyPr/>
                    <a:lstStyle/>
                    <a:p>
                      <a:pPr algn="l" fontAlgn="b"/>
                      <a:endParaRPr lang="en-US" sz="900" b="0" i="0" u="none" strike="noStrike">
                        <a:solidFill>
                          <a:srgbClr val="000000"/>
                        </a:solidFill>
                        <a:latin typeface="Calibri"/>
                      </a:endParaRPr>
                    </a:p>
                  </a:txBody>
                  <a:tcPr marL="7815" marR="7815" marT="7815" marB="0" anchor="b">
                    <a:lnL>
                      <a:noFill/>
                    </a:lnL>
                    <a:lnR>
                      <a:noFill/>
                    </a:lnR>
                    <a:lnT>
                      <a:noFill/>
                    </a:lnT>
                    <a:lnB>
                      <a:noFill/>
                    </a:lnB>
                  </a:tcPr>
                </a:tc>
              </a:tr>
              <a:tr h="150446">
                <a:tc>
                  <a:txBody>
                    <a:bodyPr/>
                    <a:lstStyle/>
                    <a:p>
                      <a:pPr algn="l" fontAlgn="b"/>
                      <a:endParaRPr lang="en-US" sz="900" b="0" i="0" u="none" strike="noStrike">
                        <a:solidFill>
                          <a:srgbClr val="000000"/>
                        </a:solidFill>
                        <a:latin typeface="Calibri"/>
                      </a:endParaRPr>
                    </a:p>
                  </a:txBody>
                  <a:tcPr marL="7815" marR="7815" marT="7815" marB="0" anchor="b">
                    <a:lnL>
                      <a:noFill/>
                    </a:lnL>
                    <a:lnR>
                      <a:noFill/>
                    </a:lnR>
                    <a:lnT>
                      <a:noFill/>
                    </a:lnT>
                    <a:lnB>
                      <a:noFill/>
                    </a:lnB>
                  </a:tcPr>
                </a:tc>
                <a:tc>
                  <a:txBody>
                    <a:bodyPr/>
                    <a:lstStyle/>
                    <a:p>
                      <a:pPr algn="l" fontAlgn="b"/>
                      <a:endParaRPr lang="en-US" sz="900" b="0" i="0" u="none" strike="noStrike">
                        <a:solidFill>
                          <a:srgbClr val="000000"/>
                        </a:solidFill>
                        <a:latin typeface="Calibri"/>
                      </a:endParaRPr>
                    </a:p>
                  </a:txBody>
                  <a:tcPr marL="7815" marR="7815" marT="7815" marB="0" anchor="b">
                    <a:lnL>
                      <a:noFill/>
                    </a:lnL>
                    <a:lnR>
                      <a:noFill/>
                    </a:lnR>
                    <a:lnT>
                      <a:noFill/>
                    </a:lnT>
                    <a:lnB>
                      <a:noFill/>
                    </a:lnB>
                  </a:tcPr>
                </a:tc>
                <a:tc>
                  <a:txBody>
                    <a:bodyPr/>
                    <a:lstStyle/>
                    <a:p>
                      <a:pPr algn="l" fontAlgn="b"/>
                      <a:endParaRPr lang="en-US" sz="900" b="0" i="0" u="none" strike="noStrike">
                        <a:solidFill>
                          <a:srgbClr val="000000"/>
                        </a:solidFill>
                        <a:latin typeface="Calibri"/>
                      </a:endParaRPr>
                    </a:p>
                  </a:txBody>
                  <a:tcPr marL="7815" marR="7815" marT="7815" marB="0" anchor="b">
                    <a:lnL>
                      <a:noFill/>
                    </a:lnL>
                    <a:lnR>
                      <a:noFill/>
                    </a:lnR>
                    <a:lnT>
                      <a:noFill/>
                    </a:lnT>
                    <a:lnB>
                      <a:noFill/>
                    </a:lnB>
                  </a:tcPr>
                </a:tc>
              </a:tr>
              <a:tr h="150446">
                <a:tc>
                  <a:txBody>
                    <a:bodyPr/>
                    <a:lstStyle/>
                    <a:p>
                      <a:pPr algn="l" fontAlgn="b"/>
                      <a:endParaRPr lang="en-US" sz="900" b="0" i="0" u="none" strike="noStrike">
                        <a:solidFill>
                          <a:srgbClr val="000000"/>
                        </a:solidFill>
                        <a:latin typeface="Calibri"/>
                      </a:endParaRPr>
                    </a:p>
                  </a:txBody>
                  <a:tcPr marL="7815" marR="7815" marT="7815" marB="0" anchor="b">
                    <a:lnL>
                      <a:noFill/>
                    </a:lnL>
                    <a:lnR>
                      <a:noFill/>
                    </a:lnR>
                    <a:lnT>
                      <a:noFill/>
                    </a:lnT>
                    <a:lnB>
                      <a:noFill/>
                    </a:lnB>
                  </a:tcPr>
                </a:tc>
                <a:tc>
                  <a:txBody>
                    <a:bodyPr/>
                    <a:lstStyle/>
                    <a:p>
                      <a:pPr algn="l" fontAlgn="b"/>
                      <a:endParaRPr lang="en-US" sz="900" b="0" i="0" u="none" strike="noStrike" dirty="0">
                        <a:solidFill>
                          <a:srgbClr val="000000"/>
                        </a:solidFill>
                        <a:latin typeface="Calibri"/>
                      </a:endParaRPr>
                    </a:p>
                  </a:txBody>
                  <a:tcPr marL="7815" marR="7815" marT="7815" marB="0" anchor="b">
                    <a:lnL>
                      <a:noFill/>
                    </a:lnL>
                    <a:lnR>
                      <a:noFill/>
                    </a:lnR>
                    <a:lnT>
                      <a:noFill/>
                    </a:lnT>
                    <a:lnB>
                      <a:noFill/>
                    </a:lnB>
                  </a:tcPr>
                </a:tc>
                <a:tc>
                  <a:txBody>
                    <a:bodyPr/>
                    <a:lstStyle/>
                    <a:p>
                      <a:pPr algn="l" fontAlgn="b"/>
                      <a:endParaRPr lang="en-US" sz="900" b="0" i="0" u="none" strike="noStrike" dirty="0">
                        <a:solidFill>
                          <a:srgbClr val="000000"/>
                        </a:solidFill>
                        <a:latin typeface="Calibri"/>
                      </a:endParaRPr>
                    </a:p>
                  </a:txBody>
                  <a:tcPr marL="7815" marR="7815" marT="7815" marB="0" anchor="b">
                    <a:lnL>
                      <a:noFill/>
                    </a:lnL>
                    <a:lnR>
                      <a:noFill/>
                    </a:lnR>
                    <a:lnT>
                      <a:noFill/>
                    </a:lnT>
                    <a:lnB>
                      <a:noFill/>
                    </a:lnB>
                  </a:tcPr>
                </a:tc>
              </a:tr>
            </a:tbl>
          </a:graphicData>
        </a:graphic>
      </p:graphicFrame>
      <p:sp>
        <p:nvSpPr>
          <p:cNvPr id="8" name="Slide Number Placeholder 7"/>
          <p:cNvSpPr>
            <a:spLocks noGrp="1"/>
          </p:cNvSpPr>
          <p:nvPr>
            <p:ph type="sldNum" sz="quarter" idx="10"/>
          </p:nvPr>
        </p:nvSpPr>
        <p:spPr/>
        <p:txBody>
          <a:bodyPr/>
          <a:lstStyle/>
          <a:p>
            <a:pPr>
              <a:defRPr/>
            </a:pPr>
            <a:fld id="{8A5213E2-445D-4CB6-8FB7-E33747ABDDD2}" type="slidenum">
              <a:rPr lang="en-US" smtClean="0"/>
              <a:pPr>
                <a:defRPr/>
              </a:pPr>
              <a:t>22</a:t>
            </a:fld>
            <a:endParaRPr lang="en-US"/>
          </a:p>
        </p:txBody>
      </p:sp>
      <p:graphicFrame>
        <p:nvGraphicFramePr>
          <p:cNvPr id="12" name="Table 11"/>
          <p:cNvGraphicFramePr>
            <a:graphicFrameLocks noGrp="1"/>
          </p:cNvGraphicFramePr>
          <p:nvPr/>
        </p:nvGraphicFramePr>
        <p:xfrm>
          <a:off x="2095500" y="1066800"/>
          <a:ext cx="4953000" cy="1062990"/>
        </p:xfrm>
        <a:graphic>
          <a:graphicData uri="http://schemas.openxmlformats.org/drawingml/2006/table">
            <a:tbl>
              <a:tblPr>
                <a:effectLst>
                  <a:outerShdw blurRad="50800" dist="50800" dir="5400000" algn="ctr" rotWithShape="0">
                    <a:srgbClr val="000000">
                      <a:alpha val="99000"/>
                    </a:srgbClr>
                  </a:outerShdw>
                </a:effectLst>
              </a:tblPr>
              <a:tblGrid>
                <a:gridCol w="1220953"/>
                <a:gridCol w="911645"/>
                <a:gridCol w="993042"/>
                <a:gridCol w="862807"/>
                <a:gridCol w="964553"/>
              </a:tblGrid>
              <a:tr h="163735">
                <a:tc>
                  <a:txBody>
                    <a:bodyPr/>
                    <a:lstStyle/>
                    <a:p>
                      <a:pPr algn="l" fontAlgn="b"/>
                      <a:r>
                        <a:rPr lang="en-US" sz="1100" b="1" i="0" u="none" strike="noStrike" dirty="0">
                          <a:solidFill>
                            <a:srgbClr val="000000"/>
                          </a:solidFill>
                          <a:latin typeface="Calibri"/>
                        </a:rPr>
                        <a:t>Design </a:t>
                      </a:r>
                      <a:r>
                        <a:rPr lang="en-US" sz="1100" b="1" i="0" u="none" strike="noStrike" dirty="0" err="1" smtClean="0">
                          <a:solidFill>
                            <a:srgbClr val="000000"/>
                          </a:solidFill>
                          <a:latin typeface="Calibri"/>
                        </a:rPr>
                        <a:t>vectorc</a:t>
                      </a:r>
                      <a:endParaRPr lang="en-US" sz="11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latin typeface="Calibri"/>
                        </a:rPr>
                        <a:t>Orbits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Optical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ADCS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Comm</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3735">
                <a:tc>
                  <a:txBody>
                    <a:bodyPr/>
                    <a:lstStyle/>
                    <a:p>
                      <a:pPr algn="l" fontAlgn="b"/>
                      <a:r>
                        <a:rPr lang="en-US" sz="1100" b="0" i="0" u="none" strike="noStrike" dirty="0">
                          <a:solidFill>
                            <a:srgbClr val="000000"/>
                          </a:solidFill>
                          <a:latin typeface="Calibri"/>
                        </a:rPr>
                        <a:t>SAT_INITIALIZE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E7FD"/>
                    </a:solidFill>
                  </a:tcPr>
                </a:tc>
                <a:tc>
                  <a:txBody>
                    <a:bodyPr/>
                    <a:lstStyle/>
                    <a:p>
                      <a:pPr algn="l" fontAlgn="b"/>
                      <a:r>
                        <a:rPr lang="en-US" sz="1100" b="0" i="0" u="none" strike="noStrike" dirty="0">
                          <a:solidFill>
                            <a:srgbClr val="000000"/>
                          </a:solidFill>
                          <a:latin typeface="Calibri"/>
                        </a:rPr>
                        <a:t>4-12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latin typeface="Calibri"/>
                        </a:rPr>
                        <a:t>4,12-19</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latin typeface="Calibri"/>
                        </a:rPr>
                        <a:t>4, </a:t>
                      </a:r>
                      <a:r>
                        <a:rPr lang="en-US" sz="1100" b="0" i="0" u="none" strike="noStrike" dirty="0">
                          <a:solidFill>
                            <a:srgbClr val="000000"/>
                          </a:solidFill>
                          <a:latin typeface="Calibri"/>
                        </a:rPr>
                        <a:t>20-41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latin typeface="Calibri"/>
                        </a:rPr>
                        <a:t>4, </a:t>
                      </a:r>
                      <a:r>
                        <a:rPr lang="en-US" sz="1100" b="0" i="0" u="none" strike="noStrike" dirty="0">
                          <a:solidFill>
                            <a:srgbClr val="000000"/>
                          </a:solidFill>
                          <a:latin typeface="Calibri"/>
                        </a:rPr>
                        <a:t>42-60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3735">
                <a:tc>
                  <a:txBody>
                    <a:bodyPr/>
                    <a:lstStyle/>
                    <a:p>
                      <a:pPr algn="l" fontAlgn="b"/>
                      <a:r>
                        <a:rPr lang="en-US" sz="1100" b="0" i="0" u="none" strike="noStrike" dirty="0">
                          <a:solidFill>
                            <a:srgbClr val="000000"/>
                          </a:solidFill>
                          <a:latin typeface="Calibri"/>
                        </a:rPr>
                        <a:t>61-74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SAT_ORBIT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62, 63, 68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3735">
                <a:tc>
                  <a:txBody>
                    <a:bodyPr/>
                    <a:lstStyle/>
                    <a:p>
                      <a:pPr algn="l" fontAlgn="b"/>
                      <a:r>
                        <a:rPr lang="en-US" sz="1100" b="0" i="0" u="none" strike="noStrike">
                          <a:solidFill>
                            <a:srgbClr val="000000"/>
                          </a:solidFill>
                          <a:latin typeface="Calibri"/>
                        </a:rPr>
                        <a:t>75-82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SAT_OPTICS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75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3735">
                <a:tc>
                  <a:txBody>
                    <a:bodyPr/>
                    <a:lstStyle/>
                    <a:p>
                      <a:pPr algn="l" fontAlgn="b"/>
                      <a:r>
                        <a:rPr lang="en-US" sz="1100" b="0" i="0" u="none" strike="noStrike">
                          <a:solidFill>
                            <a:srgbClr val="000000"/>
                          </a:solidFill>
                          <a:latin typeface="Calibri"/>
                        </a:rPr>
                        <a:t>83-95</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SAT_ADCS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9F868"/>
                    </a:solidFill>
                  </a:tcPr>
                </a:tc>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922">
                <a:tc>
                  <a:txBody>
                    <a:bodyPr/>
                    <a:lstStyle/>
                    <a:p>
                      <a:pPr algn="l" fontAlgn="b"/>
                      <a:r>
                        <a:rPr lang="en-US" sz="1100" b="0" i="0" u="none" strike="noStrike">
                          <a:solidFill>
                            <a:srgbClr val="000000"/>
                          </a:solidFill>
                          <a:latin typeface="Calibri"/>
                        </a:rPr>
                        <a:t>96-102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SAT_COMM</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A4ED"/>
                    </a:solid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Mission Objectives to Requirements</a:t>
            </a:r>
          </a:p>
        </p:txBody>
      </p:sp>
      <p:sp>
        <p:nvSpPr>
          <p:cNvPr id="8195" name="Content Placeholder 2"/>
          <p:cNvSpPr>
            <a:spLocks noGrp="1"/>
          </p:cNvSpPr>
          <p:nvPr>
            <p:ph idx="1"/>
          </p:nvPr>
        </p:nvSpPr>
        <p:spPr>
          <a:xfrm>
            <a:off x="533400" y="1066800"/>
            <a:ext cx="7758113" cy="2757488"/>
          </a:xfrm>
        </p:spPr>
        <p:txBody>
          <a:bodyPr/>
          <a:lstStyle/>
          <a:p>
            <a:pPr>
              <a:spcAft>
                <a:spcPct val="0"/>
              </a:spcAft>
            </a:pPr>
            <a:r>
              <a:rPr lang="en-US" sz="1600" dirty="0" smtClean="0"/>
              <a:t>Primary Objectives:  </a:t>
            </a:r>
          </a:p>
          <a:p>
            <a:pPr lvl="1">
              <a:spcAft>
                <a:spcPct val="0"/>
              </a:spcAft>
            </a:pPr>
            <a:r>
              <a:rPr lang="en-US" sz="1600" dirty="0" smtClean="0"/>
              <a:t>To support response planning and rescue operations for natural disasters.</a:t>
            </a:r>
          </a:p>
          <a:p>
            <a:pPr lvl="1">
              <a:spcAft>
                <a:spcPct val="0"/>
              </a:spcAft>
            </a:pPr>
            <a:r>
              <a:rPr lang="en-US" sz="1600" dirty="0" smtClean="0"/>
              <a:t>To improve situational awareness for battlefield commanders.</a:t>
            </a:r>
          </a:p>
          <a:p>
            <a:pPr lvl="1">
              <a:spcAft>
                <a:spcPct val="0"/>
              </a:spcAft>
            </a:pPr>
            <a:r>
              <a:rPr lang="en-US" sz="1600" dirty="0" smtClean="0"/>
              <a:t>To provide intelligence, surveillance, and reconnaissance (ISR). </a:t>
            </a:r>
          </a:p>
          <a:p>
            <a:pPr>
              <a:spcAft>
                <a:spcPct val="0"/>
              </a:spcAft>
            </a:pPr>
            <a:r>
              <a:rPr lang="en-US" sz="1600" dirty="0" smtClean="0"/>
              <a:t>Secondary Objectives:</a:t>
            </a:r>
          </a:p>
          <a:p>
            <a:pPr lvl="1">
              <a:spcAft>
                <a:spcPct val="0"/>
              </a:spcAft>
            </a:pPr>
            <a:r>
              <a:rPr lang="en-US" sz="1600" dirty="0" smtClean="0"/>
              <a:t>To provide imagery to commercial customers (Google Earth).</a:t>
            </a:r>
          </a:p>
          <a:p>
            <a:pPr lvl="1">
              <a:spcAft>
                <a:spcPct val="0"/>
              </a:spcAft>
            </a:pPr>
            <a:r>
              <a:rPr lang="en-US" sz="1600" dirty="0" smtClean="0"/>
              <a:t>To monitor longer duration climate or environmental changes, including effects of global warming.</a:t>
            </a:r>
          </a:p>
          <a:p>
            <a:endParaRPr lang="en-US" sz="1600" dirty="0" smtClean="0"/>
          </a:p>
        </p:txBody>
      </p:sp>
      <p:sp>
        <p:nvSpPr>
          <p:cNvPr id="4" name="Rectangle 3"/>
          <p:cNvSpPr/>
          <p:nvPr/>
        </p:nvSpPr>
        <p:spPr>
          <a:xfrm>
            <a:off x="304800" y="4667071"/>
            <a:ext cx="2743200" cy="1169551"/>
          </a:xfrm>
          <a:prstGeom prst="rect">
            <a:avLst/>
          </a:prstGeom>
        </p:spPr>
        <p:txBody>
          <a:bodyPr wrap="square">
            <a:spAutoFit/>
          </a:bodyPr>
          <a:lstStyle/>
          <a:p>
            <a:pPr fontAlgn="auto">
              <a:spcAft>
                <a:spcPts val="0"/>
              </a:spcAft>
              <a:buClr>
                <a:srgbClr val="000000"/>
              </a:buClr>
              <a:buSzPct val="100000"/>
              <a:buFont typeface="Arial" charset="0"/>
              <a:buNone/>
              <a:defRPr/>
            </a:pPr>
            <a:r>
              <a:rPr lang="en-US" sz="1400" b="1" dirty="0">
                <a:solidFill>
                  <a:srgbClr val="000000"/>
                </a:solidFill>
                <a:latin typeface="+mn-lt"/>
                <a:ea typeface="+mn-ea"/>
              </a:rPr>
              <a:t>Functional Requirements:</a:t>
            </a:r>
          </a:p>
          <a:p>
            <a:pPr marL="236538" indent="-236538" fontAlgn="auto">
              <a:spcAft>
                <a:spcPts val="0"/>
              </a:spcAft>
              <a:buClr>
                <a:srgbClr val="000000"/>
              </a:buClr>
              <a:buSzPct val="100000"/>
              <a:buFont typeface="Arial" pitchFamily="34" charset="0"/>
              <a:buChar char="•"/>
              <a:defRPr/>
            </a:pPr>
            <a:r>
              <a:rPr lang="en-US" sz="1400" b="1" dirty="0">
                <a:solidFill>
                  <a:srgbClr val="000000"/>
                </a:solidFill>
                <a:latin typeface="+mn-lt"/>
                <a:ea typeface="+mn-ea"/>
              </a:rPr>
              <a:t>One meter </a:t>
            </a:r>
            <a:r>
              <a:rPr lang="en-US" sz="1400" b="1" dirty="0" smtClean="0">
                <a:solidFill>
                  <a:srgbClr val="000000"/>
                </a:solidFill>
                <a:latin typeface="+mn-lt"/>
                <a:ea typeface="+mn-ea"/>
              </a:rPr>
              <a:t>resolution</a:t>
            </a:r>
          </a:p>
          <a:p>
            <a:pPr marL="236538" indent="-236538" fontAlgn="auto">
              <a:spcAft>
                <a:spcPts val="0"/>
              </a:spcAft>
              <a:buClr>
                <a:srgbClr val="000000"/>
              </a:buClr>
              <a:buSzPct val="100000"/>
              <a:buFont typeface="Arial" pitchFamily="34" charset="0"/>
              <a:buChar char="•"/>
              <a:defRPr/>
            </a:pPr>
            <a:r>
              <a:rPr lang="en-US" sz="1400" b="1" dirty="0" smtClean="0">
                <a:solidFill>
                  <a:srgbClr val="000000"/>
                </a:solidFill>
                <a:latin typeface="+mn-lt"/>
                <a:ea typeface="+mn-ea"/>
              </a:rPr>
              <a:t>100% coverage between ±70°latitude within 4 hours</a:t>
            </a:r>
            <a:endParaRPr lang="en-US" sz="1400" b="1" dirty="0">
              <a:solidFill>
                <a:srgbClr val="000000"/>
              </a:solidFill>
              <a:latin typeface="+mn-lt"/>
              <a:ea typeface="+mn-ea"/>
            </a:endParaRPr>
          </a:p>
        </p:txBody>
      </p:sp>
      <p:sp>
        <p:nvSpPr>
          <p:cNvPr id="8197" name="Rectangle 4"/>
          <p:cNvSpPr>
            <a:spLocks noChangeArrowheads="1"/>
          </p:cNvSpPr>
          <p:nvPr/>
        </p:nvSpPr>
        <p:spPr bwMode="auto">
          <a:xfrm>
            <a:off x="5943600" y="4684693"/>
            <a:ext cx="3352800" cy="954107"/>
          </a:xfrm>
          <a:prstGeom prst="rect">
            <a:avLst/>
          </a:prstGeom>
          <a:noFill/>
          <a:ln w="9525">
            <a:noFill/>
            <a:miter lim="800000"/>
            <a:headEnd/>
            <a:tailEnd/>
          </a:ln>
        </p:spPr>
        <p:txBody>
          <a:bodyPr>
            <a:spAutoFit/>
          </a:bodyPr>
          <a:lstStyle/>
          <a:p>
            <a:pPr>
              <a:buClr>
                <a:srgbClr val="000000"/>
              </a:buClr>
              <a:buSzPct val="100000"/>
              <a:buFont typeface="Arial" charset="0"/>
              <a:buNone/>
            </a:pPr>
            <a:r>
              <a:rPr lang="en-US" sz="1400" b="1" dirty="0">
                <a:solidFill>
                  <a:srgbClr val="000000"/>
                </a:solidFill>
              </a:rPr>
              <a:t>Constraints:</a:t>
            </a:r>
          </a:p>
          <a:p>
            <a:pPr marL="231775" indent="-231775">
              <a:buClr>
                <a:srgbClr val="000000"/>
              </a:buClr>
              <a:buSzPct val="100000"/>
              <a:buFont typeface="Arial" pitchFamily="34" charset="0"/>
              <a:buChar char="•"/>
            </a:pPr>
            <a:r>
              <a:rPr lang="en-US" sz="1400" b="1" dirty="0">
                <a:solidFill>
                  <a:srgbClr val="000000"/>
                </a:solidFill>
              </a:rPr>
              <a:t>Low </a:t>
            </a:r>
            <a:r>
              <a:rPr lang="en-US" sz="1400" b="1" dirty="0" smtClean="0">
                <a:solidFill>
                  <a:srgbClr val="000000"/>
                </a:solidFill>
              </a:rPr>
              <a:t>cost (≤ $1 million)</a:t>
            </a:r>
            <a:endParaRPr lang="en-US" sz="1400" b="1" dirty="0">
              <a:solidFill>
                <a:srgbClr val="000000"/>
              </a:solidFill>
            </a:endParaRPr>
          </a:p>
          <a:p>
            <a:pPr marL="231775" indent="-231775">
              <a:buClr>
                <a:srgbClr val="000000"/>
              </a:buClr>
              <a:buSzPct val="100000"/>
              <a:buFont typeface="Arial" pitchFamily="34" charset="0"/>
              <a:buChar char="•"/>
            </a:pPr>
            <a:r>
              <a:rPr lang="en-US" sz="1400" b="1" dirty="0">
                <a:solidFill>
                  <a:srgbClr val="000000"/>
                </a:solidFill>
              </a:rPr>
              <a:t>Small size </a:t>
            </a:r>
            <a:r>
              <a:rPr lang="en-US" sz="1400" b="1" dirty="0" smtClean="0">
                <a:solidFill>
                  <a:srgbClr val="000000"/>
                </a:solidFill>
              </a:rPr>
              <a:t>(Pegasus D = 1.12 m)</a:t>
            </a:r>
            <a:endParaRPr lang="en-US" sz="1400" b="1" dirty="0">
              <a:solidFill>
                <a:srgbClr val="000000"/>
              </a:solidFill>
            </a:endParaRPr>
          </a:p>
          <a:p>
            <a:pPr marL="231775" indent="-231775">
              <a:buClr>
                <a:srgbClr val="000000"/>
              </a:buClr>
              <a:buSzPct val="100000"/>
              <a:buFont typeface="Arial" pitchFamily="34" charset="0"/>
              <a:buChar char="•"/>
            </a:pPr>
            <a:r>
              <a:rPr lang="en-US" sz="1400" b="1" dirty="0" smtClean="0">
                <a:solidFill>
                  <a:srgbClr val="000000"/>
                </a:solidFill>
              </a:rPr>
              <a:t>Design within one semester</a:t>
            </a:r>
            <a:endParaRPr lang="en-US" sz="1400" dirty="0"/>
          </a:p>
        </p:txBody>
      </p:sp>
      <p:sp>
        <p:nvSpPr>
          <p:cNvPr id="8198" name="Rectangle 5"/>
          <p:cNvSpPr>
            <a:spLocks noChangeArrowheads="1"/>
          </p:cNvSpPr>
          <p:nvPr/>
        </p:nvSpPr>
        <p:spPr bwMode="auto">
          <a:xfrm>
            <a:off x="2895600" y="4684693"/>
            <a:ext cx="3048000" cy="954107"/>
          </a:xfrm>
          <a:prstGeom prst="rect">
            <a:avLst/>
          </a:prstGeom>
          <a:noFill/>
          <a:ln w="9525">
            <a:noFill/>
            <a:miter lim="800000"/>
            <a:headEnd/>
            <a:tailEnd/>
          </a:ln>
        </p:spPr>
        <p:txBody>
          <a:bodyPr wrap="square">
            <a:spAutoFit/>
          </a:bodyPr>
          <a:lstStyle/>
          <a:p>
            <a:pPr>
              <a:buClr>
                <a:srgbClr val="000000"/>
              </a:buClr>
              <a:buSzPct val="100000"/>
              <a:buFont typeface="Arial" charset="0"/>
              <a:buNone/>
            </a:pPr>
            <a:r>
              <a:rPr lang="en-US" sz="1400" b="1" dirty="0">
                <a:solidFill>
                  <a:srgbClr val="000000"/>
                </a:solidFill>
              </a:rPr>
              <a:t>Operational Requirements:</a:t>
            </a:r>
          </a:p>
          <a:p>
            <a:pPr marL="284163" indent="-284163">
              <a:buClr>
                <a:srgbClr val="000000"/>
              </a:buClr>
              <a:buSzPct val="100000"/>
              <a:buFont typeface="Arial" pitchFamily="34" charset="0"/>
              <a:buChar char="•"/>
            </a:pPr>
            <a:r>
              <a:rPr lang="en-US" sz="1400" b="1" dirty="0">
                <a:solidFill>
                  <a:srgbClr val="000000"/>
                </a:solidFill>
              </a:rPr>
              <a:t>One year </a:t>
            </a:r>
            <a:r>
              <a:rPr lang="en-US" sz="1400" b="1" dirty="0" smtClean="0">
                <a:solidFill>
                  <a:srgbClr val="000000"/>
                </a:solidFill>
              </a:rPr>
              <a:t>design </a:t>
            </a:r>
            <a:r>
              <a:rPr lang="en-US" sz="1400" b="1" dirty="0">
                <a:solidFill>
                  <a:srgbClr val="000000"/>
                </a:solidFill>
              </a:rPr>
              <a:t>lifetime</a:t>
            </a:r>
          </a:p>
          <a:p>
            <a:pPr marL="284163" indent="-284163">
              <a:buClr>
                <a:srgbClr val="000000"/>
              </a:buClr>
              <a:buSzPct val="100000"/>
              <a:buFont typeface="Arial" pitchFamily="34" charset="0"/>
              <a:buChar char="•"/>
            </a:pPr>
            <a:r>
              <a:rPr lang="en-US" sz="1400" b="1" dirty="0" smtClean="0">
                <a:solidFill>
                  <a:srgbClr val="000000"/>
                </a:solidFill>
              </a:rPr>
              <a:t>Image updated every 4 hours</a:t>
            </a:r>
          </a:p>
          <a:p>
            <a:pPr marL="284163" indent="-284163">
              <a:buClr>
                <a:srgbClr val="000000"/>
              </a:buClr>
              <a:buSzPct val="100000"/>
              <a:buFont typeface="Arial" pitchFamily="34" charset="0"/>
              <a:buChar char="•"/>
            </a:pPr>
            <a:r>
              <a:rPr lang="en-US" sz="1400" b="1" dirty="0" smtClean="0">
                <a:solidFill>
                  <a:srgbClr val="000000"/>
                </a:solidFill>
              </a:rPr>
              <a:t>Retargeting time &lt; 24 hours</a:t>
            </a:r>
            <a:endParaRPr lang="en-US" sz="1400" b="1" dirty="0">
              <a:solidFill>
                <a:srgbClr val="000000"/>
              </a:solidFill>
            </a:endParaRPr>
          </a:p>
        </p:txBody>
      </p:sp>
      <p:sp>
        <p:nvSpPr>
          <p:cNvPr id="8199" name="Down Arrow 6"/>
          <p:cNvSpPr>
            <a:spLocks noChangeArrowheads="1"/>
          </p:cNvSpPr>
          <p:nvPr/>
        </p:nvSpPr>
        <p:spPr bwMode="auto">
          <a:xfrm>
            <a:off x="4343400" y="3962400"/>
            <a:ext cx="457200" cy="533400"/>
          </a:xfrm>
          <a:prstGeom prst="downArrow">
            <a:avLst>
              <a:gd name="adj1" fmla="val 50000"/>
              <a:gd name="adj2" fmla="val 50000"/>
            </a:avLst>
          </a:prstGeom>
          <a:solidFill>
            <a:srgbClr val="C00000"/>
          </a:solidFill>
          <a:ln w="9525" algn="ctr">
            <a:solidFill>
              <a:schemeClr val="tx1"/>
            </a:solidFill>
            <a:round/>
            <a:headEnd/>
            <a:tailEnd/>
          </a:ln>
        </p:spPr>
        <p:txBody>
          <a:bodyPr/>
          <a:lstStyle/>
          <a:p>
            <a:pPr>
              <a:buClr>
                <a:srgbClr val="000000"/>
              </a:buClr>
              <a:buSzPct val="100000"/>
              <a:buFont typeface="Arial" charset="0"/>
              <a:buNone/>
            </a:pPr>
            <a:endParaRPr lang="en-US"/>
          </a:p>
        </p:txBody>
      </p:sp>
      <p:sp>
        <p:nvSpPr>
          <p:cNvPr id="8" name="Slide Number Placeholder 7"/>
          <p:cNvSpPr>
            <a:spLocks noGrp="1"/>
          </p:cNvSpPr>
          <p:nvPr>
            <p:ph type="sldNum" sz="quarter" idx="10"/>
          </p:nvPr>
        </p:nvSpPr>
        <p:spPr/>
        <p:txBody>
          <a:bodyPr/>
          <a:lstStyle/>
          <a:p>
            <a:pPr>
              <a:defRPr/>
            </a:pPr>
            <a:fld id="{E48814F3-7144-46A4-8A3D-E3F298E79127}"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rc 25"/>
          <p:cNvSpPr/>
          <p:nvPr/>
        </p:nvSpPr>
        <p:spPr bwMode="auto">
          <a:xfrm>
            <a:off x="6096000" y="5867400"/>
            <a:ext cx="2895600" cy="914400"/>
          </a:xfrm>
          <a:prstGeom prst="arc">
            <a:avLst>
              <a:gd name="adj1" fmla="val 11387395"/>
              <a:gd name="adj2" fmla="val 21037739"/>
            </a:avLst>
          </a:prstGeom>
          <a:solidFill>
            <a:schemeClr val="bg1"/>
          </a:solidFill>
          <a:ln w="25400" cap="flat" cmpd="sng" algn="ctr">
            <a:solidFill>
              <a:srgbClr val="66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sp>
        <p:nvSpPr>
          <p:cNvPr id="4" name="Title 3"/>
          <p:cNvSpPr>
            <a:spLocks noGrp="1"/>
          </p:cNvSpPr>
          <p:nvPr>
            <p:ph type="title"/>
          </p:nvPr>
        </p:nvSpPr>
        <p:spPr/>
        <p:txBody>
          <a:bodyPr/>
          <a:lstStyle/>
          <a:p>
            <a:r>
              <a:rPr lang="en-US" dirty="0" smtClean="0"/>
              <a:t>Concept of Operations</a:t>
            </a:r>
            <a:endParaRPr lang="en-US" dirty="0"/>
          </a:p>
        </p:txBody>
      </p:sp>
      <p:sp>
        <p:nvSpPr>
          <p:cNvPr id="5" name="Slide Number Placeholder 4"/>
          <p:cNvSpPr>
            <a:spLocks noGrp="1"/>
          </p:cNvSpPr>
          <p:nvPr>
            <p:ph type="sldNum" idx="10"/>
          </p:nvPr>
        </p:nvSpPr>
        <p:spPr/>
        <p:txBody>
          <a:bodyPr/>
          <a:lstStyle/>
          <a:p>
            <a:pPr>
              <a:defRPr/>
            </a:pPr>
            <a:fld id="{F1CC7636-BFA1-4424-BFD7-02D7A7A978C1}" type="slidenum">
              <a:rPr lang="en-US" smtClean="0"/>
              <a:pPr>
                <a:defRPr/>
              </a:pPr>
              <a:t>4</a:t>
            </a:fld>
            <a:endParaRPr lang="en-US"/>
          </a:p>
        </p:txBody>
      </p:sp>
      <p:sp>
        <p:nvSpPr>
          <p:cNvPr id="6" name="AutoShape 7"/>
          <p:cNvSpPr>
            <a:spLocks noChangeArrowheads="1"/>
          </p:cNvSpPr>
          <p:nvPr/>
        </p:nvSpPr>
        <p:spPr bwMode="auto">
          <a:xfrm>
            <a:off x="6248400" y="990600"/>
            <a:ext cx="2590800" cy="3962400"/>
          </a:xfrm>
          <a:prstGeom prst="flowChartAlternateProcess">
            <a:avLst/>
          </a:prstGeom>
          <a:solidFill>
            <a:srgbClr val="FFFF99"/>
          </a:solidFill>
          <a:ln w="19050">
            <a:solidFill>
              <a:srgbClr val="000000"/>
            </a:solidFill>
            <a:miter lim="800000"/>
            <a:headEnd/>
            <a:tailEnd/>
          </a:ln>
          <a:effectLst>
            <a:outerShdw blurRad="63500" dist="107763" dir="2700000" algn="ctr" rotWithShape="0">
              <a:srgbClr val="000000">
                <a:alpha val="74998"/>
              </a:srgbClr>
            </a:outerShdw>
          </a:effectLst>
        </p:spPr>
        <p:txBody>
          <a:bodyPr wrap="none" anchor="t" anchorCtr="0"/>
          <a:lstStyle/>
          <a:p>
            <a:pPr algn="ctr">
              <a:spcAft>
                <a:spcPts val="600"/>
              </a:spcAft>
            </a:pPr>
            <a:r>
              <a:rPr lang="en-US" sz="1400" b="1" dirty="0" smtClean="0">
                <a:solidFill>
                  <a:srgbClr val="000000"/>
                </a:solidFill>
                <a:latin typeface="+mn-lt"/>
              </a:rPr>
              <a:t>Tracking mode</a:t>
            </a:r>
            <a:endParaRPr lang="en-US" sz="1400" b="1" dirty="0">
              <a:solidFill>
                <a:srgbClr val="000000"/>
              </a:solidFill>
              <a:latin typeface="+mn-lt"/>
            </a:endParaRPr>
          </a:p>
          <a:p>
            <a:r>
              <a:rPr lang="en-US" sz="1400" dirty="0" smtClean="0">
                <a:solidFill>
                  <a:srgbClr val="000000"/>
                </a:solidFill>
                <a:latin typeface="+mn-lt"/>
              </a:rPr>
              <a:t>System continuously tracks </a:t>
            </a:r>
            <a:br>
              <a:rPr lang="en-US" sz="1400" dirty="0" smtClean="0">
                <a:solidFill>
                  <a:srgbClr val="000000"/>
                </a:solidFill>
                <a:latin typeface="+mn-lt"/>
              </a:rPr>
            </a:br>
            <a:r>
              <a:rPr lang="en-US" sz="1400" dirty="0" smtClean="0">
                <a:solidFill>
                  <a:srgbClr val="000000"/>
                </a:solidFill>
                <a:latin typeface="+mn-lt"/>
              </a:rPr>
              <a:t>a ground target</a:t>
            </a:r>
            <a:endParaRPr lang="en-US" sz="1400" b="1" dirty="0">
              <a:solidFill>
                <a:srgbClr val="000000"/>
              </a:solidFill>
              <a:latin typeface="+mn-lt"/>
            </a:endParaRPr>
          </a:p>
          <a:p>
            <a:endParaRPr lang="en-US" sz="1200" dirty="0" smtClean="0">
              <a:solidFill>
                <a:srgbClr val="000000"/>
              </a:solidFill>
              <a:latin typeface="+mn-lt"/>
            </a:endParaRPr>
          </a:p>
          <a:p>
            <a:pPr marL="231775" indent="-231775">
              <a:spcBef>
                <a:spcPts val="0"/>
              </a:spcBef>
              <a:spcAft>
                <a:spcPts val="600"/>
              </a:spcAft>
              <a:buFont typeface="Arial" pitchFamily="34" charset="0"/>
              <a:buChar char="•"/>
            </a:pPr>
            <a:r>
              <a:rPr lang="en-US" sz="1200" dirty="0" smtClean="0">
                <a:solidFill>
                  <a:srgbClr val="860000"/>
                </a:solidFill>
                <a:latin typeface="+mn-lt"/>
              </a:rPr>
              <a:t>System tracks one ground </a:t>
            </a:r>
            <a:br>
              <a:rPr lang="en-US" sz="1200" dirty="0" smtClean="0">
                <a:solidFill>
                  <a:srgbClr val="860000"/>
                </a:solidFill>
                <a:latin typeface="+mn-lt"/>
              </a:rPr>
            </a:br>
            <a:r>
              <a:rPr lang="en-US" sz="1200" dirty="0" smtClean="0">
                <a:solidFill>
                  <a:srgbClr val="860000"/>
                </a:solidFill>
                <a:latin typeface="+mn-lt"/>
              </a:rPr>
              <a:t>target</a:t>
            </a:r>
          </a:p>
          <a:p>
            <a:pPr marL="231775" indent="-231775">
              <a:spcBef>
                <a:spcPts val="0"/>
              </a:spcBef>
              <a:spcAft>
                <a:spcPts val="600"/>
              </a:spcAft>
              <a:buFont typeface="Arial" pitchFamily="34" charset="0"/>
              <a:buChar char="•"/>
            </a:pPr>
            <a:r>
              <a:rPr lang="en-US" sz="1200" dirty="0" smtClean="0">
                <a:solidFill>
                  <a:srgbClr val="860000"/>
                </a:solidFill>
                <a:latin typeface="+mn-lt"/>
              </a:rPr>
              <a:t>One image per spacecraft </a:t>
            </a:r>
            <a:br>
              <a:rPr lang="en-US" sz="1200" dirty="0" smtClean="0">
                <a:solidFill>
                  <a:srgbClr val="860000"/>
                </a:solidFill>
                <a:latin typeface="+mn-lt"/>
              </a:rPr>
            </a:br>
            <a:r>
              <a:rPr lang="en-US" sz="1200" dirty="0" smtClean="0">
                <a:solidFill>
                  <a:srgbClr val="860000"/>
                </a:solidFill>
                <a:latin typeface="+mn-lt"/>
              </a:rPr>
              <a:t>per target pass</a:t>
            </a:r>
          </a:p>
          <a:p>
            <a:pPr marL="231775" indent="-231775">
              <a:spcBef>
                <a:spcPts val="0"/>
              </a:spcBef>
              <a:spcAft>
                <a:spcPts val="600"/>
              </a:spcAft>
              <a:buFont typeface="Arial" pitchFamily="34" charset="0"/>
              <a:buChar char="•"/>
            </a:pPr>
            <a:r>
              <a:rPr lang="en-US" sz="1200" dirty="0" smtClean="0">
                <a:solidFill>
                  <a:srgbClr val="860000"/>
                </a:solidFill>
                <a:latin typeface="+mn-lt"/>
              </a:rPr>
              <a:t>One slewing maneuver (roll </a:t>
            </a:r>
            <a:br>
              <a:rPr lang="en-US" sz="1200" dirty="0" smtClean="0">
                <a:solidFill>
                  <a:srgbClr val="860000"/>
                </a:solidFill>
                <a:latin typeface="+mn-lt"/>
              </a:rPr>
            </a:br>
            <a:r>
              <a:rPr lang="en-US" sz="1200" dirty="0" smtClean="0">
                <a:solidFill>
                  <a:srgbClr val="860000"/>
                </a:solidFill>
                <a:latin typeface="+mn-lt"/>
              </a:rPr>
              <a:t>about velocity vector) per </a:t>
            </a:r>
            <a:br>
              <a:rPr lang="en-US" sz="1200" dirty="0" smtClean="0">
                <a:solidFill>
                  <a:srgbClr val="860000"/>
                </a:solidFill>
                <a:latin typeface="+mn-lt"/>
              </a:rPr>
            </a:br>
            <a:r>
              <a:rPr lang="en-US" sz="1200" dirty="0" smtClean="0">
                <a:solidFill>
                  <a:srgbClr val="860000"/>
                </a:solidFill>
                <a:latin typeface="+mn-lt"/>
              </a:rPr>
              <a:t>spacecraft per target pass</a:t>
            </a:r>
          </a:p>
          <a:p>
            <a:pPr marL="231775" indent="-231775">
              <a:spcBef>
                <a:spcPts val="0"/>
              </a:spcBef>
              <a:spcAft>
                <a:spcPts val="600"/>
              </a:spcAft>
              <a:buFont typeface="Arial" pitchFamily="34" charset="0"/>
              <a:buChar char="•"/>
            </a:pPr>
            <a:r>
              <a:rPr lang="en-US" sz="1200" dirty="0" smtClean="0">
                <a:solidFill>
                  <a:srgbClr val="860000"/>
                </a:solidFill>
                <a:latin typeface="+mn-lt"/>
              </a:rPr>
              <a:t>Image is taken when </a:t>
            </a:r>
            <a:br>
              <a:rPr lang="en-US" sz="1200" dirty="0" smtClean="0">
                <a:solidFill>
                  <a:srgbClr val="860000"/>
                </a:solidFill>
                <a:latin typeface="+mn-lt"/>
              </a:rPr>
            </a:br>
            <a:r>
              <a:rPr lang="en-US" sz="1200" dirty="0" smtClean="0">
                <a:solidFill>
                  <a:srgbClr val="860000"/>
                </a:solidFill>
                <a:latin typeface="+mn-lt"/>
              </a:rPr>
              <a:t>spacecraft is at a minimum </a:t>
            </a:r>
            <a:br>
              <a:rPr lang="en-US" sz="1200" dirty="0" smtClean="0">
                <a:solidFill>
                  <a:srgbClr val="860000"/>
                </a:solidFill>
                <a:latin typeface="+mn-lt"/>
              </a:rPr>
            </a:br>
            <a:r>
              <a:rPr lang="en-US" sz="1200" dirty="0" smtClean="0">
                <a:solidFill>
                  <a:srgbClr val="860000"/>
                </a:solidFill>
                <a:latin typeface="+mn-lt"/>
              </a:rPr>
              <a:t>range to the target</a:t>
            </a:r>
          </a:p>
          <a:p>
            <a:pPr marL="231775" indent="-231775">
              <a:spcBef>
                <a:spcPts val="0"/>
              </a:spcBef>
              <a:spcAft>
                <a:spcPts val="600"/>
              </a:spcAft>
              <a:buFont typeface="Arial" pitchFamily="34" charset="0"/>
              <a:buChar char="•"/>
            </a:pPr>
            <a:r>
              <a:rPr lang="en-US" sz="1200" dirty="0" smtClean="0">
                <a:solidFill>
                  <a:srgbClr val="860000"/>
                </a:solidFill>
                <a:latin typeface="+mn-lt"/>
              </a:rPr>
              <a:t>Image must be transmitted to </a:t>
            </a:r>
            <a:br>
              <a:rPr lang="en-US" sz="1200" dirty="0" smtClean="0">
                <a:solidFill>
                  <a:srgbClr val="860000"/>
                </a:solidFill>
                <a:latin typeface="+mn-lt"/>
              </a:rPr>
            </a:br>
            <a:r>
              <a:rPr lang="en-US" sz="1200" dirty="0" smtClean="0">
                <a:solidFill>
                  <a:srgbClr val="860000"/>
                </a:solidFill>
                <a:latin typeface="+mn-lt"/>
              </a:rPr>
              <a:t>the ground within 4 hours of</a:t>
            </a:r>
            <a:br>
              <a:rPr lang="en-US" sz="1200" dirty="0" smtClean="0">
                <a:solidFill>
                  <a:srgbClr val="860000"/>
                </a:solidFill>
                <a:latin typeface="+mn-lt"/>
              </a:rPr>
            </a:br>
            <a:r>
              <a:rPr lang="en-US" sz="1200" dirty="0" smtClean="0">
                <a:solidFill>
                  <a:srgbClr val="860000"/>
                </a:solidFill>
                <a:latin typeface="+mn-lt"/>
              </a:rPr>
              <a:t>capture</a:t>
            </a:r>
          </a:p>
        </p:txBody>
      </p:sp>
      <p:sp>
        <p:nvSpPr>
          <p:cNvPr id="7" name="AutoShape 7"/>
          <p:cNvSpPr>
            <a:spLocks noChangeArrowheads="1"/>
          </p:cNvSpPr>
          <p:nvPr/>
        </p:nvSpPr>
        <p:spPr bwMode="auto">
          <a:xfrm>
            <a:off x="228600" y="990600"/>
            <a:ext cx="2590800" cy="2590800"/>
          </a:xfrm>
          <a:prstGeom prst="flowChartAlternateProcess">
            <a:avLst/>
          </a:prstGeom>
          <a:solidFill>
            <a:srgbClr val="FFFF99"/>
          </a:solidFill>
          <a:ln w="19050">
            <a:solidFill>
              <a:srgbClr val="000000"/>
            </a:solidFill>
            <a:miter lim="800000"/>
            <a:headEnd/>
            <a:tailEnd/>
          </a:ln>
          <a:effectLst>
            <a:outerShdw blurRad="63500" dist="107763" dir="2700000" algn="ctr" rotWithShape="0">
              <a:srgbClr val="000000">
                <a:alpha val="74998"/>
              </a:srgbClr>
            </a:outerShdw>
          </a:effectLst>
        </p:spPr>
        <p:txBody>
          <a:bodyPr wrap="none" anchor="t" anchorCtr="0"/>
          <a:lstStyle/>
          <a:p>
            <a:pPr algn="ctr">
              <a:spcAft>
                <a:spcPts val="600"/>
              </a:spcAft>
            </a:pPr>
            <a:r>
              <a:rPr lang="en-US" sz="1400" b="1" dirty="0" smtClean="0">
                <a:solidFill>
                  <a:srgbClr val="000000"/>
                </a:solidFill>
                <a:latin typeface="+mn-lt"/>
              </a:rPr>
              <a:t>Passive mode</a:t>
            </a:r>
            <a:endParaRPr lang="en-US" sz="1400" b="1" dirty="0">
              <a:solidFill>
                <a:srgbClr val="000000"/>
              </a:solidFill>
              <a:latin typeface="+mn-lt"/>
            </a:endParaRPr>
          </a:p>
          <a:p>
            <a:r>
              <a:rPr lang="en-US" sz="1400" dirty="0" smtClean="0">
                <a:solidFill>
                  <a:srgbClr val="000000"/>
                </a:solidFill>
                <a:latin typeface="+mn-lt"/>
              </a:rPr>
              <a:t>System waits in a quiet state </a:t>
            </a:r>
            <a:br>
              <a:rPr lang="en-US" sz="1400" dirty="0" smtClean="0">
                <a:solidFill>
                  <a:srgbClr val="000000"/>
                </a:solidFill>
                <a:latin typeface="+mn-lt"/>
              </a:rPr>
            </a:br>
            <a:r>
              <a:rPr lang="en-US" sz="1400" dirty="0" smtClean="0">
                <a:solidFill>
                  <a:srgbClr val="000000"/>
                </a:solidFill>
                <a:latin typeface="+mn-lt"/>
              </a:rPr>
              <a:t>for targeting commands</a:t>
            </a:r>
          </a:p>
          <a:p>
            <a:endParaRPr lang="en-US" sz="1200" dirty="0" smtClean="0">
              <a:solidFill>
                <a:srgbClr val="000000"/>
              </a:solidFill>
              <a:latin typeface="+mn-lt"/>
            </a:endParaRPr>
          </a:p>
          <a:p>
            <a:pPr marL="231775" indent="-231775">
              <a:spcBef>
                <a:spcPts val="0"/>
              </a:spcBef>
              <a:spcAft>
                <a:spcPts val="600"/>
              </a:spcAft>
              <a:buFont typeface="Arial" pitchFamily="34" charset="0"/>
              <a:buChar char="•"/>
            </a:pPr>
            <a:r>
              <a:rPr lang="en-US" sz="1200" dirty="0" smtClean="0">
                <a:solidFill>
                  <a:srgbClr val="860000"/>
                </a:solidFill>
                <a:latin typeface="+mn-lt"/>
              </a:rPr>
              <a:t>Nadir pointing</a:t>
            </a:r>
          </a:p>
          <a:p>
            <a:pPr marL="231775" indent="-231775">
              <a:spcBef>
                <a:spcPts val="0"/>
              </a:spcBef>
              <a:spcAft>
                <a:spcPts val="600"/>
              </a:spcAft>
              <a:buFont typeface="Arial" pitchFamily="34" charset="0"/>
              <a:buChar char="•"/>
            </a:pPr>
            <a:r>
              <a:rPr lang="en-US" sz="1200" dirty="0" smtClean="0">
                <a:solidFill>
                  <a:srgbClr val="860000"/>
                </a:solidFill>
                <a:latin typeface="+mn-lt"/>
              </a:rPr>
              <a:t>No slewing maneuvers</a:t>
            </a:r>
          </a:p>
          <a:p>
            <a:pPr marL="231775" indent="-231775">
              <a:spcBef>
                <a:spcPts val="0"/>
              </a:spcBef>
              <a:spcAft>
                <a:spcPts val="600"/>
              </a:spcAft>
              <a:buFont typeface="Arial" pitchFamily="34" charset="0"/>
              <a:buChar char="•"/>
            </a:pPr>
            <a:r>
              <a:rPr lang="en-US" sz="1200" dirty="0" smtClean="0">
                <a:solidFill>
                  <a:srgbClr val="860000"/>
                </a:solidFill>
                <a:latin typeface="+mn-lt"/>
              </a:rPr>
              <a:t>S/C subsystems are </a:t>
            </a:r>
            <a:br>
              <a:rPr lang="en-US" sz="1200" dirty="0" smtClean="0">
                <a:solidFill>
                  <a:srgbClr val="860000"/>
                </a:solidFill>
                <a:latin typeface="+mn-lt"/>
              </a:rPr>
            </a:br>
            <a:r>
              <a:rPr lang="en-US" sz="1200" dirty="0" smtClean="0">
                <a:solidFill>
                  <a:srgbClr val="860000"/>
                </a:solidFill>
                <a:latin typeface="+mn-lt"/>
              </a:rPr>
              <a:t>quiescent</a:t>
            </a:r>
          </a:p>
          <a:p>
            <a:pPr marL="231775" indent="-231775">
              <a:spcBef>
                <a:spcPts val="0"/>
              </a:spcBef>
              <a:spcAft>
                <a:spcPts val="600"/>
              </a:spcAft>
              <a:buFont typeface="Arial" pitchFamily="34" charset="0"/>
              <a:buChar char="•"/>
            </a:pPr>
            <a:r>
              <a:rPr lang="en-US" sz="1200" dirty="0" err="1" smtClean="0">
                <a:solidFill>
                  <a:srgbClr val="860000"/>
                </a:solidFill>
                <a:latin typeface="+mn-lt"/>
              </a:rPr>
              <a:t>Comm</a:t>
            </a:r>
            <a:r>
              <a:rPr lang="en-US" sz="1200" dirty="0" smtClean="0">
                <a:solidFill>
                  <a:srgbClr val="860000"/>
                </a:solidFill>
                <a:latin typeface="+mn-lt"/>
              </a:rPr>
              <a:t> listens for commands </a:t>
            </a:r>
            <a:br>
              <a:rPr lang="en-US" sz="1200" dirty="0" smtClean="0">
                <a:solidFill>
                  <a:srgbClr val="860000"/>
                </a:solidFill>
                <a:latin typeface="+mn-lt"/>
              </a:rPr>
            </a:br>
            <a:r>
              <a:rPr lang="en-US" sz="1200" dirty="0" smtClean="0">
                <a:solidFill>
                  <a:srgbClr val="860000"/>
                </a:solidFill>
                <a:latin typeface="+mn-lt"/>
              </a:rPr>
              <a:t>to begin tracking</a:t>
            </a:r>
          </a:p>
        </p:txBody>
      </p:sp>
      <p:sp>
        <p:nvSpPr>
          <p:cNvPr id="8" name="AutoShape 7"/>
          <p:cNvSpPr>
            <a:spLocks noChangeArrowheads="1"/>
          </p:cNvSpPr>
          <p:nvPr/>
        </p:nvSpPr>
        <p:spPr bwMode="auto">
          <a:xfrm>
            <a:off x="3200400" y="990600"/>
            <a:ext cx="2590800" cy="2590800"/>
          </a:xfrm>
          <a:prstGeom prst="flowChartAlternateProcess">
            <a:avLst/>
          </a:prstGeom>
          <a:solidFill>
            <a:srgbClr val="FFFF99"/>
          </a:solidFill>
          <a:ln w="19050">
            <a:solidFill>
              <a:srgbClr val="000000"/>
            </a:solidFill>
            <a:miter lim="800000"/>
            <a:headEnd/>
            <a:tailEnd/>
          </a:ln>
          <a:effectLst>
            <a:outerShdw blurRad="63500" dist="107763" dir="2700000" algn="ctr" rotWithShape="0">
              <a:srgbClr val="000000">
                <a:alpha val="74998"/>
              </a:srgbClr>
            </a:outerShdw>
          </a:effectLst>
        </p:spPr>
        <p:txBody>
          <a:bodyPr wrap="none" anchor="t" anchorCtr="0"/>
          <a:lstStyle/>
          <a:p>
            <a:pPr algn="ctr">
              <a:spcAft>
                <a:spcPts val="600"/>
              </a:spcAft>
            </a:pPr>
            <a:r>
              <a:rPr lang="en-US" sz="1400" b="1" dirty="0" smtClean="0">
                <a:solidFill>
                  <a:srgbClr val="000000"/>
                </a:solidFill>
                <a:latin typeface="+mn-lt"/>
              </a:rPr>
              <a:t>Targeting mode</a:t>
            </a:r>
            <a:endParaRPr lang="en-US" sz="1400" b="1" dirty="0">
              <a:solidFill>
                <a:srgbClr val="000000"/>
              </a:solidFill>
              <a:latin typeface="+mn-lt"/>
            </a:endParaRPr>
          </a:p>
          <a:p>
            <a:r>
              <a:rPr lang="en-US" sz="1400" dirty="0" smtClean="0">
                <a:solidFill>
                  <a:srgbClr val="000000"/>
                </a:solidFill>
                <a:latin typeface="+mn-lt"/>
              </a:rPr>
              <a:t>System changes from one </a:t>
            </a:r>
            <a:br>
              <a:rPr lang="en-US" sz="1400" dirty="0" smtClean="0">
                <a:solidFill>
                  <a:srgbClr val="000000"/>
                </a:solidFill>
                <a:latin typeface="+mn-lt"/>
              </a:rPr>
            </a:br>
            <a:r>
              <a:rPr lang="en-US" sz="1400" dirty="0" smtClean="0">
                <a:solidFill>
                  <a:srgbClr val="000000"/>
                </a:solidFill>
                <a:latin typeface="+mn-lt"/>
              </a:rPr>
              <a:t>ground target to another</a:t>
            </a:r>
            <a:endParaRPr lang="en-US" sz="1400" b="1" dirty="0">
              <a:solidFill>
                <a:srgbClr val="000000"/>
              </a:solidFill>
              <a:latin typeface="+mn-lt"/>
            </a:endParaRPr>
          </a:p>
          <a:p>
            <a:endParaRPr lang="en-US" sz="1200" dirty="0" smtClean="0">
              <a:solidFill>
                <a:srgbClr val="000000"/>
              </a:solidFill>
              <a:latin typeface="+mn-lt"/>
            </a:endParaRPr>
          </a:p>
          <a:p>
            <a:pPr marL="231775" indent="-231775">
              <a:spcBef>
                <a:spcPts val="0"/>
              </a:spcBef>
              <a:spcAft>
                <a:spcPts val="600"/>
              </a:spcAft>
              <a:buFont typeface="Arial" pitchFamily="34" charset="0"/>
              <a:buChar char="•"/>
            </a:pPr>
            <a:r>
              <a:rPr lang="en-US" sz="1200" dirty="0" smtClean="0">
                <a:solidFill>
                  <a:srgbClr val="860000"/>
                </a:solidFill>
                <a:latin typeface="+mn-lt"/>
              </a:rPr>
              <a:t>Changing to a new ground</a:t>
            </a:r>
            <a:br>
              <a:rPr lang="en-US" sz="1200" dirty="0" smtClean="0">
                <a:solidFill>
                  <a:srgbClr val="860000"/>
                </a:solidFill>
                <a:latin typeface="+mn-lt"/>
              </a:rPr>
            </a:br>
            <a:r>
              <a:rPr lang="en-US" sz="1200" dirty="0" smtClean="0">
                <a:solidFill>
                  <a:srgbClr val="860000"/>
                </a:solidFill>
                <a:latin typeface="+mn-lt"/>
              </a:rPr>
              <a:t>target</a:t>
            </a:r>
          </a:p>
          <a:p>
            <a:pPr marL="231775" indent="-231775">
              <a:spcBef>
                <a:spcPts val="0"/>
              </a:spcBef>
              <a:spcAft>
                <a:spcPts val="600"/>
              </a:spcAft>
              <a:buFont typeface="Arial" pitchFamily="34" charset="0"/>
              <a:buChar char="•"/>
            </a:pPr>
            <a:r>
              <a:rPr lang="en-US" sz="1200" dirty="0" smtClean="0">
                <a:solidFill>
                  <a:srgbClr val="860000"/>
                </a:solidFill>
                <a:latin typeface="+mn-lt"/>
              </a:rPr>
              <a:t>Capability to slew through </a:t>
            </a:r>
            <a:br>
              <a:rPr lang="en-US" sz="1200" dirty="0" smtClean="0">
                <a:solidFill>
                  <a:srgbClr val="860000"/>
                </a:solidFill>
                <a:latin typeface="+mn-lt"/>
              </a:rPr>
            </a:br>
            <a:r>
              <a:rPr lang="en-US" sz="1200" dirty="0" smtClean="0">
                <a:solidFill>
                  <a:srgbClr val="860000"/>
                </a:solidFill>
                <a:latin typeface="+mn-lt"/>
              </a:rPr>
              <a:t>2 x maximum off-nadir angle</a:t>
            </a:r>
            <a:br>
              <a:rPr lang="en-US" sz="1200" dirty="0" smtClean="0">
                <a:solidFill>
                  <a:srgbClr val="860000"/>
                </a:solidFill>
                <a:latin typeface="+mn-lt"/>
              </a:rPr>
            </a:br>
            <a:r>
              <a:rPr lang="en-US" sz="1200" dirty="0" smtClean="0">
                <a:solidFill>
                  <a:srgbClr val="860000"/>
                </a:solidFill>
                <a:latin typeface="+mn-lt"/>
              </a:rPr>
              <a:t>in 30 minutes</a:t>
            </a:r>
          </a:p>
        </p:txBody>
      </p:sp>
      <p:sp>
        <p:nvSpPr>
          <p:cNvPr id="9" name="Right Arrow 8"/>
          <p:cNvSpPr/>
          <p:nvPr/>
        </p:nvSpPr>
        <p:spPr bwMode="auto">
          <a:xfrm>
            <a:off x="2743200" y="2133600"/>
            <a:ext cx="533400" cy="3048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sp>
        <p:nvSpPr>
          <p:cNvPr id="15" name="AutoShape 7"/>
          <p:cNvSpPr>
            <a:spLocks noChangeArrowheads="1"/>
          </p:cNvSpPr>
          <p:nvPr/>
        </p:nvSpPr>
        <p:spPr bwMode="auto">
          <a:xfrm>
            <a:off x="3429000" y="4267200"/>
            <a:ext cx="2209800" cy="1981200"/>
          </a:xfrm>
          <a:prstGeom prst="flowChartAlternateProcess">
            <a:avLst/>
          </a:prstGeom>
          <a:solidFill>
            <a:schemeClr val="bg1">
              <a:lumMod val="95000"/>
            </a:schemeClr>
          </a:solidFill>
          <a:ln w="19050">
            <a:solidFill>
              <a:srgbClr val="000000"/>
            </a:solidFill>
            <a:miter lim="800000"/>
            <a:headEnd/>
            <a:tailEnd/>
          </a:ln>
          <a:effectLst>
            <a:outerShdw blurRad="63500" dist="107763" dir="2700000" algn="ctr" rotWithShape="0">
              <a:srgbClr val="000000">
                <a:alpha val="74998"/>
              </a:srgbClr>
            </a:outerShdw>
          </a:effectLst>
        </p:spPr>
        <p:txBody>
          <a:bodyPr wrap="none" anchor="t" anchorCtr="0"/>
          <a:lstStyle/>
          <a:p>
            <a:pPr algn="ctr">
              <a:spcAft>
                <a:spcPts val="600"/>
              </a:spcAft>
            </a:pPr>
            <a:r>
              <a:rPr lang="en-US" sz="1400" b="1" dirty="0" smtClean="0">
                <a:solidFill>
                  <a:srgbClr val="000000"/>
                </a:solidFill>
                <a:latin typeface="+mn-lt"/>
              </a:rPr>
              <a:t>Safe mode</a:t>
            </a:r>
            <a:endParaRPr lang="en-US" sz="1400" b="1" dirty="0">
              <a:solidFill>
                <a:srgbClr val="000000"/>
              </a:solidFill>
              <a:latin typeface="+mn-lt"/>
            </a:endParaRPr>
          </a:p>
          <a:p>
            <a:r>
              <a:rPr lang="en-US" sz="1400" dirty="0" smtClean="0">
                <a:solidFill>
                  <a:srgbClr val="000000"/>
                </a:solidFill>
                <a:latin typeface="+mn-lt"/>
              </a:rPr>
              <a:t>Activated in the case of </a:t>
            </a:r>
            <a:br>
              <a:rPr lang="en-US" sz="1400" dirty="0" smtClean="0">
                <a:solidFill>
                  <a:srgbClr val="000000"/>
                </a:solidFill>
                <a:latin typeface="+mn-lt"/>
              </a:rPr>
            </a:br>
            <a:r>
              <a:rPr lang="en-US" sz="1400" dirty="0" smtClean="0">
                <a:solidFill>
                  <a:srgbClr val="000000"/>
                </a:solidFill>
                <a:latin typeface="+mn-lt"/>
              </a:rPr>
              <a:t>on-orbit faults</a:t>
            </a:r>
            <a:endParaRPr lang="en-US" sz="1200" dirty="0">
              <a:solidFill>
                <a:srgbClr val="000000"/>
              </a:solidFill>
              <a:latin typeface="+mn-lt"/>
            </a:endParaRPr>
          </a:p>
          <a:p>
            <a:endParaRPr lang="en-US" sz="1200" dirty="0" smtClean="0">
              <a:solidFill>
                <a:srgbClr val="000000"/>
              </a:solidFill>
              <a:latin typeface="+mn-lt"/>
            </a:endParaRPr>
          </a:p>
          <a:p>
            <a:pPr marL="231775" indent="-231775">
              <a:spcBef>
                <a:spcPts val="0"/>
              </a:spcBef>
              <a:spcAft>
                <a:spcPts val="600"/>
              </a:spcAft>
              <a:buFont typeface="Arial" pitchFamily="34" charset="0"/>
              <a:buChar char="•"/>
            </a:pPr>
            <a:r>
              <a:rPr lang="en-US" sz="1200" dirty="0" smtClean="0">
                <a:solidFill>
                  <a:srgbClr val="860000"/>
                </a:solidFill>
                <a:latin typeface="+mn-lt"/>
              </a:rPr>
              <a:t>Power consumption is </a:t>
            </a:r>
            <a:br>
              <a:rPr lang="en-US" sz="1200" dirty="0" smtClean="0">
                <a:solidFill>
                  <a:srgbClr val="860000"/>
                </a:solidFill>
                <a:latin typeface="+mn-lt"/>
              </a:rPr>
            </a:br>
            <a:r>
              <a:rPr lang="en-US" sz="1200" dirty="0" smtClean="0">
                <a:solidFill>
                  <a:srgbClr val="860000"/>
                </a:solidFill>
                <a:latin typeface="+mn-lt"/>
              </a:rPr>
              <a:t>reduced</a:t>
            </a:r>
          </a:p>
          <a:p>
            <a:pPr marL="231775" indent="-231775">
              <a:spcBef>
                <a:spcPts val="0"/>
              </a:spcBef>
              <a:spcAft>
                <a:spcPts val="600"/>
              </a:spcAft>
              <a:buFont typeface="Arial" pitchFamily="34" charset="0"/>
              <a:buChar char="•"/>
            </a:pPr>
            <a:r>
              <a:rPr lang="en-US" sz="1200" dirty="0" smtClean="0">
                <a:solidFill>
                  <a:srgbClr val="860000"/>
                </a:solidFill>
                <a:latin typeface="+mn-lt"/>
              </a:rPr>
              <a:t>Passive attitude control</a:t>
            </a:r>
          </a:p>
        </p:txBody>
      </p:sp>
      <p:sp>
        <p:nvSpPr>
          <p:cNvPr id="16" name="AutoShape 7"/>
          <p:cNvSpPr>
            <a:spLocks noChangeArrowheads="1"/>
          </p:cNvSpPr>
          <p:nvPr/>
        </p:nvSpPr>
        <p:spPr bwMode="auto">
          <a:xfrm>
            <a:off x="457200" y="4267200"/>
            <a:ext cx="2209800" cy="1981200"/>
          </a:xfrm>
          <a:prstGeom prst="flowChartAlternateProcess">
            <a:avLst/>
          </a:prstGeom>
          <a:solidFill>
            <a:schemeClr val="bg1">
              <a:lumMod val="95000"/>
            </a:schemeClr>
          </a:solidFill>
          <a:ln w="19050">
            <a:solidFill>
              <a:srgbClr val="000000"/>
            </a:solidFill>
            <a:miter lim="800000"/>
            <a:headEnd/>
            <a:tailEnd/>
          </a:ln>
          <a:effectLst>
            <a:outerShdw blurRad="63500" dist="107763" dir="2700000" algn="ctr" rotWithShape="0">
              <a:srgbClr val="000000">
                <a:alpha val="74998"/>
              </a:srgbClr>
            </a:outerShdw>
          </a:effectLst>
        </p:spPr>
        <p:txBody>
          <a:bodyPr wrap="none" anchor="t" anchorCtr="0"/>
          <a:lstStyle/>
          <a:p>
            <a:pPr algn="ctr">
              <a:spcAft>
                <a:spcPts val="600"/>
              </a:spcAft>
            </a:pPr>
            <a:r>
              <a:rPr lang="en-US" sz="1400" b="1" dirty="0" smtClean="0">
                <a:solidFill>
                  <a:srgbClr val="000000"/>
                </a:solidFill>
                <a:latin typeface="+mn-lt"/>
              </a:rPr>
              <a:t>Acquisition</a:t>
            </a:r>
            <a:endParaRPr lang="en-US" sz="1400" b="1" dirty="0">
              <a:solidFill>
                <a:srgbClr val="000000"/>
              </a:solidFill>
              <a:latin typeface="+mn-lt"/>
            </a:endParaRPr>
          </a:p>
          <a:p>
            <a:r>
              <a:rPr lang="en-US" sz="1400" dirty="0" smtClean="0">
                <a:solidFill>
                  <a:srgbClr val="000000"/>
                </a:solidFill>
                <a:latin typeface="+mn-lt"/>
              </a:rPr>
              <a:t>Initial mode after LV </a:t>
            </a:r>
            <a:br>
              <a:rPr lang="en-US" sz="1400" dirty="0" smtClean="0">
                <a:solidFill>
                  <a:srgbClr val="000000"/>
                </a:solidFill>
                <a:latin typeface="+mn-lt"/>
              </a:rPr>
            </a:br>
            <a:r>
              <a:rPr lang="en-US" sz="1400" dirty="0" smtClean="0">
                <a:solidFill>
                  <a:srgbClr val="000000"/>
                </a:solidFill>
                <a:latin typeface="+mn-lt"/>
              </a:rPr>
              <a:t>separation</a:t>
            </a:r>
            <a:endParaRPr lang="en-US" sz="1200" dirty="0">
              <a:solidFill>
                <a:srgbClr val="000000"/>
              </a:solidFill>
              <a:latin typeface="+mn-lt"/>
            </a:endParaRPr>
          </a:p>
          <a:p>
            <a:endParaRPr lang="en-US" sz="1200" dirty="0" smtClean="0">
              <a:solidFill>
                <a:srgbClr val="000000"/>
              </a:solidFill>
              <a:latin typeface="+mn-lt"/>
            </a:endParaRPr>
          </a:p>
          <a:p>
            <a:pPr marL="231775" indent="-231775">
              <a:spcBef>
                <a:spcPts val="0"/>
              </a:spcBef>
              <a:spcAft>
                <a:spcPts val="600"/>
              </a:spcAft>
              <a:buFont typeface="Arial" pitchFamily="34" charset="0"/>
              <a:buChar char="•"/>
            </a:pPr>
            <a:r>
              <a:rPr lang="en-US" sz="1200" dirty="0" smtClean="0">
                <a:solidFill>
                  <a:srgbClr val="860000"/>
                </a:solidFill>
                <a:latin typeface="+mn-lt"/>
              </a:rPr>
              <a:t>Initial attitude </a:t>
            </a:r>
            <a:br>
              <a:rPr lang="en-US" sz="1200" dirty="0" smtClean="0">
                <a:solidFill>
                  <a:srgbClr val="860000"/>
                </a:solidFill>
                <a:latin typeface="+mn-lt"/>
              </a:rPr>
            </a:br>
            <a:r>
              <a:rPr lang="en-US" sz="1200" dirty="0" smtClean="0">
                <a:solidFill>
                  <a:srgbClr val="860000"/>
                </a:solidFill>
                <a:latin typeface="+mn-lt"/>
              </a:rPr>
              <a:t>determination</a:t>
            </a:r>
          </a:p>
          <a:p>
            <a:pPr marL="231775" indent="-231775">
              <a:spcBef>
                <a:spcPts val="0"/>
              </a:spcBef>
              <a:spcAft>
                <a:spcPts val="600"/>
              </a:spcAft>
              <a:buFont typeface="Arial" pitchFamily="34" charset="0"/>
              <a:buChar char="•"/>
            </a:pPr>
            <a:r>
              <a:rPr lang="en-US" sz="1200" dirty="0" smtClean="0">
                <a:solidFill>
                  <a:srgbClr val="860000"/>
                </a:solidFill>
                <a:latin typeface="+mn-lt"/>
              </a:rPr>
              <a:t>Ground station</a:t>
            </a:r>
            <a:br>
              <a:rPr lang="en-US" sz="1200" dirty="0" smtClean="0">
                <a:solidFill>
                  <a:srgbClr val="860000"/>
                </a:solidFill>
                <a:latin typeface="+mn-lt"/>
              </a:rPr>
            </a:br>
            <a:r>
              <a:rPr lang="en-US" sz="1200" dirty="0" smtClean="0">
                <a:solidFill>
                  <a:srgbClr val="860000"/>
                </a:solidFill>
                <a:latin typeface="+mn-lt"/>
              </a:rPr>
              <a:t>initial acquisition</a:t>
            </a:r>
          </a:p>
        </p:txBody>
      </p:sp>
      <p:sp>
        <p:nvSpPr>
          <p:cNvPr id="17" name="Right Arrow 16"/>
          <p:cNvSpPr/>
          <p:nvPr/>
        </p:nvSpPr>
        <p:spPr bwMode="auto">
          <a:xfrm rot="5400000" flipH="1">
            <a:off x="1104900" y="3771900"/>
            <a:ext cx="838200" cy="304800"/>
          </a:xfrm>
          <a:prstGeom prst="rightArrow">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sp>
        <p:nvSpPr>
          <p:cNvPr id="18" name="Right Arrow 17"/>
          <p:cNvSpPr/>
          <p:nvPr/>
        </p:nvSpPr>
        <p:spPr bwMode="auto">
          <a:xfrm flipH="1">
            <a:off x="2743200" y="2514600"/>
            <a:ext cx="533400" cy="3048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sp>
        <p:nvSpPr>
          <p:cNvPr id="19" name="Right Arrow 18"/>
          <p:cNvSpPr/>
          <p:nvPr/>
        </p:nvSpPr>
        <p:spPr bwMode="auto">
          <a:xfrm>
            <a:off x="5715000" y="2133600"/>
            <a:ext cx="609600" cy="3048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sp>
        <p:nvSpPr>
          <p:cNvPr id="20" name="Right Arrow 19"/>
          <p:cNvSpPr/>
          <p:nvPr/>
        </p:nvSpPr>
        <p:spPr bwMode="auto">
          <a:xfrm flipH="1">
            <a:off x="5715000" y="2514600"/>
            <a:ext cx="609600" cy="3048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sp>
        <p:nvSpPr>
          <p:cNvPr id="22" name="Right Arrow 21"/>
          <p:cNvSpPr/>
          <p:nvPr/>
        </p:nvSpPr>
        <p:spPr bwMode="auto">
          <a:xfrm>
            <a:off x="2590800" y="5029200"/>
            <a:ext cx="914400" cy="304800"/>
          </a:xfrm>
          <a:prstGeom prst="rightArrow">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sp>
        <p:nvSpPr>
          <p:cNvPr id="23" name="Right Arrow 22"/>
          <p:cNvSpPr/>
          <p:nvPr/>
        </p:nvSpPr>
        <p:spPr bwMode="auto">
          <a:xfrm rot="2647090">
            <a:off x="2394864" y="3855932"/>
            <a:ext cx="1524000" cy="304800"/>
          </a:xfrm>
          <a:prstGeom prst="rightArrow">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sp>
        <p:nvSpPr>
          <p:cNvPr id="24" name="Right Arrow 23"/>
          <p:cNvSpPr/>
          <p:nvPr/>
        </p:nvSpPr>
        <p:spPr bwMode="auto">
          <a:xfrm rot="5400000">
            <a:off x="4114800" y="3733800"/>
            <a:ext cx="914400" cy="304800"/>
          </a:xfrm>
          <a:prstGeom prst="rightArrow">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sp>
        <p:nvSpPr>
          <p:cNvPr id="25" name="Right Arrow 24"/>
          <p:cNvSpPr/>
          <p:nvPr/>
        </p:nvSpPr>
        <p:spPr bwMode="auto">
          <a:xfrm rot="8100000">
            <a:off x="5146208" y="3887786"/>
            <a:ext cx="1408578" cy="267822"/>
          </a:xfrm>
          <a:prstGeom prst="rightArrow">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sp>
        <p:nvSpPr>
          <p:cNvPr id="21" name="Right Arrow 20"/>
          <p:cNvSpPr/>
          <p:nvPr/>
        </p:nvSpPr>
        <p:spPr bwMode="auto">
          <a:xfrm rot="10800000">
            <a:off x="2590800" y="5410200"/>
            <a:ext cx="914400" cy="304800"/>
          </a:xfrm>
          <a:prstGeom prst="rightArrow">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sp>
        <p:nvSpPr>
          <p:cNvPr id="27" name="Rectangle 26"/>
          <p:cNvSpPr/>
          <p:nvPr/>
        </p:nvSpPr>
        <p:spPr bwMode="auto">
          <a:xfrm>
            <a:off x="7467600" y="5105400"/>
            <a:ext cx="228600" cy="228600"/>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cxnSp>
        <p:nvCxnSpPr>
          <p:cNvPr id="29" name="Straight Connector 28"/>
          <p:cNvCxnSpPr/>
          <p:nvPr/>
        </p:nvCxnSpPr>
        <p:spPr bwMode="auto">
          <a:xfrm>
            <a:off x="7467600" y="5865812"/>
            <a:ext cx="228600" cy="1588"/>
          </a:xfrm>
          <a:prstGeom prst="line">
            <a:avLst/>
          </a:prstGeom>
          <a:solidFill>
            <a:srgbClr val="00B8FF"/>
          </a:solidFill>
          <a:ln w="25400" cap="flat" cmpd="sng" algn="ctr">
            <a:solidFill>
              <a:srgbClr val="FF0000"/>
            </a:solidFill>
            <a:prstDash val="solid"/>
            <a:round/>
            <a:headEnd type="none" w="med" len="med"/>
            <a:tailEnd type="none" w="med" len="med"/>
          </a:ln>
          <a:effectLst/>
        </p:spPr>
      </p:cxnSp>
      <p:cxnSp>
        <p:nvCxnSpPr>
          <p:cNvPr id="34" name="Straight Connector 33"/>
          <p:cNvCxnSpPr>
            <a:stCxn id="27" idx="2"/>
          </p:cNvCxnSpPr>
          <p:nvPr/>
        </p:nvCxnSpPr>
        <p:spPr bwMode="auto">
          <a:xfrm rot="5400000">
            <a:off x="7258050" y="5543550"/>
            <a:ext cx="533400" cy="114300"/>
          </a:xfrm>
          <a:prstGeom prst="line">
            <a:avLst/>
          </a:prstGeom>
          <a:solidFill>
            <a:srgbClr val="00B8FF"/>
          </a:solidFill>
          <a:ln w="9525" cap="flat" cmpd="sng" algn="ctr">
            <a:solidFill>
              <a:schemeClr val="tx1"/>
            </a:solidFill>
            <a:prstDash val="dash"/>
            <a:round/>
            <a:headEnd type="none" w="med" len="med"/>
            <a:tailEnd type="none" w="med" len="med"/>
          </a:ln>
          <a:effectLst/>
        </p:spPr>
      </p:cxnSp>
      <p:cxnSp>
        <p:nvCxnSpPr>
          <p:cNvPr id="35" name="Straight Connector 34"/>
          <p:cNvCxnSpPr>
            <a:stCxn id="27" idx="2"/>
          </p:cNvCxnSpPr>
          <p:nvPr/>
        </p:nvCxnSpPr>
        <p:spPr bwMode="auto">
          <a:xfrm rot="16200000" flipH="1">
            <a:off x="7372350" y="5543550"/>
            <a:ext cx="533400" cy="114300"/>
          </a:xfrm>
          <a:prstGeom prst="line">
            <a:avLst/>
          </a:prstGeom>
          <a:solidFill>
            <a:srgbClr val="00B8FF"/>
          </a:solidFill>
          <a:ln w="9525" cap="flat" cmpd="sng" algn="ctr">
            <a:solidFill>
              <a:schemeClr val="tx1"/>
            </a:solidFill>
            <a:prstDash val="dash"/>
            <a:round/>
            <a:headEnd type="none" w="med" len="med"/>
            <a:tailEnd type="none" w="med" len="med"/>
          </a:ln>
          <a:effectLst/>
        </p:spPr>
      </p:cxnSp>
      <p:sp>
        <p:nvSpPr>
          <p:cNvPr id="39" name="Rectangle 38"/>
          <p:cNvSpPr/>
          <p:nvPr/>
        </p:nvSpPr>
        <p:spPr bwMode="auto">
          <a:xfrm rot="-3000000">
            <a:off x="6826689" y="5211070"/>
            <a:ext cx="228600" cy="228600"/>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cxnSp>
        <p:nvCxnSpPr>
          <p:cNvPr id="40" name="Straight Connector 39"/>
          <p:cNvCxnSpPr>
            <a:stCxn id="39" idx="2"/>
          </p:cNvCxnSpPr>
          <p:nvPr/>
        </p:nvCxnSpPr>
        <p:spPr bwMode="auto">
          <a:xfrm>
            <a:off x="7028548" y="5398841"/>
            <a:ext cx="439052" cy="468559"/>
          </a:xfrm>
          <a:prstGeom prst="line">
            <a:avLst/>
          </a:prstGeom>
          <a:solidFill>
            <a:srgbClr val="00B8FF"/>
          </a:solidFill>
          <a:ln w="9525" cap="flat" cmpd="sng" algn="ctr">
            <a:solidFill>
              <a:schemeClr val="tx1"/>
            </a:solidFill>
            <a:prstDash val="dash"/>
            <a:round/>
            <a:headEnd type="none" w="med" len="med"/>
            <a:tailEnd type="none" w="med" len="med"/>
          </a:ln>
          <a:effectLst/>
        </p:spPr>
      </p:cxnSp>
      <p:cxnSp>
        <p:nvCxnSpPr>
          <p:cNvPr id="44" name="Straight Connector 43"/>
          <p:cNvCxnSpPr>
            <a:stCxn id="39" idx="2"/>
          </p:cNvCxnSpPr>
          <p:nvPr/>
        </p:nvCxnSpPr>
        <p:spPr bwMode="auto">
          <a:xfrm>
            <a:off x="7028548" y="5398841"/>
            <a:ext cx="667652" cy="468559"/>
          </a:xfrm>
          <a:prstGeom prst="line">
            <a:avLst/>
          </a:prstGeom>
          <a:solidFill>
            <a:srgbClr val="00B8FF"/>
          </a:solidFill>
          <a:ln w="9525" cap="flat" cmpd="sng" algn="ctr">
            <a:solidFill>
              <a:schemeClr val="tx1"/>
            </a:solidFill>
            <a:prstDash val="dash"/>
            <a:round/>
            <a:headEnd type="none" w="med" len="med"/>
            <a:tailEnd type="none" w="med" len="med"/>
          </a:ln>
          <a:effectLst/>
        </p:spPr>
      </p:cxnSp>
      <p:sp>
        <p:nvSpPr>
          <p:cNvPr id="47" name="Rectangle 46"/>
          <p:cNvSpPr/>
          <p:nvPr/>
        </p:nvSpPr>
        <p:spPr bwMode="auto">
          <a:xfrm rot="3000000">
            <a:off x="8123930" y="5211070"/>
            <a:ext cx="228600" cy="228600"/>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cxnSp>
        <p:nvCxnSpPr>
          <p:cNvPr id="51" name="Straight Connector 50"/>
          <p:cNvCxnSpPr>
            <a:stCxn id="47" idx="2"/>
          </p:cNvCxnSpPr>
          <p:nvPr/>
        </p:nvCxnSpPr>
        <p:spPr bwMode="auto">
          <a:xfrm rot="10800000" flipV="1">
            <a:off x="7467601" y="5398840"/>
            <a:ext cx="683071" cy="468559"/>
          </a:xfrm>
          <a:prstGeom prst="line">
            <a:avLst/>
          </a:prstGeom>
          <a:solidFill>
            <a:srgbClr val="00B8FF"/>
          </a:solidFill>
          <a:ln w="9525" cap="flat" cmpd="sng" algn="ctr">
            <a:solidFill>
              <a:schemeClr val="tx1"/>
            </a:solidFill>
            <a:prstDash val="dash"/>
            <a:round/>
            <a:headEnd type="none" w="med" len="med"/>
            <a:tailEnd type="none" w="med" len="med"/>
          </a:ln>
          <a:effectLst/>
        </p:spPr>
      </p:cxnSp>
      <p:cxnSp>
        <p:nvCxnSpPr>
          <p:cNvPr id="54" name="Straight Connector 53"/>
          <p:cNvCxnSpPr>
            <a:stCxn id="47" idx="2"/>
          </p:cNvCxnSpPr>
          <p:nvPr/>
        </p:nvCxnSpPr>
        <p:spPr bwMode="auto">
          <a:xfrm rot="10800000" flipV="1">
            <a:off x="7696201" y="5398840"/>
            <a:ext cx="454471" cy="468559"/>
          </a:xfrm>
          <a:prstGeom prst="line">
            <a:avLst/>
          </a:prstGeom>
          <a:solidFill>
            <a:srgbClr val="00B8FF"/>
          </a:solidFill>
          <a:ln w="9525" cap="flat" cmpd="sng" algn="ctr">
            <a:solidFill>
              <a:schemeClr val="tx1"/>
            </a:solidFill>
            <a:prstDash val="dash"/>
            <a:round/>
            <a:headEnd type="none" w="med" len="med"/>
            <a:tailEnd type="none" w="med" len="med"/>
          </a:ln>
          <a:effectLst/>
        </p:spPr>
      </p:cxnSp>
      <p:sp>
        <p:nvSpPr>
          <p:cNvPr id="57" name="TextBox 62"/>
          <p:cNvSpPr txBox="1">
            <a:spLocks noChangeArrowheads="1"/>
          </p:cNvSpPr>
          <p:nvPr/>
        </p:nvSpPr>
        <p:spPr bwMode="auto">
          <a:xfrm>
            <a:off x="8153400" y="5574268"/>
            <a:ext cx="990600" cy="369332"/>
          </a:xfrm>
          <a:prstGeom prst="rect">
            <a:avLst/>
          </a:prstGeom>
          <a:noFill/>
          <a:ln w="9525">
            <a:noFill/>
            <a:miter lim="800000"/>
            <a:headEnd/>
            <a:tailEnd/>
          </a:ln>
        </p:spPr>
        <p:txBody>
          <a:bodyPr wrap="square">
            <a:spAutoFit/>
          </a:bodyPr>
          <a:lstStyle/>
          <a:p>
            <a:pPr marL="0" lvl="2"/>
            <a:r>
              <a:rPr lang="en-US" sz="900" dirty="0" smtClean="0">
                <a:solidFill>
                  <a:schemeClr val="tx1"/>
                </a:solidFill>
                <a:latin typeface="Times New Roman" pitchFamily="18" charset="0"/>
                <a:cs typeface="Times New Roman" pitchFamily="18" charset="0"/>
              </a:rPr>
              <a:t>View along the velocity vector</a:t>
            </a:r>
            <a:endParaRPr lang="en-US" sz="900" dirty="0">
              <a:solidFill>
                <a:schemeClr val="tx1"/>
              </a:solidFill>
              <a:latin typeface="Times New Roman" pitchFamily="18" charset="0"/>
              <a:cs typeface="Times New Roman" pitchFamily="18" charset="0"/>
            </a:endParaRPr>
          </a:p>
        </p:txBody>
      </p:sp>
      <p:sp>
        <p:nvSpPr>
          <p:cNvPr id="58" name="TextBox 62"/>
          <p:cNvSpPr txBox="1">
            <a:spLocks noChangeArrowheads="1"/>
          </p:cNvSpPr>
          <p:nvPr/>
        </p:nvSpPr>
        <p:spPr bwMode="auto">
          <a:xfrm>
            <a:off x="7315200" y="5865168"/>
            <a:ext cx="533400" cy="230832"/>
          </a:xfrm>
          <a:prstGeom prst="rect">
            <a:avLst/>
          </a:prstGeom>
          <a:noFill/>
          <a:ln w="9525">
            <a:noFill/>
            <a:miter lim="800000"/>
            <a:headEnd/>
            <a:tailEnd/>
          </a:ln>
        </p:spPr>
        <p:txBody>
          <a:bodyPr wrap="square">
            <a:spAutoFit/>
          </a:bodyPr>
          <a:lstStyle/>
          <a:p>
            <a:pPr marL="0" lvl="2" algn="ctr"/>
            <a:r>
              <a:rPr lang="en-US" sz="900" dirty="0" smtClean="0">
                <a:solidFill>
                  <a:schemeClr val="tx1"/>
                </a:solidFill>
                <a:latin typeface="Times New Roman" pitchFamily="18" charset="0"/>
                <a:cs typeface="Times New Roman" pitchFamily="18" charset="0"/>
              </a:rPr>
              <a:t>Target</a:t>
            </a:r>
            <a:endParaRPr lang="en-US" sz="900" dirty="0">
              <a:solidFill>
                <a:schemeClr val="tx1"/>
              </a:solidFill>
              <a:latin typeface="Times New Roman" pitchFamily="18" charset="0"/>
              <a:cs typeface="Times New Roman" pitchFamily="18" charset="0"/>
            </a:endParaRPr>
          </a:p>
        </p:txBody>
      </p:sp>
      <p:sp>
        <p:nvSpPr>
          <p:cNvPr id="59" name="TextBox 62"/>
          <p:cNvSpPr txBox="1">
            <a:spLocks noChangeArrowheads="1"/>
          </p:cNvSpPr>
          <p:nvPr/>
        </p:nvSpPr>
        <p:spPr bwMode="auto">
          <a:xfrm>
            <a:off x="6553200" y="5407968"/>
            <a:ext cx="533400" cy="230832"/>
          </a:xfrm>
          <a:prstGeom prst="rect">
            <a:avLst/>
          </a:prstGeom>
          <a:noFill/>
          <a:ln w="9525">
            <a:noFill/>
            <a:miter lim="800000"/>
            <a:headEnd/>
            <a:tailEnd/>
          </a:ln>
        </p:spPr>
        <p:txBody>
          <a:bodyPr wrap="square">
            <a:spAutoFit/>
          </a:bodyPr>
          <a:lstStyle/>
          <a:p>
            <a:pPr marL="0" lvl="2"/>
            <a:r>
              <a:rPr lang="en-US" sz="900" dirty="0" smtClean="0">
                <a:solidFill>
                  <a:schemeClr val="tx1"/>
                </a:solidFill>
                <a:latin typeface="Times New Roman" pitchFamily="18" charset="0"/>
                <a:cs typeface="Times New Roman" pitchFamily="18" charset="0"/>
              </a:rPr>
              <a:t>pass 1</a:t>
            </a:r>
            <a:endParaRPr lang="en-US" sz="900" dirty="0">
              <a:solidFill>
                <a:schemeClr val="tx1"/>
              </a:solidFill>
              <a:latin typeface="Times New Roman" pitchFamily="18" charset="0"/>
              <a:cs typeface="Times New Roman" pitchFamily="18" charset="0"/>
            </a:endParaRPr>
          </a:p>
        </p:txBody>
      </p:sp>
      <p:sp>
        <p:nvSpPr>
          <p:cNvPr id="60" name="TextBox 62"/>
          <p:cNvSpPr txBox="1">
            <a:spLocks noChangeArrowheads="1"/>
          </p:cNvSpPr>
          <p:nvPr/>
        </p:nvSpPr>
        <p:spPr bwMode="auto">
          <a:xfrm>
            <a:off x="7086600" y="5103168"/>
            <a:ext cx="533400" cy="230832"/>
          </a:xfrm>
          <a:prstGeom prst="rect">
            <a:avLst/>
          </a:prstGeom>
          <a:noFill/>
          <a:ln w="9525">
            <a:noFill/>
            <a:miter lim="800000"/>
            <a:headEnd/>
            <a:tailEnd/>
          </a:ln>
        </p:spPr>
        <p:txBody>
          <a:bodyPr wrap="square">
            <a:spAutoFit/>
          </a:bodyPr>
          <a:lstStyle/>
          <a:p>
            <a:pPr marL="0" lvl="2"/>
            <a:r>
              <a:rPr lang="en-US" sz="900" dirty="0" smtClean="0">
                <a:solidFill>
                  <a:schemeClr val="tx1"/>
                </a:solidFill>
                <a:latin typeface="Times New Roman" pitchFamily="18" charset="0"/>
                <a:cs typeface="Times New Roman" pitchFamily="18" charset="0"/>
              </a:rPr>
              <a:t>pass 2</a:t>
            </a:r>
            <a:endParaRPr lang="en-US" sz="900" dirty="0">
              <a:solidFill>
                <a:schemeClr val="tx1"/>
              </a:solidFill>
              <a:latin typeface="Times New Roman" pitchFamily="18" charset="0"/>
              <a:cs typeface="Times New Roman" pitchFamily="18" charset="0"/>
            </a:endParaRPr>
          </a:p>
        </p:txBody>
      </p:sp>
      <p:sp>
        <p:nvSpPr>
          <p:cNvPr id="61" name="TextBox 62"/>
          <p:cNvSpPr txBox="1">
            <a:spLocks noChangeArrowheads="1"/>
          </p:cNvSpPr>
          <p:nvPr/>
        </p:nvSpPr>
        <p:spPr bwMode="auto">
          <a:xfrm>
            <a:off x="8305800" y="5103168"/>
            <a:ext cx="533400" cy="230832"/>
          </a:xfrm>
          <a:prstGeom prst="rect">
            <a:avLst/>
          </a:prstGeom>
          <a:noFill/>
          <a:ln w="9525">
            <a:noFill/>
            <a:miter lim="800000"/>
            <a:headEnd/>
            <a:tailEnd/>
          </a:ln>
        </p:spPr>
        <p:txBody>
          <a:bodyPr wrap="square">
            <a:spAutoFit/>
          </a:bodyPr>
          <a:lstStyle/>
          <a:p>
            <a:pPr marL="0" lvl="2"/>
            <a:r>
              <a:rPr lang="en-US" sz="900" dirty="0" smtClean="0">
                <a:solidFill>
                  <a:schemeClr val="tx1"/>
                </a:solidFill>
                <a:latin typeface="Times New Roman" pitchFamily="18" charset="0"/>
                <a:cs typeface="Times New Roman" pitchFamily="18" charset="0"/>
              </a:rPr>
              <a:t>pass 3</a:t>
            </a:r>
            <a:endParaRPr lang="en-US" sz="900" dirty="0">
              <a:solidFill>
                <a:schemeClr val="tx1"/>
              </a:solidFill>
              <a:latin typeface="Times New Roman" pitchFamily="18" charset="0"/>
              <a:cs typeface="Times New Roman" pitchFamily="18" charset="0"/>
            </a:endParaRPr>
          </a:p>
        </p:txBody>
      </p:sp>
      <p:sp>
        <p:nvSpPr>
          <p:cNvPr id="36" name="Right Arrow 35"/>
          <p:cNvSpPr/>
          <p:nvPr/>
        </p:nvSpPr>
        <p:spPr bwMode="auto">
          <a:xfrm>
            <a:off x="-381000" y="5029200"/>
            <a:ext cx="914400" cy="304800"/>
          </a:xfrm>
          <a:prstGeom prst="rightArrow">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1"/>
          </p:nvPr>
        </p:nvSpPr>
        <p:spPr>
          <a:xfrm>
            <a:off x="685800" y="1371600"/>
            <a:ext cx="4343400" cy="4814887"/>
          </a:xfrm>
        </p:spPr>
        <p:txBody>
          <a:bodyPr/>
          <a:lstStyle/>
          <a:p>
            <a:r>
              <a:rPr lang="en-US" sz="1600" dirty="0" smtClean="0"/>
              <a:t>Utilized </a:t>
            </a:r>
            <a:r>
              <a:rPr lang="en-US" sz="1600" dirty="0" smtClean="0"/>
              <a:t>GINA </a:t>
            </a:r>
            <a:r>
              <a:rPr lang="en-US" sz="1600" dirty="0" smtClean="0"/>
              <a:t>(Generalized Information Network Analysis)</a:t>
            </a:r>
            <a:br>
              <a:rPr lang="en-US" sz="1600" dirty="0" smtClean="0"/>
            </a:br>
            <a:r>
              <a:rPr lang="en-US" sz="1600" dirty="0" smtClean="0"/>
              <a:t>methodology</a:t>
            </a:r>
          </a:p>
          <a:p>
            <a:endParaRPr lang="en-US" sz="1600" dirty="0" smtClean="0"/>
          </a:p>
          <a:p>
            <a:r>
              <a:rPr lang="en-US" sz="1600" dirty="0" smtClean="0"/>
              <a:t>Spiral 1 (Mid-Term):</a:t>
            </a:r>
          </a:p>
          <a:p>
            <a:pPr lvl="1">
              <a:spcAft>
                <a:spcPts val="600"/>
              </a:spcAft>
            </a:pPr>
            <a:r>
              <a:rPr lang="en-US" sz="1400" dirty="0" smtClean="0"/>
              <a:t>Start with simplest mission definition and driving requirements</a:t>
            </a:r>
          </a:p>
          <a:p>
            <a:pPr lvl="1">
              <a:spcAft>
                <a:spcPts val="600"/>
              </a:spcAft>
            </a:pPr>
            <a:r>
              <a:rPr lang="en-US" sz="1400" dirty="0" smtClean="0"/>
              <a:t>Define model structure for critical subsystems and combine to create system interface</a:t>
            </a:r>
          </a:p>
          <a:p>
            <a:endParaRPr lang="en-US" sz="1600" dirty="0" smtClean="0"/>
          </a:p>
          <a:p>
            <a:r>
              <a:rPr lang="en-US" sz="1600" dirty="0" smtClean="0"/>
              <a:t>Spiral 2 (End of Term):</a:t>
            </a:r>
          </a:p>
          <a:p>
            <a:pPr lvl="1">
              <a:lnSpc>
                <a:spcPct val="100000"/>
              </a:lnSpc>
              <a:spcAft>
                <a:spcPts val="600"/>
              </a:spcAft>
            </a:pPr>
            <a:r>
              <a:rPr lang="en-US" sz="1400" dirty="0" smtClean="0"/>
              <a:t>Add </a:t>
            </a:r>
            <a:r>
              <a:rPr lang="en-US" sz="1400" dirty="0" smtClean="0"/>
              <a:t>new subsystem models</a:t>
            </a:r>
            <a:endParaRPr lang="en-US" sz="1400" dirty="0" smtClean="0"/>
          </a:p>
          <a:p>
            <a:pPr lvl="1">
              <a:lnSpc>
                <a:spcPct val="100000"/>
              </a:lnSpc>
              <a:spcAft>
                <a:spcPts val="600"/>
              </a:spcAft>
            </a:pPr>
            <a:r>
              <a:rPr lang="en-US" sz="1400" dirty="0" smtClean="0"/>
              <a:t>Add new features to existing models</a:t>
            </a:r>
            <a:r>
              <a:rPr lang="en-US" sz="1400" dirty="0" smtClean="0"/>
              <a:t> </a:t>
            </a:r>
            <a:endParaRPr lang="en-US" sz="1400" dirty="0" smtClean="0"/>
          </a:p>
          <a:p>
            <a:pPr lvl="1">
              <a:lnSpc>
                <a:spcPct val="100000"/>
              </a:lnSpc>
              <a:spcAft>
                <a:spcPts val="600"/>
              </a:spcAft>
            </a:pPr>
            <a:r>
              <a:rPr lang="en-US" sz="1400" dirty="0" smtClean="0"/>
              <a:t>Iterate to find optimum design solution </a:t>
            </a:r>
          </a:p>
          <a:p>
            <a:endParaRPr lang="en-US" sz="1800" dirty="0" smtClean="0"/>
          </a:p>
          <a:p>
            <a:endParaRPr lang="en-US" sz="1800" dirty="0" smtClean="0"/>
          </a:p>
          <a:p>
            <a:endParaRPr lang="en-US" sz="1800" dirty="0"/>
          </a:p>
        </p:txBody>
      </p:sp>
      <p:sp>
        <p:nvSpPr>
          <p:cNvPr id="4" name="Title 3"/>
          <p:cNvSpPr>
            <a:spLocks noGrp="1"/>
          </p:cNvSpPr>
          <p:nvPr>
            <p:ph type="title"/>
          </p:nvPr>
        </p:nvSpPr>
        <p:spPr/>
        <p:txBody>
          <a:bodyPr/>
          <a:lstStyle/>
          <a:p>
            <a:r>
              <a:rPr lang="en-US" dirty="0" smtClean="0"/>
              <a:t>Systems Modeling </a:t>
            </a:r>
            <a:r>
              <a:rPr lang="en-US" dirty="0" smtClean="0"/>
              <a:t>Approach (1 of 2)</a:t>
            </a:r>
            <a:endParaRPr lang="en-US" dirty="0"/>
          </a:p>
        </p:txBody>
      </p:sp>
      <p:sp>
        <p:nvSpPr>
          <p:cNvPr id="5" name="Slide Number Placeholder 4"/>
          <p:cNvSpPr>
            <a:spLocks noGrp="1"/>
          </p:cNvSpPr>
          <p:nvPr>
            <p:ph type="sldNum" idx="10"/>
          </p:nvPr>
        </p:nvSpPr>
        <p:spPr/>
        <p:txBody>
          <a:bodyPr/>
          <a:lstStyle/>
          <a:p>
            <a:pPr>
              <a:defRPr/>
            </a:pPr>
            <a:fld id="{882F10D4-11C2-47C9-B1C6-A92C055ECEEF}" type="slidenum">
              <a:rPr lang="en-US" smtClean="0"/>
              <a:pPr>
                <a:defRPr/>
              </a:pPr>
              <a:t>5</a:t>
            </a:fld>
            <a:endParaRPr lang="en-US"/>
          </a:p>
        </p:txBody>
      </p:sp>
      <p:grpSp>
        <p:nvGrpSpPr>
          <p:cNvPr id="3" name="Group 3"/>
          <p:cNvGrpSpPr>
            <a:grpSpLocks/>
          </p:cNvGrpSpPr>
          <p:nvPr/>
        </p:nvGrpSpPr>
        <p:grpSpPr bwMode="auto">
          <a:xfrm>
            <a:off x="3657600" y="1143000"/>
            <a:ext cx="5269445" cy="3908425"/>
            <a:chOff x="35" y="1208"/>
            <a:chExt cx="4189" cy="2584"/>
          </a:xfrm>
        </p:grpSpPr>
        <p:grpSp>
          <p:nvGrpSpPr>
            <p:cNvPr id="6" name="Group 4"/>
            <p:cNvGrpSpPr>
              <a:grpSpLocks/>
            </p:cNvGrpSpPr>
            <p:nvPr/>
          </p:nvGrpSpPr>
          <p:grpSpPr bwMode="auto">
            <a:xfrm>
              <a:off x="35" y="1208"/>
              <a:ext cx="4189" cy="2584"/>
              <a:chOff x="35" y="1208"/>
              <a:chExt cx="4189" cy="2584"/>
            </a:xfrm>
          </p:grpSpPr>
          <p:grpSp>
            <p:nvGrpSpPr>
              <p:cNvPr id="7" name="Group 5"/>
              <p:cNvGrpSpPr>
                <a:grpSpLocks/>
              </p:cNvGrpSpPr>
              <p:nvPr/>
            </p:nvGrpSpPr>
            <p:grpSpPr bwMode="auto">
              <a:xfrm>
                <a:off x="35" y="1536"/>
                <a:ext cx="3941" cy="2016"/>
                <a:chOff x="159" y="1536"/>
                <a:chExt cx="3941" cy="2016"/>
              </a:xfrm>
            </p:grpSpPr>
            <p:grpSp>
              <p:nvGrpSpPr>
                <p:cNvPr id="9" name="Group 6"/>
                <p:cNvGrpSpPr>
                  <a:grpSpLocks/>
                </p:cNvGrpSpPr>
                <p:nvPr/>
              </p:nvGrpSpPr>
              <p:grpSpPr bwMode="auto">
                <a:xfrm>
                  <a:off x="159" y="1536"/>
                  <a:ext cx="3941" cy="2016"/>
                  <a:chOff x="159" y="1536"/>
                  <a:chExt cx="3941" cy="2016"/>
                </a:xfrm>
              </p:grpSpPr>
              <p:sp>
                <p:nvSpPr>
                  <p:cNvPr id="19" name="AutoShape 7"/>
                  <p:cNvSpPr>
                    <a:spLocks noChangeArrowheads="1"/>
                  </p:cNvSpPr>
                  <p:nvPr/>
                </p:nvSpPr>
                <p:spPr bwMode="auto">
                  <a:xfrm>
                    <a:off x="159" y="1813"/>
                    <a:ext cx="768" cy="384"/>
                  </a:xfrm>
                  <a:prstGeom prst="flowChartAlternateProcess">
                    <a:avLst/>
                  </a:prstGeom>
                  <a:solidFill>
                    <a:srgbClr val="FFFF99"/>
                  </a:solidFill>
                  <a:ln w="19050">
                    <a:solidFill>
                      <a:srgbClr val="000000"/>
                    </a:solidFill>
                    <a:miter lim="800000"/>
                    <a:headEnd/>
                    <a:tailEnd/>
                  </a:ln>
                  <a:effectLst>
                    <a:outerShdw blurRad="63500" dist="107763" dir="2700000" algn="ctr" rotWithShape="0">
                      <a:srgbClr val="000000">
                        <a:alpha val="74998"/>
                      </a:srgbClr>
                    </a:outerShdw>
                  </a:effectLst>
                </p:spPr>
                <p:txBody>
                  <a:bodyPr wrap="none" anchor="ctr"/>
                  <a:lstStyle/>
                  <a:p>
                    <a:pPr algn="ctr"/>
                    <a:r>
                      <a:rPr lang="en-US" sz="800" b="1" dirty="0">
                        <a:solidFill>
                          <a:srgbClr val="000000"/>
                        </a:solidFill>
                        <a:latin typeface="Tahoma" pitchFamily="-65" charset="0"/>
                      </a:rPr>
                      <a:t>1</a:t>
                    </a:r>
                  </a:p>
                  <a:p>
                    <a:pPr algn="ctr"/>
                    <a:r>
                      <a:rPr lang="en-US" sz="800" b="1" dirty="0">
                        <a:solidFill>
                          <a:srgbClr val="000000"/>
                        </a:solidFill>
                        <a:latin typeface="Tahoma" pitchFamily="-65" charset="0"/>
                      </a:rPr>
                      <a:t>Define Customer</a:t>
                    </a:r>
                  </a:p>
                  <a:p>
                    <a:pPr algn="ctr"/>
                    <a:r>
                      <a:rPr lang="en-US" sz="800" b="1" dirty="0">
                        <a:solidFill>
                          <a:srgbClr val="000000"/>
                        </a:solidFill>
                        <a:latin typeface="Tahoma" pitchFamily="-65" charset="0"/>
                      </a:rPr>
                      <a:t>Requirements</a:t>
                    </a:r>
                  </a:p>
                </p:txBody>
              </p:sp>
              <p:sp>
                <p:nvSpPr>
                  <p:cNvPr id="20" name="AutoShape 8"/>
                  <p:cNvSpPr>
                    <a:spLocks noChangeArrowheads="1"/>
                  </p:cNvSpPr>
                  <p:nvPr/>
                </p:nvSpPr>
                <p:spPr bwMode="auto">
                  <a:xfrm>
                    <a:off x="1209" y="1813"/>
                    <a:ext cx="913" cy="384"/>
                  </a:xfrm>
                  <a:prstGeom prst="flowChartAlternateProcess">
                    <a:avLst/>
                  </a:prstGeom>
                  <a:solidFill>
                    <a:srgbClr val="FFFF99"/>
                  </a:solidFill>
                  <a:ln w="19050">
                    <a:solidFill>
                      <a:srgbClr val="000000"/>
                    </a:solidFill>
                    <a:miter lim="800000"/>
                    <a:headEnd/>
                    <a:tailEnd/>
                  </a:ln>
                  <a:effectLst>
                    <a:outerShdw blurRad="63500" dist="107763" dir="2700000" algn="ctr" rotWithShape="0">
                      <a:srgbClr val="000000">
                        <a:alpha val="74998"/>
                      </a:srgbClr>
                    </a:outerShdw>
                  </a:effectLst>
                </p:spPr>
                <p:txBody>
                  <a:bodyPr wrap="none" anchor="ctr"/>
                  <a:lstStyle/>
                  <a:p>
                    <a:pPr algn="ctr"/>
                    <a:r>
                      <a:rPr lang="en-US" sz="800" b="1" dirty="0">
                        <a:solidFill>
                          <a:srgbClr val="000000"/>
                        </a:solidFill>
                        <a:latin typeface="Tahoma" pitchFamily="-65" charset="0"/>
                      </a:rPr>
                      <a:t>2</a:t>
                    </a:r>
                  </a:p>
                  <a:p>
                    <a:pPr algn="ctr"/>
                    <a:r>
                      <a:rPr lang="en-US" sz="800" b="1" dirty="0">
                        <a:solidFill>
                          <a:srgbClr val="000000"/>
                        </a:solidFill>
                        <a:latin typeface="Tahoma" pitchFamily="-65" charset="0"/>
                      </a:rPr>
                      <a:t>Define  Capability</a:t>
                    </a:r>
                  </a:p>
                  <a:p>
                    <a:pPr algn="ctr"/>
                    <a:r>
                      <a:rPr lang="en-US" sz="800" b="1" dirty="0">
                        <a:solidFill>
                          <a:srgbClr val="000000"/>
                        </a:solidFill>
                        <a:latin typeface="Tahoma" pitchFamily="-65" charset="0"/>
                      </a:rPr>
                      <a:t>Requirements</a:t>
                    </a:r>
                  </a:p>
                </p:txBody>
              </p:sp>
              <p:sp>
                <p:nvSpPr>
                  <p:cNvPr id="21" name="AutoShape 9"/>
                  <p:cNvSpPr>
                    <a:spLocks noChangeArrowheads="1"/>
                  </p:cNvSpPr>
                  <p:nvPr/>
                </p:nvSpPr>
                <p:spPr bwMode="auto">
                  <a:xfrm>
                    <a:off x="2342" y="1536"/>
                    <a:ext cx="768" cy="384"/>
                  </a:xfrm>
                  <a:prstGeom prst="flowChartAlternateProcess">
                    <a:avLst/>
                  </a:prstGeom>
                  <a:solidFill>
                    <a:srgbClr val="FFFF99"/>
                  </a:solidFill>
                  <a:ln w="19050">
                    <a:solidFill>
                      <a:srgbClr val="000000"/>
                    </a:solidFill>
                    <a:miter lim="800000"/>
                    <a:headEnd/>
                    <a:tailEnd/>
                  </a:ln>
                  <a:effectLst>
                    <a:outerShdw blurRad="63500" dist="107763" dir="2700000" algn="ctr" rotWithShape="0">
                      <a:srgbClr val="000000">
                        <a:alpha val="74998"/>
                      </a:srgbClr>
                    </a:outerShdw>
                  </a:effectLst>
                </p:spPr>
                <p:txBody>
                  <a:bodyPr wrap="none" anchor="ctr"/>
                  <a:lstStyle/>
                  <a:p>
                    <a:pPr algn="ctr"/>
                    <a:r>
                      <a:rPr lang="en-US" sz="800" b="1" dirty="0">
                        <a:solidFill>
                          <a:srgbClr val="000000"/>
                        </a:solidFill>
                        <a:latin typeface="Tahoma" pitchFamily="-65" charset="0"/>
                      </a:rPr>
                      <a:t>3a</a:t>
                    </a:r>
                  </a:p>
                  <a:p>
                    <a:pPr algn="ctr"/>
                    <a:r>
                      <a:rPr lang="en-US" sz="800" b="1" dirty="0">
                        <a:solidFill>
                          <a:srgbClr val="000000"/>
                        </a:solidFill>
                        <a:latin typeface="Tahoma" pitchFamily="-65" charset="0"/>
                      </a:rPr>
                      <a:t>Develop System </a:t>
                    </a:r>
                  </a:p>
                  <a:p>
                    <a:pPr algn="ctr"/>
                    <a:r>
                      <a:rPr lang="en-US" sz="800" b="1" dirty="0">
                        <a:solidFill>
                          <a:srgbClr val="000000"/>
                        </a:solidFill>
                        <a:latin typeface="Tahoma" pitchFamily="-65" charset="0"/>
                      </a:rPr>
                      <a:t>Metrics</a:t>
                    </a:r>
                  </a:p>
                </p:txBody>
              </p:sp>
              <p:sp>
                <p:nvSpPr>
                  <p:cNvPr id="22" name="AutoShape 10"/>
                  <p:cNvSpPr>
                    <a:spLocks noChangeArrowheads="1"/>
                  </p:cNvSpPr>
                  <p:nvPr/>
                </p:nvSpPr>
                <p:spPr bwMode="auto">
                  <a:xfrm>
                    <a:off x="3332" y="1813"/>
                    <a:ext cx="768" cy="384"/>
                  </a:xfrm>
                  <a:prstGeom prst="flowChartAlternateProcess">
                    <a:avLst/>
                  </a:prstGeom>
                  <a:solidFill>
                    <a:srgbClr val="FFFF99"/>
                  </a:solidFill>
                  <a:ln w="19050">
                    <a:solidFill>
                      <a:srgbClr val="000000"/>
                    </a:solidFill>
                    <a:miter lim="800000"/>
                    <a:headEnd/>
                    <a:tailEnd/>
                  </a:ln>
                  <a:effectLst>
                    <a:outerShdw blurRad="63500" dist="107763" dir="2700000" algn="ctr" rotWithShape="0">
                      <a:srgbClr val="000000">
                        <a:alpha val="74998"/>
                      </a:srgbClr>
                    </a:outerShdw>
                  </a:effectLst>
                </p:spPr>
                <p:txBody>
                  <a:bodyPr wrap="none" anchor="ctr"/>
                  <a:lstStyle/>
                  <a:p>
                    <a:pPr algn="ctr"/>
                    <a:r>
                      <a:rPr lang="en-US" sz="800" b="1" dirty="0">
                        <a:solidFill>
                          <a:srgbClr val="000000"/>
                        </a:solidFill>
                        <a:latin typeface="Tahoma" pitchFamily="-65" charset="0"/>
                      </a:rPr>
                      <a:t>4</a:t>
                    </a:r>
                  </a:p>
                  <a:p>
                    <a:pPr algn="ctr"/>
                    <a:r>
                      <a:rPr lang="en-US" sz="800" b="1" dirty="0">
                        <a:solidFill>
                          <a:srgbClr val="000000"/>
                        </a:solidFill>
                        <a:latin typeface="Tahoma" pitchFamily="-65" charset="0"/>
                      </a:rPr>
                      <a:t>Derive Top-Level</a:t>
                    </a:r>
                  </a:p>
                  <a:p>
                    <a:pPr algn="ctr"/>
                    <a:r>
                      <a:rPr lang="en-US" sz="800" b="1" dirty="0">
                        <a:solidFill>
                          <a:srgbClr val="000000"/>
                        </a:solidFill>
                        <a:latin typeface="Tahoma" pitchFamily="-65" charset="0"/>
                      </a:rPr>
                      <a:t>Architecture(s)</a:t>
                    </a:r>
                  </a:p>
                </p:txBody>
              </p:sp>
              <p:sp>
                <p:nvSpPr>
                  <p:cNvPr id="23" name="AutoShape 11"/>
                  <p:cNvSpPr>
                    <a:spLocks noChangeArrowheads="1"/>
                  </p:cNvSpPr>
                  <p:nvPr/>
                </p:nvSpPr>
                <p:spPr bwMode="auto">
                  <a:xfrm>
                    <a:off x="3048" y="3168"/>
                    <a:ext cx="768" cy="384"/>
                  </a:xfrm>
                  <a:prstGeom prst="flowChartAlternateProcess">
                    <a:avLst/>
                  </a:prstGeom>
                  <a:solidFill>
                    <a:schemeClr val="bg1"/>
                  </a:solidFill>
                  <a:ln w="19050">
                    <a:solidFill>
                      <a:srgbClr val="000000"/>
                    </a:solidFill>
                    <a:miter lim="800000"/>
                    <a:headEnd/>
                    <a:tailEnd/>
                  </a:ln>
                  <a:effectLst>
                    <a:outerShdw blurRad="63500" dist="107763" dir="2700000" algn="ctr" rotWithShape="0">
                      <a:srgbClr val="000000">
                        <a:alpha val="74998"/>
                      </a:srgbClr>
                    </a:outerShdw>
                  </a:effectLst>
                </p:spPr>
                <p:txBody>
                  <a:bodyPr wrap="none" anchor="ctr"/>
                  <a:lstStyle/>
                  <a:p>
                    <a:pPr algn="ctr"/>
                    <a:r>
                      <a:rPr lang="en-US" sz="800" b="1" dirty="0">
                        <a:solidFill>
                          <a:srgbClr val="000000"/>
                        </a:solidFill>
                        <a:latin typeface="Tahoma" pitchFamily="-65" charset="0"/>
                      </a:rPr>
                      <a:t>5</a:t>
                    </a:r>
                  </a:p>
                  <a:p>
                    <a:pPr algn="ctr"/>
                    <a:r>
                      <a:rPr lang="en-US" sz="800" b="1" dirty="0">
                        <a:solidFill>
                          <a:srgbClr val="000000"/>
                        </a:solidFill>
                        <a:latin typeface="Tahoma" pitchFamily="-65" charset="0"/>
                      </a:rPr>
                      <a:t>Evaluate </a:t>
                    </a:r>
                  </a:p>
                  <a:p>
                    <a:pPr algn="ctr"/>
                    <a:r>
                      <a:rPr lang="en-US" sz="800" b="1" dirty="0">
                        <a:solidFill>
                          <a:srgbClr val="000000"/>
                        </a:solidFill>
                        <a:latin typeface="Tahoma" pitchFamily="-65" charset="0"/>
                      </a:rPr>
                      <a:t>Architecture(s)</a:t>
                    </a:r>
                  </a:p>
                </p:txBody>
              </p:sp>
              <p:sp>
                <p:nvSpPr>
                  <p:cNvPr id="24" name="AutoShape 12"/>
                  <p:cNvSpPr>
                    <a:spLocks noChangeArrowheads="1"/>
                  </p:cNvSpPr>
                  <p:nvPr/>
                </p:nvSpPr>
                <p:spPr bwMode="auto">
                  <a:xfrm>
                    <a:off x="1776" y="3168"/>
                    <a:ext cx="766" cy="384"/>
                  </a:xfrm>
                  <a:prstGeom prst="flowChartAlternateProcess">
                    <a:avLst/>
                  </a:prstGeom>
                  <a:solidFill>
                    <a:srgbClr val="FFFFFF"/>
                  </a:solidFill>
                  <a:ln w="19050">
                    <a:solidFill>
                      <a:srgbClr val="000000"/>
                    </a:solidFill>
                    <a:miter lim="800000"/>
                    <a:headEnd/>
                    <a:tailEnd/>
                  </a:ln>
                  <a:effectLst>
                    <a:outerShdw blurRad="63500" dist="107763" dir="2700000" algn="ctr" rotWithShape="0">
                      <a:srgbClr val="000000">
                        <a:alpha val="74998"/>
                      </a:srgbClr>
                    </a:outerShdw>
                  </a:effectLst>
                </p:spPr>
                <p:txBody>
                  <a:bodyPr wrap="none" anchor="ctr"/>
                  <a:lstStyle/>
                  <a:p>
                    <a:pPr algn="ctr"/>
                    <a:r>
                      <a:rPr lang="en-US" sz="800" b="1">
                        <a:solidFill>
                          <a:srgbClr val="000000"/>
                        </a:solidFill>
                        <a:latin typeface="Tahoma" pitchFamily="-65" charset="0"/>
                      </a:rPr>
                      <a:t>6</a:t>
                    </a:r>
                  </a:p>
                  <a:p>
                    <a:pPr algn="ctr"/>
                    <a:r>
                      <a:rPr lang="en-US" sz="800" b="1">
                        <a:solidFill>
                          <a:srgbClr val="000000"/>
                        </a:solidFill>
                        <a:latin typeface="Tahoma" pitchFamily="-65" charset="0"/>
                      </a:rPr>
                      <a:t>Select Final</a:t>
                    </a:r>
                  </a:p>
                  <a:p>
                    <a:pPr algn="ctr"/>
                    <a:r>
                      <a:rPr lang="en-US" sz="800" b="1">
                        <a:solidFill>
                          <a:srgbClr val="000000"/>
                        </a:solidFill>
                        <a:latin typeface="Tahoma" pitchFamily="-65" charset="0"/>
                      </a:rPr>
                      <a:t>Architecture</a:t>
                    </a:r>
                  </a:p>
                </p:txBody>
              </p:sp>
              <p:sp>
                <p:nvSpPr>
                  <p:cNvPr id="25" name="AutoShape 13"/>
                  <p:cNvSpPr>
                    <a:spLocks noChangeArrowheads="1"/>
                  </p:cNvSpPr>
                  <p:nvPr/>
                </p:nvSpPr>
                <p:spPr bwMode="auto">
                  <a:xfrm>
                    <a:off x="504" y="3168"/>
                    <a:ext cx="768" cy="384"/>
                  </a:xfrm>
                  <a:prstGeom prst="flowChartAlternateProcess">
                    <a:avLst/>
                  </a:prstGeom>
                  <a:solidFill>
                    <a:srgbClr val="FFFFFF"/>
                  </a:solidFill>
                  <a:ln w="19050">
                    <a:solidFill>
                      <a:srgbClr val="000000"/>
                    </a:solidFill>
                    <a:miter lim="800000"/>
                    <a:headEnd/>
                    <a:tailEnd/>
                  </a:ln>
                  <a:effectLst>
                    <a:outerShdw blurRad="63500" dist="107763" dir="2700000" algn="ctr" rotWithShape="0">
                      <a:srgbClr val="000000">
                        <a:alpha val="74998"/>
                      </a:srgbClr>
                    </a:outerShdw>
                  </a:effectLst>
                </p:spPr>
                <p:txBody>
                  <a:bodyPr wrap="none" anchor="ctr"/>
                  <a:lstStyle/>
                  <a:p>
                    <a:pPr algn="ctr"/>
                    <a:r>
                      <a:rPr lang="en-US" sz="800" b="1">
                        <a:solidFill>
                          <a:srgbClr val="000000"/>
                        </a:solidFill>
                        <a:latin typeface="Tahoma" pitchFamily="-65" charset="0"/>
                      </a:rPr>
                      <a:t>7</a:t>
                    </a:r>
                  </a:p>
                  <a:p>
                    <a:pPr algn="ctr"/>
                    <a:r>
                      <a:rPr lang="en-US" sz="800" b="1">
                        <a:solidFill>
                          <a:srgbClr val="000000"/>
                        </a:solidFill>
                        <a:latin typeface="Tahoma" pitchFamily="-65" charset="0"/>
                      </a:rPr>
                      <a:t>Implement</a:t>
                    </a:r>
                  </a:p>
                  <a:p>
                    <a:pPr algn="ctr"/>
                    <a:r>
                      <a:rPr lang="en-US" sz="800" b="1">
                        <a:solidFill>
                          <a:srgbClr val="000000"/>
                        </a:solidFill>
                        <a:latin typeface="Tahoma" pitchFamily="-65" charset="0"/>
                      </a:rPr>
                      <a:t>Architecture</a:t>
                    </a:r>
                  </a:p>
                </p:txBody>
              </p:sp>
              <p:sp>
                <p:nvSpPr>
                  <p:cNvPr id="26" name="AutoShape 14"/>
                  <p:cNvSpPr>
                    <a:spLocks noChangeArrowheads="1"/>
                  </p:cNvSpPr>
                  <p:nvPr/>
                </p:nvSpPr>
                <p:spPr bwMode="auto">
                  <a:xfrm>
                    <a:off x="2352" y="2115"/>
                    <a:ext cx="768" cy="386"/>
                  </a:xfrm>
                  <a:prstGeom prst="flowChartAlternateProcess">
                    <a:avLst/>
                  </a:prstGeom>
                  <a:solidFill>
                    <a:srgbClr val="FFFF99"/>
                  </a:solidFill>
                  <a:ln w="19050">
                    <a:solidFill>
                      <a:srgbClr val="000000"/>
                    </a:solidFill>
                    <a:miter lim="800000"/>
                    <a:headEnd/>
                    <a:tailEnd/>
                  </a:ln>
                  <a:effectLst>
                    <a:outerShdw blurRad="63500" dist="107763" dir="2700000" algn="ctr" rotWithShape="0">
                      <a:srgbClr val="000000">
                        <a:alpha val="74998"/>
                      </a:srgbClr>
                    </a:outerShdw>
                  </a:effectLst>
                </p:spPr>
                <p:txBody>
                  <a:bodyPr wrap="none" anchor="ctr"/>
                  <a:lstStyle/>
                  <a:p>
                    <a:pPr algn="ctr"/>
                    <a:r>
                      <a:rPr lang="en-US" sz="800" b="1" dirty="0">
                        <a:solidFill>
                          <a:srgbClr val="000000"/>
                        </a:solidFill>
                        <a:latin typeface="Tahoma" pitchFamily="-65" charset="0"/>
                      </a:rPr>
                      <a:t>3b</a:t>
                    </a:r>
                  </a:p>
                  <a:p>
                    <a:pPr algn="ctr"/>
                    <a:r>
                      <a:rPr lang="en-US" sz="800" b="1" dirty="0">
                        <a:solidFill>
                          <a:srgbClr val="000000"/>
                        </a:solidFill>
                        <a:latin typeface="Tahoma" pitchFamily="-65" charset="0"/>
                      </a:rPr>
                      <a:t>Functional</a:t>
                    </a:r>
                  </a:p>
                  <a:p>
                    <a:pPr algn="ctr"/>
                    <a:r>
                      <a:rPr lang="en-US" sz="800" b="1" dirty="0">
                        <a:solidFill>
                          <a:srgbClr val="000000"/>
                        </a:solidFill>
                        <a:latin typeface="Tahoma" pitchFamily="-65" charset="0"/>
                      </a:rPr>
                      <a:t>Analysis</a:t>
                    </a:r>
                  </a:p>
                </p:txBody>
              </p:sp>
              <p:cxnSp>
                <p:nvCxnSpPr>
                  <p:cNvPr id="27" name="AutoShape 15"/>
                  <p:cNvCxnSpPr>
                    <a:cxnSpLocks noChangeShapeType="1"/>
                    <a:stCxn id="19" idx="3"/>
                    <a:endCxn id="20" idx="1"/>
                  </p:cNvCxnSpPr>
                  <p:nvPr/>
                </p:nvCxnSpPr>
                <p:spPr bwMode="auto">
                  <a:xfrm>
                    <a:off x="927" y="2005"/>
                    <a:ext cx="282" cy="1"/>
                  </a:xfrm>
                  <a:prstGeom prst="straightConnector1">
                    <a:avLst/>
                  </a:prstGeom>
                  <a:noFill/>
                  <a:ln w="19050">
                    <a:solidFill>
                      <a:srgbClr val="000000"/>
                    </a:solidFill>
                    <a:round/>
                    <a:headEnd/>
                    <a:tailEnd type="triangle" w="med" len="med"/>
                  </a:ln>
                </p:spPr>
              </p:cxnSp>
              <p:cxnSp>
                <p:nvCxnSpPr>
                  <p:cNvPr id="28" name="AutoShape 16"/>
                  <p:cNvCxnSpPr>
                    <a:cxnSpLocks noChangeShapeType="1"/>
                    <a:stCxn id="20" idx="3"/>
                    <a:endCxn id="21" idx="1"/>
                  </p:cNvCxnSpPr>
                  <p:nvPr/>
                </p:nvCxnSpPr>
                <p:spPr bwMode="auto">
                  <a:xfrm flipV="1">
                    <a:off x="2122" y="1728"/>
                    <a:ext cx="220" cy="277"/>
                  </a:xfrm>
                  <a:prstGeom prst="bentConnector3">
                    <a:avLst>
                      <a:gd name="adj1" fmla="val 50000"/>
                    </a:avLst>
                  </a:prstGeom>
                  <a:noFill/>
                  <a:ln w="19050">
                    <a:solidFill>
                      <a:srgbClr val="000000"/>
                    </a:solidFill>
                    <a:miter lim="800000"/>
                    <a:headEnd/>
                    <a:tailEnd type="triangle" w="med" len="med"/>
                  </a:ln>
                </p:spPr>
              </p:cxnSp>
              <p:cxnSp>
                <p:nvCxnSpPr>
                  <p:cNvPr id="29" name="AutoShape 17"/>
                  <p:cNvCxnSpPr>
                    <a:cxnSpLocks noChangeShapeType="1"/>
                    <a:stCxn id="20" idx="3"/>
                    <a:endCxn id="26" idx="1"/>
                  </p:cNvCxnSpPr>
                  <p:nvPr/>
                </p:nvCxnSpPr>
                <p:spPr bwMode="auto">
                  <a:xfrm>
                    <a:off x="2122" y="2005"/>
                    <a:ext cx="230" cy="303"/>
                  </a:xfrm>
                  <a:prstGeom prst="bentConnector3">
                    <a:avLst>
                      <a:gd name="adj1" fmla="val 50000"/>
                    </a:avLst>
                  </a:prstGeom>
                  <a:noFill/>
                  <a:ln w="19050">
                    <a:solidFill>
                      <a:srgbClr val="000000"/>
                    </a:solidFill>
                    <a:miter lim="800000"/>
                    <a:headEnd/>
                    <a:tailEnd type="triangle" w="med" len="med"/>
                  </a:ln>
                </p:spPr>
              </p:cxnSp>
              <p:cxnSp>
                <p:nvCxnSpPr>
                  <p:cNvPr id="30" name="AutoShape 18"/>
                  <p:cNvCxnSpPr>
                    <a:cxnSpLocks noChangeShapeType="1"/>
                    <a:stCxn id="21" idx="3"/>
                    <a:endCxn id="22" idx="1"/>
                  </p:cNvCxnSpPr>
                  <p:nvPr/>
                </p:nvCxnSpPr>
                <p:spPr bwMode="auto">
                  <a:xfrm>
                    <a:off x="3110" y="1728"/>
                    <a:ext cx="222" cy="277"/>
                  </a:xfrm>
                  <a:prstGeom prst="bentConnector3">
                    <a:avLst>
                      <a:gd name="adj1" fmla="val 50000"/>
                    </a:avLst>
                  </a:prstGeom>
                  <a:noFill/>
                  <a:ln w="19050">
                    <a:solidFill>
                      <a:srgbClr val="000000"/>
                    </a:solidFill>
                    <a:miter lim="800000"/>
                    <a:headEnd/>
                    <a:tailEnd type="triangle" w="med" len="med"/>
                  </a:ln>
                </p:spPr>
              </p:cxnSp>
              <p:cxnSp>
                <p:nvCxnSpPr>
                  <p:cNvPr id="31" name="AutoShape 19"/>
                  <p:cNvCxnSpPr>
                    <a:cxnSpLocks noChangeShapeType="1"/>
                    <a:stCxn id="26" idx="3"/>
                    <a:endCxn id="22" idx="1"/>
                  </p:cNvCxnSpPr>
                  <p:nvPr/>
                </p:nvCxnSpPr>
                <p:spPr bwMode="auto">
                  <a:xfrm flipV="1">
                    <a:off x="3120" y="2005"/>
                    <a:ext cx="212" cy="303"/>
                  </a:xfrm>
                  <a:prstGeom prst="bentConnector3">
                    <a:avLst>
                      <a:gd name="adj1" fmla="val 50000"/>
                    </a:avLst>
                  </a:prstGeom>
                  <a:noFill/>
                  <a:ln w="19050">
                    <a:solidFill>
                      <a:srgbClr val="000000"/>
                    </a:solidFill>
                    <a:miter lim="800000"/>
                    <a:headEnd/>
                    <a:tailEnd type="triangle" w="med" len="med"/>
                  </a:ln>
                </p:spPr>
              </p:cxnSp>
              <p:cxnSp>
                <p:nvCxnSpPr>
                  <p:cNvPr id="32" name="AutoShape 20"/>
                  <p:cNvCxnSpPr>
                    <a:cxnSpLocks noChangeShapeType="1"/>
                    <a:stCxn id="22" idx="3"/>
                    <a:endCxn id="23" idx="3"/>
                  </p:cNvCxnSpPr>
                  <p:nvPr/>
                </p:nvCxnSpPr>
                <p:spPr bwMode="auto">
                  <a:xfrm flipH="1">
                    <a:off x="3816" y="2005"/>
                    <a:ext cx="284" cy="1355"/>
                  </a:xfrm>
                  <a:prstGeom prst="bentConnector3">
                    <a:avLst>
                      <a:gd name="adj1" fmla="val -63989"/>
                    </a:avLst>
                  </a:prstGeom>
                  <a:noFill/>
                  <a:ln w="19050">
                    <a:solidFill>
                      <a:srgbClr val="000000"/>
                    </a:solidFill>
                    <a:miter lim="800000"/>
                    <a:headEnd/>
                    <a:tailEnd type="triangle" w="med" len="med"/>
                  </a:ln>
                </p:spPr>
              </p:cxnSp>
              <p:cxnSp>
                <p:nvCxnSpPr>
                  <p:cNvPr id="33" name="AutoShape 21"/>
                  <p:cNvCxnSpPr>
                    <a:cxnSpLocks noChangeShapeType="1"/>
                    <a:stCxn id="23" idx="1"/>
                    <a:endCxn id="24" idx="3"/>
                  </p:cNvCxnSpPr>
                  <p:nvPr/>
                </p:nvCxnSpPr>
                <p:spPr bwMode="auto">
                  <a:xfrm flipH="1">
                    <a:off x="2550" y="3360"/>
                    <a:ext cx="492" cy="0"/>
                  </a:xfrm>
                  <a:prstGeom prst="straightConnector1">
                    <a:avLst/>
                  </a:prstGeom>
                  <a:noFill/>
                  <a:ln w="19050">
                    <a:solidFill>
                      <a:srgbClr val="000000"/>
                    </a:solidFill>
                    <a:round/>
                    <a:headEnd/>
                    <a:tailEnd type="triangle" w="med" len="med"/>
                  </a:ln>
                </p:spPr>
              </p:cxnSp>
              <p:cxnSp>
                <p:nvCxnSpPr>
                  <p:cNvPr id="34" name="AutoShape 22"/>
                  <p:cNvCxnSpPr>
                    <a:cxnSpLocks noChangeShapeType="1"/>
                    <a:stCxn id="24" idx="1"/>
                    <a:endCxn id="25" idx="3"/>
                  </p:cNvCxnSpPr>
                  <p:nvPr/>
                </p:nvCxnSpPr>
                <p:spPr bwMode="auto">
                  <a:xfrm flipH="1">
                    <a:off x="1278" y="3360"/>
                    <a:ext cx="492" cy="0"/>
                  </a:xfrm>
                  <a:prstGeom prst="straightConnector1">
                    <a:avLst/>
                  </a:prstGeom>
                  <a:noFill/>
                  <a:ln w="19050">
                    <a:solidFill>
                      <a:srgbClr val="000000"/>
                    </a:solidFill>
                    <a:round/>
                    <a:headEnd/>
                    <a:tailEnd type="triangle" w="med" len="med"/>
                  </a:ln>
                </p:spPr>
              </p:cxnSp>
            </p:grpSp>
            <p:cxnSp>
              <p:nvCxnSpPr>
                <p:cNvPr id="18" name="AutoShape 23"/>
                <p:cNvCxnSpPr>
                  <a:cxnSpLocks noChangeShapeType="1"/>
                  <a:stCxn id="23" idx="0"/>
                  <a:endCxn id="22" idx="2"/>
                </p:cNvCxnSpPr>
                <p:nvPr/>
              </p:nvCxnSpPr>
              <p:spPr bwMode="auto">
                <a:xfrm rot="5400000" flipH="1" flipV="1">
                  <a:off x="3088" y="2540"/>
                  <a:ext cx="971" cy="284"/>
                </a:xfrm>
                <a:prstGeom prst="bentConnector3">
                  <a:avLst>
                    <a:gd name="adj1" fmla="val 50000"/>
                  </a:avLst>
                </a:prstGeom>
                <a:noFill/>
                <a:ln w="19050">
                  <a:solidFill>
                    <a:srgbClr val="000000"/>
                  </a:solidFill>
                  <a:miter lim="800000"/>
                  <a:headEnd/>
                  <a:tailEnd type="triangle" w="med" len="med"/>
                </a:ln>
              </p:spPr>
            </p:cxnSp>
          </p:grpSp>
          <p:grpSp>
            <p:nvGrpSpPr>
              <p:cNvPr id="10" name="Group 24"/>
              <p:cNvGrpSpPr>
                <a:grpSpLocks/>
              </p:cNvGrpSpPr>
              <p:nvPr/>
            </p:nvGrpSpPr>
            <p:grpSpPr bwMode="auto">
              <a:xfrm>
                <a:off x="960" y="1392"/>
                <a:ext cx="3264" cy="2400"/>
                <a:chOff x="960" y="1392"/>
                <a:chExt cx="3264" cy="2400"/>
              </a:xfrm>
            </p:grpSpPr>
            <p:sp>
              <p:nvSpPr>
                <p:cNvPr id="12" name="Line 25"/>
                <p:cNvSpPr>
                  <a:spLocks noChangeShapeType="1"/>
                </p:cNvSpPr>
                <p:nvPr/>
              </p:nvSpPr>
              <p:spPr bwMode="auto">
                <a:xfrm>
                  <a:off x="960" y="1392"/>
                  <a:ext cx="3264" cy="0"/>
                </a:xfrm>
                <a:prstGeom prst="line">
                  <a:avLst/>
                </a:prstGeom>
                <a:noFill/>
                <a:ln w="19050">
                  <a:solidFill>
                    <a:srgbClr val="000000"/>
                  </a:solidFill>
                  <a:prstDash val="dash"/>
                  <a:round/>
                  <a:headEnd/>
                  <a:tailEnd/>
                </a:ln>
              </p:spPr>
              <p:txBody>
                <a:bodyPr wrap="none" anchor="ctr"/>
                <a:lstStyle/>
                <a:p>
                  <a:endParaRPr lang="en-US" sz="800"/>
                </a:p>
              </p:txBody>
            </p:sp>
            <p:sp>
              <p:nvSpPr>
                <p:cNvPr id="13" name="Line 26"/>
                <p:cNvSpPr>
                  <a:spLocks noChangeShapeType="1"/>
                </p:cNvSpPr>
                <p:nvPr/>
              </p:nvSpPr>
              <p:spPr bwMode="auto">
                <a:xfrm>
                  <a:off x="4224" y="1392"/>
                  <a:ext cx="0" cy="2400"/>
                </a:xfrm>
                <a:prstGeom prst="line">
                  <a:avLst/>
                </a:prstGeom>
                <a:noFill/>
                <a:ln w="19050">
                  <a:solidFill>
                    <a:srgbClr val="000000"/>
                  </a:solidFill>
                  <a:prstDash val="dash"/>
                  <a:round/>
                  <a:headEnd/>
                  <a:tailEnd/>
                </a:ln>
              </p:spPr>
              <p:txBody>
                <a:bodyPr wrap="none" anchor="ctr"/>
                <a:lstStyle/>
                <a:p>
                  <a:endParaRPr lang="en-US" sz="800"/>
                </a:p>
              </p:txBody>
            </p:sp>
            <p:sp>
              <p:nvSpPr>
                <p:cNvPr id="14" name="Line 27"/>
                <p:cNvSpPr>
                  <a:spLocks noChangeShapeType="1"/>
                </p:cNvSpPr>
                <p:nvPr/>
              </p:nvSpPr>
              <p:spPr bwMode="auto">
                <a:xfrm flipH="1">
                  <a:off x="1632" y="3792"/>
                  <a:ext cx="2592" cy="0"/>
                </a:xfrm>
                <a:prstGeom prst="line">
                  <a:avLst/>
                </a:prstGeom>
                <a:noFill/>
                <a:ln w="19050">
                  <a:solidFill>
                    <a:srgbClr val="000000"/>
                  </a:solidFill>
                  <a:prstDash val="dash"/>
                  <a:round/>
                  <a:headEnd/>
                  <a:tailEnd/>
                </a:ln>
              </p:spPr>
              <p:txBody>
                <a:bodyPr wrap="none" anchor="ctr"/>
                <a:lstStyle/>
                <a:p>
                  <a:endParaRPr lang="en-US" sz="800"/>
                </a:p>
              </p:txBody>
            </p:sp>
            <p:sp>
              <p:nvSpPr>
                <p:cNvPr id="15" name="Line 28"/>
                <p:cNvSpPr>
                  <a:spLocks noChangeShapeType="1"/>
                </p:cNvSpPr>
                <p:nvPr/>
              </p:nvSpPr>
              <p:spPr bwMode="auto">
                <a:xfrm flipH="1" flipV="1">
                  <a:off x="960" y="2592"/>
                  <a:ext cx="672" cy="1200"/>
                </a:xfrm>
                <a:prstGeom prst="line">
                  <a:avLst/>
                </a:prstGeom>
                <a:noFill/>
                <a:ln w="19050">
                  <a:solidFill>
                    <a:srgbClr val="000000"/>
                  </a:solidFill>
                  <a:prstDash val="dash"/>
                  <a:round/>
                  <a:headEnd/>
                  <a:tailEnd/>
                </a:ln>
              </p:spPr>
              <p:txBody>
                <a:bodyPr wrap="none" anchor="ctr"/>
                <a:lstStyle/>
                <a:p>
                  <a:endParaRPr lang="en-US" sz="800"/>
                </a:p>
              </p:txBody>
            </p:sp>
            <p:sp>
              <p:nvSpPr>
                <p:cNvPr id="16" name="Line 29"/>
                <p:cNvSpPr>
                  <a:spLocks noChangeShapeType="1"/>
                </p:cNvSpPr>
                <p:nvPr/>
              </p:nvSpPr>
              <p:spPr bwMode="auto">
                <a:xfrm>
                  <a:off x="960" y="1392"/>
                  <a:ext cx="0" cy="1200"/>
                </a:xfrm>
                <a:prstGeom prst="line">
                  <a:avLst/>
                </a:prstGeom>
                <a:noFill/>
                <a:ln w="19050">
                  <a:solidFill>
                    <a:srgbClr val="000000"/>
                  </a:solidFill>
                  <a:prstDash val="dash"/>
                  <a:round/>
                  <a:headEnd/>
                  <a:tailEnd/>
                </a:ln>
              </p:spPr>
              <p:txBody>
                <a:bodyPr wrap="none" anchor="ctr"/>
                <a:lstStyle/>
                <a:p>
                  <a:endParaRPr lang="en-US" sz="800"/>
                </a:p>
              </p:txBody>
            </p:sp>
          </p:grpSp>
          <p:sp>
            <p:nvSpPr>
              <p:cNvPr id="11" name="Text Box 30"/>
              <p:cNvSpPr txBox="1">
                <a:spLocks noChangeArrowheads="1"/>
              </p:cNvSpPr>
              <p:nvPr/>
            </p:nvSpPr>
            <p:spPr bwMode="auto">
              <a:xfrm>
                <a:off x="1094" y="1208"/>
                <a:ext cx="956" cy="142"/>
              </a:xfrm>
              <a:prstGeom prst="rect">
                <a:avLst/>
              </a:prstGeom>
              <a:noFill/>
              <a:ln w="9525">
                <a:noFill/>
                <a:miter lim="800000"/>
                <a:headEnd/>
                <a:tailEnd/>
              </a:ln>
            </p:spPr>
            <p:txBody>
              <a:bodyPr wrap="none">
                <a:spAutoFit/>
              </a:bodyPr>
              <a:lstStyle/>
              <a:p>
                <a:r>
                  <a:rPr lang="en-US" sz="800" b="1" dirty="0">
                    <a:solidFill>
                      <a:srgbClr val="000000"/>
                    </a:solidFill>
                    <a:latin typeface="Tahoma" pitchFamily="-65" charset="0"/>
                  </a:rPr>
                  <a:t>Application of GINA</a:t>
                </a:r>
              </a:p>
            </p:txBody>
          </p:sp>
        </p:grpSp>
        <p:sp>
          <p:nvSpPr>
            <p:cNvPr id="8" name="Text Box 31"/>
            <p:cNvSpPr txBox="1">
              <a:spLocks noChangeArrowheads="1"/>
            </p:cNvSpPr>
            <p:nvPr/>
          </p:nvSpPr>
          <p:spPr bwMode="auto">
            <a:xfrm>
              <a:off x="3612" y="2625"/>
              <a:ext cx="515" cy="305"/>
            </a:xfrm>
            <a:prstGeom prst="rect">
              <a:avLst/>
            </a:prstGeom>
            <a:noFill/>
            <a:ln w="9525">
              <a:noFill/>
              <a:miter lim="800000"/>
              <a:headEnd/>
              <a:tailEnd/>
            </a:ln>
          </p:spPr>
          <p:txBody>
            <a:bodyPr wrap="none">
              <a:spAutoFit/>
            </a:bodyPr>
            <a:lstStyle/>
            <a:p>
              <a:pPr algn="ctr"/>
              <a:r>
                <a:rPr lang="en-US" sz="800" b="1">
                  <a:solidFill>
                    <a:srgbClr val="000000"/>
                  </a:solidFill>
                  <a:latin typeface="Tahoma" pitchFamily="-65" charset="0"/>
                </a:rPr>
                <a:t>Design</a:t>
              </a:r>
            </a:p>
            <a:p>
              <a:pPr algn="ctr"/>
              <a:r>
                <a:rPr lang="en-US" sz="800" b="1">
                  <a:solidFill>
                    <a:srgbClr val="000000"/>
                  </a:solidFill>
                  <a:latin typeface="Tahoma" pitchFamily="-65" charset="0"/>
                </a:rPr>
                <a:t>Iteration</a:t>
              </a:r>
            </a:p>
            <a:p>
              <a:pPr algn="ctr"/>
              <a:r>
                <a:rPr lang="en-US" sz="800" b="1">
                  <a:solidFill>
                    <a:srgbClr val="000000"/>
                  </a:solidFill>
                  <a:latin typeface="Tahoma" pitchFamily="-65" charset="0"/>
                </a:rPr>
                <a:t>Loop</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ph type="body" sz="half" idx="1"/>
          </p:nvPr>
        </p:nvSpPr>
        <p:spPr>
          <a:xfrm>
            <a:off x="609600" y="1219200"/>
            <a:ext cx="7848600" cy="4953000"/>
          </a:xfrm>
        </p:spPr>
        <p:txBody>
          <a:bodyPr/>
          <a:lstStyle/>
          <a:p>
            <a:r>
              <a:rPr lang="en-US" sz="1600" dirty="0" smtClean="0"/>
              <a:t>Functional and operational requirements provide motivation for modeling certain subsystems first</a:t>
            </a:r>
          </a:p>
          <a:p>
            <a:pPr lvl="1">
              <a:spcBef>
                <a:spcPts val="600"/>
              </a:spcBef>
              <a:spcAft>
                <a:spcPts val="600"/>
              </a:spcAft>
            </a:pPr>
            <a:r>
              <a:rPr lang="en-US" sz="1400" dirty="0" smtClean="0"/>
              <a:t>Orbit dynamics</a:t>
            </a:r>
          </a:p>
          <a:p>
            <a:pPr lvl="1">
              <a:spcBef>
                <a:spcPts val="600"/>
              </a:spcBef>
              <a:spcAft>
                <a:spcPts val="600"/>
              </a:spcAft>
            </a:pPr>
            <a:r>
              <a:rPr lang="en-US" sz="1400" dirty="0" smtClean="0"/>
              <a:t>Optical payload</a:t>
            </a:r>
          </a:p>
          <a:p>
            <a:pPr lvl="1">
              <a:spcBef>
                <a:spcPts val="600"/>
              </a:spcBef>
              <a:spcAft>
                <a:spcPts val="600"/>
              </a:spcAft>
            </a:pPr>
            <a:r>
              <a:rPr lang="en-US" sz="1400" dirty="0" smtClean="0"/>
              <a:t>ADCS</a:t>
            </a:r>
          </a:p>
          <a:p>
            <a:pPr lvl="1">
              <a:spcBef>
                <a:spcPts val="600"/>
              </a:spcBef>
              <a:spcAft>
                <a:spcPts val="600"/>
              </a:spcAft>
            </a:pPr>
            <a:r>
              <a:rPr lang="en-US" sz="1400" dirty="0" smtClean="0"/>
              <a:t>Communications</a:t>
            </a:r>
          </a:p>
          <a:p>
            <a:pPr>
              <a:spcBef>
                <a:spcPts val="600"/>
              </a:spcBef>
              <a:spcAft>
                <a:spcPts val="600"/>
              </a:spcAft>
            </a:pPr>
            <a:r>
              <a:rPr lang="en-US" sz="1600" dirty="0" smtClean="0"/>
              <a:t>N</a:t>
            </a:r>
            <a:r>
              <a:rPr lang="en-US" sz="1600" baseline="30000" dirty="0" smtClean="0"/>
              <a:t>2</a:t>
            </a:r>
            <a:r>
              <a:rPr lang="en-US" sz="1600" dirty="0" smtClean="0"/>
              <a:t> diagram</a:t>
            </a:r>
          </a:p>
          <a:p>
            <a:endParaRPr lang="en-US" dirty="0" smtClean="0"/>
          </a:p>
          <a:p>
            <a:endParaRPr lang="en-US" dirty="0" smtClean="0"/>
          </a:p>
          <a:p>
            <a:endParaRPr lang="en-US" dirty="0"/>
          </a:p>
        </p:txBody>
      </p:sp>
      <p:sp>
        <p:nvSpPr>
          <p:cNvPr id="9218" name="Title 3"/>
          <p:cNvSpPr>
            <a:spLocks noGrp="1"/>
          </p:cNvSpPr>
          <p:nvPr>
            <p:ph type="title"/>
          </p:nvPr>
        </p:nvSpPr>
        <p:spPr/>
        <p:txBody>
          <a:bodyPr/>
          <a:lstStyle/>
          <a:p>
            <a:r>
              <a:rPr lang="en-US" dirty="0" smtClean="0"/>
              <a:t>Systems Modeling </a:t>
            </a:r>
            <a:r>
              <a:rPr lang="en-US" dirty="0" smtClean="0"/>
              <a:t>Approach (2 of 2)</a:t>
            </a:r>
            <a:endParaRPr lang="en-US" dirty="0" smtClean="0"/>
          </a:p>
        </p:txBody>
      </p:sp>
      <p:graphicFrame>
        <p:nvGraphicFramePr>
          <p:cNvPr id="6" name="Table 5"/>
          <p:cNvGraphicFramePr>
            <a:graphicFrameLocks noGrp="1"/>
          </p:cNvGraphicFramePr>
          <p:nvPr/>
        </p:nvGraphicFramePr>
        <p:xfrm>
          <a:off x="1181100" y="3657600"/>
          <a:ext cx="6781800" cy="1981199"/>
        </p:xfrm>
        <a:graphic>
          <a:graphicData uri="http://schemas.openxmlformats.org/drawingml/2006/table">
            <a:tbl>
              <a:tblPr>
                <a:effectLst/>
              </a:tblPr>
              <a:tblGrid>
                <a:gridCol w="1485900"/>
                <a:gridCol w="1434119"/>
                <a:gridCol w="1359703"/>
                <a:gridCol w="1181382"/>
                <a:gridCol w="1320696"/>
              </a:tblGrid>
              <a:tr h="327471">
                <a:tc>
                  <a:txBody>
                    <a:bodyPr/>
                    <a:lstStyle/>
                    <a:p>
                      <a:pPr algn="l" fontAlgn="b"/>
                      <a:r>
                        <a:rPr lang="en-US" sz="1100" b="1" i="0" u="none" strike="noStrike" dirty="0">
                          <a:solidFill>
                            <a:srgbClr val="000000"/>
                          </a:solidFill>
                          <a:latin typeface="Calibri"/>
                        </a:rPr>
                        <a:t>Design </a:t>
                      </a:r>
                      <a:r>
                        <a:rPr lang="en-US" sz="1100" b="1" i="0" u="none" strike="noStrike" dirty="0" smtClean="0">
                          <a:solidFill>
                            <a:srgbClr val="000000"/>
                          </a:solidFill>
                          <a:latin typeface="Calibri"/>
                        </a:rPr>
                        <a:t>vector</a:t>
                      </a:r>
                      <a:endParaRPr lang="en-US" sz="11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latin typeface="Calibri"/>
                        </a:rPr>
                        <a:t>Orbits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latin typeface="Calibri"/>
                        </a:rPr>
                        <a:t>Optical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latin typeface="Calibri"/>
                        </a:rPr>
                        <a:t>ADCS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err="1">
                          <a:solidFill>
                            <a:srgbClr val="000000"/>
                          </a:solidFill>
                          <a:latin typeface="Calibri"/>
                        </a:rPr>
                        <a:t>Comm</a:t>
                      </a:r>
                      <a:endParaRPr lang="en-US" sz="11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7471">
                <a:tc>
                  <a:txBody>
                    <a:bodyPr/>
                    <a:lstStyle/>
                    <a:p>
                      <a:pPr algn="l" fontAlgn="b"/>
                      <a:r>
                        <a:rPr lang="en-US" sz="1100" b="0" i="0" u="none" strike="noStrike" dirty="0">
                          <a:solidFill>
                            <a:srgbClr val="000000"/>
                          </a:solidFill>
                          <a:latin typeface="Calibri"/>
                        </a:rPr>
                        <a:t>SAT_INITIALIZE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E7FD"/>
                    </a:solidFill>
                  </a:tcPr>
                </a:tc>
                <a:tc>
                  <a:txBody>
                    <a:bodyPr/>
                    <a:lstStyle/>
                    <a:p>
                      <a:pPr algn="l" fontAlgn="b"/>
                      <a:r>
                        <a:rPr lang="en-US" sz="1100" b="0" i="0" u="none" strike="noStrike" dirty="0">
                          <a:solidFill>
                            <a:srgbClr val="000000"/>
                          </a:solidFill>
                          <a:latin typeface="Calibri"/>
                        </a:rPr>
                        <a:t>4-12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latin typeface="Calibri"/>
                        </a:rPr>
                        <a:t>4,12-19</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latin typeface="Calibri"/>
                        </a:rPr>
                        <a:t>4, </a:t>
                      </a:r>
                      <a:r>
                        <a:rPr lang="en-US" sz="1100" b="0" i="0" u="none" strike="noStrike" dirty="0">
                          <a:solidFill>
                            <a:srgbClr val="000000"/>
                          </a:solidFill>
                          <a:latin typeface="Calibri"/>
                        </a:rPr>
                        <a:t>20-41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latin typeface="Calibri"/>
                        </a:rPr>
                        <a:t>4, </a:t>
                      </a:r>
                      <a:r>
                        <a:rPr lang="en-US" sz="1100" b="0" i="0" u="none" strike="noStrike" dirty="0">
                          <a:solidFill>
                            <a:srgbClr val="000000"/>
                          </a:solidFill>
                          <a:latin typeface="Calibri"/>
                        </a:rPr>
                        <a:t>42-60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7471">
                <a:tc>
                  <a:txBody>
                    <a:bodyPr/>
                    <a:lstStyle/>
                    <a:p>
                      <a:pPr algn="l" fontAlgn="b"/>
                      <a:r>
                        <a:rPr lang="en-US" sz="1100" b="0" i="0" u="none" strike="noStrike" dirty="0">
                          <a:solidFill>
                            <a:srgbClr val="000000"/>
                          </a:solidFill>
                          <a:latin typeface="Calibri"/>
                        </a:rPr>
                        <a:t>61-74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SAT_ORBIT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62, 63, 68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7471">
                <a:tc>
                  <a:txBody>
                    <a:bodyPr/>
                    <a:lstStyle/>
                    <a:p>
                      <a:pPr algn="l" fontAlgn="b"/>
                      <a:r>
                        <a:rPr lang="en-US" sz="1100" b="0" i="0" u="none" strike="noStrike">
                          <a:solidFill>
                            <a:srgbClr val="000000"/>
                          </a:solidFill>
                          <a:latin typeface="Calibri"/>
                        </a:rPr>
                        <a:t>75-82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SAT_OPTICS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75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7471">
                <a:tc>
                  <a:txBody>
                    <a:bodyPr/>
                    <a:lstStyle/>
                    <a:p>
                      <a:pPr algn="l" fontAlgn="b"/>
                      <a:r>
                        <a:rPr lang="en-US" sz="1100" b="0" i="0" u="none" strike="noStrike">
                          <a:solidFill>
                            <a:srgbClr val="000000"/>
                          </a:solidFill>
                          <a:latin typeface="Calibri"/>
                        </a:rPr>
                        <a:t>83-95</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SAT_ADCS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9F868"/>
                    </a:solidFill>
                  </a:tcPr>
                </a:tc>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3844">
                <a:tc>
                  <a:txBody>
                    <a:bodyPr/>
                    <a:lstStyle/>
                    <a:p>
                      <a:pPr algn="l" fontAlgn="b"/>
                      <a:r>
                        <a:rPr lang="en-US" sz="1100" b="0" i="0" u="none" strike="noStrike" dirty="0">
                          <a:solidFill>
                            <a:srgbClr val="000000"/>
                          </a:solidFill>
                          <a:latin typeface="Calibri"/>
                        </a:rPr>
                        <a:t>96-102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SAT_COMM</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A4ED"/>
                    </a:solidFill>
                  </a:tcPr>
                </a:tc>
              </a:tr>
            </a:tbl>
          </a:graphicData>
        </a:graphic>
      </p:graphicFrame>
      <p:sp>
        <p:nvSpPr>
          <p:cNvPr id="8" name="Slide Number Placeholder 7"/>
          <p:cNvSpPr>
            <a:spLocks noGrp="1"/>
          </p:cNvSpPr>
          <p:nvPr>
            <p:ph type="sldNum" sz="quarter" idx="10"/>
          </p:nvPr>
        </p:nvSpPr>
        <p:spPr/>
        <p:txBody>
          <a:bodyPr/>
          <a:lstStyle/>
          <a:p>
            <a:pPr>
              <a:defRPr/>
            </a:pPr>
            <a:fld id="{8A5213E2-445D-4CB6-8FB7-E33747ABDDD2}" type="slidenum">
              <a:rPr lang="en-US" smtClean="0"/>
              <a:pPr>
                <a:defRPr/>
              </a:pPr>
              <a:t>6</a:t>
            </a:fld>
            <a:endParaRPr lang="en-US"/>
          </a:p>
        </p:txBody>
      </p:sp>
      <p:sp>
        <p:nvSpPr>
          <p:cNvPr id="10" name="Rectangle 9"/>
          <p:cNvSpPr/>
          <p:nvPr/>
        </p:nvSpPr>
        <p:spPr>
          <a:xfrm>
            <a:off x="4191000" y="1847671"/>
            <a:ext cx="3505200" cy="1200329"/>
          </a:xfrm>
          <a:prstGeom prst="rect">
            <a:avLst/>
          </a:prstGeom>
        </p:spPr>
        <p:txBody>
          <a:bodyPr wrap="square">
            <a:spAutoFit/>
          </a:bodyPr>
          <a:lstStyle/>
          <a:p>
            <a:pPr fontAlgn="auto">
              <a:spcAft>
                <a:spcPts val="0"/>
              </a:spcAft>
              <a:buClr>
                <a:srgbClr val="000000"/>
              </a:buClr>
              <a:buSzPct val="100000"/>
              <a:buFont typeface="Arial" charset="0"/>
              <a:buNone/>
              <a:defRPr/>
            </a:pPr>
            <a:r>
              <a:rPr lang="en-US" sz="1200" b="1" dirty="0" smtClean="0">
                <a:solidFill>
                  <a:srgbClr val="000000"/>
                </a:solidFill>
                <a:latin typeface="+mn-lt"/>
                <a:ea typeface="+mn-ea"/>
              </a:rPr>
              <a:t>Will be the driving subsystems for </a:t>
            </a:r>
          </a:p>
          <a:p>
            <a:pPr marL="231775" indent="-231775" fontAlgn="auto">
              <a:spcAft>
                <a:spcPts val="0"/>
              </a:spcAft>
              <a:buClr>
                <a:srgbClr val="000000"/>
              </a:buClr>
              <a:buSzPct val="100000"/>
              <a:buFont typeface="Arial" pitchFamily="34" charset="0"/>
              <a:buChar char="•"/>
              <a:defRPr/>
            </a:pPr>
            <a:r>
              <a:rPr lang="en-US" sz="1200" b="1" dirty="0" smtClean="0">
                <a:solidFill>
                  <a:srgbClr val="000000"/>
                </a:solidFill>
                <a:latin typeface="+mn-lt"/>
                <a:ea typeface="+mn-ea"/>
              </a:rPr>
              <a:t>Ground resolution</a:t>
            </a:r>
          </a:p>
          <a:p>
            <a:pPr marL="231775" indent="-231775" fontAlgn="auto">
              <a:spcAft>
                <a:spcPts val="0"/>
              </a:spcAft>
              <a:buClr>
                <a:srgbClr val="000000"/>
              </a:buClr>
              <a:buSzPct val="100000"/>
              <a:buFont typeface="Arial" pitchFamily="34" charset="0"/>
              <a:buChar char="•"/>
              <a:defRPr/>
            </a:pPr>
            <a:r>
              <a:rPr lang="en-US" sz="1200" b="1" dirty="0" smtClean="0">
                <a:solidFill>
                  <a:srgbClr val="000000"/>
                </a:solidFill>
                <a:latin typeface="+mn-lt"/>
                <a:ea typeface="+mn-ea"/>
              </a:rPr>
              <a:t>Coverage</a:t>
            </a:r>
          </a:p>
          <a:p>
            <a:pPr marL="231775" indent="-231775" fontAlgn="auto">
              <a:spcAft>
                <a:spcPts val="0"/>
              </a:spcAft>
              <a:buClr>
                <a:srgbClr val="000000"/>
              </a:buClr>
              <a:buSzPct val="100000"/>
              <a:buFont typeface="Arial" pitchFamily="34" charset="0"/>
              <a:buChar char="•"/>
              <a:defRPr/>
            </a:pPr>
            <a:r>
              <a:rPr lang="en-US" sz="1200" b="1" dirty="0" smtClean="0">
                <a:solidFill>
                  <a:srgbClr val="000000"/>
                </a:solidFill>
                <a:latin typeface="+mn-lt"/>
                <a:ea typeface="+mn-ea"/>
              </a:rPr>
              <a:t>Revisit time</a:t>
            </a:r>
          </a:p>
          <a:p>
            <a:pPr marL="231775" indent="-231775" fontAlgn="auto">
              <a:spcAft>
                <a:spcPts val="0"/>
              </a:spcAft>
              <a:buClr>
                <a:srgbClr val="000000"/>
              </a:buClr>
              <a:buSzPct val="100000"/>
              <a:buFont typeface="Arial" pitchFamily="34" charset="0"/>
              <a:buChar char="•"/>
              <a:defRPr/>
            </a:pPr>
            <a:r>
              <a:rPr lang="en-US" sz="1200" b="1" dirty="0" smtClean="0">
                <a:solidFill>
                  <a:srgbClr val="000000"/>
                </a:solidFill>
                <a:latin typeface="+mn-lt"/>
                <a:ea typeface="+mn-ea"/>
              </a:rPr>
              <a:t>Image delivery rate</a:t>
            </a:r>
          </a:p>
          <a:p>
            <a:pPr marL="231775" indent="-231775" fontAlgn="auto">
              <a:spcAft>
                <a:spcPts val="0"/>
              </a:spcAft>
              <a:buClr>
                <a:srgbClr val="000000"/>
              </a:buClr>
              <a:buSzPct val="100000"/>
              <a:buFont typeface="Arial" pitchFamily="34" charset="0"/>
              <a:buChar char="•"/>
              <a:defRPr/>
            </a:pPr>
            <a:r>
              <a:rPr lang="en-US" sz="1200" b="1" dirty="0" smtClean="0">
                <a:solidFill>
                  <a:srgbClr val="000000"/>
                </a:solidFill>
                <a:latin typeface="+mn-lt"/>
                <a:ea typeface="+mn-ea"/>
              </a:rPr>
              <a:t>Retargeting ability</a:t>
            </a:r>
          </a:p>
        </p:txBody>
      </p:sp>
      <p:sp>
        <p:nvSpPr>
          <p:cNvPr id="13" name="Right Brace 12"/>
          <p:cNvSpPr/>
          <p:nvPr/>
        </p:nvSpPr>
        <p:spPr bwMode="auto">
          <a:xfrm>
            <a:off x="3810000" y="1752600"/>
            <a:ext cx="381000" cy="129540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Connector 33"/>
          <p:cNvCxnSpPr/>
          <p:nvPr/>
        </p:nvCxnSpPr>
        <p:spPr>
          <a:xfrm rot="10800000" flipV="1">
            <a:off x="1524000" y="3810000"/>
            <a:ext cx="1676400" cy="12192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Content Placeholder 2"/>
          <p:cNvSpPr txBox="1">
            <a:spLocks/>
          </p:cNvSpPr>
          <p:nvPr/>
        </p:nvSpPr>
        <p:spPr bwMode="auto">
          <a:xfrm>
            <a:off x="457200" y="990600"/>
            <a:ext cx="8534400" cy="3886200"/>
          </a:xfrm>
          <a:prstGeom prst="rect">
            <a:avLst/>
          </a:prstGeom>
          <a:noFill/>
          <a:ln w="9525">
            <a:noFill/>
            <a:round/>
            <a:headEnd/>
            <a:tailEnd/>
          </a:ln>
        </p:spPr>
        <p:txBody>
          <a:bodyPr vert="horz" wrap="square" lIns="0" tIns="0" rIns="0" bIns="0" numCol="1" anchor="t" anchorCtr="0" compatLnSpc="1">
            <a:prstTxWarp prst="textNoShape">
              <a:avLst/>
            </a:prstTxWarp>
            <a:normAutofit fontScale="70000" lnSpcReduction="20000"/>
          </a:bodyPr>
          <a:lstStyle/>
          <a:p>
            <a:pPr marL="3309938" marR="0" lvl="0" indent="-328613" algn="l" defTabSz="457200" rtl="0" eaLnBrk="1" fontAlgn="base" latinLnBrk="0" hangingPunct="1">
              <a:lnSpc>
                <a:spcPct val="93000"/>
              </a:lnSpc>
              <a:spcBef>
                <a:spcPts val="625"/>
              </a:spcBef>
              <a:spcAft>
                <a:spcPts val="600"/>
              </a:spcAft>
              <a:buClr>
                <a:srgbClr val="000000"/>
              </a:buClr>
              <a:buSzPct val="125000"/>
              <a:buFont typeface="Arial" charset="0"/>
              <a:buChar char="•"/>
              <a:tabLst/>
              <a:defRPr/>
            </a:pPr>
            <a:r>
              <a:rPr kumimoji="0" lang="en-US" sz="1800" b="1" i="0" u="none" strike="noStrike" kern="0" cap="none" spc="0" normalizeH="0" baseline="0" noProof="0" dirty="0" smtClean="0">
                <a:ln>
                  <a:noFill/>
                </a:ln>
                <a:solidFill>
                  <a:srgbClr val="000000"/>
                </a:solidFill>
                <a:effectLst/>
                <a:uLnTx/>
                <a:uFillTx/>
                <a:latin typeface="Arial" charset="0"/>
                <a:ea typeface="+mn-ea"/>
                <a:cs typeface="Arial" charset="0"/>
              </a:rPr>
              <a:t>Implemented an integrated model of the CRISIS system in MATLAB</a:t>
            </a:r>
          </a:p>
          <a:p>
            <a:pPr marL="3317875" marR="0" lvl="0" indent="-328613" algn="l" defTabSz="457200" rtl="0" eaLnBrk="1" fontAlgn="base" latinLnBrk="0" hangingPunct="1">
              <a:lnSpc>
                <a:spcPct val="93000"/>
              </a:lnSpc>
              <a:spcBef>
                <a:spcPts val="625"/>
              </a:spcBef>
              <a:spcAft>
                <a:spcPts val="600"/>
              </a:spcAft>
              <a:buClr>
                <a:srgbClr val="000000"/>
              </a:buClr>
              <a:buSzPct val="125000"/>
              <a:buFont typeface="Arial" charset="0"/>
              <a:buChar char="•"/>
              <a:tabLst/>
              <a:defRPr/>
            </a:pPr>
            <a:r>
              <a:rPr kumimoji="0" lang="en-US" sz="1800" b="1" i="0" u="none" strike="noStrike" kern="0" cap="none" spc="0" normalizeH="0" baseline="0" noProof="0" dirty="0" smtClean="0">
                <a:ln>
                  <a:noFill/>
                </a:ln>
                <a:solidFill>
                  <a:srgbClr val="000000"/>
                </a:solidFill>
                <a:effectLst/>
                <a:uLnTx/>
                <a:uFillTx/>
                <a:latin typeface="Arial" charset="0"/>
                <a:ea typeface="+mn-ea"/>
                <a:cs typeface="Arial" charset="0"/>
              </a:rPr>
              <a:t>Each subsystem is a different module that acts on a design vector (MATLAB </a:t>
            </a:r>
            <a:r>
              <a:rPr kumimoji="0" lang="en-US" sz="1800" b="1" i="0" u="none" strike="noStrike" kern="0" cap="none" spc="0" normalizeH="0" baseline="0" noProof="0" dirty="0" err="1" smtClean="0">
                <a:ln>
                  <a:noFill/>
                </a:ln>
                <a:solidFill>
                  <a:srgbClr val="000000"/>
                </a:solidFill>
                <a:effectLst/>
                <a:uLnTx/>
                <a:uFillTx/>
                <a:latin typeface="Arial" charset="0"/>
                <a:ea typeface="+mn-ea"/>
                <a:cs typeface="Arial" charset="0"/>
              </a:rPr>
              <a:t>struct</a:t>
            </a:r>
            <a:r>
              <a:rPr kumimoji="0" lang="en-US" sz="1800" b="1" i="0" u="none" strike="noStrike" kern="0" cap="none" spc="0" normalizeH="0" baseline="0" noProof="0" dirty="0" smtClean="0">
                <a:ln>
                  <a:noFill/>
                </a:ln>
                <a:solidFill>
                  <a:srgbClr val="000000"/>
                </a:solidFill>
                <a:effectLst/>
                <a:uLnTx/>
                <a:uFillTx/>
                <a:latin typeface="Arial" charset="0"/>
                <a:ea typeface="+mn-ea"/>
                <a:cs typeface="Arial" charset="0"/>
              </a:rPr>
              <a:t>)</a:t>
            </a:r>
          </a:p>
          <a:p>
            <a:pPr marL="3317875" marR="0" lvl="0" indent="-328613" algn="l" defTabSz="457200" rtl="0" eaLnBrk="1" fontAlgn="base" latinLnBrk="0" hangingPunct="1">
              <a:lnSpc>
                <a:spcPct val="93000"/>
              </a:lnSpc>
              <a:spcBef>
                <a:spcPts val="625"/>
              </a:spcBef>
              <a:spcAft>
                <a:spcPts val="600"/>
              </a:spcAft>
              <a:buClr>
                <a:srgbClr val="000000"/>
              </a:buClr>
              <a:buSzPct val="125000"/>
              <a:buFont typeface="Arial" charset="0"/>
              <a:buChar char="•"/>
              <a:tabLst/>
              <a:defRPr/>
            </a:pPr>
            <a:r>
              <a:rPr kumimoji="0" lang="en-US" sz="1800" b="1" i="0" u="none" strike="noStrike" kern="0" cap="none" spc="0" normalizeH="0" baseline="0" noProof="0" dirty="0" smtClean="0">
                <a:ln>
                  <a:noFill/>
                </a:ln>
                <a:solidFill>
                  <a:srgbClr val="000000"/>
                </a:solidFill>
                <a:effectLst/>
                <a:uLnTx/>
                <a:uFillTx/>
                <a:latin typeface="Arial" charset="0"/>
                <a:ea typeface="+mn-ea"/>
                <a:cs typeface="Arial" charset="0"/>
              </a:rPr>
              <a:t>Produces outputs/metrics of interest</a:t>
            </a:r>
            <a:endParaRPr kumimoji="0" lang="en-US" sz="1600" b="1" i="0" u="none" strike="noStrike" kern="0" cap="none" spc="0" normalizeH="0" baseline="0" noProof="0" dirty="0" smtClean="0">
              <a:ln>
                <a:noFill/>
              </a:ln>
              <a:solidFill>
                <a:srgbClr val="800000"/>
              </a:solidFill>
              <a:effectLst/>
              <a:uLnTx/>
              <a:uFillTx/>
              <a:latin typeface="Arial" charset="0"/>
              <a:ea typeface="+mn-ea"/>
              <a:cs typeface="Arial" charset="0"/>
            </a:endParaRPr>
          </a:p>
          <a:p>
            <a:pPr marL="3773488" marR="0" lvl="1" indent="-336550" algn="l" defTabSz="457200" rtl="0" eaLnBrk="1" fontAlgn="base" latinLnBrk="0" hangingPunct="1">
              <a:lnSpc>
                <a:spcPct val="93000"/>
              </a:lnSpc>
              <a:spcBef>
                <a:spcPts val="875"/>
              </a:spcBef>
              <a:spcAft>
                <a:spcPts val="600"/>
              </a:spcAft>
              <a:buClr>
                <a:srgbClr val="800000"/>
              </a:buClr>
              <a:buSzPct val="100000"/>
              <a:buFont typeface="Arial" charset="0"/>
              <a:buChar char="–"/>
              <a:tabLst>
                <a:tab pos="3767138" algn="l"/>
              </a:tabLst>
              <a:defRPr/>
            </a:pPr>
            <a:r>
              <a:rPr kumimoji="0" lang="en-US" sz="1600" b="1" i="0" u="none" strike="noStrike" kern="0" cap="none" spc="0" normalizeH="0" baseline="0" noProof="0" dirty="0" smtClean="0">
                <a:ln>
                  <a:noFill/>
                </a:ln>
                <a:solidFill>
                  <a:srgbClr val="800000"/>
                </a:solidFill>
                <a:effectLst/>
                <a:uLnTx/>
                <a:uFillTx/>
                <a:latin typeface="Arial" charset="0"/>
                <a:ea typeface="+mn-ea"/>
                <a:cs typeface="Arial" charset="0"/>
              </a:rPr>
              <a:t>Required aperture</a:t>
            </a:r>
            <a:r>
              <a:rPr kumimoji="0" lang="en-US" sz="1600" b="1" i="0" u="none" strike="noStrike" kern="0" cap="none" spc="0" normalizeH="0" noProof="0" dirty="0" smtClean="0">
                <a:ln>
                  <a:noFill/>
                </a:ln>
                <a:solidFill>
                  <a:srgbClr val="800000"/>
                </a:solidFill>
                <a:effectLst/>
                <a:uLnTx/>
                <a:uFillTx/>
                <a:latin typeface="Arial" charset="0"/>
                <a:ea typeface="+mn-ea"/>
                <a:cs typeface="Arial" charset="0"/>
              </a:rPr>
              <a:t> diameter</a:t>
            </a:r>
            <a:endParaRPr kumimoji="0" lang="en-US" sz="1600" b="1" i="0" u="none" strike="noStrike" kern="0" cap="none" spc="0" normalizeH="0" baseline="0" noProof="0" dirty="0" smtClean="0">
              <a:ln>
                <a:noFill/>
              </a:ln>
              <a:solidFill>
                <a:srgbClr val="800000"/>
              </a:solidFill>
              <a:effectLst/>
              <a:uLnTx/>
              <a:uFillTx/>
              <a:latin typeface="Arial" charset="0"/>
              <a:ea typeface="+mn-ea"/>
              <a:cs typeface="Arial" charset="0"/>
            </a:endParaRPr>
          </a:p>
          <a:p>
            <a:pPr marL="3773488" marR="0" lvl="1" indent="-336550" algn="l" defTabSz="457200" rtl="0" eaLnBrk="1" fontAlgn="base" latinLnBrk="0" hangingPunct="1">
              <a:lnSpc>
                <a:spcPct val="93000"/>
              </a:lnSpc>
              <a:spcBef>
                <a:spcPts val="875"/>
              </a:spcBef>
              <a:spcAft>
                <a:spcPts val="600"/>
              </a:spcAft>
              <a:buClr>
                <a:srgbClr val="800000"/>
              </a:buClr>
              <a:buSzPct val="100000"/>
              <a:buFont typeface="Arial" charset="0"/>
              <a:buChar char="–"/>
              <a:tabLst>
                <a:tab pos="3767138" algn="l"/>
              </a:tabLst>
              <a:defRPr/>
            </a:pPr>
            <a:r>
              <a:rPr kumimoji="0" lang="en-US" sz="1600" b="1" i="0" u="none" strike="noStrike" kern="0" cap="none" spc="0" normalizeH="0" baseline="0" noProof="0" dirty="0" smtClean="0">
                <a:ln>
                  <a:noFill/>
                </a:ln>
                <a:solidFill>
                  <a:srgbClr val="800000"/>
                </a:solidFill>
                <a:effectLst/>
                <a:uLnTx/>
                <a:uFillTx/>
                <a:latin typeface="Arial" charset="0"/>
                <a:ea typeface="+mn-ea"/>
                <a:cs typeface="Arial" charset="0"/>
              </a:rPr>
              <a:t>Swath width</a:t>
            </a:r>
          </a:p>
          <a:p>
            <a:pPr marL="3773488" marR="0" lvl="1" indent="-336550" algn="l" defTabSz="457200" rtl="0" eaLnBrk="1" fontAlgn="base" latinLnBrk="0" hangingPunct="1">
              <a:lnSpc>
                <a:spcPct val="93000"/>
              </a:lnSpc>
              <a:spcBef>
                <a:spcPts val="875"/>
              </a:spcBef>
              <a:spcAft>
                <a:spcPts val="600"/>
              </a:spcAft>
              <a:buClr>
                <a:srgbClr val="800000"/>
              </a:buClr>
              <a:buSzPct val="100000"/>
              <a:buFont typeface="Arial" charset="0"/>
              <a:buChar char="–"/>
              <a:tabLst>
                <a:tab pos="3767138" algn="l"/>
              </a:tabLst>
              <a:defRPr/>
            </a:pPr>
            <a:r>
              <a:rPr kumimoji="0" lang="en-US" sz="1600" b="1" i="0" u="none" strike="noStrike" kern="0" cap="none" spc="0" normalizeH="0" baseline="0" noProof="0" dirty="0" smtClean="0">
                <a:ln>
                  <a:noFill/>
                </a:ln>
                <a:solidFill>
                  <a:srgbClr val="800000"/>
                </a:solidFill>
                <a:effectLst/>
                <a:uLnTx/>
                <a:uFillTx/>
                <a:latin typeface="Arial" charset="0"/>
                <a:ea typeface="+mn-ea"/>
                <a:cs typeface="Arial" charset="0"/>
              </a:rPr>
              <a:t>Coverage </a:t>
            </a:r>
            <a:r>
              <a:rPr lang="en-US" sz="1600" b="1" kern="0" dirty="0" smtClean="0">
                <a:solidFill>
                  <a:srgbClr val="800000"/>
                </a:solidFill>
                <a:ea typeface="+mn-ea"/>
                <a:cs typeface="Arial" charset="0"/>
              </a:rPr>
              <a:t>percentage</a:t>
            </a:r>
            <a:endParaRPr kumimoji="0" lang="en-US" sz="1600" b="1" i="0" u="none" strike="noStrike" kern="0" cap="none" spc="0" normalizeH="0" baseline="0" noProof="0" dirty="0" smtClean="0">
              <a:ln>
                <a:noFill/>
              </a:ln>
              <a:solidFill>
                <a:srgbClr val="800000"/>
              </a:solidFill>
              <a:effectLst/>
              <a:uLnTx/>
              <a:uFillTx/>
              <a:latin typeface="Arial" charset="0"/>
              <a:ea typeface="+mn-ea"/>
              <a:cs typeface="Arial" charset="0"/>
            </a:endParaRPr>
          </a:p>
          <a:p>
            <a:pPr marL="3773488" marR="0" lvl="1" indent="-336550" algn="l" defTabSz="457200" rtl="0" eaLnBrk="1" fontAlgn="base" latinLnBrk="0" hangingPunct="1">
              <a:lnSpc>
                <a:spcPct val="93000"/>
              </a:lnSpc>
              <a:spcBef>
                <a:spcPts val="875"/>
              </a:spcBef>
              <a:spcAft>
                <a:spcPts val="600"/>
              </a:spcAft>
              <a:buClr>
                <a:srgbClr val="800000"/>
              </a:buClr>
              <a:buSzPct val="100000"/>
              <a:buFont typeface="Arial" charset="0"/>
              <a:buChar char="–"/>
              <a:tabLst>
                <a:tab pos="3767138" algn="l"/>
              </a:tabLst>
              <a:defRPr/>
            </a:pPr>
            <a:r>
              <a:rPr lang="en-US" sz="1600" b="1" kern="0" dirty="0" smtClean="0">
                <a:solidFill>
                  <a:srgbClr val="800000"/>
                </a:solidFill>
                <a:ea typeface="+mn-ea"/>
                <a:cs typeface="Arial" charset="0"/>
              </a:rPr>
              <a:t>Mass</a:t>
            </a:r>
            <a:endParaRPr kumimoji="0" lang="en-US" sz="1600" b="1" i="0" u="none" strike="noStrike" kern="0" cap="none" spc="0" normalizeH="0" baseline="0" noProof="0" dirty="0" smtClean="0">
              <a:ln>
                <a:noFill/>
              </a:ln>
              <a:solidFill>
                <a:srgbClr val="800000"/>
              </a:solidFill>
              <a:effectLst/>
              <a:uLnTx/>
              <a:uFillTx/>
              <a:latin typeface="Arial" charset="0"/>
              <a:ea typeface="+mn-ea"/>
              <a:cs typeface="Arial" charset="0"/>
            </a:endParaRPr>
          </a:p>
          <a:p>
            <a:pPr marL="3317875" marR="0" lvl="0" indent="-328613" algn="l" defTabSz="457200" rtl="0" eaLnBrk="1" fontAlgn="base" latinLnBrk="0" hangingPunct="1">
              <a:lnSpc>
                <a:spcPct val="93000"/>
              </a:lnSpc>
              <a:spcBef>
                <a:spcPts val="625"/>
              </a:spcBef>
              <a:spcAft>
                <a:spcPts val="600"/>
              </a:spcAft>
              <a:buClr>
                <a:srgbClr val="000000"/>
              </a:buClr>
              <a:buSzPct val="125000"/>
              <a:buFont typeface="Arial" charset="0"/>
              <a:buChar char="•"/>
              <a:tabLst/>
              <a:defRPr/>
            </a:pPr>
            <a:r>
              <a:rPr kumimoji="0" lang="en-US" sz="1800" b="1" i="0" u="none" strike="noStrike" kern="0" cap="none" spc="0" normalizeH="0" baseline="0" noProof="0" dirty="0" smtClean="0">
                <a:ln>
                  <a:noFill/>
                </a:ln>
                <a:solidFill>
                  <a:srgbClr val="000000"/>
                </a:solidFill>
                <a:effectLst/>
                <a:uLnTx/>
                <a:uFillTx/>
                <a:latin typeface="Arial" charset="0"/>
                <a:ea typeface="+mn-ea"/>
                <a:cs typeface="Arial" charset="0"/>
              </a:rPr>
              <a:t>Modular design is easily extensible (Spiral 2)</a:t>
            </a:r>
          </a:p>
          <a:p>
            <a:pPr marL="3317875" marR="0" lvl="0" indent="-328613" algn="l" defTabSz="457200" rtl="0" eaLnBrk="1" fontAlgn="base" latinLnBrk="0" hangingPunct="1">
              <a:lnSpc>
                <a:spcPct val="93000"/>
              </a:lnSpc>
              <a:spcBef>
                <a:spcPts val="625"/>
              </a:spcBef>
              <a:spcAft>
                <a:spcPts val="600"/>
              </a:spcAft>
              <a:buClr>
                <a:srgbClr val="000000"/>
              </a:buClr>
              <a:buSzPct val="125000"/>
              <a:buFont typeface="Arial" charset="0"/>
              <a:buChar char="•"/>
              <a:tabLst/>
              <a:defRPr/>
            </a:pPr>
            <a:r>
              <a:rPr kumimoji="0" lang="en-US" sz="1800" b="1" i="0" u="none" strike="noStrike" kern="0" cap="none" spc="0" normalizeH="0" baseline="0" noProof="0" dirty="0" smtClean="0">
                <a:ln>
                  <a:noFill/>
                </a:ln>
                <a:solidFill>
                  <a:srgbClr val="000000"/>
                </a:solidFill>
                <a:effectLst/>
                <a:uLnTx/>
                <a:uFillTx/>
                <a:latin typeface="Arial" charset="0"/>
                <a:ea typeface="+mn-ea"/>
                <a:cs typeface="Arial" charset="0"/>
              </a:rPr>
              <a:t>Can rapidly </a:t>
            </a:r>
            <a:r>
              <a:rPr kumimoji="0" lang="en-US" sz="1800" b="1" i="0" u="sng" strike="noStrike" kern="0" cap="none" spc="0" normalizeH="0" baseline="0" noProof="0" dirty="0" smtClean="0">
                <a:ln>
                  <a:noFill/>
                </a:ln>
                <a:solidFill>
                  <a:srgbClr val="000000"/>
                </a:solidFill>
                <a:effectLst/>
                <a:uLnTx/>
                <a:uFillTx/>
                <a:latin typeface="Arial" charset="0"/>
                <a:ea typeface="+mn-ea"/>
                <a:cs typeface="Arial" charset="0"/>
              </a:rPr>
              <a:t>generate</a:t>
            </a:r>
            <a:r>
              <a:rPr kumimoji="0" lang="en-US" sz="1800" b="1" i="0" u="none" strike="noStrike" kern="0" cap="none" spc="0" normalizeH="0" baseline="0" noProof="0" dirty="0" smtClean="0">
                <a:ln>
                  <a:noFill/>
                </a:ln>
                <a:solidFill>
                  <a:srgbClr val="000000"/>
                </a:solidFill>
                <a:effectLst/>
                <a:uLnTx/>
                <a:uFillTx/>
                <a:latin typeface="Arial" charset="0"/>
                <a:ea typeface="+mn-ea"/>
                <a:cs typeface="Arial" charset="0"/>
              </a:rPr>
              <a:t>, </a:t>
            </a:r>
            <a:r>
              <a:rPr kumimoji="0" lang="en-US" sz="1800" b="1" i="0" u="sng" strike="noStrike" kern="0" cap="none" spc="0" normalizeH="0" baseline="0" noProof="0" dirty="0" smtClean="0">
                <a:ln>
                  <a:noFill/>
                </a:ln>
                <a:solidFill>
                  <a:srgbClr val="000000"/>
                </a:solidFill>
                <a:effectLst/>
                <a:uLnTx/>
                <a:uFillTx/>
                <a:latin typeface="Arial" charset="0"/>
                <a:ea typeface="+mn-ea"/>
                <a:cs typeface="Arial" charset="0"/>
              </a:rPr>
              <a:t>evaluate</a:t>
            </a:r>
            <a:r>
              <a:rPr kumimoji="0" lang="en-US" sz="1800" b="1" i="0" u="none" strike="noStrike" kern="0" cap="none" spc="0" normalizeH="0" baseline="0" noProof="0" dirty="0" smtClean="0">
                <a:ln>
                  <a:noFill/>
                </a:ln>
                <a:solidFill>
                  <a:srgbClr val="000000"/>
                </a:solidFill>
                <a:effectLst/>
                <a:uLnTx/>
                <a:uFillTx/>
                <a:latin typeface="Arial" charset="0"/>
                <a:ea typeface="+mn-ea"/>
                <a:cs typeface="Arial" charset="0"/>
              </a:rPr>
              <a:t>, and </a:t>
            </a:r>
            <a:r>
              <a:rPr kumimoji="0" lang="en-US" sz="1800" b="1" i="0" u="sng" strike="noStrike" kern="0" cap="none" spc="0" normalizeH="0" baseline="0" noProof="0" dirty="0" smtClean="0">
                <a:ln>
                  <a:noFill/>
                </a:ln>
                <a:solidFill>
                  <a:srgbClr val="000000"/>
                </a:solidFill>
                <a:effectLst/>
                <a:uLnTx/>
                <a:uFillTx/>
                <a:latin typeface="Arial" charset="0"/>
                <a:ea typeface="+mn-ea"/>
                <a:cs typeface="Arial" charset="0"/>
              </a:rPr>
              <a:t>compare</a:t>
            </a:r>
            <a:r>
              <a:rPr kumimoji="0" lang="en-US" sz="1800" b="1" i="0" u="none" strike="noStrike" kern="0" cap="none" spc="0" normalizeH="0" baseline="0" noProof="0" dirty="0" smtClean="0">
                <a:ln>
                  <a:noFill/>
                </a:ln>
                <a:solidFill>
                  <a:srgbClr val="000000"/>
                </a:solidFill>
                <a:effectLst/>
                <a:uLnTx/>
                <a:uFillTx/>
                <a:latin typeface="Arial" charset="0"/>
                <a:ea typeface="+mn-ea"/>
                <a:cs typeface="Arial" charset="0"/>
              </a:rPr>
              <a:t> candidate system designs (3 lines of MATLAB code)</a:t>
            </a:r>
          </a:p>
          <a:p>
            <a:pPr marL="3317875" marR="0" lvl="0" indent="-328613" algn="l" defTabSz="457200" rtl="0" eaLnBrk="1" fontAlgn="base" latinLnBrk="0" hangingPunct="1">
              <a:lnSpc>
                <a:spcPct val="93000"/>
              </a:lnSpc>
              <a:spcBef>
                <a:spcPts val="625"/>
              </a:spcBef>
              <a:spcAft>
                <a:spcPts val="600"/>
              </a:spcAft>
              <a:buClr>
                <a:srgbClr val="000000"/>
              </a:buClr>
              <a:buSzPct val="125000"/>
              <a:buFont typeface="Arial" charset="0"/>
              <a:buChar char="•"/>
              <a:tabLst/>
              <a:defRPr/>
            </a:pPr>
            <a:r>
              <a:rPr kumimoji="0" lang="en-US" sz="1800" b="1" i="0" u="none" strike="noStrike" kern="0" cap="none" spc="0" normalizeH="0" baseline="0" noProof="0" dirty="0" smtClean="0">
                <a:ln>
                  <a:noFill/>
                </a:ln>
                <a:solidFill>
                  <a:srgbClr val="000000"/>
                </a:solidFill>
                <a:effectLst/>
                <a:uLnTx/>
                <a:uFillTx/>
                <a:latin typeface="Arial" charset="0"/>
                <a:ea typeface="+mn-ea"/>
                <a:cs typeface="Arial" charset="0"/>
              </a:rPr>
              <a:t>Plot designs in terms of parameters</a:t>
            </a:r>
            <a:r>
              <a:rPr kumimoji="0" lang="en-US" sz="1800" b="1" i="0" u="none" strike="noStrike" kern="0" cap="none" spc="0" normalizeH="0" noProof="0" dirty="0" smtClean="0">
                <a:ln>
                  <a:noFill/>
                </a:ln>
                <a:solidFill>
                  <a:srgbClr val="000000"/>
                </a:solidFill>
                <a:effectLst/>
                <a:uLnTx/>
                <a:uFillTx/>
                <a:latin typeface="Arial" charset="0"/>
                <a:ea typeface="+mn-ea"/>
                <a:cs typeface="Arial" charset="0"/>
              </a:rPr>
              <a:t> </a:t>
            </a:r>
            <a:r>
              <a:rPr kumimoji="0" lang="en-US" sz="1800" b="1" i="0" u="none" strike="noStrike" kern="0" cap="none" spc="0" normalizeH="0" baseline="0" noProof="0" dirty="0" smtClean="0">
                <a:ln>
                  <a:noFill/>
                </a:ln>
                <a:solidFill>
                  <a:srgbClr val="000000"/>
                </a:solidFill>
                <a:effectLst/>
                <a:uLnTx/>
                <a:uFillTx/>
                <a:latin typeface="Arial" charset="0"/>
                <a:ea typeface="+mn-ea"/>
                <a:cs typeface="Arial" charset="0"/>
              </a:rPr>
              <a:t>of interest</a:t>
            </a:r>
            <a:br>
              <a:rPr kumimoji="0" lang="en-US" sz="1800" b="1" i="0" u="none" strike="noStrike" kern="0" cap="none" spc="0" normalizeH="0" baseline="0" noProof="0" dirty="0" smtClean="0">
                <a:ln>
                  <a:noFill/>
                </a:ln>
                <a:solidFill>
                  <a:srgbClr val="000000"/>
                </a:solidFill>
                <a:effectLst/>
                <a:uLnTx/>
                <a:uFillTx/>
                <a:latin typeface="Arial" charset="0"/>
                <a:ea typeface="+mn-ea"/>
                <a:cs typeface="Arial" charset="0"/>
              </a:rPr>
            </a:br>
            <a:r>
              <a:rPr kumimoji="0" lang="en-US" sz="1800" b="1" i="0" u="none" strike="noStrike" kern="0" cap="none" spc="0" normalizeH="0" baseline="0" noProof="0" dirty="0" smtClean="0">
                <a:ln>
                  <a:noFill/>
                </a:ln>
                <a:solidFill>
                  <a:srgbClr val="000000"/>
                </a:solidFill>
                <a:effectLst/>
                <a:uLnTx/>
                <a:uFillTx/>
                <a:latin typeface="Arial" charset="0"/>
                <a:ea typeface="+mn-ea"/>
                <a:cs typeface="Arial" charset="0"/>
              </a:rPr>
              <a:t>(e.g</a:t>
            </a:r>
            <a:r>
              <a:rPr kumimoji="0" lang="en-US" sz="1800" b="1" i="0" u="none" strike="noStrike" kern="0" cap="none" spc="0" normalizeH="0" baseline="0" noProof="0" dirty="0" smtClean="0">
                <a:ln>
                  <a:noFill/>
                </a:ln>
                <a:solidFill>
                  <a:srgbClr val="000000"/>
                </a:solidFill>
                <a:effectLst/>
                <a:uLnTx/>
                <a:uFillTx/>
                <a:latin typeface="Arial" charset="0"/>
                <a:ea typeface="+mn-ea"/>
                <a:cs typeface="Arial" charset="0"/>
              </a:rPr>
              <a:t>.</a:t>
            </a:r>
            <a:r>
              <a:rPr kumimoji="0" lang="en-US" sz="1800" b="1" i="0" u="none" strike="noStrike" kern="0" cap="none" spc="0" normalizeH="0" noProof="0" dirty="0" smtClean="0">
                <a:ln>
                  <a:noFill/>
                </a:ln>
                <a:solidFill>
                  <a:srgbClr val="000000"/>
                </a:solidFill>
                <a:effectLst/>
                <a:uLnTx/>
                <a:uFillTx/>
                <a:latin typeface="Arial" charset="0"/>
                <a:ea typeface="+mn-ea"/>
                <a:cs typeface="Arial" charset="0"/>
              </a:rPr>
              <a:t> cost vs. coverage</a:t>
            </a:r>
            <a:r>
              <a:rPr kumimoji="0" lang="en-US" sz="1800" b="1" i="0" u="none" strike="noStrike" kern="0" cap="none" spc="0" normalizeH="0" baseline="0" noProof="0" dirty="0" smtClean="0">
                <a:ln>
                  <a:noFill/>
                </a:ln>
                <a:solidFill>
                  <a:srgbClr val="000000"/>
                </a:solidFill>
                <a:effectLst/>
                <a:uLnTx/>
                <a:uFillTx/>
                <a:latin typeface="Arial" charset="0"/>
                <a:ea typeface="+mn-ea"/>
                <a:cs typeface="Arial" charset="0"/>
              </a:rPr>
              <a:t>)</a:t>
            </a:r>
            <a:endParaRPr kumimoji="0" lang="en-US" sz="1800" b="1" i="0" u="none" strike="noStrike" kern="0" cap="none" spc="0" normalizeH="0" baseline="0" noProof="0" dirty="0" smtClean="0">
              <a:ln>
                <a:noFill/>
              </a:ln>
              <a:solidFill>
                <a:srgbClr val="000000"/>
              </a:solidFill>
              <a:effectLst/>
              <a:uLnTx/>
              <a:uFillTx/>
              <a:latin typeface="Arial" charset="0"/>
              <a:ea typeface="+mn-ea"/>
              <a:cs typeface="Arial" charset="0"/>
            </a:endParaRPr>
          </a:p>
          <a:p>
            <a:pPr marL="3317875" marR="0" lvl="0" indent="-328613" algn="l" defTabSz="457200" rtl="0" eaLnBrk="1" fontAlgn="base" latinLnBrk="0" hangingPunct="1">
              <a:lnSpc>
                <a:spcPct val="93000"/>
              </a:lnSpc>
              <a:spcBef>
                <a:spcPts val="625"/>
              </a:spcBef>
              <a:spcAft>
                <a:spcPts val="600"/>
              </a:spcAft>
              <a:buClr>
                <a:srgbClr val="000000"/>
              </a:buClr>
              <a:buSzPct val="125000"/>
              <a:buFont typeface="Arial" charset="0"/>
              <a:buChar char="•"/>
              <a:tabLst/>
              <a:defRPr/>
            </a:pPr>
            <a:r>
              <a:rPr kumimoji="0" lang="en-US" sz="1800" b="1" i="0" u="none" strike="noStrike" kern="0" cap="none" spc="0" normalizeH="0" baseline="0" noProof="0" dirty="0" smtClean="0">
                <a:ln>
                  <a:noFill/>
                </a:ln>
                <a:solidFill>
                  <a:srgbClr val="000000"/>
                </a:solidFill>
                <a:effectLst/>
                <a:uLnTx/>
                <a:uFillTx/>
                <a:latin typeface="Arial" charset="0"/>
                <a:ea typeface="+mn-ea"/>
                <a:cs typeface="Arial" charset="0"/>
              </a:rPr>
              <a:t>Goal: identify pareto fronts in the trade space</a:t>
            </a:r>
          </a:p>
          <a:p>
            <a:pPr marL="328613" marR="0" lvl="0" indent="-328613" algn="l" defTabSz="457200" rtl="0" eaLnBrk="1" fontAlgn="base" latinLnBrk="0" hangingPunct="1">
              <a:lnSpc>
                <a:spcPct val="93000"/>
              </a:lnSpc>
              <a:spcBef>
                <a:spcPts val="625"/>
              </a:spcBef>
              <a:spcAft>
                <a:spcPts val="600"/>
              </a:spcAft>
              <a:buClr>
                <a:srgbClr val="000000"/>
              </a:buClr>
              <a:buSzPct val="125000"/>
              <a:buFont typeface="Arial" charset="0"/>
              <a:buNone/>
              <a:tabLst/>
              <a:defRPr/>
            </a:pPr>
            <a:endParaRPr kumimoji="0" lang="en-US" sz="1800" b="1" i="0" u="none" strike="noStrike" kern="0" cap="none" spc="0" normalizeH="0" baseline="0" noProof="0" dirty="0" smtClean="0">
              <a:ln>
                <a:noFill/>
              </a:ln>
              <a:solidFill>
                <a:srgbClr val="000000"/>
              </a:solidFill>
              <a:effectLst/>
              <a:uLnTx/>
              <a:uFillTx/>
              <a:latin typeface="Arial" charset="0"/>
              <a:ea typeface="+mn-ea"/>
              <a:cs typeface="Arial" charset="0"/>
            </a:endParaRPr>
          </a:p>
        </p:txBody>
      </p:sp>
      <p:sp>
        <p:nvSpPr>
          <p:cNvPr id="56" name="TextBox 17"/>
          <p:cNvSpPr txBox="1">
            <a:spLocks noChangeArrowheads="1"/>
          </p:cNvSpPr>
          <p:nvPr/>
        </p:nvSpPr>
        <p:spPr bwMode="auto">
          <a:xfrm>
            <a:off x="1752600" y="4415135"/>
            <a:ext cx="1219200" cy="461665"/>
          </a:xfrm>
          <a:prstGeom prst="rect">
            <a:avLst/>
          </a:prstGeom>
          <a:solidFill>
            <a:sysClr val="window" lastClr="FFFFFF"/>
          </a:solid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C00000"/>
                </a:solidFill>
                <a:effectLst/>
                <a:uLnTx/>
                <a:uFillTx/>
                <a:latin typeface="Arial" pitchFamily="34" charset="0"/>
                <a:ea typeface="+mn-ea"/>
                <a:cs typeface="Arial" pitchFamily="34" charset="0"/>
              </a:rPr>
              <a:t>Integrated </a:t>
            </a:r>
            <a:br>
              <a:rPr kumimoji="0" lang="en-US" sz="1200" b="0" i="0" u="none" strike="noStrike" kern="1200" cap="none" spc="0" normalizeH="0" baseline="0" noProof="0" dirty="0" smtClean="0">
                <a:ln>
                  <a:noFill/>
                </a:ln>
                <a:solidFill>
                  <a:srgbClr val="C00000"/>
                </a:solidFill>
                <a:effectLst/>
                <a:uLnTx/>
                <a:uFillTx/>
                <a:latin typeface="Arial" pitchFamily="34" charset="0"/>
                <a:ea typeface="+mn-ea"/>
                <a:cs typeface="Arial" pitchFamily="34" charset="0"/>
              </a:rPr>
            </a:br>
            <a:r>
              <a:rPr kumimoji="0" lang="en-US" sz="1200" b="0" i="0" u="none" strike="noStrike" kern="1200" cap="none" spc="0" normalizeH="0" baseline="0" noProof="0" dirty="0" smtClean="0">
                <a:ln>
                  <a:noFill/>
                </a:ln>
                <a:solidFill>
                  <a:srgbClr val="C00000"/>
                </a:solidFill>
                <a:effectLst/>
                <a:uLnTx/>
                <a:uFillTx/>
                <a:latin typeface="Arial" pitchFamily="34" charset="0"/>
                <a:ea typeface="+mn-ea"/>
                <a:cs typeface="Arial" pitchFamily="34" charset="0"/>
              </a:rPr>
              <a:t>CRISIS</a:t>
            </a:r>
            <a:r>
              <a:rPr kumimoji="0" lang="en-US" sz="1200" b="0" i="0" u="none" strike="noStrike" kern="1200" cap="none" spc="0" normalizeH="0" noProof="0" dirty="0" smtClean="0">
                <a:ln>
                  <a:noFill/>
                </a:ln>
                <a:solidFill>
                  <a:srgbClr val="C00000"/>
                </a:solidFill>
                <a:effectLst/>
                <a:uLnTx/>
                <a:uFillTx/>
                <a:latin typeface="Arial" pitchFamily="34" charset="0"/>
                <a:ea typeface="+mn-ea"/>
                <a:cs typeface="Arial" pitchFamily="34" charset="0"/>
              </a:rPr>
              <a:t> </a:t>
            </a:r>
            <a:r>
              <a:rPr kumimoji="0" lang="en-US" sz="1200" b="0" i="0" u="none" strike="noStrike" kern="1200" cap="none" spc="0" normalizeH="0" baseline="0" noProof="0" dirty="0" smtClean="0">
                <a:ln>
                  <a:noFill/>
                </a:ln>
                <a:solidFill>
                  <a:srgbClr val="C00000"/>
                </a:solidFill>
                <a:effectLst/>
                <a:uLnTx/>
                <a:uFillTx/>
                <a:latin typeface="Arial" pitchFamily="34" charset="0"/>
                <a:ea typeface="+mn-ea"/>
                <a:cs typeface="Arial" pitchFamily="34" charset="0"/>
              </a:rPr>
              <a:t>model</a:t>
            </a:r>
          </a:p>
        </p:txBody>
      </p:sp>
      <p:sp>
        <p:nvSpPr>
          <p:cNvPr id="4" name="Title 3"/>
          <p:cNvSpPr>
            <a:spLocks noGrp="1"/>
          </p:cNvSpPr>
          <p:nvPr>
            <p:ph type="title"/>
          </p:nvPr>
        </p:nvSpPr>
        <p:spPr/>
        <p:txBody>
          <a:bodyPr/>
          <a:lstStyle/>
          <a:p>
            <a:r>
              <a:rPr lang="en-US" dirty="0" smtClean="0"/>
              <a:t>Model Implementation</a:t>
            </a:r>
            <a:endParaRPr lang="en-US" dirty="0"/>
          </a:p>
        </p:txBody>
      </p:sp>
      <p:sp>
        <p:nvSpPr>
          <p:cNvPr id="5" name="Slide Number Placeholder 4"/>
          <p:cNvSpPr>
            <a:spLocks noGrp="1"/>
          </p:cNvSpPr>
          <p:nvPr>
            <p:ph type="sldNum" idx="10"/>
          </p:nvPr>
        </p:nvSpPr>
        <p:spPr/>
        <p:txBody>
          <a:bodyPr/>
          <a:lstStyle/>
          <a:p>
            <a:pPr>
              <a:defRPr/>
            </a:pPr>
            <a:fld id="{F1CC7636-BFA1-4424-BFD7-02D7A7A978C1}" type="slidenum">
              <a:rPr lang="en-US" smtClean="0"/>
              <a:pPr>
                <a:defRPr/>
              </a:pPr>
              <a:t>7</a:t>
            </a:fld>
            <a:endParaRPr lang="en-US"/>
          </a:p>
        </p:txBody>
      </p:sp>
      <p:grpSp>
        <p:nvGrpSpPr>
          <p:cNvPr id="30" name="Group 29"/>
          <p:cNvGrpSpPr/>
          <p:nvPr/>
        </p:nvGrpSpPr>
        <p:grpSpPr>
          <a:xfrm>
            <a:off x="180201" y="1018401"/>
            <a:ext cx="3020199" cy="2791599"/>
            <a:chOff x="180201" y="1399401"/>
            <a:chExt cx="3020199" cy="2791599"/>
          </a:xfrm>
        </p:grpSpPr>
        <p:sp>
          <p:nvSpPr>
            <p:cNvPr id="15" name="Rectangle 14"/>
            <p:cNvSpPr/>
            <p:nvPr/>
          </p:nvSpPr>
          <p:spPr>
            <a:xfrm>
              <a:off x="838200" y="1638300"/>
              <a:ext cx="2362200" cy="2552700"/>
            </a:xfrm>
            <a:prstGeom prst="rect">
              <a:avLst/>
            </a:prstGeom>
            <a:solidFill>
              <a:srgbClr val="4F81BD">
                <a:lumMod val="40000"/>
                <a:lumOff val="60000"/>
              </a:srgbClr>
            </a:solidFill>
            <a:ln w="12700" cap="flat" cmpd="sng" algn="ctr">
              <a:solidFill>
                <a:sysClr val="windowText" lastClr="000000"/>
              </a:solidFill>
              <a:prstDash val="solid"/>
            </a:ln>
            <a:effectLst>
              <a:outerShdw blurRad="50800" dist="38100" dir="2700000" algn="tl" rotWithShape="0">
                <a:prstClr val="black">
                  <a:alpha val="40000"/>
                </a:prst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sat(</a:t>
              </a:r>
              <a:r>
                <a:rPr kumimoji="0" lang="en-US" sz="1200" b="1"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i</a:t>
              </a:r>
              <a:r>
                <a:rPr kumimoji="0" lang="en-US" sz="12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a:t>
              </a: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a:r>
              <a:b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b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.Altitude = 567 km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.Inclination = 98 deg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a:t>
              </a:r>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Courier New" pitchFamily="49" charset="0"/>
                </a:rPr>
                <a:t>.Resolution </a:t>
              </a: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1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a:t>
              </a:r>
              <a:r>
                <a:rPr kumimoji="0" lang="en-US" sz="1200" b="0"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Fnumber</a:t>
              </a: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a:t>
              </a:r>
              <a:r>
                <a:rPr kumimoji="0" lang="en-US" sz="1200" b="0"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Ixx</a:t>
              </a: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 60 kg^2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.Range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a:t>
              </a:r>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Courier New" pitchFamily="49" charset="0"/>
                </a:rPr>
                <a:t>.</a:t>
              </a:r>
              <a:r>
                <a:rPr lang="en-US" sz="1200" dirty="0" smtClean="0">
                  <a:solidFill>
                    <a:prstClr val="black"/>
                  </a:solidFill>
                  <a:latin typeface="Courier New" pitchFamily="49" charset="0"/>
                  <a:ea typeface="+mn-ea"/>
                  <a:cs typeface="Courier New" pitchFamily="49" charset="0"/>
                </a:rPr>
                <a:t>Aperture</a:t>
              </a:r>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Courier New" pitchFamily="49" charset="0"/>
                </a:rPr>
                <a:t> </a:t>
              </a: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a:t>
              </a:r>
              <a:r>
                <a:rPr kumimoji="0" lang="en-US" sz="1200" b="0"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CoverageWidth</a:t>
              </a: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.Mass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.Cost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endParaRPr>
            </a:p>
          </p:txBody>
        </p:sp>
        <p:sp>
          <p:nvSpPr>
            <p:cNvPr id="16" name="Left Brace 15"/>
            <p:cNvSpPr/>
            <p:nvPr/>
          </p:nvSpPr>
          <p:spPr>
            <a:xfrm>
              <a:off x="457200" y="1905000"/>
              <a:ext cx="304800" cy="909181"/>
            </a:xfrm>
            <a:prstGeom prst="leftBrace">
              <a:avLst/>
            </a:prstGeom>
            <a:noFill/>
            <a:ln w="15875" cap="flat" cmpd="sng" algn="ctr">
              <a:solidFill>
                <a:srgbClr val="C0000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Left Brace 16"/>
            <p:cNvSpPr/>
            <p:nvPr/>
          </p:nvSpPr>
          <p:spPr>
            <a:xfrm>
              <a:off x="457200" y="2971800"/>
              <a:ext cx="304800" cy="979118"/>
            </a:xfrm>
            <a:prstGeom prst="leftBrace">
              <a:avLst/>
            </a:prstGeom>
            <a:noFill/>
            <a:ln w="15875" cap="flat" cmpd="sng" algn="ctr">
              <a:solidFill>
                <a:srgbClr val="C0000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TextBox 6"/>
            <p:cNvSpPr txBox="1">
              <a:spLocks noChangeArrowheads="1"/>
            </p:cNvSpPr>
            <p:nvPr/>
          </p:nvSpPr>
          <p:spPr bwMode="auto">
            <a:xfrm rot="16200000">
              <a:off x="-2721" y="2164122"/>
              <a:ext cx="642844" cy="276999"/>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Arial" pitchFamily="34" charset="0"/>
                  <a:ea typeface="+mn-ea"/>
                  <a:cs typeface="Arial" pitchFamily="34" charset="0"/>
                </a:rPr>
                <a:t>inputs</a:t>
              </a:r>
            </a:p>
          </p:txBody>
        </p:sp>
        <p:sp>
          <p:nvSpPr>
            <p:cNvPr id="19" name="TextBox 6"/>
            <p:cNvSpPr txBox="1">
              <a:spLocks noChangeArrowheads="1"/>
            </p:cNvSpPr>
            <p:nvPr/>
          </p:nvSpPr>
          <p:spPr bwMode="auto">
            <a:xfrm rot="16200000">
              <a:off x="-84776" y="3236778"/>
              <a:ext cx="806955" cy="276999"/>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C00000"/>
                  </a:solidFill>
                  <a:effectLst/>
                  <a:uLnTx/>
                  <a:uFillTx/>
                  <a:latin typeface="Arial" pitchFamily="34" charset="0"/>
                  <a:ea typeface="+mn-ea"/>
                  <a:cs typeface="Arial" pitchFamily="34" charset="0"/>
                </a:rPr>
                <a:t>outputs</a:t>
              </a:r>
              <a:endParaRPr kumimoji="0" lang="en-US" sz="1200" b="0" i="0" u="none" strike="noStrike" kern="1200" cap="none" spc="0" normalizeH="0" baseline="0" noProof="0" dirty="0">
                <a:ln>
                  <a:noFill/>
                </a:ln>
                <a:solidFill>
                  <a:srgbClr val="C00000"/>
                </a:solidFill>
                <a:effectLst/>
                <a:uLnTx/>
                <a:uFillTx/>
                <a:latin typeface="Arial" pitchFamily="34" charset="0"/>
                <a:ea typeface="+mn-ea"/>
                <a:cs typeface="Arial" pitchFamily="34" charset="0"/>
              </a:endParaRPr>
            </a:p>
          </p:txBody>
        </p:sp>
        <p:sp>
          <p:nvSpPr>
            <p:cNvPr id="20" name="TextBox 6"/>
            <p:cNvSpPr txBox="1">
              <a:spLocks noChangeArrowheads="1"/>
            </p:cNvSpPr>
            <p:nvPr/>
          </p:nvSpPr>
          <p:spPr bwMode="auto">
            <a:xfrm>
              <a:off x="762000" y="1399401"/>
              <a:ext cx="1680268" cy="276999"/>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C00000"/>
                  </a:solidFill>
                  <a:effectLst/>
                  <a:uLnTx/>
                  <a:uFillTx/>
                  <a:latin typeface="Arial" pitchFamily="34" charset="0"/>
                  <a:ea typeface="+mn-ea"/>
                  <a:cs typeface="Arial" pitchFamily="34" charset="0"/>
                </a:rPr>
                <a:t>Satellite system </a:t>
              </a:r>
              <a:r>
                <a:rPr kumimoji="0" lang="en-US" sz="1200" b="0" i="0" u="none" strike="noStrike" kern="1200" cap="none" spc="0" normalizeH="0" baseline="0" noProof="0" dirty="0" err="1" smtClean="0">
                  <a:ln>
                    <a:noFill/>
                  </a:ln>
                  <a:solidFill>
                    <a:srgbClr val="C00000"/>
                  </a:solidFill>
                  <a:effectLst/>
                  <a:uLnTx/>
                  <a:uFillTx/>
                  <a:latin typeface="Arial" pitchFamily="34" charset="0"/>
                  <a:ea typeface="+mn-ea"/>
                  <a:cs typeface="Arial" pitchFamily="34" charset="0"/>
                </a:rPr>
                <a:t>struct</a:t>
              </a:r>
              <a:endParaRPr kumimoji="0" lang="en-US" sz="1200" b="0" i="0" u="none" strike="noStrike" kern="1200" cap="none" spc="0" normalizeH="0" baseline="0" noProof="0" dirty="0">
                <a:ln>
                  <a:noFill/>
                </a:ln>
                <a:solidFill>
                  <a:srgbClr val="C00000"/>
                </a:solidFill>
                <a:effectLst/>
                <a:uLnTx/>
                <a:uFillTx/>
                <a:latin typeface="Arial" pitchFamily="34" charset="0"/>
                <a:ea typeface="+mn-ea"/>
                <a:cs typeface="Arial" pitchFamily="34" charset="0"/>
              </a:endParaRPr>
            </a:p>
          </p:txBody>
        </p:sp>
      </p:grpSp>
      <p:sp>
        <p:nvSpPr>
          <p:cNvPr id="40" name="Rectangle 39"/>
          <p:cNvSpPr/>
          <p:nvPr/>
        </p:nvSpPr>
        <p:spPr>
          <a:xfrm>
            <a:off x="1752600" y="4848999"/>
            <a:ext cx="5715000" cy="1371600"/>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1" name="Rectangle 40"/>
          <p:cNvSpPr/>
          <p:nvPr/>
        </p:nvSpPr>
        <p:spPr>
          <a:xfrm>
            <a:off x="7696200" y="5001399"/>
            <a:ext cx="838200" cy="533400"/>
          </a:xfrm>
          <a:prstGeom prst="rect">
            <a:avLst/>
          </a:prstGeom>
          <a:solidFill>
            <a:srgbClr val="4F81BD">
              <a:lumMod val="40000"/>
              <a:lumOff val="60000"/>
            </a:srgbClr>
          </a:solidFill>
          <a:ln w="12700" cap="flat" cmpd="sng" algn="ctr">
            <a:solidFill>
              <a:sysClr val="windowText" lastClr="000000"/>
            </a:solidFill>
            <a:prstDash val="solid"/>
          </a:ln>
          <a:effectLst>
            <a:outerShdw blurRad="50800" dist="38100" dir="2700000" algn="tl" rotWithShape="0">
              <a:prstClr val="black">
                <a:alpha val="40000"/>
              </a:prst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sat(</a:t>
            </a:r>
            <a:r>
              <a:rPr kumimoji="0" lang="en-US" sz="1400" b="1"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i</a:t>
            </a:r>
            <a:r>
              <a:rPr kumimoji="0" lang="en-US" sz="14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a:t>
            </a:r>
            <a:endParaRPr kumimoji="0" lang="en-US" sz="14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endParaRPr>
          </a:p>
        </p:txBody>
      </p:sp>
      <p:sp>
        <p:nvSpPr>
          <p:cNvPr id="42" name="TextBox 16"/>
          <p:cNvSpPr txBox="1">
            <a:spLocks noChangeArrowheads="1"/>
          </p:cNvSpPr>
          <p:nvPr/>
        </p:nvSpPr>
        <p:spPr bwMode="auto">
          <a:xfrm>
            <a:off x="609600" y="5634811"/>
            <a:ext cx="1066800" cy="646331"/>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Arial" pitchFamily="34" charset="0"/>
                <a:ea typeface="+mn-ea"/>
                <a:cs typeface="Arial" pitchFamily="34" charset="0"/>
              </a:rPr>
              <a:t>Initial system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Arial" pitchFamily="34" charset="0"/>
                <a:ea typeface="+mn-ea"/>
                <a:cs typeface="Arial" pitchFamily="34" charset="0"/>
              </a:rPr>
              <a:t>(no outputs </a:t>
            </a:r>
            <a:br>
              <a:rPr kumimoji="0" lang="en-US" sz="1200" b="0" i="0" u="none" strike="noStrike" kern="1200" cap="none" spc="0" normalizeH="0" baseline="0" noProof="0" dirty="0">
                <a:ln>
                  <a:noFill/>
                </a:ln>
                <a:solidFill>
                  <a:srgbClr val="C00000"/>
                </a:solidFill>
                <a:effectLst/>
                <a:uLnTx/>
                <a:uFillTx/>
                <a:latin typeface="Arial" pitchFamily="34" charset="0"/>
                <a:ea typeface="+mn-ea"/>
                <a:cs typeface="Arial" pitchFamily="34" charset="0"/>
              </a:rPr>
            </a:br>
            <a:r>
              <a:rPr kumimoji="0" lang="en-US" sz="1200" b="0" i="0" u="none" strike="noStrike" kern="1200" cap="none" spc="0" normalizeH="0" baseline="0" noProof="0" dirty="0">
                <a:ln>
                  <a:noFill/>
                </a:ln>
                <a:solidFill>
                  <a:srgbClr val="C00000"/>
                </a:solidFill>
                <a:effectLst/>
                <a:uLnTx/>
                <a:uFillTx/>
                <a:latin typeface="Arial" pitchFamily="34" charset="0"/>
                <a:ea typeface="+mn-ea"/>
                <a:cs typeface="Arial" pitchFamily="34" charset="0"/>
              </a:rPr>
              <a:t>computed)</a:t>
            </a:r>
          </a:p>
        </p:txBody>
      </p:sp>
      <p:sp>
        <p:nvSpPr>
          <p:cNvPr id="43" name="TextBox 17"/>
          <p:cNvSpPr txBox="1">
            <a:spLocks noChangeArrowheads="1"/>
          </p:cNvSpPr>
          <p:nvPr/>
        </p:nvSpPr>
        <p:spPr bwMode="auto">
          <a:xfrm>
            <a:off x="7620000" y="5650468"/>
            <a:ext cx="1066800" cy="646331"/>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Arial" pitchFamily="34" charset="0"/>
                <a:ea typeface="+mn-ea"/>
                <a:cs typeface="Arial" pitchFamily="34" charset="0"/>
              </a:rPr>
              <a:t>Final system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Arial" pitchFamily="34" charset="0"/>
                <a:ea typeface="+mn-ea"/>
                <a:cs typeface="Arial" pitchFamily="34" charset="0"/>
              </a:rPr>
              <a:t>(outputs</a:t>
            </a:r>
            <a:br>
              <a:rPr kumimoji="0" lang="en-US" sz="1200" b="0" i="0" u="none" strike="noStrike" kern="1200" cap="none" spc="0" normalizeH="0" baseline="0" noProof="0" dirty="0">
                <a:ln>
                  <a:noFill/>
                </a:ln>
                <a:solidFill>
                  <a:srgbClr val="C00000"/>
                </a:solidFill>
                <a:effectLst/>
                <a:uLnTx/>
                <a:uFillTx/>
                <a:latin typeface="Arial" pitchFamily="34" charset="0"/>
                <a:ea typeface="+mn-ea"/>
                <a:cs typeface="Arial" pitchFamily="34" charset="0"/>
              </a:rPr>
            </a:br>
            <a:r>
              <a:rPr kumimoji="0" lang="en-US" sz="1200" b="0" i="0" u="none" strike="noStrike" kern="1200" cap="none" spc="0" normalizeH="0" baseline="0" noProof="0" dirty="0">
                <a:ln>
                  <a:noFill/>
                </a:ln>
                <a:solidFill>
                  <a:srgbClr val="C00000"/>
                </a:solidFill>
                <a:effectLst/>
                <a:uLnTx/>
                <a:uFillTx/>
                <a:latin typeface="Arial" pitchFamily="34" charset="0"/>
                <a:ea typeface="+mn-ea"/>
                <a:cs typeface="Arial" pitchFamily="34" charset="0"/>
              </a:rPr>
              <a:t>computed)</a:t>
            </a:r>
          </a:p>
        </p:txBody>
      </p:sp>
      <p:sp>
        <p:nvSpPr>
          <p:cNvPr id="44" name="Rectangle 43"/>
          <p:cNvSpPr/>
          <p:nvPr/>
        </p:nvSpPr>
        <p:spPr>
          <a:xfrm>
            <a:off x="1905000" y="5001399"/>
            <a:ext cx="1066800" cy="609600"/>
          </a:xfrm>
          <a:prstGeom prst="rect">
            <a:avLst/>
          </a:prstGeom>
          <a:solidFill>
            <a:srgbClr val="9BBB59">
              <a:lumMod val="60000"/>
              <a:lumOff val="40000"/>
            </a:srgbClr>
          </a:solidFill>
          <a:ln w="12700" cap="flat" cmpd="sng" algn="ctr">
            <a:solidFill>
              <a:sysClr val="windowText" lastClr="000000"/>
            </a:solidFill>
            <a:prstDash val="solid"/>
          </a:ln>
          <a:effectLst>
            <a:outerShdw blurRad="50800" dist="381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orbit.m</a:t>
            </a:r>
            <a:endParaRPr kumimoji="0" lang="en-US" sz="12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endParaRPr>
          </a:p>
        </p:txBody>
      </p:sp>
      <p:sp>
        <p:nvSpPr>
          <p:cNvPr id="45" name="Rectangle 44"/>
          <p:cNvSpPr/>
          <p:nvPr/>
        </p:nvSpPr>
        <p:spPr>
          <a:xfrm>
            <a:off x="685800" y="5001399"/>
            <a:ext cx="838200" cy="533400"/>
          </a:xfrm>
          <a:prstGeom prst="rect">
            <a:avLst/>
          </a:prstGeom>
          <a:solidFill>
            <a:srgbClr val="4F81BD">
              <a:lumMod val="40000"/>
              <a:lumOff val="60000"/>
            </a:srgbClr>
          </a:solidFill>
          <a:ln w="12700" cap="flat" cmpd="sng" algn="ctr">
            <a:solidFill>
              <a:sysClr val="windowText" lastClr="000000"/>
            </a:solidFill>
            <a:prstDash val="solid"/>
          </a:ln>
          <a:effectLst>
            <a:outerShdw blurRad="50800" dist="38100" dir="2700000" algn="tl" rotWithShape="0">
              <a:prstClr val="black">
                <a:alpha val="40000"/>
              </a:prst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sat(</a:t>
            </a:r>
            <a:r>
              <a:rPr kumimoji="0" lang="en-US" sz="1400" b="1"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i</a:t>
            </a:r>
            <a:r>
              <a:rPr kumimoji="0" lang="en-US" sz="14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a:t>
            </a:r>
            <a:endParaRPr kumimoji="0" lang="en-US" sz="14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endParaRPr>
          </a:p>
        </p:txBody>
      </p:sp>
      <p:sp>
        <p:nvSpPr>
          <p:cNvPr id="46" name="Rectangle 45"/>
          <p:cNvSpPr/>
          <p:nvPr/>
        </p:nvSpPr>
        <p:spPr>
          <a:xfrm>
            <a:off x="3352800" y="5001399"/>
            <a:ext cx="1066800" cy="609600"/>
          </a:xfrm>
          <a:prstGeom prst="rect">
            <a:avLst/>
          </a:prstGeom>
          <a:solidFill>
            <a:srgbClr val="9BBB59">
              <a:lumMod val="60000"/>
              <a:lumOff val="40000"/>
            </a:srgbClr>
          </a:solidFill>
          <a:ln w="12700" cap="flat" cmpd="sng" algn="ctr">
            <a:solidFill>
              <a:sysClr val="windowText" lastClr="000000"/>
            </a:solidFill>
            <a:prstDash val="solid"/>
          </a:ln>
          <a:effectLst>
            <a:outerShdw blurRad="50800" dist="381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optics.m</a:t>
            </a:r>
            <a:endParaRPr kumimoji="0" lang="en-US" sz="12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endParaRPr>
          </a:p>
        </p:txBody>
      </p:sp>
      <p:sp>
        <p:nvSpPr>
          <p:cNvPr id="47" name="Down Arrow 46"/>
          <p:cNvSpPr/>
          <p:nvPr/>
        </p:nvSpPr>
        <p:spPr>
          <a:xfrm rot="16200000">
            <a:off x="3048000" y="5153799"/>
            <a:ext cx="228600" cy="381000"/>
          </a:xfrm>
          <a:prstGeom prst="downArrow">
            <a:avLst/>
          </a:prstGeom>
          <a:solidFill>
            <a:sysClr val="window" lastClr="FFFFFF">
              <a:lumMod val="65000"/>
            </a:sysClr>
          </a:solidFill>
          <a:ln w="12700" cap="flat" cmpd="sng" algn="ctr">
            <a:solidFill>
              <a:sysClr val="windowText" lastClr="00000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8" name="Down Arrow 47"/>
          <p:cNvSpPr/>
          <p:nvPr/>
        </p:nvSpPr>
        <p:spPr>
          <a:xfrm rot="16200000">
            <a:off x="4495800" y="5153799"/>
            <a:ext cx="228600" cy="381000"/>
          </a:xfrm>
          <a:prstGeom prst="downArrow">
            <a:avLst/>
          </a:prstGeom>
          <a:solidFill>
            <a:sysClr val="window" lastClr="FFFFFF">
              <a:lumMod val="65000"/>
            </a:sysClr>
          </a:solidFill>
          <a:ln w="12700" cap="flat" cmpd="sng" algn="ctr">
            <a:solidFill>
              <a:sysClr val="windowText" lastClr="00000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9" name="Left Brace 48"/>
          <p:cNvSpPr/>
          <p:nvPr/>
        </p:nvSpPr>
        <p:spPr>
          <a:xfrm rot="16200000">
            <a:off x="4495800" y="3172599"/>
            <a:ext cx="228600" cy="5410200"/>
          </a:xfrm>
          <a:prstGeom prst="leftBrace">
            <a:avLst/>
          </a:prstGeom>
          <a:noFill/>
          <a:ln w="15875" cap="flat" cmpd="sng" algn="ctr">
            <a:solidFill>
              <a:srgbClr val="C0000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0" name="Rectangle 49"/>
          <p:cNvSpPr/>
          <p:nvPr/>
        </p:nvSpPr>
        <p:spPr>
          <a:xfrm>
            <a:off x="4800600" y="5001399"/>
            <a:ext cx="1066800" cy="609600"/>
          </a:xfrm>
          <a:prstGeom prst="rect">
            <a:avLst/>
          </a:prstGeom>
          <a:solidFill>
            <a:srgbClr val="9BBB59">
              <a:lumMod val="60000"/>
              <a:lumOff val="40000"/>
            </a:srgbClr>
          </a:solidFill>
          <a:ln w="12700" cap="flat" cmpd="sng" algn="ctr">
            <a:solidFill>
              <a:sysClr val="windowText" lastClr="000000"/>
            </a:solidFill>
            <a:prstDash val="solid"/>
          </a:ln>
          <a:effectLst>
            <a:outerShdw blurRad="50800" dist="381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adcs.m</a:t>
            </a:r>
            <a:endParaRPr kumimoji="0" lang="en-US" sz="12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endParaRPr>
          </a:p>
        </p:txBody>
      </p:sp>
      <p:sp>
        <p:nvSpPr>
          <p:cNvPr id="51" name="Rectangle 50"/>
          <p:cNvSpPr/>
          <p:nvPr/>
        </p:nvSpPr>
        <p:spPr>
          <a:xfrm>
            <a:off x="6248400" y="5001399"/>
            <a:ext cx="1066800" cy="609600"/>
          </a:xfrm>
          <a:prstGeom prst="rect">
            <a:avLst/>
          </a:prstGeom>
          <a:solidFill>
            <a:srgbClr val="9BBB59">
              <a:lumMod val="60000"/>
              <a:lumOff val="40000"/>
            </a:srgbClr>
          </a:solidFill>
          <a:ln w="12700" cap="flat" cmpd="sng" algn="ctr">
            <a:solidFill>
              <a:sysClr val="windowText" lastClr="000000"/>
            </a:solidFill>
            <a:prstDash val="solid"/>
          </a:ln>
          <a:effectLst>
            <a:outerShdw blurRad="50800" dist="381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comm.m</a:t>
            </a:r>
            <a:endParaRPr kumimoji="0" lang="en-US" sz="12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endParaRPr>
          </a:p>
        </p:txBody>
      </p:sp>
      <p:sp>
        <p:nvSpPr>
          <p:cNvPr id="52" name="Down Arrow 51"/>
          <p:cNvSpPr/>
          <p:nvPr/>
        </p:nvSpPr>
        <p:spPr>
          <a:xfrm rot="16200000">
            <a:off x="5943600" y="5153800"/>
            <a:ext cx="228600" cy="381000"/>
          </a:xfrm>
          <a:prstGeom prst="downArrow">
            <a:avLst/>
          </a:prstGeom>
          <a:solidFill>
            <a:sysClr val="window" lastClr="FFFFFF">
              <a:lumMod val="65000"/>
            </a:sysClr>
          </a:solidFill>
          <a:ln w="12700" cap="flat" cmpd="sng" algn="ctr">
            <a:solidFill>
              <a:sysClr val="windowText" lastClr="00000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3" name="Down Arrow 52"/>
          <p:cNvSpPr/>
          <p:nvPr/>
        </p:nvSpPr>
        <p:spPr>
          <a:xfrm rot="16200000">
            <a:off x="1600200" y="5153799"/>
            <a:ext cx="228600" cy="381000"/>
          </a:xfrm>
          <a:prstGeom prst="downArrow">
            <a:avLst/>
          </a:prstGeom>
          <a:solidFill>
            <a:sysClr val="window" lastClr="FFFFFF">
              <a:lumMod val="65000"/>
            </a:sysClr>
          </a:solidFill>
          <a:ln w="12700" cap="flat" cmpd="sng" algn="ctr">
            <a:solidFill>
              <a:sysClr val="windowText" lastClr="00000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5" name="TextBox 17"/>
          <p:cNvSpPr txBox="1">
            <a:spLocks noChangeArrowheads="1"/>
          </p:cNvSpPr>
          <p:nvPr/>
        </p:nvSpPr>
        <p:spPr bwMode="auto">
          <a:xfrm>
            <a:off x="3810000" y="5943600"/>
            <a:ext cx="1676400" cy="276999"/>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C00000"/>
                </a:solidFill>
                <a:effectLst/>
                <a:uLnTx/>
                <a:uFillTx/>
                <a:latin typeface="Arial" pitchFamily="34" charset="0"/>
                <a:ea typeface="+mn-ea"/>
                <a:cs typeface="Arial" pitchFamily="34" charset="0"/>
              </a:rPr>
              <a:t>Subsystem modules</a:t>
            </a:r>
          </a:p>
        </p:txBody>
      </p:sp>
      <p:sp>
        <p:nvSpPr>
          <p:cNvPr id="54" name="Down Arrow 53"/>
          <p:cNvSpPr/>
          <p:nvPr/>
        </p:nvSpPr>
        <p:spPr>
          <a:xfrm rot="16200000">
            <a:off x="7391400" y="5153799"/>
            <a:ext cx="228600" cy="381000"/>
          </a:xfrm>
          <a:prstGeom prst="downArrow">
            <a:avLst/>
          </a:prstGeom>
          <a:solidFill>
            <a:sysClr val="window" lastClr="FFFFFF">
              <a:lumMod val="65000"/>
            </a:sysClr>
          </a:solidFill>
          <a:ln w="12700" cap="flat" cmpd="sng" algn="ctr">
            <a:solidFill>
              <a:sysClr val="windowText" lastClr="00000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31" name="Straight Connector 30"/>
          <p:cNvCxnSpPr/>
          <p:nvPr/>
        </p:nvCxnSpPr>
        <p:spPr>
          <a:xfrm rot="5400000">
            <a:off x="152400" y="4343400"/>
            <a:ext cx="1219200" cy="1524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tle 1"/>
          <p:cNvSpPr>
            <a:spLocks noGrp="1"/>
          </p:cNvSpPr>
          <p:nvPr>
            <p:ph type="title"/>
          </p:nvPr>
        </p:nvSpPr>
        <p:spPr/>
        <p:txBody>
          <a:bodyPr/>
          <a:lstStyle/>
          <a:p>
            <a:r>
              <a:rPr lang="en-US" dirty="0" smtClean="0"/>
              <a:t>Orbit Analysis</a:t>
            </a:r>
          </a:p>
        </p:txBody>
      </p:sp>
      <p:sp>
        <p:nvSpPr>
          <p:cNvPr id="11268" name="Text Placeholder 2"/>
          <p:cNvSpPr>
            <a:spLocks noGrp="1"/>
          </p:cNvSpPr>
          <p:nvPr>
            <p:ph type="body" sz="half" idx="1"/>
          </p:nvPr>
        </p:nvSpPr>
        <p:spPr>
          <a:xfrm>
            <a:off x="457200" y="990600"/>
            <a:ext cx="3962400" cy="1676400"/>
          </a:xfrm>
        </p:spPr>
        <p:txBody>
          <a:bodyPr/>
          <a:lstStyle/>
          <a:p>
            <a:pPr algn="ctr">
              <a:buFont typeface="Arial" charset="0"/>
              <a:buNone/>
            </a:pPr>
            <a:r>
              <a:rPr lang="en-US" dirty="0" smtClean="0"/>
              <a:t>Requirements:</a:t>
            </a:r>
          </a:p>
          <a:p>
            <a:r>
              <a:rPr lang="en-US" sz="1600" dirty="0" smtClean="0"/>
              <a:t>100% global coverage within 4 hours</a:t>
            </a:r>
          </a:p>
          <a:p>
            <a:r>
              <a:rPr lang="en-US" sz="1600" dirty="0" smtClean="0">
                <a:solidFill>
                  <a:schemeClr val="tx1"/>
                </a:solidFill>
              </a:rPr>
              <a:t>Image updated at least every 4 hours</a:t>
            </a:r>
          </a:p>
          <a:p>
            <a:r>
              <a:rPr lang="en-US" sz="1600" dirty="0" smtClean="0"/>
              <a:t>One meter ground resolution or better </a:t>
            </a:r>
          </a:p>
        </p:txBody>
      </p:sp>
      <p:sp>
        <p:nvSpPr>
          <p:cNvPr id="5" name="Text Placeholder 2"/>
          <p:cNvSpPr txBox="1">
            <a:spLocks/>
          </p:cNvSpPr>
          <p:nvPr/>
        </p:nvSpPr>
        <p:spPr bwMode="auto">
          <a:xfrm>
            <a:off x="685800" y="2971800"/>
            <a:ext cx="3805238" cy="2147888"/>
          </a:xfrm>
          <a:prstGeom prst="rect">
            <a:avLst/>
          </a:prstGeom>
          <a:noFill/>
          <a:ln w="9525">
            <a:noFill/>
            <a:round/>
            <a:headEnd/>
            <a:tailEnd/>
          </a:ln>
        </p:spPr>
        <p:txBody>
          <a:bodyPr lIns="0" tIns="0" rIns="0" bIns="0"/>
          <a:lstStyle/>
          <a:p>
            <a:pPr marL="333375" indent="-333375" algn="ctr" eaLnBrk="0" hangingPunct="0">
              <a:lnSpc>
                <a:spcPct val="93000"/>
              </a:lnSpc>
              <a:spcBef>
                <a:spcPts val="625"/>
              </a:spcBef>
              <a:spcAft>
                <a:spcPts val="625"/>
              </a:spcAft>
              <a:buClr>
                <a:srgbClr val="000000"/>
              </a:buClr>
              <a:buSzPct val="125000"/>
              <a:buFont typeface="Arial" charset="0"/>
              <a:buNone/>
              <a:defRPr/>
            </a:pPr>
            <a:r>
              <a:rPr lang="en-US" sz="2000" b="1" kern="0" dirty="0">
                <a:solidFill>
                  <a:srgbClr val="000000"/>
                </a:solidFill>
                <a:latin typeface="+mn-lt"/>
                <a:ea typeface="ＭＳ Ｐゴシック" charset="-128"/>
                <a:cs typeface="+mn-cs"/>
              </a:rPr>
              <a:t>Physics:</a:t>
            </a:r>
          </a:p>
          <a:p>
            <a:pPr marL="333375" indent="-333375" eaLnBrk="0" hangingPunct="0">
              <a:lnSpc>
                <a:spcPct val="93000"/>
              </a:lnSpc>
              <a:spcBef>
                <a:spcPts val="625"/>
              </a:spcBef>
              <a:spcAft>
                <a:spcPts val="625"/>
              </a:spcAft>
              <a:buClr>
                <a:srgbClr val="000000"/>
              </a:buClr>
              <a:buSzPct val="125000"/>
              <a:buFont typeface="Arial" charset="0"/>
              <a:buChar char="•"/>
              <a:defRPr/>
            </a:pPr>
            <a:endParaRPr lang="en-US" sz="2000" b="1" kern="0" dirty="0">
              <a:solidFill>
                <a:srgbClr val="000000"/>
              </a:solidFill>
              <a:latin typeface="+mn-lt"/>
              <a:ea typeface="ＭＳ Ｐゴシック" charset="-128"/>
              <a:cs typeface="+mn-cs"/>
            </a:endParaRPr>
          </a:p>
        </p:txBody>
      </p:sp>
      <p:graphicFrame>
        <p:nvGraphicFramePr>
          <p:cNvPr id="10" name="Table 9"/>
          <p:cNvGraphicFramePr>
            <a:graphicFrameLocks noGrp="1"/>
          </p:cNvGraphicFramePr>
          <p:nvPr/>
        </p:nvGraphicFramePr>
        <p:xfrm>
          <a:off x="762000" y="2895600"/>
          <a:ext cx="3505200" cy="3343275"/>
        </p:xfrm>
        <a:graphic>
          <a:graphicData uri="http://schemas.openxmlformats.org/drawingml/2006/table">
            <a:tbl>
              <a:tblPr/>
              <a:tblGrid>
                <a:gridCol w="1682496"/>
                <a:gridCol w="1822704"/>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Arial" charset="0"/>
                          <a:ea typeface="ＭＳ Ｐゴシック" charset="0"/>
                          <a:cs typeface="ＭＳ Ｐゴシック" charset="0"/>
                        </a:rPr>
                        <a:t>Orbital Parameter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Arial" charset="0"/>
                          <a:ea typeface="ＭＳ Ｐゴシック" charset="0"/>
                          <a:cs typeface="ＭＳ Ｐゴシック" charset="0"/>
                        </a:rPr>
                        <a:t>Design Value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ＭＳ Ｐゴシック" charset="0"/>
                          <a:cs typeface="ＭＳ Ｐゴシック" charset="0"/>
                        </a:rPr>
                        <a:t>Altitude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ＭＳ Ｐゴシック" charset="0"/>
                          <a:cs typeface="ＭＳ Ｐゴシック" charset="0"/>
                        </a:rPr>
                        <a:t>567 km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ＭＳ Ｐゴシック" charset="0"/>
                          <a:cs typeface="ＭＳ Ｐゴシック" charset="0"/>
                        </a:rPr>
                        <a:t>Inclination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ＭＳ Ｐゴシック" charset="0"/>
                          <a:cs typeface="ＭＳ Ｐゴシック" charset="0"/>
                        </a:rPr>
                        <a:t>97.67</a:t>
                      </a:r>
                      <a:r>
                        <a:rPr kumimoji="0" lang="en-US" sz="1400" b="0" i="0" u="none" strike="noStrike" cap="none" normalizeH="0" baseline="0" smtClean="0">
                          <a:ln>
                            <a:noFill/>
                          </a:ln>
                          <a:solidFill>
                            <a:schemeClr val="tx1"/>
                          </a:solidFill>
                          <a:effectLst/>
                          <a:latin typeface="Arial" charset="0"/>
                          <a:ea typeface="ＭＳ Ｐゴシック" charset="0"/>
                          <a:cs typeface="ＭＳ Ｐゴシック" charset="0"/>
                        </a:rPr>
                        <a:t>°</a:t>
                      </a:r>
                      <a:endParaRPr kumimoji="0" lang="en-US" sz="1400" b="0" i="0" u="none" strike="noStrike" cap="none" normalizeH="0" baseline="0" smtClean="0">
                        <a:ln>
                          <a:noFill/>
                        </a:ln>
                        <a:solidFill>
                          <a:srgbClr val="000000"/>
                        </a:solidFill>
                        <a:effectLst/>
                        <a:latin typeface="Arial"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ＭＳ Ｐゴシック" charset="0"/>
                          <a:cs typeface="ＭＳ Ｐゴシック" charset="0"/>
                        </a:rPr>
                        <a:t>Eccentricity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ＭＳ Ｐゴシック" charset="0"/>
                          <a:cs typeface="ＭＳ Ｐゴシック"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ＭＳ Ｐゴシック" charset="0"/>
                          <a:cs typeface="ＭＳ Ｐゴシック" charset="0"/>
                        </a:rPr>
                        <a:t>Number of Planes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ＭＳ Ｐゴシック" charset="0"/>
                          <a:cs typeface="ＭＳ Ｐゴシック"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ＭＳ Ｐゴシック" charset="0"/>
                          <a:cs typeface="ＭＳ Ｐゴシック" charset="0"/>
                        </a:rPr>
                        <a:t>RAAN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ea typeface="ＭＳ Ｐゴシック" charset="0"/>
                          <a:cs typeface="ＭＳ Ｐゴシック" charset="0"/>
                        </a:rPr>
                        <a:t>±45</a:t>
                      </a:r>
                      <a:r>
                        <a:rPr kumimoji="0" lang="en-US" sz="1400" b="0" i="0" u="none" strike="noStrike" cap="none" normalizeH="0" baseline="0" dirty="0" smtClean="0">
                          <a:ln>
                            <a:noFill/>
                          </a:ln>
                          <a:solidFill>
                            <a:schemeClr val="tx1"/>
                          </a:solidFill>
                          <a:effectLst/>
                          <a:latin typeface="Arial" charset="0"/>
                          <a:ea typeface="ＭＳ Ｐゴシック" charset="0"/>
                          <a:cs typeface="ＭＳ Ｐゴシック" charset="0"/>
                        </a:rPr>
                        <a:t>°, 0°, 90°</a:t>
                      </a:r>
                      <a:endParaRPr kumimoji="0" lang="en-US" sz="1400" b="0" i="0" u="none" strike="noStrike" cap="none" normalizeH="0" baseline="0" dirty="0" smtClean="0">
                        <a:ln>
                          <a:noFill/>
                        </a:ln>
                        <a:solidFill>
                          <a:srgbClr val="000000"/>
                        </a:solidFill>
                        <a:effectLst/>
                        <a:latin typeface="Arial"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ＭＳ Ｐゴシック" charset="0"/>
                          <a:cs typeface="ＭＳ Ｐゴシック" charset="0"/>
                        </a:rPr>
                        <a:t>Number of Sats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ＭＳ Ｐゴシック" charset="0"/>
                          <a:cs typeface="ＭＳ Ｐゴシック" charset="0"/>
                        </a:rPr>
                        <a:t>8 (2 per plane)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ea typeface="ＭＳ Ｐゴシック" charset="0"/>
                          <a:cs typeface="ＭＳ Ｐゴシック" charset="0"/>
                        </a:rPr>
                        <a:t>Avg. Revisit Time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ea typeface="ＭＳ Ｐゴシック" charset="0"/>
                          <a:cs typeface="ＭＳ Ｐゴシック" charset="0"/>
                        </a:rPr>
                        <a:t>24.8 min.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ea typeface="ＭＳ Ｐゴシック" charset="0"/>
                          <a:cs typeface="ＭＳ Ｐゴシック" charset="0"/>
                        </a:rPr>
                        <a:t>Max. Revisit Time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ea typeface="ＭＳ Ｐゴシック" charset="0"/>
                          <a:cs typeface="ＭＳ Ｐゴシック" charset="0"/>
                        </a:rPr>
                        <a:t>42.7 min.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bl>
          </a:graphicData>
        </a:graphic>
      </p:graphicFrame>
      <p:sp>
        <p:nvSpPr>
          <p:cNvPr id="9" name="Slide Number Placeholder 8"/>
          <p:cNvSpPr>
            <a:spLocks noGrp="1"/>
          </p:cNvSpPr>
          <p:nvPr>
            <p:ph type="sldNum" sz="quarter" idx="10"/>
          </p:nvPr>
        </p:nvSpPr>
        <p:spPr/>
        <p:txBody>
          <a:bodyPr/>
          <a:lstStyle/>
          <a:p>
            <a:pPr>
              <a:defRPr/>
            </a:pPr>
            <a:fld id="{00E1AAC6-9A4A-452D-8E3C-49427EF6D285}" type="slidenum">
              <a:rPr lang="en-US" smtClean="0"/>
              <a:pPr>
                <a:defRPr/>
              </a:pPr>
              <a:t>8</a:t>
            </a:fld>
            <a:endParaRPr lang="en-US" dirty="0"/>
          </a:p>
        </p:txBody>
      </p:sp>
      <p:pic>
        <p:nvPicPr>
          <p:cNvPr id="14" name="Picture 13" descr="CRISIS Constellation.bmp"/>
          <p:cNvPicPr>
            <a:picLocks noChangeAspect="1"/>
          </p:cNvPicPr>
          <p:nvPr/>
        </p:nvPicPr>
        <p:blipFill>
          <a:blip r:embed="rId3" cstate="print"/>
          <a:stretch>
            <a:fillRect/>
          </a:stretch>
        </p:blipFill>
        <p:spPr>
          <a:xfrm>
            <a:off x="5486400" y="3871812"/>
            <a:ext cx="3508233" cy="2465577"/>
          </a:xfrm>
          <a:prstGeom prst="rect">
            <a:avLst/>
          </a:prstGeom>
        </p:spPr>
      </p:pic>
      <p:sp>
        <p:nvSpPr>
          <p:cNvPr id="15" name="TextBox 8"/>
          <p:cNvSpPr txBox="1">
            <a:spLocks noChangeArrowheads="1"/>
          </p:cNvSpPr>
          <p:nvPr/>
        </p:nvSpPr>
        <p:spPr bwMode="auto">
          <a:xfrm>
            <a:off x="4327852" y="4724400"/>
            <a:ext cx="1082348" cy="646331"/>
          </a:xfrm>
          <a:prstGeom prst="rect">
            <a:avLst/>
          </a:prstGeom>
          <a:noFill/>
          <a:ln w="9525">
            <a:noFill/>
            <a:miter lim="800000"/>
            <a:headEnd/>
            <a:tailEnd/>
          </a:ln>
        </p:spPr>
        <p:txBody>
          <a:bodyPr wrap="none">
            <a:spAutoFit/>
          </a:bodyPr>
          <a:lstStyle/>
          <a:p>
            <a:pPr algn="r">
              <a:buClr>
                <a:srgbClr val="000000"/>
              </a:buClr>
              <a:buSzPct val="100000"/>
              <a:buFont typeface="Arial" charset="0"/>
              <a:buNone/>
            </a:pPr>
            <a:r>
              <a:rPr lang="en-US" sz="1800" dirty="0" smtClean="0">
                <a:solidFill>
                  <a:schemeClr val="tx1"/>
                </a:solidFill>
              </a:rPr>
              <a:t>STK</a:t>
            </a:r>
            <a:br>
              <a:rPr lang="en-US" sz="1800" dirty="0" smtClean="0">
                <a:solidFill>
                  <a:schemeClr val="tx1"/>
                </a:solidFill>
              </a:rPr>
            </a:br>
            <a:r>
              <a:rPr lang="en-US" sz="1800" dirty="0" smtClean="0">
                <a:solidFill>
                  <a:schemeClr val="tx1"/>
                </a:solidFill>
              </a:rPr>
              <a:t>Example</a:t>
            </a:r>
            <a:endParaRPr lang="en-US" sz="1800" dirty="0">
              <a:solidFill>
                <a:schemeClr val="tx1"/>
              </a:solidFill>
            </a:endParaRPr>
          </a:p>
        </p:txBody>
      </p:sp>
      <p:pic>
        <p:nvPicPr>
          <p:cNvPr id="11" name="Picture 10"/>
          <p:cNvPicPr>
            <a:picLocks noChangeAspect="1" noChangeArrowheads="1"/>
          </p:cNvPicPr>
          <p:nvPr/>
        </p:nvPicPr>
        <p:blipFill>
          <a:blip r:embed="rId4"/>
          <a:srcRect/>
          <a:stretch>
            <a:fillRect/>
          </a:stretch>
        </p:blipFill>
        <p:spPr bwMode="auto">
          <a:xfrm>
            <a:off x="4953000" y="1066800"/>
            <a:ext cx="4072905" cy="2820850"/>
          </a:xfrm>
          <a:prstGeom prst="rect">
            <a:avLst/>
          </a:prstGeom>
          <a:noFill/>
        </p:spPr>
      </p:pic>
      <p:sp>
        <p:nvSpPr>
          <p:cNvPr id="11271" name="TextBox 8"/>
          <p:cNvSpPr txBox="1">
            <a:spLocks noChangeArrowheads="1"/>
          </p:cNvSpPr>
          <p:nvPr/>
        </p:nvSpPr>
        <p:spPr bwMode="auto">
          <a:xfrm>
            <a:off x="4608512" y="838200"/>
            <a:ext cx="4535488" cy="369888"/>
          </a:xfrm>
          <a:prstGeom prst="rect">
            <a:avLst/>
          </a:prstGeom>
          <a:noFill/>
          <a:ln w="9525">
            <a:noFill/>
            <a:miter lim="800000"/>
            <a:headEnd/>
            <a:tailEnd/>
          </a:ln>
        </p:spPr>
        <p:txBody>
          <a:bodyPr wrap="none">
            <a:spAutoFit/>
          </a:bodyPr>
          <a:lstStyle/>
          <a:p>
            <a:pPr>
              <a:buClr>
                <a:srgbClr val="000000"/>
              </a:buClr>
              <a:buSzPct val="100000"/>
              <a:buFont typeface="Arial" charset="0"/>
              <a:buNone/>
            </a:pPr>
            <a:r>
              <a:rPr lang="en-US" sz="1800" dirty="0">
                <a:solidFill>
                  <a:schemeClr val="tx1"/>
                </a:solidFill>
              </a:rPr>
              <a:t>Coverage Map for Facility at 40°N Latitude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Optical Payload</a:t>
            </a:r>
            <a:endParaRPr lang="en-US" dirty="0"/>
          </a:p>
        </p:txBody>
      </p:sp>
      <p:sp>
        <p:nvSpPr>
          <p:cNvPr id="5" name="Slide Number Placeholder 4"/>
          <p:cNvSpPr>
            <a:spLocks noGrp="1"/>
          </p:cNvSpPr>
          <p:nvPr>
            <p:ph type="sldNum" idx="10"/>
          </p:nvPr>
        </p:nvSpPr>
        <p:spPr/>
        <p:txBody>
          <a:bodyPr/>
          <a:lstStyle/>
          <a:p>
            <a:pPr>
              <a:defRPr/>
            </a:pPr>
            <a:fld id="{F1CC7636-BFA1-4424-BFD7-02D7A7A978C1}" type="slidenum">
              <a:rPr lang="en-US" smtClean="0"/>
              <a:pPr>
                <a:defRPr/>
              </a:pPr>
              <a:t>9</a:t>
            </a:fld>
            <a:endParaRPr lang="en-US"/>
          </a:p>
        </p:txBody>
      </p:sp>
      <p:sp>
        <p:nvSpPr>
          <p:cNvPr id="7" name="TextBox 6"/>
          <p:cNvSpPr txBox="1"/>
          <p:nvPr/>
        </p:nvSpPr>
        <p:spPr>
          <a:xfrm>
            <a:off x="228600" y="996315"/>
            <a:ext cx="2590800" cy="984885"/>
          </a:xfrm>
          <a:prstGeom prst="rect">
            <a:avLst/>
          </a:prstGeom>
          <a:noFill/>
        </p:spPr>
        <p:txBody>
          <a:bodyPr wrap="square">
            <a:spAutoFit/>
          </a:bodyPr>
          <a:lstStyle/>
          <a:p>
            <a:pPr>
              <a:defRPr/>
            </a:pPr>
            <a:r>
              <a:rPr lang="en-US" sz="1600" b="1" dirty="0">
                <a:solidFill>
                  <a:schemeClr val="tx1"/>
                </a:solidFill>
                <a:latin typeface="Arial" pitchFamily="34" charset="0"/>
                <a:cs typeface="Arial" pitchFamily="34" charset="0"/>
              </a:rPr>
              <a:t>Requirements:</a:t>
            </a:r>
          </a:p>
          <a:p>
            <a:pPr marL="236538" indent="-236538">
              <a:buFont typeface="Arial" pitchFamily="34" charset="0"/>
              <a:buChar char="•"/>
              <a:defRPr/>
            </a:pPr>
            <a:r>
              <a:rPr lang="en-US" sz="1400" dirty="0" smtClean="0">
                <a:solidFill>
                  <a:schemeClr val="tx1"/>
                </a:solidFill>
                <a:latin typeface="Arial" pitchFamily="34" charset="0"/>
                <a:cs typeface="Arial" pitchFamily="34" charset="0"/>
              </a:rPr>
              <a:t>Ground resolution ≤ 1 m</a:t>
            </a:r>
          </a:p>
          <a:p>
            <a:pPr marL="236538" indent="-236538">
              <a:buFont typeface="Arial" pitchFamily="34" charset="0"/>
              <a:buChar char="•"/>
              <a:defRPr/>
            </a:pPr>
            <a:r>
              <a:rPr lang="en-US" sz="1400" dirty="0" smtClean="0">
                <a:solidFill>
                  <a:schemeClr val="tx1"/>
                </a:solidFill>
                <a:latin typeface="Arial" pitchFamily="34" charset="0"/>
                <a:cs typeface="Arial" pitchFamily="34" charset="0"/>
              </a:rPr>
              <a:t>Compact primary mirror</a:t>
            </a:r>
            <a:br>
              <a:rPr lang="en-US" sz="1400" dirty="0" smtClean="0">
                <a:solidFill>
                  <a:schemeClr val="tx1"/>
                </a:solidFill>
                <a:latin typeface="Arial" pitchFamily="34" charset="0"/>
                <a:cs typeface="Arial" pitchFamily="34" charset="0"/>
              </a:rPr>
            </a:br>
            <a:r>
              <a:rPr lang="en-US" sz="1400" dirty="0" smtClean="0">
                <a:solidFill>
                  <a:schemeClr val="tx1"/>
                </a:solidFill>
                <a:latin typeface="Arial" pitchFamily="34" charset="0"/>
                <a:cs typeface="Arial" pitchFamily="34" charset="0"/>
              </a:rPr>
              <a:t>(</a:t>
            </a:r>
            <a:r>
              <a:rPr lang="en-US" sz="1400" i="1" dirty="0" err="1" smtClean="0">
                <a:solidFill>
                  <a:schemeClr val="tx1"/>
                </a:solidFill>
                <a:latin typeface="Arial" pitchFamily="34" charset="0"/>
                <a:cs typeface="Arial" pitchFamily="34" charset="0"/>
              </a:rPr>
              <a:t>D</a:t>
            </a:r>
            <a:r>
              <a:rPr lang="en-US" sz="1400" baseline="-25000" dirty="0" err="1" smtClean="0">
                <a:solidFill>
                  <a:schemeClr val="tx1"/>
                </a:solidFill>
                <a:latin typeface="Arial" pitchFamily="34" charset="0"/>
                <a:cs typeface="Arial" pitchFamily="34" charset="0"/>
              </a:rPr>
              <a:t>max</a:t>
            </a:r>
            <a:r>
              <a:rPr lang="en-US" sz="1400" dirty="0" smtClean="0">
                <a:solidFill>
                  <a:schemeClr val="tx1"/>
                </a:solidFill>
                <a:latin typeface="Arial" pitchFamily="34" charset="0"/>
                <a:cs typeface="Arial" pitchFamily="34" charset="0"/>
              </a:rPr>
              <a:t> ≤ 1.12 m)</a:t>
            </a:r>
            <a:endParaRPr lang="en-US" sz="1400" dirty="0">
              <a:solidFill>
                <a:schemeClr val="tx1"/>
              </a:solidFill>
              <a:latin typeface="Arial" pitchFamily="34" charset="0"/>
              <a:cs typeface="Arial" pitchFamily="34" charset="0"/>
            </a:endParaRPr>
          </a:p>
        </p:txBody>
      </p:sp>
      <p:sp>
        <p:nvSpPr>
          <p:cNvPr id="8" name="TextBox 7"/>
          <p:cNvSpPr txBox="1"/>
          <p:nvPr/>
        </p:nvSpPr>
        <p:spPr>
          <a:xfrm>
            <a:off x="228600" y="1981200"/>
            <a:ext cx="3733800" cy="1415772"/>
          </a:xfrm>
          <a:prstGeom prst="rect">
            <a:avLst/>
          </a:prstGeom>
          <a:noFill/>
        </p:spPr>
        <p:txBody>
          <a:bodyPr>
            <a:spAutoFit/>
          </a:bodyPr>
          <a:lstStyle/>
          <a:p>
            <a:pPr>
              <a:defRPr/>
            </a:pPr>
            <a:r>
              <a:rPr lang="en-US" sz="1600" b="1" dirty="0">
                <a:solidFill>
                  <a:schemeClr val="tx1"/>
                </a:solidFill>
                <a:latin typeface="Arial" pitchFamily="34" charset="0"/>
                <a:cs typeface="Arial" pitchFamily="34" charset="0"/>
              </a:rPr>
              <a:t>Model </a:t>
            </a:r>
            <a:r>
              <a:rPr lang="en-US" sz="1600" b="1" dirty="0" smtClean="0">
                <a:solidFill>
                  <a:schemeClr val="tx1"/>
                </a:solidFill>
                <a:latin typeface="Arial" pitchFamily="34" charset="0"/>
                <a:cs typeface="Arial" pitchFamily="34" charset="0"/>
              </a:rPr>
              <a:t>implementation:</a:t>
            </a:r>
            <a:endParaRPr lang="en-US" sz="1600" b="1" dirty="0">
              <a:solidFill>
                <a:schemeClr val="tx1"/>
              </a:solidFill>
              <a:latin typeface="Arial" pitchFamily="34" charset="0"/>
              <a:cs typeface="Arial" pitchFamily="34" charset="0"/>
            </a:endParaRPr>
          </a:p>
          <a:p>
            <a:pPr marL="236538" indent="-236538">
              <a:buFont typeface="Arial" pitchFamily="34" charset="0"/>
              <a:buChar char="•"/>
              <a:defRPr/>
            </a:pPr>
            <a:r>
              <a:rPr lang="en-US" sz="1400" dirty="0" smtClean="0">
                <a:solidFill>
                  <a:schemeClr val="tx1"/>
                </a:solidFill>
                <a:latin typeface="Arial" pitchFamily="34" charset="0"/>
                <a:cs typeface="Arial" pitchFamily="34" charset="0"/>
              </a:rPr>
              <a:t>Earth-facing telescope</a:t>
            </a:r>
          </a:p>
          <a:p>
            <a:pPr marL="236538" indent="-236538">
              <a:buFont typeface="Arial" pitchFamily="34" charset="0"/>
              <a:buChar char="•"/>
              <a:defRPr/>
            </a:pPr>
            <a:r>
              <a:rPr lang="en-US" sz="1400" dirty="0" smtClean="0">
                <a:solidFill>
                  <a:schemeClr val="tx1"/>
                </a:solidFill>
                <a:latin typeface="Arial" pitchFamily="34" charset="0"/>
                <a:cs typeface="Arial" pitchFamily="34" charset="0"/>
              </a:rPr>
              <a:t>Assume S/C can slew through an off-nadir angle </a:t>
            </a:r>
            <a:r>
              <a:rPr lang="el-GR" sz="1400" i="1" dirty="0" smtClean="0">
                <a:solidFill>
                  <a:schemeClr val="tx1"/>
                </a:solidFill>
                <a:latin typeface="Arial" pitchFamily="34" charset="0"/>
                <a:cs typeface="Arial" pitchFamily="34" charset="0"/>
              </a:rPr>
              <a:t>η</a:t>
            </a:r>
            <a:endParaRPr lang="en-US" sz="1400" i="1" dirty="0" smtClean="0">
              <a:solidFill>
                <a:schemeClr val="tx1"/>
              </a:solidFill>
              <a:latin typeface="Arial" pitchFamily="34" charset="0"/>
              <a:cs typeface="Arial" pitchFamily="34" charset="0"/>
            </a:endParaRPr>
          </a:p>
          <a:p>
            <a:pPr marL="236538" indent="-236538">
              <a:buFont typeface="Arial" pitchFamily="34" charset="0"/>
              <a:buChar char="•"/>
              <a:defRPr/>
            </a:pPr>
            <a:r>
              <a:rPr lang="en-US" sz="1400" dirty="0" smtClean="0">
                <a:solidFill>
                  <a:schemeClr val="tx1"/>
                </a:solidFill>
                <a:latin typeface="Arial" pitchFamily="34" charset="0"/>
                <a:cs typeface="Arial" pitchFamily="34" charset="0"/>
              </a:rPr>
              <a:t>Simple first: consider just optical geometry</a:t>
            </a:r>
            <a:endParaRPr lang="en-US" sz="1400" dirty="0">
              <a:solidFill>
                <a:schemeClr val="tx1"/>
              </a:solidFill>
              <a:latin typeface="Arial" pitchFamily="34" charset="0"/>
              <a:cs typeface="Arial" pitchFamily="34" charset="0"/>
            </a:endParaRPr>
          </a:p>
        </p:txBody>
      </p:sp>
      <p:sp>
        <p:nvSpPr>
          <p:cNvPr id="9" name="Oval 8"/>
          <p:cNvSpPr/>
          <p:nvPr/>
        </p:nvSpPr>
        <p:spPr>
          <a:xfrm>
            <a:off x="1148415" y="4114800"/>
            <a:ext cx="457200" cy="7620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1151590" y="3810000"/>
            <a:ext cx="454025" cy="762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1" name="Straight Connector 10"/>
          <p:cNvCxnSpPr/>
          <p:nvPr/>
        </p:nvCxnSpPr>
        <p:spPr>
          <a:xfrm>
            <a:off x="843615" y="5943600"/>
            <a:ext cx="1143000" cy="1588"/>
          </a:xfrm>
          <a:prstGeom prst="line">
            <a:avLst/>
          </a:prstGeom>
          <a:ln w="12700" cmpd="dbl">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9" idx="4"/>
          </p:cNvCxnSpPr>
          <p:nvPr/>
        </p:nvCxnSpPr>
        <p:spPr>
          <a:xfrm rot="5400000" flipH="1" flipV="1">
            <a:off x="272115" y="4838700"/>
            <a:ext cx="175260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9" idx="4"/>
          </p:cNvCxnSpPr>
          <p:nvPr/>
        </p:nvCxnSpPr>
        <p:spPr>
          <a:xfrm rot="16200000" flipV="1">
            <a:off x="767415" y="4800600"/>
            <a:ext cx="1752600" cy="533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151590" y="3886200"/>
            <a:ext cx="228600" cy="228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377015" y="3886200"/>
            <a:ext cx="228600" cy="228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1715294" y="3999706"/>
            <a:ext cx="533400" cy="1588"/>
          </a:xfrm>
          <a:prstGeom prst="line">
            <a:avLst/>
          </a:prstGeom>
          <a:ln w="12700">
            <a:solidFill>
              <a:schemeClr val="tx1"/>
            </a:solidFill>
            <a:headEnd type="arrow"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1142206" y="5104606"/>
            <a:ext cx="1676400" cy="1587"/>
          </a:xfrm>
          <a:prstGeom prst="line">
            <a:avLst/>
          </a:prstGeom>
          <a:ln w="12700">
            <a:solidFill>
              <a:schemeClr val="tx1"/>
            </a:solidFill>
            <a:headEnd type="arrow" w="med" len="lg"/>
            <a:tailEnd type="arrow" w="med" len="lg"/>
          </a:ln>
        </p:spPr>
        <p:style>
          <a:lnRef idx="1">
            <a:schemeClr val="accent1"/>
          </a:lnRef>
          <a:fillRef idx="0">
            <a:schemeClr val="accent1"/>
          </a:fillRef>
          <a:effectRef idx="0">
            <a:schemeClr val="accent1"/>
          </a:effectRef>
          <a:fontRef idx="minor">
            <a:schemeClr val="tx1"/>
          </a:fontRef>
        </p:style>
      </p:cxnSp>
      <p:graphicFrame>
        <p:nvGraphicFramePr>
          <p:cNvPr id="18" name="Object 4"/>
          <p:cNvGraphicFramePr>
            <a:graphicFrameLocks noChangeAspect="1"/>
          </p:cNvGraphicFramePr>
          <p:nvPr/>
        </p:nvGraphicFramePr>
        <p:xfrm>
          <a:off x="1981200" y="3810000"/>
          <a:ext cx="225425" cy="300038"/>
        </p:xfrm>
        <a:graphic>
          <a:graphicData uri="http://schemas.openxmlformats.org/presentationml/2006/ole">
            <p:oleObj spid="_x0000_s30721" name="Equation" r:id="rId4" imgW="152280" imgH="203040" progId="Equation.3">
              <p:embed/>
            </p:oleObj>
          </a:graphicData>
        </a:graphic>
      </p:graphicFrame>
      <p:graphicFrame>
        <p:nvGraphicFramePr>
          <p:cNvPr id="19" name="Object 3"/>
          <p:cNvGraphicFramePr>
            <a:graphicFrameLocks noChangeAspect="1"/>
          </p:cNvGraphicFramePr>
          <p:nvPr/>
        </p:nvGraphicFramePr>
        <p:xfrm>
          <a:off x="2022475" y="4572000"/>
          <a:ext cx="187325" cy="261938"/>
        </p:xfrm>
        <a:graphic>
          <a:graphicData uri="http://schemas.openxmlformats.org/presentationml/2006/ole">
            <p:oleObj spid="_x0000_s30722" name="Equation" r:id="rId5" imgW="126720" imgH="177480" progId="Equation.3">
              <p:embed/>
            </p:oleObj>
          </a:graphicData>
        </a:graphic>
      </p:graphicFrame>
      <p:cxnSp>
        <p:nvCxnSpPr>
          <p:cNvPr id="20" name="Straight Connector 19"/>
          <p:cNvCxnSpPr/>
          <p:nvPr/>
        </p:nvCxnSpPr>
        <p:spPr>
          <a:xfrm rot="10800000" flipV="1">
            <a:off x="922990" y="6019800"/>
            <a:ext cx="990600" cy="0"/>
          </a:xfrm>
          <a:prstGeom prst="line">
            <a:avLst/>
          </a:prstGeom>
          <a:ln w="12700">
            <a:solidFill>
              <a:schemeClr val="tx1"/>
            </a:solidFill>
            <a:headEnd type="arrow" w="med" len="lg"/>
            <a:tailEnd type="arrow" w="med" len="lg"/>
          </a:ln>
        </p:spPr>
        <p:style>
          <a:lnRef idx="1">
            <a:schemeClr val="accent1"/>
          </a:lnRef>
          <a:fillRef idx="0">
            <a:schemeClr val="accent1"/>
          </a:fillRef>
          <a:effectRef idx="0">
            <a:schemeClr val="accent1"/>
          </a:effectRef>
          <a:fontRef idx="minor">
            <a:schemeClr val="tx1"/>
          </a:fontRef>
        </p:style>
      </p:cxnSp>
      <p:graphicFrame>
        <p:nvGraphicFramePr>
          <p:cNvPr id="21" name="Object 5"/>
          <p:cNvGraphicFramePr>
            <a:graphicFrameLocks noChangeAspect="1"/>
          </p:cNvGraphicFramePr>
          <p:nvPr/>
        </p:nvGraphicFramePr>
        <p:xfrm>
          <a:off x="1681815" y="4038600"/>
          <a:ext cx="242888" cy="244475"/>
        </p:xfrm>
        <a:graphic>
          <a:graphicData uri="http://schemas.openxmlformats.org/presentationml/2006/ole">
            <p:oleObj spid="_x0000_s30723" name="Equation" r:id="rId6" imgW="164880" imgH="164880" progId="Equation.3">
              <p:embed/>
            </p:oleObj>
          </a:graphicData>
        </a:graphic>
      </p:graphicFrame>
      <p:cxnSp>
        <p:nvCxnSpPr>
          <p:cNvPr id="22" name="Straight Connector 21"/>
          <p:cNvCxnSpPr/>
          <p:nvPr/>
        </p:nvCxnSpPr>
        <p:spPr>
          <a:xfrm rot="10800000">
            <a:off x="1151591" y="3732214"/>
            <a:ext cx="454025" cy="1586"/>
          </a:xfrm>
          <a:prstGeom prst="line">
            <a:avLst/>
          </a:prstGeom>
          <a:ln w="12700">
            <a:solidFill>
              <a:schemeClr val="tx1"/>
            </a:solidFill>
            <a:headEnd type="arrow" w="med" len="lg"/>
            <a:tailEnd type="arrow" w="med" len="lg"/>
          </a:ln>
        </p:spPr>
        <p:style>
          <a:lnRef idx="1">
            <a:schemeClr val="accent1"/>
          </a:lnRef>
          <a:fillRef idx="0">
            <a:schemeClr val="accent1"/>
          </a:fillRef>
          <a:effectRef idx="0">
            <a:schemeClr val="accent1"/>
          </a:effectRef>
          <a:fontRef idx="minor">
            <a:schemeClr val="tx1"/>
          </a:fontRef>
        </p:style>
      </p:cxnSp>
      <p:sp>
        <p:nvSpPr>
          <p:cNvPr id="23" name="TextBox 35"/>
          <p:cNvSpPr txBox="1">
            <a:spLocks noChangeArrowheads="1"/>
          </p:cNvSpPr>
          <p:nvPr/>
        </p:nvSpPr>
        <p:spPr bwMode="auto">
          <a:xfrm>
            <a:off x="228600" y="3962400"/>
            <a:ext cx="691215" cy="276999"/>
          </a:xfrm>
          <a:prstGeom prst="rect">
            <a:avLst/>
          </a:prstGeom>
          <a:noFill/>
          <a:ln w="9525">
            <a:noFill/>
            <a:miter lim="800000"/>
            <a:headEnd/>
            <a:tailEnd/>
          </a:ln>
        </p:spPr>
        <p:txBody>
          <a:bodyPr wrap="none">
            <a:spAutoFit/>
          </a:bodyPr>
          <a:lstStyle/>
          <a:p>
            <a:r>
              <a:rPr lang="en-US" sz="1200" dirty="0">
                <a:solidFill>
                  <a:schemeClr val="tx1"/>
                </a:solidFill>
                <a:latin typeface="Times New Roman" pitchFamily="18" charset="0"/>
                <a:cs typeface="Times New Roman" pitchFamily="18" charset="0"/>
              </a:rPr>
              <a:t>aperture</a:t>
            </a:r>
          </a:p>
        </p:txBody>
      </p:sp>
      <p:sp>
        <p:nvSpPr>
          <p:cNvPr id="24" name="TextBox 37"/>
          <p:cNvSpPr txBox="1">
            <a:spLocks noChangeArrowheads="1"/>
          </p:cNvSpPr>
          <p:nvPr/>
        </p:nvSpPr>
        <p:spPr bwMode="auto">
          <a:xfrm>
            <a:off x="231775" y="5788025"/>
            <a:ext cx="620683" cy="276999"/>
          </a:xfrm>
          <a:prstGeom prst="rect">
            <a:avLst/>
          </a:prstGeom>
          <a:noFill/>
          <a:ln w="9525">
            <a:noFill/>
            <a:miter lim="800000"/>
            <a:headEnd/>
            <a:tailEnd/>
          </a:ln>
        </p:spPr>
        <p:txBody>
          <a:bodyPr wrap="none">
            <a:spAutoFit/>
          </a:bodyPr>
          <a:lstStyle/>
          <a:p>
            <a:r>
              <a:rPr lang="en-US" sz="1200" dirty="0">
                <a:solidFill>
                  <a:schemeClr val="tx1"/>
                </a:solidFill>
                <a:latin typeface="Times New Roman" pitchFamily="18" charset="0"/>
                <a:cs typeface="Times New Roman" pitchFamily="18" charset="0"/>
              </a:rPr>
              <a:t>ground</a:t>
            </a:r>
          </a:p>
        </p:txBody>
      </p:sp>
      <p:graphicFrame>
        <p:nvGraphicFramePr>
          <p:cNvPr id="25" name="Object 8"/>
          <p:cNvGraphicFramePr>
            <a:graphicFrameLocks noChangeAspect="1"/>
          </p:cNvGraphicFramePr>
          <p:nvPr/>
        </p:nvGraphicFramePr>
        <p:xfrm>
          <a:off x="1758015" y="3581400"/>
          <a:ext cx="131762" cy="261938"/>
        </p:xfrm>
        <a:graphic>
          <a:graphicData uri="http://schemas.openxmlformats.org/presentationml/2006/ole">
            <p:oleObj spid="_x0000_s30724" name="Equation" r:id="rId7" imgW="88560" imgH="177480" progId="Equation.3">
              <p:embed/>
            </p:oleObj>
          </a:graphicData>
        </a:graphic>
      </p:graphicFrame>
      <p:graphicFrame>
        <p:nvGraphicFramePr>
          <p:cNvPr id="26" name="Object 7"/>
          <p:cNvGraphicFramePr>
            <a:graphicFrameLocks noChangeAspect="1"/>
          </p:cNvGraphicFramePr>
          <p:nvPr/>
        </p:nvGraphicFramePr>
        <p:xfrm>
          <a:off x="2286000" y="4114800"/>
          <a:ext cx="1154113" cy="533400"/>
        </p:xfrm>
        <a:graphic>
          <a:graphicData uri="http://schemas.openxmlformats.org/presentationml/2006/ole">
            <p:oleObj spid="_x0000_s30725" name="Equation" r:id="rId8" imgW="825480" imgH="393480" progId="Equation.3">
              <p:embed/>
            </p:oleObj>
          </a:graphicData>
        </a:graphic>
      </p:graphicFrame>
      <p:graphicFrame>
        <p:nvGraphicFramePr>
          <p:cNvPr id="27" name="Object 10"/>
          <p:cNvGraphicFramePr>
            <a:graphicFrameLocks noChangeAspect="1"/>
          </p:cNvGraphicFramePr>
          <p:nvPr/>
        </p:nvGraphicFramePr>
        <p:xfrm>
          <a:off x="2297113" y="4648200"/>
          <a:ext cx="992187" cy="538163"/>
        </p:xfrm>
        <a:graphic>
          <a:graphicData uri="http://schemas.openxmlformats.org/presentationml/2006/ole">
            <p:oleObj spid="_x0000_s30726" name="Equation" r:id="rId9" imgW="749160" imgH="419040" progId="Equation.3">
              <p:embed/>
            </p:oleObj>
          </a:graphicData>
        </a:graphic>
      </p:graphicFrame>
      <p:graphicFrame>
        <p:nvGraphicFramePr>
          <p:cNvPr id="28" name="Object 11"/>
          <p:cNvGraphicFramePr>
            <a:graphicFrameLocks noChangeAspect="1"/>
          </p:cNvGraphicFramePr>
          <p:nvPr/>
        </p:nvGraphicFramePr>
        <p:xfrm>
          <a:off x="2297113" y="5181600"/>
          <a:ext cx="717550" cy="512763"/>
        </p:xfrm>
        <a:graphic>
          <a:graphicData uri="http://schemas.openxmlformats.org/presentationml/2006/ole">
            <p:oleObj spid="_x0000_s30727" name="Equation" r:id="rId10" imgW="583920" imgH="419040" progId="Equation.3">
              <p:embed/>
            </p:oleObj>
          </a:graphicData>
        </a:graphic>
      </p:graphicFrame>
      <p:sp>
        <p:nvSpPr>
          <p:cNvPr id="30" name="TextBox 62"/>
          <p:cNvSpPr txBox="1">
            <a:spLocks noChangeArrowheads="1"/>
          </p:cNvSpPr>
          <p:nvPr/>
        </p:nvSpPr>
        <p:spPr bwMode="auto">
          <a:xfrm>
            <a:off x="3429000" y="4724400"/>
            <a:ext cx="990600" cy="400110"/>
          </a:xfrm>
          <a:prstGeom prst="rect">
            <a:avLst/>
          </a:prstGeom>
          <a:noFill/>
          <a:ln w="9525">
            <a:noFill/>
            <a:miter lim="800000"/>
            <a:headEnd/>
            <a:tailEnd/>
          </a:ln>
        </p:spPr>
        <p:txBody>
          <a:bodyPr wrap="square">
            <a:spAutoFit/>
          </a:bodyPr>
          <a:lstStyle/>
          <a:p>
            <a:pPr marL="0" lvl="2"/>
            <a:r>
              <a:rPr lang="en-US" sz="1000" dirty="0">
                <a:solidFill>
                  <a:schemeClr val="tx1"/>
                </a:solidFill>
                <a:latin typeface="Times New Roman" pitchFamily="18" charset="0"/>
                <a:cs typeface="Times New Roman" pitchFamily="18" charset="0"/>
              </a:rPr>
              <a:t>Ground res. at </a:t>
            </a:r>
            <a:br>
              <a:rPr lang="en-US" sz="1000" dirty="0">
                <a:solidFill>
                  <a:schemeClr val="tx1"/>
                </a:solidFill>
                <a:latin typeface="Times New Roman" pitchFamily="18" charset="0"/>
                <a:cs typeface="Times New Roman" pitchFamily="18" charset="0"/>
              </a:rPr>
            </a:br>
            <a:r>
              <a:rPr lang="en-US" sz="1000" dirty="0">
                <a:solidFill>
                  <a:schemeClr val="tx1"/>
                </a:solidFill>
                <a:latin typeface="Times New Roman" pitchFamily="18" charset="0"/>
                <a:cs typeface="Times New Roman" pitchFamily="18" charset="0"/>
              </a:rPr>
              <a:t>max slant angle</a:t>
            </a:r>
          </a:p>
        </p:txBody>
      </p:sp>
      <p:sp>
        <p:nvSpPr>
          <p:cNvPr id="31" name="TextBox 63"/>
          <p:cNvSpPr txBox="1">
            <a:spLocks noChangeArrowheads="1"/>
          </p:cNvSpPr>
          <p:nvPr/>
        </p:nvSpPr>
        <p:spPr bwMode="auto">
          <a:xfrm>
            <a:off x="3429000" y="4186238"/>
            <a:ext cx="838200" cy="400110"/>
          </a:xfrm>
          <a:prstGeom prst="rect">
            <a:avLst/>
          </a:prstGeom>
          <a:noFill/>
          <a:ln w="9525">
            <a:noFill/>
            <a:miter lim="800000"/>
            <a:headEnd/>
            <a:tailEnd/>
          </a:ln>
        </p:spPr>
        <p:txBody>
          <a:bodyPr wrap="square">
            <a:spAutoFit/>
          </a:bodyPr>
          <a:lstStyle/>
          <a:p>
            <a:pPr marL="0" lvl="2"/>
            <a:r>
              <a:rPr lang="en-US" sz="1000" dirty="0">
                <a:solidFill>
                  <a:schemeClr val="tx1"/>
                </a:solidFill>
                <a:latin typeface="Times New Roman" pitchFamily="18" charset="0"/>
                <a:cs typeface="Times New Roman" pitchFamily="18" charset="0"/>
              </a:rPr>
              <a:t>Ground res.</a:t>
            </a:r>
            <a:br>
              <a:rPr lang="en-US" sz="1000" dirty="0">
                <a:solidFill>
                  <a:schemeClr val="tx1"/>
                </a:solidFill>
                <a:latin typeface="Times New Roman" pitchFamily="18" charset="0"/>
                <a:cs typeface="Times New Roman" pitchFamily="18" charset="0"/>
              </a:rPr>
            </a:br>
            <a:r>
              <a:rPr lang="en-US" sz="1000" dirty="0">
                <a:solidFill>
                  <a:schemeClr val="tx1"/>
                </a:solidFill>
                <a:latin typeface="Times New Roman" pitchFamily="18" charset="0"/>
                <a:cs typeface="Times New Roman" pitchFamily="18" charset="0"/>
              </a:rPr>
              <a:t>at nadir</a:t>
            </a:r>
          </a:p>
        </p:txBody>
      </p:sp>
      <p:sp>
        <p:nvSpPr>
          <p:cNvPr id="33" name="TextBox 65"/>
          <p:cNvSpPr txBox="1">
            <a:spLocks noChangeArrowheads="1"/>
          </p:cNvSpPr>
          <p:nvPr/>
        </p:nvSpPr>
        <p:spPr bwMode="auto">
          <a:xfrm>
            <a:off x="3429000" y="5286375"/>
            <a:ext cx="908985" cy="246221"/>
          </a:xfrm>
          <a:prstGeom prst="rect">
            <a:avLst/>
          </a:prstGeom>
          <a:noFill/>
          <a:ln w="9525">
            <a:noFill/>
            <a:miter lim="800000"/>
            <a:headEnd/>
            <a:tailEnd/>
          </a:ln>
        </p:spPr>
        <p:txBody>
          <a:bodyPr wrap="square">
            <a:spAutoFit/>
          </a:bodyPr>
          <a:lstStyle/>
          <a:p>
            <a:pPr marL="0" lvl="2"/>
            <a:r>
              <a:rPr lang="en-US" sz="1000" dirty="0">
                <a:solidFill>
                  <a:schemeClr val="tx1"/>
                </a:solidFill>
                <a:latin typeface="Times New Roman" pitchFamily="18" charset="0"/>
                <a:cs typeface="Times New Roman" pitchFamily="18" charset="0"/>
              </a:rPr>
              <a:t>Swath width</a:t>
            </a:r>
          </a:p>
        </p:txBody>
      </p:sp>
      <p:cxnSp>
        <p:nvCxnSpPr>
          <p:cNvPr id="34" name="Straight Connector 33"/>
          <p:cNvCxnSpPr>
            <a:stCxn id="9" idx="0"/>
          </p:cNvCxnSpPr>
          <p:nvPr/>
        </p:nvCxnSpPr>
        <p:spPr>
          <a:xfrm rot="16200000" flipH="1">
            <a:off x="957915" y="4533899"/>
            <a:ext cx="838199" cy="1"/>
          </a:xfrm>
          <a:prstGeom prst="line">
            <a:avLst/>
          </a:prstGeom>
          <a:ln w="12700">
            <a:solidFill>
              <a:schemeClr val="tx1"/>
            </a:solidFill>
            <a:prstDash val="solid"/>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0800000" flipV="1">
            <a:off x="767415" y="4191000"/>
            <a:ext cx="609600" cy="457200"/>
          </a:xfrm>
          <a:prstGeom prst="line">
            <a:avLst/>
          </a:prstGeom>
          <a:ln w="12700">
            <a:solidFill>
              <a:schemeClr val="tx1"/>
            </a:solidFill>
            <a:prstDash val="solid"/>
            <a:headEnd type="none" w="med" len="lg"/>
            <a:tailEnd type="arrow" w="med" len="lg"/>
          </a:ln>
        </p:spPr>
        <p:style>
          <a:lnRef idx="1">
            <a:schemeClr val="accent1"/>
          </a:lnRef>
          <a:fillRef idx="0">
            <a:schemeClr val="accent1"/>
          </a:fillRef>
          <a:effectRef idx="0">
            <a:schemeClr val="accent1"/>
          </a:effectRef>
          <a:fontRef idx="minor">
            <a:schemeClr val="tx1"/>
          </a:fontRef>
        </p:style>
      </p:cxnSp>
      <p:sp>
        <p:nvSpPr>
          <p:cNvPr id="36" name="Freeform 35"/>
          <p:cNvSpPr/>
          <p:nvPr/>
        </p:nvSpPr>
        <p:spPr>
          <a:xfrm>
            <a:off x="1064298" y="4430486"/>
            <a:ext cx="296883" cy="142504"/>
          </a:xfrm>
          <a:custGeom>
            <a:avLst/>
            <a:gdLst>
              <a:gd name="connsiteX0" fmla="*/ 296883 w 296883"/>
              <a:gd name="connsiteY0" fmla="*/ 142504 h 142504"/>
              <a:gd name="connsiteX1" fmla="*/ 95003 w 296883"/>
              <a:gd name="connsiteY1" fmla="*/ 83127 h 142504"/>
              <a:gd name="connsiteX2" fmla="*/ 0 w 296883"/>
              <a:gd name="connsiteY2" fmla="*/ 0 h 142504"/>
            </a:gdLst>
            <a:ahLst/>
            <a:cxnLst>
              <a:cxn ang="0">
                <a:pos x="connsiteX0" y="connsiteY0"/>
              </a:cxn>
              <a:cxn ang="0">
                <a:pos x="connsiteX1" y="connsiteY1"/>
              </a:cxn>
              <a:cxn ang="0">
                <a:pos x="connsiteX2" y="connsiteY2"/>
              </a:cxn>
            </a:cxnLst>
            <a:rect l="l" t="t" r="r" b="b"/>
            <a:pathLst>
              <a:path w="296883" h="142504">
                <a:moveTo>
                  <a:pt x="296883" y="142504"/>
                </a:moveTo>
                <a:cubicBezTo>
                  <a:pt x="220683" y="124691"/>
                  <a:pt x="144483" y="106878"/>
                  <a:pt x="95003" y="83127"/>
                </a:cubicBezTo>
                <a:cubicBezTo>
                  <a:pt x="45523" y="59376"/>
                  <a:pt x="22761" y="29688"/>
                  <a:pt x="0" y="0"/>
                </a:cubicBezTo>
              </a:path>
            </a:pathLst>
          </a:cu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37" name="Object 12"/>
          <p:cNvGraphicFramePr>
            <a:graphicFrameLocks noChangeAspect="1"/>
          </p:cNvGraphicFramePr>
          <p:nvPr/>
        </p:nvGraphicFramePr>
        <p:xfrm>
          <a:off x="1072215" y="4576762"/>
          <a:ext cx="174625" cy="223838"/>
        </p:xfrm>
        <a:graphic>
          <a:graphicData uri="http://schemas.openxmlformats.org/presentationml/2006/ole">
            <p:oleObj spid="_x0000_s30729" name="Equation" r:id="rId11" imgW="126720" imgH="164880" progId="Equation.3">
              <p:embed/>
            </p:oleObj>
          </a:graphicData>
        </a:graphic>
      </p:graphicFrame>
      <p:sp>
        <p:nvSpPr>
          <p:cNvPr id="38" name="TextBox 35"/>
          <p:cNvSpPr txBox="1">
            <a:spLocks noChangeArrowheads="1"/>
          </p:cNvSpPr>
          <p:nvPr/>
        </p:nvSpPr>
        <p:spPr bwMode="auto">
          <a:xfrm>
            <a:off x="228600" y="3657600"/>
            <a:ext cx="683200" cy="276999"/>
          </a:xfrm>
          <a:prstGeom prst="rect">
            <a:avLst/>
          </a:prstGeom>
          <a:noFill/>
          <a:ln w="9525">
            <a:noFill/>
            <a:miter lim="800000"/>
            <a:headEnd/>
            <a:tailEnd/>
          </a:ln>
        </p:spPr>
        <p:txBody>
          <a:bodyPr wrap="none">
            <a:spAutoFit/>
          </a:bodyPr>
          <a:lstStyle/>
          <a:p>
            <a:r>
              <a:rPr lang="en-US" sz="1200" dirty="0" smtClean="0">
                <a:solidFill>
                  <a:schemeClr val="tx1"/>
                </a:solidFill>
                <a:latin typeface="Times New Roman" pitchFamily="18" charset="0"/>
                <a:cs typeface="Times New Roman" pitchFamily="18" charset="0"/>
              </a:rPr>
              <a:t>detector</a:t>
            </a:r>
            <a:endParaRPr lang="en-US" sz="1200" dirty="0">
              <a:solidFill>
                <a:schemeClr val="tx1"/>
              </a:solidFill>
              <a:latin typeface="Times New Roman" pitchFamily="18" charset="0"/>
              <a:cs typeface="Times New Roman" pitchFamily="18" charset="0"/>
            </a:endParaRPr>
          </a:p>
        </p:txBody>
      </p:sp>
      <p:sp>
        <p:nvSpPr>
          <p:cNvPr id="39" name="TextBox 37"/>
          <p:cNvSpPr txBox="1">
            <a:spLocks noChangeArrowheads="1"/>
          </p:cNvSpPr>
          <p:nvPr/>
        </p:nvSpPr>
        <p:spPr bwMode="auto">
          <a:xfrm>
            <a:off x="1182101" y="6019800"/>
            <a:ext cx="423514" cy="307777"/>
          </a:xfrm>
          <a:prstGeom prst="rect">
            <a:avLst/>
          </a:prstGeom>
          <a:noFill/>
          <a:ln w="9525">
            <a:noFill/>
            <a:miter lim="800000"/>
            <a:headEnd/>
            <a:tailEnd/>
          </a:ln>
        </p:spPr>
        <p:txBody>
          <a:bodyPr wrap="none">
            <a:spAutoFit/>
          </a:bodyPr>
          <a:lstStyle/>
          <a:p>
            <a:r>
              <a:rPr lang="en-US" sz="1400" i="1" dirty="0" smtClean="0">
                <a:solidFill>
                  <a:schemeClr val="tx1"/>
                </a:solidFill>
                <a:latin typeface="Times New Roman" pitchFamily="18" charset="0"/>
                <a:cs typeface="Times New Roman" pitchFamily="18" charset="0"/>
              </a:rPr>
              <a:t>SW</a:t>
            </a:r>
            <a:endParaRPr lang="en-US" sz="1400" i="1" dirty="0">
              <a:solidFill>
                <a:schemeClr val="tx1"/>
              </a:solidFill>
              <a:latin typeface="Times New Roman" pitchFamily="18" charset="0"/>
              <a:cs typeface="Times New Roman" pitchFamily="18" charset="0"/>
            </a:endParaRPr>
          </a:p>
        </p:txBody>
      </p:sp>
      <p:sp>
        <p:nvSpPr>
          <p:cNvPr id="40" name="TextBox 5"/>
          <p:cNvSpPr txBox="1">
            <a:spLocks noChangeArrowheads="1"/>
          </p:cNvSpPr>
          <p:nvPr/>
        </p:nvSpPr>
        <p:spPr bwMode="auto">
          <a:xfrm>
            <a:off x="4419600" y="996315"/>
            <a:ext cx="4648200" cy="984885"/>
          </a:xfrm>
          <a:prstGeom prst="rect">
            <a:avLst/>
          </a:prstGeom>
          <a:noFill/>
          <a:ln w="9525">
            <a:noFill/>
            <a:miter lim="800000"/>
            <a:headEnd/>
            <a:tailEnd/>
          </a:ln>
        </p:spPr>
        <p:txBody>
          <a:bodyPr wrap="square">
            <a:spAutoFit/>
          </a:bodyPr>
          <a:lstStyle/>
          <a:p>
            <a:r>
              <a:rPr lang="en-US" sz="1600" b="1" dirty="0" smtClean="0">
                <a:solidFill>
                  <a:schemeClr val="tx1"/>
                </a:solidFill>
                <a:latin typeface="Arial" pitchFamily="34" charset="0"/>
                <a:cs typeface="Arial" pitchFamily="34" charset="0"/>
              </a:rPr>
              <a:t>Validation:</a:t>
            </a:r>
          </a:p>
          <a:p>
            <a:pPr marL="231775" indent="-231775">
              <a:buFont typeface="Arial" pitchFamily="34" charset="0"/>
              <a:buChar char="•"/>
            </a:pPr>
            <a:r>
              <a:rPr lang="en-US" sz="1400" dirty="0" smtClean="0">
                <a:solidFill>
                  <a:schemeClr val="tx1"/>
                </a:solidFill>
                <a:latin typeface="Arial" pitchFamily="34" charset="0"/>
                <a:cs typeface="Arial" pitchFamily="34" charset="0"/>
              </a:rPr>
              <a:t>Model outputs match values given in SMAD Table 9-15 “Calculating Design Parameters for a Passive Optical Sensor” (p. 287)</a:t>
            </a:r>
            <a:endParaRPr lang="en-US" sz="1400" dirty="0">
              <a:solidFill>
                <a:schemeClr val="tx1"/>
              </a:solidFill>
              <a:latin typeface="Arial" pitchFamily="34" charset="0"/>
              <a:cs typeface="Arial" pitchFamily="34" charset="0"/>
            </a:endParaRPr>
          </a:p>
        </p:txBody>
      </p:sp>
      <p:sp>
        <p:nvSpPr>
          <p:cNvPr id="41" name="TextBox 5"/>
          <p:cNvSpPr txBox="1">
            <a:spLocks noChangeArrowheads="1"/>
          </p:cNvSpPr>
          <p:nvPr/>
        </p:nvSpPr>
        <p:spPr bwMode="auto">
          <a:xfrm>
            <a:off x="4419600" y="1981200"/>
            <a:ext cx="4495800" cy="553998"/>
          </a:xfrm>
          <a:prstGeom prst="rect">
            <a:avLst/>
          </a:prstGeom>
          <a:noFill/>
          <a:ln w="9525">
            <a:noFill/>
            <a:miter lim="800000"/>
            <a:headEnd/>
            <a:tailEnd/>
          </a:ln>
        </p:spPr>
        <p:txBody>
          <a:bodyPr wrap="square">
            <a:spAutoFit/>
          </a:bodyPr>
          <a:lstStyle/>
          <a:p>
            <a:r>
              <a:rPr lang="en-US" sz="1600" b="1" dirty="0" smtClean="0">
                <a:solidFill>
                  <a:schemeClr val="tx1"/>
                </a:solidFill>
                <a:latin typeface="Arial" pitchFamily="34" charset="0"/>
                <a:cs typeface="Arial" pitchFamily="34" charset="0"/>
              </a:rPr>
              <a:t>Further validation/sample data:</a:t>
            </a:r>
          </a:p>
          <a:p>
            <a:pPr marL="225425" indent="-225425">
              <a:buFont typeface="Arial" pitchFamily="34" charset="0"/>
              <a:buChar char="•"/>
            </a:pPr>
            <a:r>
              <a:rPr lang="en-US" sz="1400" dirty="0" smtClean="0">
                <a:solidFill>
                  <a:schemeClr val="tx1"/>
                </a:solidFill>
                <a:latin typeface="Arial" pitchFamily="34" charset="0"/>
                <a:cs typeface="Arial" pitchFamily="34" charset="0"/>
              </a:rPr>
              <a:t>Verify expected trends</a:t>
            </a:r>
          </a:p>
        </p:txBody>
      </p:sp>
      <p:pic>
        <p:nvPicPr>
          <p:cNvPr id="30730" name="Picture 10" descr="C:\Users\owner\Documents\MIT\16.851\SwathWidthNad_vs_Fnumber.bmp"/>
          <p:cNvPicPr>
            <a:picLocks noChangeAspect="1" noChangeArrowheads="1"/>
          </p:cNvPicPr>
          <p:nvPr/>
        </p:nvPicPr>
        <p:blipFill>
          <a:blip r:embed="rId12"/>
          <a:srcRect/>
          <a:stretch>
            <a:fillRect/>
          </a:stretch>
        </p:blipFill>
        <p:spPr bwMode="auto">
          <a:xfrm>
            <a:off x="7060373" y="4495800"/>
            <a:ext cx="2007427" cy="1645920"/>
          </a:xfrm>
          <a:prstGeom prst="rect">
            <a:avLst/>
          </a:prstGeom>
          <a:noFill/>
        </p:spPr>
      </p:pic>
      <p:pic>
        <p:nvPicPr>
          <p:cNvPr id="30731" name="Picture 11" descr="C:\Users\owner\Documents\MIT\16.851\GResNadir_vs_Altitude.bmp"/>
          <p:cNvPicPr>
            <a:picLocks noChangeAspect="1" noChangeArrowheads="1"/>
          </p:cNvPicPr>
          <p:nvPr/>
        </p:nvPicPr>
        <p:blipFill>
          <a:blip r:embed="rId13"/>
          <a:srcRect/>
          <a:stretch>
            <a:fillRect/>
          </a:stretch>
        </p:blipFill>
        <p:spPr bwMode="auto">
          <a:xfrm>
            <a:off x="7010400" y="2667000"/>
            <a:ext cx="2057400" cy="1618082"/>
          </a:xfrm>
          <a:prstGeom prst="rect">
            <a:avLst/>
          </a:prstGeom>
          <a:noFill/>
        </p:spPr>
      </p:pic>
      <p:pic>
        <p:nvPicPr>
          <p:cNvPr id="30732" name="Picture 12" descr="C:\Users\owner\Documents\MIT\16.851\GResNadir_vs_Aperture.bmp"/>
          <p:cNvPicPr>
            <a:picLocks noChangeAspect="1" noChangeArrowheads="1"/>
          </p:cNvPicPr>
          <p:nvPr/>
        </p:nvPicPr>
        <p:blipFill>
          <a:blip r:embed="rId14"/>
          <a:srcRect/>
          <a:stretch>
            <a:fillRect/>
          </a:stretch>
        </p:blipFill>
        <p:spPr bwMode="auto">
          <a:xfrm>
            <a:off x="4706702" y="2667000"/>
            <a:ext cx="2075098" cy="1645920"/>
          </a:xfrm>
          <a:prstGeom prst="rect">
            <a:avLst/>
          </a:prstGeom>
          <a:noFill/>
        </p:spPr>
      </p:pic>
      <p:pic>
        <p:nvPicPr>
          <p:cNvPr id="30733" name="Picture 13" descr="C:\Users\owner\Documents\MIT\16.851\GResOff_vs_MaxPointing.bmp"/>
          <p:cNvPicPr>
            <a:picLocks noChangeAspect="1" noChangeArrowheads="1"/>
          </p:cNvPicPr>
          <p:nvPr/>
        </p:nvPicPr>
        <p:blipFill>
          <a:blip r:embed="rId15"/>
          <a:srcRect/>
          <a:stretch>
            <a:fillRect/>
          </a:stretch>
        </p:blipFill>
        <p:spPr bwMode="auto">
          <a:xfrm>
            <a:off x="4774053" y="4572000"/>
            <a:ext cx="2007747" cy="1585737"/>
          </a:xfrm>
          <a:prstGeom prst="rect">
            <a:avLst/>
          </a:prstGeom>
          <a:noFill/>
        </p:spPr>
      </p:pic>
      <p:sp>
        <p:nvSpPr>
          <p:cNvPr id="43" name="TextBox 63"/>
          <p:cNvSpPr txBox="1">
            <a:spLocks noChangeArrowheads="1"/>
          </p:cNvSpPr>
          <p:nvPr/>
        </p:nvSpPr>
        <p:spPr bwMode="auto">
          <a:xfrm>
            <a:off x="7620000" y="4249579"/>
            <a:ext cx="914400" cy="246221"/>
          </a:xfrm>
          <a:prstGeom prst="rect">
            <a:avLst/>
          </a:prstGeom>
          <a:noFill/>
          <a:ln w="9525">
            <a:noFill/>
            <a:miter lim="800000"/>
            <a:headEnd/>
            <a:tailEnd/>
          </a:ln>
        </p:spPr>
        <p:txBody>
          <a:bodyPr wrap="square">
            <a:spAutoFit/>
          </a:bodyPr>
          <a:lstStyle/>
          <a:p>
            <a:pPr marL="0" lvl="2" algn="ctr"/>
            <a:r>
              <a:rPr lang="en-US" sz="1000" dirty="0" smtClean="0">
                <a:solidFill>
                  <a:schemeClr val="tx1"/>
                </a:solidFill>
                <a:latin typeface="Times New Roman" pitchFamily="18" charset="0"/>
                <a:cs typeface="Times New Roman" pitchFamily="18" charset="0"/>
              </a:rPr>
              <a:t>Altitude (km)</a:t>
            </a:r>
            <a:endParaRPr lang="en-US" sz="1000" dirty="0">
              <a:solidFill>
                <a:schemeClr val="tx1"/>
              </a:solidFill>
              <a:latin typeface="Times New Roman" pitchFamily="18" charset="0"/>
              <a:cs typeface="Times New Roman" pitchFamily="18" charset="0"/>
            </a:endParaRPr>
          </a:p>
        </p:txBody>
      </p:sp>
      <p:sp>
        <p:nvSpPr>
          <p:cNvPr id="44" name="TextBox 63"/>
          <p:cNvSpPr txBox="1">
            <a:spLocks noChangeArrowheads="1"/>
          </p:cNvSpPr>
          <p:nvPr/>
        </p:nvSpPr>
        <p:spPr bwMode="auto">
          <a:xfrm rot="16200000">
            <a:off x="3763089" y="3305890"/>
            <a:ext cx="1676400" cy="246221"/>
          </a:xfrm>
          <a:prstGeom prst="rect">
            <a:avLst/>
          </a:prstGeom>
          <a:noFill/>
          <a:ln w="9525">
            <a:noFill/>
            <a:miter lim="800000"/>
            <a:headEnd/>
            <a:tailEnd/>
          </a:ln>
        </p:spPr>
        <p:txBody>
          <a:bodyPr wrap="square">
            <a:spAutoFit/>
          </a:bodyPr>
          <a:lstStyle/>
          <a:p>
            <a:pPr marL="0" lvl="2" algn="ctr"/>
            <a:r>
              <a:rPr lang="en-US" sz="1000" dirty="0" smtClean="0">
                <a:solidFill>
                  <a:schemeClr val="tx1"/>
                </a:solidFill>
                <a:latin typeface="Times New Roman" pitchFamily="18" charset="0"/>
                <a:cs typeface="Times New Roman" pitchFamily="18" charset="0"/>
              </a:rPr>
              <a:t>Nadir ground resolution (m)</a:t>
            </a:r>
            <a:endParaRPr lang="en-US" sz="1000" dirty="0">
              <a:solidFill>
                <a:schemeClr val="tx1"/>
              </a:solidFill>
              <a:latin typeface="Times New Roman" pitchFamily="18" charset="0"/>
              <a:cs typeface="Times New Roman" pitchFamily="18" charset="0"/>
            </a:endParaRPr>
          </a:p>
        </p:txBody>
      </p:sp>
      <p:sp>
        <p:nvSpPr>
          <p:cNvPr id="45" name="TextBox 63"/>
          <p:cNvSpPr txBox="1">
            <a:spLocks noChangeArrowheads="1"/>
          </p:cNvSpPr>
          <p:nvPr/>
        </p:nvSpPr>
        <p:spPr bwMode="auto">
          <a:xfrm rot="16200000">
            <a:off x="3704511" y="5134689"/>
            <a:ext cx="1828800" cy="246221"/>
          </a:xfrm>
          <a:prstGeom prst="rect">
            <a:avLst/>
          </a:prstGeom>
          <a:noFill/>
          <a:ln w="9525">
            <a:noFill/>
            <a:miter lim="800000"/>
            <a:headEnd/>
            <a:tailEnd/>
          </a:ln>
        </p:spPr>
        <p:txBody>
          <a:bodyPr wrap="square">
            <a:spAutoFit/>
          </a:bodyPr>
          <a:lstStyle/>
          <a:p>
            <a:pPr marL="0" lvl="2" algn="ctr"/>
            <a:r>
              <a:rPr lang="en-US" sz="1000" dirty="0" smtClean="0">
                <a:solidFill>
                  <a:schemeClr val="tx1"/>
                </a:solidFill>
                <a:latin typeface="Times New Roman" pitchFamily="18" charset="0"/>
                <a:cs typeface="Times New Roman" pitchFamily="18" charset="0"/>
              </a:rPr>
              <a:t>Off-nadir ground resolution (m)</a:t>
            </a:r>
            <a:endParaRPr lang="en-US" sz="1000" i="1" dirty="0">
              <a:solidFill>
                <a:schemeClr val="tx1"/>
              </a:solidFill>
              <a:latin typeface="Times New Roman" pitchFamily="18" charset="0"/>
              <a:cs typeface="Times New Roman" pitchFamily="18" charset="0"/>
            </a:endParaRPr>
          </a:p>
        </p:txBody>
      </p:sp>
      <p:sp>
        <p:nvSpPr>
          <p:cNvPr id="46" name="TextBox 63"/>
          <p:cNvSpPr txBox="1">
            <a:spLocks noChangeArrowheads="1"/>
          </p:cNvSpPr>
          <p:nvPr/>
        </p:nvSpPr>
        <p:spPr bwMode="auto">
          <a:xfrm>
            <a:off x="7924800" y="6078379"/>
            <a:ext cx="407227" cy="246221"/>
          </a:xfrm>
          <a:prstGeom prst="rect">
            <a:avLst/>
          </a:prstGeom>
          <a:noFill/>
          <a:ln w="9525">
            <a:noFill/>
            <a:miter lim="800000"/>
            <a:headEnd/>
            <a:tailEnd/>
          </a:ln>
        </p:spPr>
        <p:txBody>
          <a:bodyPr wrap="square">
            <a:spAutoFit/>
          </a:bodyPr>
          <a:lstStyle/>
          <a:p>
            <a:pPr marL="0" lvl="2" algn="ctr"/>
            <a:r>
              <a:rPr lang="en-US" sz="1000" dirty="0" smtClean="0">
                <a:solidFill>
                  <a:schemeClr val="tx1"/>
                </a:solidFill>
                <a:latin typeface="Times New Roman" pitchFamily="18" charset="0"/>
                <a:cs typeface="Times New Roman" pitchFamily="18" charset="0"/>
              </a:rPr>
              <a:t>F/#</a:t>
            </a:r>
            <a:endParaRPr lang="en-US" sz="1000" i="1" dirty="0">
              <a:solidFill>
                <a:schemeClr val="tx1"/>
              </a:solidFill>
              <a:latin typeface="Times New Roman" pitchFamily="18" charset="0"/>
              <a:cs typeface="Times New Roman" pitchFamily="18" charset="0"/>
            </a:endParaRPr>
          </a:p>
        </p:txBody>
      </p:sp>
      <p:sp>
        <p:nvSpPr>
          <p:cNvPr id="48" name="TextBox 63"/>
          <p:cNvSpPr txBox="1">
            <a:spLocks noChangeArrowheads="1"/>
          </p:cNvSpPr>
          <p:nvPr/>
        </p:nvSpPr>
        <p:spPr bwMode="auto">
          <a:xfrm>
            <a:off x="5105400" y="4249579"/>
            <a:ext cx="1371600" cy="246221"/>
          </a:xfrm>
          <a:prstGeom prst="rect">
            <a:avLst/>
          </a:prstGeom>
          <a:noFill/>
          <a:ln w="9525">
            <a:noFill/>
            <a:miter lim="800000"/>
            <a:headEnd/>
            <a:tailEnd/>
          </a:ln>
        </p:spPr>
        <p:txBody>
          <a:bodyPr wrap="square">
            <a:spAutoFit/>
          </a:bodyPr>
          <a:lstStyle/>
          <a:p>
            <a:pPr marL="0" lvl="2" algn="ctr"/>
            <a:r>
              <a:rPr lang="en-US" sz="1000" dirty="0" smtClean="0">
                <a:solidFill>
                  <a:schemeClr val="tx1"/>
                </a:solidFill>
                <a:latin typeface="Times New Roman" pitchFamily="18" charset="0"/>
                <a:cs typeface="Times New Roman" pitchFamily="18" charset="0"/>
              </a:rPr>
              <a:t>Aperture diameter (m)</a:t>
            </a:r>
            <a:endParaRPr lang="en-US" sz="1000" dirty="0">
              <a:solidFill>
                <a:schemeClr val="tx1"/>
              </a:solidFill>
              <a:latin typeface="Times New Roman" pitchFamily="18" charset="0"/>
              <a:cs typeface="Times New Roman" pitchFamily="18" charset="0"/>
            </a:endParaRPr>
          </a:p>
        </p:txBody>
      </p:sp>
      <p:sp>
        <p:nvSpPr>
          <p:cNvPr id="49" name="TextBox 63"/>
          <p:cNvSpPr txBox="1">
            <a:spLocks noChangeArrowheads="1"/>
          </p:cNvSpPr>
          <p:nvPr/>
        </p:nvSpPr>
        <p:spPr bwMode="auto">
          <a:xfrm rot="16200000">
            <a:off x="6125289" y="3305890"/>
            <a:ext cx="1676400" cy="246221"/>
          </a:xfrm>
          <a:prstGeom prst="rect">
            <a:avLst/>
          </a:prstGeom>
          <a:noFill/>
          <a:ln w="9525">
            <a:noFill/>
            <a:miter lim="800000"/>
            <a:headEnd/>
            <a:tailEnd/>
          </a:ln>
        </p:spPr>
        <p:txBody>
          <a:bodyPr wrap="square">
            <a:spAutoFit/>
          </a:bodyPr>
          <a:lstStyle/>
          <a:p>
            <a:pPr marL="0" lvl="2" algn="ctr"/>
            <a:r>
              <a:rPr lang="en-US" sz="1000" dirty="0" smtClean="0">
                <a:solidFill>
                  <a:schemeClr val="tx1"/>
                </a:solidFill>
                <a:latin typeface="Times New Roman" pitchFamily="18" charset="0"/>
                <a:cs typeface="Times New Roman" pitchFamily="18" charset="0"/>
              </a:rPr>
              <a:t>Nadir ground resolution (m)</a:t>
            </a:r>
            <a:endParaRPr lang="en-US" sz="1000" dirty="0">
              <a:solidFill>
                <a:schemeClr val="tx1"/>
              </a:solidFill>
              <a:latin typeface="Times New Roman" pitchFamily="18" charset="0"/>
              <a:cs typeface="Times New Roman" pitchFamily="18" charset="0"/>
            </a:endParaRPr>
          </a:p>
        </p:txBody>
      </p:sp>
      <p:sp>
        <p:nvSpPr>
          <p:cNvPr id="50" name="TextBox 63"/>
          <p:cNvSpPr txBox="1">
            <a:spLocks noChangeArrowheads="1"/>
          </p:cNvSpPr>
          <p:nvPr/>
        </p:nvSpPr>
        <p:spPr bwMode="auto">
          <a:xfrm rot="16200000">
            <a:off x="6447711" y="5210890"/>
            <a:ext cx="1066800" cy="246221"/>
          </a:xfrm>
          <a:prstGeom prst="rect">
            <a:avLst/>
          </a:prstGeom>
          <a:noFill/>
          <a:ln w="9525">
            <a:noFill/>
            <a:miter lim="800000"/>
            <a:headEnd/>
            <a:tailEnd/>
          </a:ln>
        </p:spPr>
        <p:txBody>
          <a:bodyPr wrap="square">
            <a:spAutoFit/>
          </a:bodyPr>
          <a:lstStyle/>
          <a:p>
            <a:pPr marL="0" lvl="2" algn="ctr"/>
            <a:r>
              <a:rPr lang="en-US" sz="1000" dirty="0" smtClean="0">
                <a:solidFill>
                  <a:schemeClr val="tx1"/>
                </a:solidFill>
                <a:latin typeface="Times New Roman" pitchFamily="18" charset="0"/>
                <a:cs typeface="Times New Roman" pitchFamily="18" charset="0"/>
              </a:rPr>
              <a:t>Swath width (m)</a:t>
            </a:r>
            <a:endParaRPr lang="en-US" sz="1000" i="1" dirty="0">
              <a:solidFill>
                <a:schemeClr val="tx1"/>
              </a:solidFill>
              <a:latin typeface="Times New Roman" pitchFamily="18" charset="0"/>
              <a:cs typeface="Times New Roman" pitchFamily="18" charset="0"/>
            </a:endParaRPr>
          </a:p>
        </p:txBody>
      </p:sp>
      <p:sp>
        <p:nvSpPr>
          <p:cNvPr id="51" name="TextBox 63"/>
          <p:cNvSpPr txBox="1">
            <a:spLocks noChangeArrowheads="1"/>
          </p:cNvSpPr>
          <p:nvPr/>
        </p:nvSpPr>
        <p:spPr bwMode="auto">
          <a:xfrm>
            <a:off x="5181600" y="6096000"/>
            <a:ext cx="1295400" cy="246221"/>
          </a:xfrm>
          <a:prstGeom prst="rect">
            <a:avLst/>
          </a:prstGeom>
          <a:noFill/>
          <a:ln w="9525">
            <a:noFill/>
            <a:miter lim="800000"/>
            <a:headEnd/>
            <a:tailEnd/>
          </a:ln>
        </p:spPr>
        <p:txBody>
          <a:bodyPr wrap="square">
            <a:spAutoFit/>
          </a:bodyPr>
          <a:lstStyle/>
          <a:p>
            <a:pPr marL="0" lvl="2" algn="ctr"/>
            <a:r>
              <a:rPr lang="en-US" sz="1000" dirty="0" smtClean="0">
                <a:solidFill>
                  <a:schemeClr val="tx1"/>
                </a:solidFill>
                <a:latin typeface="Times New Roman" pitchFamily="18" charset="0"/>
                <a:cs typeface="Times New Roman" pitchFamily="18" charset="0"/>
              </a:rPr>
              <a:t>Maximum </a:t>
            </a:r>
            <a:r>
              <a:rPr lang="el-GR" sz="1000" i="1" dirty="0" smtClean="0">
                <a:solidFill>
                  <a:schemeClr val="tx1"/>
                </a:solidFill>
                <a:latin typeface="Times New Roman" pitchFamily="18" charset="0"/>
                <a:cs typeface="Times New Roman" pitchFamily="18" charset="0"/>
              </a:rPr>
              <a:t>η</a:t>
            </a:r>
            <a:r>
              <a:rPr lang="en-US" sz="1000" i="1" dirty="0" smtClean="0">
                <a:solidFill>
                  <a:schemeClr val="tx1"/>
                </a:solidFill>
                <a:latin typeface="Times New Roman" pitchFamily="18" charset="0"/>
                <a:cs typeface="Times New Roman" pitchFamily="18" charset="0"/>
              </a:rPr>
              <a:t> </a:t>
            </a:r>
            <a:r>
              <a:rPr lang="en-US" sz="1000" dirty="0" smtClean="0">
                <a:solidFill>
                  <a:schemeClr val="tx1"/>
                </a:solidFill>
                <a:latin typeface="Times New Roman" pitchFamily="18" charset="0"/>
                <a:cs typeface="Times New Roman" pitchFamily="18" charset="0"/>
              </a:rPr>
              <a:t>(deg)</a:t>
            </a:r>
            <a:endParaRPr lang="en-US" sz="1000" i="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defRPr kumimoji="0" lang="en-GB" sz="2400" b="0" i="0" u="none" strike="noStrike" cap="none" normalizeH="0" baseline="0" smtClean="0">
            <a:ln>
              <a:noFill/>
            </a:ln>
            <a:solidFill>
              <a:schemeClr val="bg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defRPr kumimoji="0" lang="en-GB" sz="2400" b="0" i="0" u="none" strike="noStrike" cap="none" normalizeH="0" baseline="0" smtClean="0">
            <a:ln>
              <a:noFill/>
            </a:ln>
            <a:solidFill>
              <a:schemeClr val="bg1"/>
            </a:solidFill>
            <a:effectLst/>
            <a:latin typeface="Arial" charset="0"/>
            <a:ea typeface="ＭＳ Ｐゴシック"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defRPr kumimoji="0" lang="en-GB" sz="2400" b="0" i="0" u="none" strike="noStrike" cap="none" normalizeH="0" baseline="0" smtClean="0">
            <a:ln>
              <a:noFill/>
            </a:ln>
            <a:solidFill>
              <a:schemeClr val="bg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defRPr kumimoji="0" lang="en-GB" sz="2400" b="0" i="0" u="none" strike="noStrike" cap="none" normalizeH="0" baseline="0" smtClean="0">
            <a:ln>
              <a:noFill/>
            </a:ln>
            <a:solidFill>
              <a:schemeClr val="bg1"/>
            </a:solidFill>
            <a:effectLst/>
            <a:latin typeface="Arial" charset="0"/>
            <a:ea typeface="ＭＳ Ｐゴシック"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1369</TotalTime>
  <Words>3117</Words>
  <PresentationFormat>On-screen Show (4:3)</PresentationFormat>
  <Paragraphs>929</Paragraphs>
  <Slides>22</Slides>
  <Notes>18</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22</vt:i4>
      </vt:variant>
    </vt:vector>
  </HeadingPairs>
  <TitlesOfParts>
    <vt:vector size="25" baseType="lpstr">
      <vt:lpstr>Office Theme</vt:lpstr>
      <vt:lpstr>1_Office Theme</vt:lpstr>
      <vt:lpstr>Equation</vt:lpstr>
      <vt:lpstr>Slide 1</vt:lpstr>
      <vt:lpstr>CRISIS Mission Statement</vt:lpstr>
      <vt:lpstr>Mission Objectives to Requirements</vt:lpstr>
      <vt:lpstr>Concept of Operations</vt:lpstr>
      <vt:lpstr>Systems Modeling Approach (1 of 2)</vt:lpstr>
      <vt:lpstr>Systems Modeling Approach (2 of 2)</vt:lpstr>
      <vt:lpstr>Model Implementation</vt:lpstr>
      <vt:lpstr>Orbit Analysis</vt:lpstr>
      <vt:lpstr>Optical Payload</vt:lpstr>
      <vt:lpstr>Attitude Determination and Control Subsystem</vt:lpstr>
      <vt:lpstr>Communications Subsystem</vt:lpstr>
      <vt:lpstr>Single Axis Trades</vt:lpstr>
      <vt:lpstr>Orbit Analysis Results</vt:lpstr>
      <vt:lpstr>Multi-Axis Trade</vt:lpstr>
      <vt:lpstr>Conclusions</vt:lpstr>
      <vt:lpstr>Plan for Spiral Two</vt:lpstr>
      <vt:lpstr>References</vt:lpstr>
      <vt:lpstr>Backup slide: ADCS design process</vt:lpstr>
      <vt:lpstr>Backup slide: ADCS : Defining control modes</vt:lpstr>
      <vt:lpstr>Backup slide: ADCS : Selecting type of s/c control</vt:lpstr>
      <vt:lpstr>Backup slide: ADCS : Quantifying disturbance environment</vt:lpstr>
      <vt:lpstr>Backup slide : N2 diagram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Timothy A Sutherland</dc:creator>
  <cp:lastModifiedBy>Matthew William Smith</cp:lastModifiedBy>
  <cp:revision>246</cp:revision>
  <dcterms:modified xsi:type="dcterms:W3CDTF">2008-10-15T20:38:21Z</dcterms:modified>
</cp:coreProperties>
</file>